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6C2D5E-C4BD-4FA8-8487-C748A8304259}">
  <a:tblStyle styleId="{696C2D5E-C4BD-4FA8-8487-C748A8304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df7adf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fdf7adf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fdf7adf4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fdf7adf4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fdf7adf4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fdf7adf4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df7adf4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df7adf4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fdf7adf4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fdf7adf4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Ic3 internet crime complaint center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fdf7adf4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fdf7adf4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fdf7adf4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fdf7adf4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fdf7adf4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fdf7adf4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fdf7adf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fdf7adf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fdf7adf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fdf7adf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df7adf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df7ad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fdf7adf4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fdf7adf4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fdf7adf4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fdf7adf4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fdf7adf4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fdf7adf4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fdf7adf4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fdf7adf4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fdf7adf4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fdf7adf4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fdf7adf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fdf7adf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fdf7adf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fdf7adf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fdf7adf4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fdf7adf4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fdf7adf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fdf7adf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fdf7adf4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fdf7adf4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fdf7adf4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fdf7adf4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fdf7adf4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fdf7adf4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fdf7adf4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fdf7adf4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omparitech.com/blog/information-security/state-of-phishing/" TargetMode="External"/><Relationship Id="rId4" Type="http://schemas.openxmlformats.org/officeDocument/2006/relationships/hyperlink" Target="https://www.ic3.gov/Media/PDF/AnnualReport/2021_IC3Report.pdf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datasets/winson13/dataset-for-link-phishing-detection" TargetMode="External"/><Relationship Id="rId4" Type="http://schemas.openxmlformats.org/officeDocument/2006/relationships/hyperlink" Target="https://www.kaggle.com/datasets/manishkc06/web-page-phishing-detection" TargetMode="External"/><Relationship Id="rId5" Type="http://schemas.openxmlformats.org/officeDocument/2006/relationships/hyperlink" Target="https://www.kaggle.com/code/mpwolke/phishing-detection-with-same-bait/input" TargetMode="External"/><Relationship Id="rId6" Type="http://schemas.openxmlformats.org/officeDocument/2006/relationships/hyperlink" Target="https://data.mendeley.com/datasets/c2gw7fy2j4/3" TargetMode="External"/><Relationship Id="rId7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rc.nist.gov/glossary/term/phishing" TargetMode="External"/><Relationship Id="rId4" Type="http://schemas.openxmlformats.org/officeDocument/2006/relationships/hyperlink" Target="https://www.ibm.com/topics/phish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arthweb.com/how-many-phishing-emails-are-sent-dail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Emails and Websites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2450">
                <a:solidFill>
                  <a:schemeClr val="dk1"/>
                </a:solidFill>
              </a:rPr>
              <a:t>B</a:t>
            </a:r>
            <a:r>
              <a:rPr lang="en" sz="2450">
                <a:solidFill>
                  <a:schemeClr val="dk1"/>
                </a:solidFill>
              </a:rPr>
              <a:t>ayesian Analysis Midterm Presentation</a:t>
            </a:r>
            <a:endParaRPr sz="24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11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https://www.valimail.com/wp-content/uploads/2021/05/Email-fraud-wave-prompts-shift-to-DMARC-enforcement.pdf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863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https://www.valimail.com/wp-content/uploads/2021/05/Email-fraud-wave-prompts-shift-to-DMARC-enforcement.pdf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518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https://www.valimail.com/wp-content/uploads/2021/05/Email-fraud-wave-prompts-shift-to-DMARC-enforcement.pdf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65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075" y="945900"/>
            <a:ext cx="2676224" cy="11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https://www.comparitech.com/blog/information-security/state-of-phishing/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https://www.ic3.gov/Media/PDF/AnnualReport/2021_IC3Report.pdf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28600"/>
            <a:ext cx="6127200" cy="34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3375" y="3812900"/>
            <a:ext cx="7032999" cy="265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https://www.slashnext.com/wp-content/uploads/2022/10/SlashNext-The-State-of-Phishing-2022.pdf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5743961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https://www.statista.com/statistics/456500/daily-number-of-e-mails-worldwide/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"/>
            <a:ext cx="5283680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Link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Dataset for Link Phishing Detection</a:t>
            </a:r>
            <a:r>
              <a:rPr lang="en"/>
              <a:t> (Kaggle)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Web Page Phishing Detection</a:t>
            </a:r>
            <a:r>
              <a:rPr lang="en"/>
              <a:t> (Kaggle)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Phishing Detection with same Bait</a:t>
            </a:r>
            <a:r>
              <a:rPr lang="en"/>
              <a:t> (Kaggle)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Web page phishing detection</a:t>
            </a:r>
            <a:r>
              <a:rPr lang="en"/>
              <a:t> (Mendeley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“This dataset is specifically designed for phishing link detection. It contains a variety of features that can be used to predict whether a URL is phishing or not. The dataset includes features extracted from the URL, the HTML content, and the domain.”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0353" y="445024"/>
            <a:ext cx="4571946" cy="9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25" y="380263"/>
            <a:ext cx="7801351" cy="19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25" y="2816175"/>
            <a:ext cx="31146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Phishing: “A technique for attempting to acquire sensitive data, such as bank account numbers, through a fraudulent solicitation in email or on a web site, in which the perpetrator masquerades as a legitimate business or reputable person” (</a:t>
            </a:r>
            <a:r>
              <a:rPr lang="en" u="sng">
                <a:solidFill>
                  <a:schemeClr val="hlink"/>
                </a:solidFill>
                <a:hlinkClick r:id="rId3"/>
              </a:rPr>
              <a:t>NIST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Phishing is the most common type of social engineering and costs individuals and companies huge financial losses (</a:t>
            </a:r>
            <a:r>
              <a:rPr lang="en" u="sng">
                <a:solidFill>
                  <a:schemeClr val="hlink"/>
                </a:solidFill>
                <a:hlinkClick r:id="rId4"/>
              </a:rPr>
              <a:t>IBM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Length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1125"/>
            <a:ext cx="8839200" cy="103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14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Length &gt;100</a:t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9283"/>
            <a:ext cx="52959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311700" y="3250475"/>
            <a:ext cx="819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335/9716 (3.45%) legitimate have a url length of &gt;100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2013/9715 (20.72%) phishing emails have a url length of &gt;100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event model</a:t>
            </a:r>
            <a:endParaRPr/>
          </a:p>
        </p:txBody>
      </p:sp>
      <p:graphicFrame>
        <p:nvGraphicFramePr>
          <p:cNvPr id="188" name="Google Shape;188;p3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{696C2D5E-C4BD-4FA8-8487-C748A8304259}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baseline="30000" lang="en"/>
                        <a:t>C</a:t>
                      </a:r>
                      <a:endParaRPr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 probability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Posterior probability</a:t>
                      </a:r>
                      <a:endParaRPr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35"/>
          <p:cNvSpPr txBox="1"/>
          <p:nvPr>
            <p:ph idx="4294967295" type="body"/>
          </p:nvPr>
        </p:nvSpPr>
        <p:spPr>
          <a:xfrm>
            <a:off x="311700" y="430677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the probability that a URL is a phishing attempt given that its length is greater than 100?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93925"/>
            <a:ext cx="4407550" cy="311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4306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probability that a URL is a phishing attempt given that its length is greater than 100?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4">
            <a:alphaModFix/>
          </a:blip>
          <a:srcRect b="0" l="0" r="41860" t="0"/>
          <a:stretch/>
        </p:blipFill>
        <p:spPr>
          <a:xfrm>
            <a:off x="5220150" y="1373375"/>
            <a:ext cx="3403508" cy="25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/>
        </p:nvSpPr>
        <p:spPr>
          <a:xfrm>
            <a:off x="6050881" y="3479515"/>
            <a:ext cx="839700" cy="29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Beta-Binomial Model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44591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Beta(3,250) strong prior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47750"/>
            <a:ext cx="4412700" cy="272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464100" y="923875"/>
            <a:ext cx="85206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say that we believe about 1.2% of all emails are phishing attempts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HOW MANY PHISHING EMAILS ARE SENT DAILY IN 2024? 11+ STATISTICS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2CC"/>
                </a:highlight>
              </a:rPr>
              <a:t>“Almost half of all the emails sent in 2021 are phishing emails”</a:t>
            </a:r>
            <a:endParaRPr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47.3%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other given data, they p</a:t>
            </a:r>
            <a:r>
              <a:rPr lang="en"/>
              <a:t>robably meant almost half were spam (not phishing)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Going to entertain this number as a prior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63" y="152400"/>
            <a:ext cx="730226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863"/>
            <a:ext cx="8839200" cy="257978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https://www.getastra.com/blog/security-audit/phishing-attack-statistics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13674" cy="38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https://www.zdnet.com/article/three-billion-phishing-emails-are-sent-every-day-but-one-change-could-make-life-much-harder-for-scammers/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https://www.valimail.com/blog/email-fraud-spring-2021/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6" cy="34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https://www.valimail.com/blog/email-fraud-spring-2021/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52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https://www.valimail.com/ressource-page/email-fraud-landscape-spring-2021/#form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79648" cy="210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048" y="1528638"/>
            <a:ext cx="3807152" cy="208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