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4"/>
      <p:bold r:id="rId45"/>
      <p:italic r:id="rId46"/>
      <p:boldItalic r:id="rId47"/>
    </p:embeddedFont>
    <p:embeddedFont>
      <p:font typeface="Raleway" pitchFamily="2" charset="77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94"/>
  </p:normalViewPr>
  <p:slideViewPr>
    <p:cSldViewPr snapToGrid="0">
      <p:cViewPr>
        <p:scale>
          <a:sx n="152" d="100"/>
          <a:sy n="152" d="100"/>
        </p:scale>
        <p:origin x="-50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08:2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39 15752,'-12'-19'0,"6"10"0,0-2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8:47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24575,'0'9'0,"0"-6"0,0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8:47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8:54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8:5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8:55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1279 14286,'49'0'0,"-14"0"1795,15-8 0,12-5-1795,6-5 0,9-5 0,10-2 0,-8 4 0,7-2 0,6-1 0,6-1 0,3 0-573,-16 3 0,5-1 0,2 0 0,4-1 0,2 0 0,2 0 0,1 0 0,1 0 573,-17 5 0,1 0 0,3-1 0,0 0 0,2 1 0,0 0 0,1-1 0,0 1 0,1 0 0,-1 0 0,0 0-154,3 0 1,1 0 0,0 1 0,1-1 0,0 0 0,0 1 0,0 0 0,0 0 0,-1 0 0,0 1 0,-1 0 153,-3 0 0,1 1 0,0 0 0,-1 0 0,1 0 0,-2 1 0,1 0 0,-2 0 0,-2 0 0,0 1 0,-2 1-56,16-3 0,-2 0 1,0 2-1,-3-1 0,-1 2 1,-2-1-1,-2 1 0,-2 0 56,10-2 0,-3 1 0,-2 1 0,-2-1 0,-4 2 0,-4 0-18,16-2 0,-5 1 1,-6 0-1,-6 1 18,-7 1 0,-6 0 0,-7 1 1733,-1 1 0,-9 1-1733,-4 1 0,-32 4 0,-11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9:1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3003 24575,'0'-30'0,"0"-28"0,0-11 0,0-14 0,0 3 0,0-9 0,0-4-2458,0 9 0,0-4 1,0-2-1,0-2 2449,0 12 0,0-2 0,0-1 0,0-1 0,0 1 9,0-4 0,0 0 0,0-1 0,0 2 0,0 1 426,0-11 1,0 1-1,0 2 1,0 4-427,0-15 0,0 5 0,0 6 0,-1-14 0,2 17 1671,8 18-1671,44 94 0,-8 21 0,6 20 0,6 8 0,-4-6 0,5 7 0,4 6 0,3 3 0,1 3-490,-12-18 1,1 4-1,2 2 1,2 1-1,1 2 1,0 0-1,1 1 1,-1-1 489,-2-3 0,0 0 0,1 2 0,0-1 0,1 1 0,-1 0 0,1-1 0,-1 0 0,-1-2 0,6 6 0,-1-1 0,0 0 0,1 0 0,-2-2 0,0-1 0,-1-2 0,-1-1 373,9 9 1,-1-1 0,-1-1 0,-2-4-1,-1-3 1,-2-4-374,9 7 0,-3-5 0,-2-5 0,-1-7 214,3-1 0,-3-7 0,-1-8-214,11 1 0,-2-14 0,-9-18 0,0-15 0,5-22 0,-2-20 0,-14-7 0,-1-14 0,-3-10 338,-10 10 1,-2-7 0,0-6 0,-2-3 0,0-3-339,-6 10 0,-2-2 0,0-4 0,0-1 0,-1-2 0,-1-1 0,0-1-216,-2 5 0,-1-2 1,0-1-1,0-1 1,-1-1-1,0 1 1,-1 0-1,0 1 216,2-8 0,-1-1 0,0 0 0,0 1 0,-2 2 0,1 1 0,-1 2 0,0 0 0,-1 1 0,-1 2 0,0 2 0,0 3 0,0 4-34,3-11 1,-1 3-1,0 6 1,2 8 33,6-21 0,9 20 0,7 31 0,9 21 0,7 35 0,10 24 0,3 10 0,-6-3 0,3 9 0,3 6 0,2 4 0,1 1-481,-12-7 1,2 2 0,2 2 0,-1 3 0,2 1 0,-1 1 0,1 2 480,-3-3 0,0 2 0,1 2 0,0 1 0,0 0 0,-1 0 0,0 0 0,-2-1 0,-2-3 0,-1 0 0,0 0 0,0 0 0,-2-1 0,0 0 0,-2-2 0,-1-2 162,7 10 0,-1-2 0,-1 0 1,-2-3-1,-2-2 0,-2-2-162,13 14 0,-2-3 0,-4-5 0,-5-5 499,-6-8 1,-3-5-1,-7-6 1,18 18-1,-32-39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3:19:18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1601 8191,'72'-47'0,"-7"10"5063,-45 30-5063,24-11 2818,25-21-2818,-21 8 0,2-3 859,11-9 1,1-5-860,4-8 0,0-4 0,1-6 0,-3-5 0,-5-6 0,-7-7 0,-21 25 0,-3-3 0,-3-2 2028,-4-4 1,-3-3 0,-3-2-2029,-5-7 0,-3-2 0,-2 7 0,0 5 0,-2 5 0,-4 8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f7012314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f7012314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7012314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f7012314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7012314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7012314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f70123144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f70123144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f7012314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f7012314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f70123144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f70123144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7012314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f7012314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f7012314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f7012314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f7012314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f7012314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emissions is highly variable, and in the agri-food industry, there is not a clear story across all countries for if the total emissions increases or decreases.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f7012314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f7012314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f7012314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f7012314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f7012314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f7012314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Try to estimate a probability of occurrence, and you observe binary events.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(We saw earlier that some countries were negative emitters from the agri-food industry in 2020, but we are also interested in the timescale aspect)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7012314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f7012314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f7012314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f7012314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f7012314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f7012314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f7012314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f7012314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f7012314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f7012314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number of </a:t>
            </a: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independent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events occur in a fixed amount of time or space (rate = λ), and we observe data. We try to estimate λ using a Gamma model.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 I struggled to come up with the </a:t>
            </a: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independent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event because a lot of the data is correlated (on a time level)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f7012314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f7012314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number of </a:t>
            </a: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independent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events occur in a fixed amount of time or space (rate = λ), and we observe data. We try to estimate λ using a Gamma model.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 I struggled to come up with the </a:t>
            </a:r>
            <a:r>
              <a:rPr lang="en" sz="18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independent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event because a lot of the data is correlated (on a time level)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012314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f7012314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f701231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f701231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f7012314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f7012314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7012314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7012314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f7012314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f7012314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f7012314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f7012314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Try to estimate some parameter with mean and std. We observe different instances of the parameter in order to make our estimation more accurate.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f7012314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f7012314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Try to estimate some parameter with mean and std. We observe different instances of the parameter in order to make our estimation more accurate. Since we see a general upward trend, it would be useful to try to estimate the percent increase between years.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f7012314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f7012314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Try to estimate some parameter with mean and std. We observe different instances of the parameter in order to make our estimation more accurate. Since we see a general upward trend, it would be useful to try to estimate the percent increase between years.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f7012314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f7012314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Try to estimate some parameter with mean and std. We observe different instances of the parameter in order to make our estimation more accurate. Since we see a general upward trend, it would be useful to try to estimate the percent increase between years. The prior model is not very informative.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f7012314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f7012314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Strong shift! Very informative data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f7012314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f7012314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Try to estimate some parameter with mean and std. We observe different instances of the parameter in order to make our estimation more accurate.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f7012314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f7012314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f7012314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f7012314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f7012314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f7012314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701231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701231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f701231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f701231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f7012314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f7012314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f7012314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f7012314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7012314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7012314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The main reason is that some territories are listed (e.g. Wallis and Futuna Islands)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f7012314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f7012314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7012314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7012314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f7012314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f7012314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ultimately interested in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customXml" Target="../ink/ink6.xml"/><Relationship Id="rId1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rifood_systems#:~:text=Agrifood%20systems%20encompass%20the%20primary,%2C%20marketing%2C%20disposal%20and%20consumptio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alessandrolobello/agri-food-co2-emission-dataset-forecasting-ml/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88" dirty="0"/>
              <a:t>Exploring CO2 Emissions from the Global Agri-Food Industry</a:t>
            </a:r>
            <a:endParaRPr sz="368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 b="0" i="1" dirty="0"/>
              <a:t>Project Progress Presentation for SML320</a:t>
            </a:r>
            <a:endParaRPr sz="2244" b="0" i="1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Vassiliki Mancoridis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with highest emissions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38550"/>
            <a:ext cx="4164002" cy="2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950" y="1211350"/>
            <a:ext cx="4564313" cy="28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emissions profiles of top emitters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11975"/>
            <a:ext cx="5621100" cy="33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emissions profiles of top emitters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21250"/>
            <a:ext cx="5771801" cy="33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emissions profiles of top emitters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625" y="1431750"/>
            <a:ext cx="5622877" cy="32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emissions profiles of top emitters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53050"/>
            <a:ext cx="5568098" cy="32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emissions profiles of top emitters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50" y="1431200"/>
            <a:ext cx="5555577" cy="32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Conjugate Priors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 (Motivation)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13" y="1151050"/>
            <a:ext cx="5605574" cy="3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Beta-Binomial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8839202" cy="28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We estimate </a:t>
            </a:r>
            <a:r>
              <a:rPr lang="en" b="1" i="1" u="sng" dirty="0"/>
              <a:t>p</a:t>
            </a:r>
            <a:r>
              <a:rPr lang="en" b="1" u="sng" dirty="0"/>
              <a:t>, the probability that some given country will reduced their emissions from the agri-food industry in the span of 10 years.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We have N=4646 data points in total.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Within the span of 1990-2020, we observe 1653 decade lags in which total emissions from a country have shown a reduction (35.6%)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a Beta(1,1) model and observe 40 randomly selected area decade-lags and then see how our posterior model shifts as we incorporate more observations. =&gt; 12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975" y="2276201"/>
            <a:ext cx="3783476" cy="2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100 more area decade-lags (38 successes):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25" y="1656775"/>
            <a:ext cx="4590851" cy="2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the remaining observations (1603/4506 successes)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028" y="1664275"/>
            <a:ext cx="4548475" cy="28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Gamma-Poisson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Gamma-Poisson (Motivation)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2" y="1211350"/>
            <a:ext cx="5240249" cy="33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Gamma-Poisson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aim to study the interannual variability of emissions associated with forest fires emissions in South America.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 dirty="0"/>
              <a:t>We estimate </a:t>
            </a:r>
            <a:r>
              <a:rPr lang="en" b="1" u="sng" dirty="0" err="1"/>
              <a:t>λ</a:t>
            </a:r>
            <a:r>
              <a:rPr lang="en" b="1" u="sng" dirty="0"/>
              <a:t>, the rate (occurrences/decade) at which the emissions from forest fires in a given year was drastically different from the previous year.</a:t>
            </a:r>
            <a:endParaRPr b="1" u="sng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“Drastically different”: either 2x greater than the previous year or 2x less than the previous year.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Gamma-Poisson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25" y="1450501"/>
            <a:ext cx="7950350" cy="24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Gamma-Poisson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Our prior is based off of 6 of the 12 South American countries, and we obtain E(</a:t>
            </a:r>
            <a:r>
              <a:rPr lang="en" dirty="0" err="1"/>
              <a:t>λ</a:t>
            </a:r>
            <a:r>
              <a:rPr lang="en" dirty="0"/>
              <a:t>) = 4.22, SD(</a:t>
            </a:r>
            <a:r>
              <a:rPr lang="en" dirty="0" err="1"/>
              <a:t>λ</a:t>
            </a:r>
            <a:r>
              <a:rPr lang="en" dirty="0"/>
              <a:t>) = 3.32. Tuning a Gamma prior, we get rate = 1.27 and shape = 5.36.</a:t>
            </a:r>
            <a:endParaRPr dirty="0"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330" y="2291075"/>
            <a:ext cx="3701550" cy="23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Gamma-Poisson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body" idx="1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With observations from the remaining 6 countries (89 occurrences over 18 decades), we get an updated posterior:</a:t>
            </a:r>
            <a:endParaRPr dirty="0"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75" y="1941525"/>
            <a:ext cx="4280225" cy="27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agri-food industry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629879" y="1595775"/>
            <a:ext cx="4101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Primary production of food… as well as food storage, aggregation, post-harvest handling, transportation, processing, marketing, disposal, and consumption” [1]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Responsible for 62% of total global CO2 emissions [2]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75" y="1595775"/>
            <a:ext cx="40005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01475" y="4312200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https://www.mentorworks.ca/blog/business-strategy/ontario-agri-food-industry-sustainable-growth/</a:t>
            </a:r>
            <a:endParaRPr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 (Motivation)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50" y="1097175"/>
            <a:ext cx="5362601" cy="3416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30478D-5FC4-4D6E-DC92-F11E5992684B}"/>
                  </a:ext>
                </a:extLst>
              </p14:cNvPr>
              <p14:cNvContentPartPr/>
              <p14:nvPr/>
            </p14:nvContentPartPr>
            <p14:xfrm>
              <a:off x="2401824" y="726568"/>
              <a:ext cx="9000" cy="1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30478D-5FC4-4D6E-DC92-F11E599268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5704" y="720448"/>
                <a:ext cx="21240" cy="2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13" y="1422700"/>
            <a:ext cx="8222974" cy="27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</a:t>
            </a:r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We estimate I, the  percent increase in global rice cultivation emissions between years.</a:t>
            </a:r>
            <a:endParaRPr b="1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u="sng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There are 31 datapoints.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612A0A-47EE-3B09-A7CF-9F4C5B08D273}"/>
                  </a:ext>
                </a:extLst>
              </p14:cNvPr>
              <p14:cNvContentPartPr/>
              <p14:nvPr/>
            </p14:nvContentPartPr>
            <p14:xfrm>
              <a:off x="246170" y="-985364"/>
              <a:ext cx="360" cy="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612A0A-47EE-3B09-A7CF-9F4C5B08D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050" y="-991484"/>
                <a:ext cx="12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145CD6-8D9D-90B4-F32E-3F2EEEC53CC8}"/>
                  </a:ext>
                </a:extLst>
              </p14:cNvPr>
              <p14:cNvContentPartPr/>
              <p14:nvPr/>
            </p14:nvContentPartPr>
            <p14:xfrm>
              <a:off x="1120610" y="-562364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145CD6-8D9D-90B4-F32E-3F2EEEC53C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4490" y="-56848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E95E87-5CF2-3874-04B2-AB42909208EC}"/>
              </a:ext>
            </a:extLst>
          </p:cNvPr>
          <p:cNvGrpSpPr/>
          <p:nvPr/>
        </p:nvGrpSpPr>
        <p:grpSpPr>
          <a:xfrm>
            <a:off x="2877050" y="754876"/>
            <a:ext cx="360" cy="360"/>
            <a:chOff x="2877050" y="75487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1BB6D9-D93B-AB21-0620-996AFD0890CF}"/>
                    </a:ext>
                  </a:extLst>
                </p14:cNvPr>
                <p14:cNvContentPartPr/>
                <p14:nvPr/>
              </p14:nvContentPartPr>
              <p14:xfrm>
                <a:off x="2877050" y="754876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1BB6D9-D93B-AB21-0620-996AFD0890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0930" y="74875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E0076B-3C7D-6E5B-EB19-1B09A7708CA4}"/>
                    </a:ext>
                  </a:extLst>
                </p14:cNvPr>
                <p14:cNvContentPartPr/>
                <p14:nvPr/>
              </p14:nvContentPartPr>
              <p14:xfrm>
                <a:off x="2877050" y="754876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E0076B-3C7D-6E5B-EB19-1B09A7708C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0930" y="74875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5CF73A-A03D-874A-3E00-953F964ADA1A}"/>
                  </a:ext>
                </a:extLst>
              </p14:cNvPr>
              <p14:cNvContentPartPr/>
              <p14:nvPr/>
            </p14:nvContentPartPr>
            <p14:xfrm>
              <a:off x="4297250" y="233956"/>
              <a:ext cx="2448720" cy="46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5CF73A-A03D-874A-3E00-953F964ADA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1130" y="227836"/>
                <a:ext cx="2460960" cy="4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C2C162-5517-FECF-AA7E-A6EACC643D86}"/>
              </a:ext>
            </a:extLst>
          </p:cNvPr>
          <p:cNvGrpSpPr/>
          <p:nvPr/>
        </p:nvGrpSpPr>
        <p:grpSpPr>
          <a:xfrm>
            <a:off x="1336970" y="3557116"/>
            <a:ext cx="3381480" cy="1331280"/>
            <a:chOff x="1336970" y="3557116"/>
            <a:chExt cx="3381480" cy="13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50895-52B3-AC7A-327E-5C2A21D3E679}"/>
                    </a:ext>
                  </a:extLst>
                </p14:cNvPr>
                <p14:cNvContentPartPr/>
                <p14:nvPr/>
              </p14:nvContentPartPr>
              <p14:xfrm>
                <a:off x="1336970" y="3557116"/>
                <a:ext cx="2627280" cy="133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50895-52B3-AC7A-327E-5C2A21D3E6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0850" y="3550996"/>
                  <a:ext cx="2639520" cy="13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6EF831-9F37-DC8E-25AC-8043C03C50D0}"/>
                    </a:ext>
                  </a:extLst>
                </p14:cNvPr>
                <p14:cNvContentPartPr/>
                <p14:nvPr/>
              </p14:nvContentPartPr>
              <p14:xfrm>
                <a:off x="4346210" y="3655756"/>
                <a:ext cx="372240" cy="57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6EF831-9F37-DC8E-25AC-8043C03C50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40090" y="3649636"/>
                  <a:ext cx="384480" cy="588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</a:t>
            </a:r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Considering only the first 2 decades, we can obtain a normal prior model for I in which mean = 0.223 and </a:t>
            </a:r>
            <a:r>
              <a:rPr lang="en" dirty="0" err="1"/>
              <a:t>sd</a:t>
            </a:r>
            <a:r>
              <a:rPr lang="en" dirty="0"/>
              <a:t> = 1.515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906" y="2291375"/>
            <a:ext cx="3758201" cy="2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data from the final decade (2010-2020), we obtain: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625" y="2030250"/>
            <a:ext cx="4162652" cy="25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Normal-Normal (Motivation)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50" y="1415225"/>
            <a:ext cx="4863326" cy="30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2400250" y="10705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Going back to the original plot, this may make sense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91" name="Google Shape;291;p48"/>
          <p:cNvSpPr/>
          <p:nvPr/>
        </p:nvSpPr>
        <p:spPr>
          <a:xfrm rot="-2276376">
            <a:off x="3873137" y="2210957"/>
            <a:ext cx="3593186" cy="1254045"/>
          </a:xfrm>
          <a:prstGeom prst="ellipse">
            <a:avLst/>
          </a:prstGeom>
          <a:solidFill>
            <a:srgbClr val="48DBC5">
              <a:alpha val="1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Future Directions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2" name="Google Shape;302;p5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emissions from the agri-food industry are increasing, globally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But it is much harder to provide estimates on a country basis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u="sng" dirty="0"/>
              <a:t>Beta-Binomial </a:t>
            </a:r>
            <a:r>
              <a:rPr lang="en" dirty="0"/>
              <a:t>model predicted whether a country would reduce total emissions over the span of 10 years (natural shift)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u="sng" dirty="0"/>
              <a:t>Gamma-Poisson </a:t>
            </a:r>
            <a:r>
              <a:rPr lang="en" dirty="0"/>
              <a:t>model estimated the proportion of highly variable interannual shifts in emissions from forest fires in South America (posterior pivot)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</a:t>
            </a:r>
            <a:r>
              <a:rPr lang="en" b="1" u="sng" dirty="0"/>
              <a:t>Normal-Normal</a:t>
            </a:r>
            <a:r>
              <a:rPr lang="en" dirty="0"/>
              <a:t> model estimated the percent increase in global rice cultivation between years (posterior pivot to a greater extent)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308" name="Google Shape;308;p5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 trend differences in developed vs. developing countries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Use an MCMC model in order to make total CO2 estimates based on the entire feature set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Compare MCMC approaches with Bayesian Neural Networks that can take advantage of the robust feature set in order to make future predictions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 splits: prior is 1990-2010, try to predict 2010-2020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&amp; Acknowledgment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and Acknowledgment</a:t>
            </a:r>
            <a:endParaRPr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1"/>
          </p:nvPr>
        </p:nvSpPr>
        <p:spPr>
          <a:xfrm>
            <a:off x="2410100" y="1595775"/>
            <a:ext cx="6321600" cy="29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[1]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https://en.wikipedia.org/wiki/Agrifood_systems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[2]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https://www.kaggle.com/datasets/alessandrolobello/agri-food-co2-emission-dataset-forecasting-ml/data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 used </a:t>
            </a:r>
            <a:r>
              <a:rPr lang="en" dirty="0" err="1"/>
              <a:t>ChatGPT</a:t>
            </a:r>
            <a:r>
              <a:rPr lang="en" dirty="0"/>
              <a:t> to help with some of the R code, especially for generating the plots.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Agri-food CO2 emission dataset- Forecasting ML [2]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Located this dataset on Kaggle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Constructed from merging/reprocessing a dozen datasets from the Food and Agriculture Organization (FAO) and data from the IPCC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Emissions in units of kt of CO2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Agri-food CO2 emission dataset- Forecasting ML [2]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09675"/>
            <a:ext cx="8839204" cy="9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6935 rows, 31 columns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Rows ordered by country/area (251 in total)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emissions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85" y="1393195"/>
            <a:ext cx="4144472" cy="302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324" y="1393195"/>
            <a:ext cx="3937249" cy="302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emissions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1472275"/>
            <a:ext cx="24003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986" y="1278025"/>
            <a:ext cx="5230124" cy="3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Macintosh PowerPoint</Application>
  <PresentationFormat>On-screen Show (16:9)</PresentationFormat>
  <Paragraphs>102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Lato</vt:lpstr>
      <vt:lpstr>Arial</vt:lpstr>
      <vt:lpstr>Raleway</vt:lpstr>
      <vt:lpstr>Swiss</vt:lpstr>
      <vt:lpstr>Exploring CO2 Emissions from the Global Agri-Food Industry Project Progress Presentation for SML320</vt:lpstr>
      <vt:lpstr>Background</vt:lpstr>
      <vt:lpstr>The agri-food industry</vt:lpstr>
      <vt:lpstr>Description of Data</vt:lpstr>
      <vt:lpstr>Agri-food CO2 emission dataset- Forecasting ML [2]</vt:lpstr>
      <vt:lpstr>Agri-food CO2 emission dataset- Forecasting ML [2]</vt:lpstr>
      <vt:lpstr>Exploratory Data Analysis</vt:lpstr>
      <vt:lpstr>Total emissions</vt:lpstr>
      <vt:lpstr>Total emissions</vt:lpstr>
      <vt:lpstr>Areas with highest emissions</vt:lpstr>
      <vt:lpstr>Comparing emissions profiles of top emitters</vt:lpstr>
      <vt:lpstr>Comparing emissions profiles of top emitters</vt:lpstr>
      <vt:lpstr>Comparing emissions profiles of top emitters</vt:lpstr>
      <vt:lpstr>Comparing emissions profiles of top emitters</vt:lpstr>
      <vt:lpstr>Comparing emissions profiles of top emitters</vt:lpstr>
      <vt:lpstr>Bayesian Conjugate Priors</vt:lpstr>
      <vt:lpstr>Beta-Binomial</vt:lpstr>
      <vt:lpstr>Beta-Binomial (Motivation)</vt:lpstr>
      <vt:lpstr>Beta-Binomial </vt:lpstr>
      <vt:lpstr>Beta-Binomial</vt:lpstr>
      <vt:lpstr>Beta-Binomial </vt:lpstr>
      <vt:lpstr>Beta-Binomial </vt:lpstr>
      <vt:lpstr>Beta-Binomial </vt:lpstr>
      <vt:lpstr>Gamma-Poisson</vt:lpstr>
      <vt:lpstr>Gamma-Poisson (Motivation)</vt:lpstr>
      <vt:lpstr>Gamma-Poisson</vt:lpstr>
      <vt:lpstr>Gamma-Poisson </vt:lpstr>
      <vt:lpstr>Gamma-Poisson </vt:lpstr>
      <vt:lpstr>Gamma-Poisson </vt:lpstr>
      <vt:lpstr>Normal-Normal</vt:lpstr>
      <vt:lpstr>Normal-Normal (Motivation) </vt:lpstr>
      <vt:lpstr>Normal-Normal</vt:lpstr>
      <vt:lpstr>Normal-Normal</vt:lpstr>
      <vt:lpstr>Normal-Normal</vt:lpstr>
      <vt:lpstr>Normal-Normal</vt:lpstr>
      <vt:lpstr>Normal-Normal (Motivation) </vt:lpstr>
      <vt:lpstr>Conclusions &amp; Future Directions</vt:lpstr>
      <vt:lpstr>Conclusions</vt:lpstr>
      <vt:lpstr>Future Directions</vt:lpstr>
      <vt:lpstr>Bibliography &amp; Acknowledgment</vt:lpstr>
      <vt:lpstr>Bibliography and 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CO2 Emissions from the Global Agri-Food Industry Project Progress Presentation for SML320</dc:title>
  <cp:lastModifiedBy>Vassiliki Mancoridis</cp:lastModifiedBy>
  <cp:revision>1</cp:revision>
  <dcterms:modified xsi:type="dcterms:W3CDTF">2024-03-07T03:24:51Z</dcterms:modified>
</cp:coreProperties>
</file>