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Slab"/>
      <p:regular r:id="rId23"/>
      <p:bold r:id="rId24"/>
    </p:embeddedFon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Slab-bold.fntdata"/><Relationship Id="rId23" Type="http://schemas.openxmlformats.org/officeDocument/2006/relationships/font" Target="fonts/RobotoSlab-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c06ac804bb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c06ac804bb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c06ac804bb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c06ac804bb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c06ac804bb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c06ac804bb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c06ac804bb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c06ac804bb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c06ac804b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c06ac804b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c06ac804bb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c06ac804bb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c06ac804bb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c06ac804bb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c06ac804bb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c06ac804bb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c06ac804b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c06ac804b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c06ac804b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c06ac804b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c09d3579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c09d3579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c06ac804b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c06ac804b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c06ac804bb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c06ac804bb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c06ac804bb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c06ac804bb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c06ac804b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c06ac804b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c06ac804bb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c06ac804b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Bayesian Pitch Valuation</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Tony Owens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Statcast Zone Primer</a:t>
            </a:r>
            <a:endParaRPr/>
          </a:p>
        </p:txBody>
      </p:sp>
      <p:sp>
        <p:nvSpPr>
          <p:cNvPr id="118" name="Google Shape;118;p22"/>
          <p:cNvSpPr txBox="1"/>
          <p:nvPr>
            <p:ph idx="1" type="body"/>
          </p:nvPr>
        </p:nvSpPr>
        <p:spPr>
          <a:xfrm>
            <a:off x="387900" y="1489825"/>
            <a:ext cx="42978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Statcast data groups pitch locations into zones as shown. The zone will greatly influence the swing rate and contact rate, as pitches in certain zones are easier to hit than others. Zones 1-9 are in the strike-zone and 11-14 are outside the strike-zone.</a:t>
            </a:r>
            <a:endParaRPr/>
          </a:p>
        </p:txBody>
      </p:sp>
      <p:pic>
        <p:nvPicPr>
          <p:cNvPr id="119" name="Google Shape;119;p22"/>
          <p:cNvPicPr preferRelativeResize="0"/>
          <p:nvPr/>
        </p:nvPicPr>
        <p:blipFill>
          <a:blip r:embed="rId3">
            <a:alphaModFix/>
          </a:blip>
          <a:stretch>
            <a:fillRect/>
          </a:stretch>
        </p:blipFill>
        <p:spPr>
          <a:xfrm>
            <a:off x="4857873" y="989225"/>
            <a:ext cx="3898224" cy="3904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Statcast Data EDA Examples</a:t>
            </a:r>
            <a:endParaRPr/>
          </a:p>
        </p:txBody>
      </p:sp>
      <p:sp>
        <p:nvSpPr>
          <p:cNvPr id="125" name="Google Shape;125;p2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6" name="Google Shape;126;p23"/>
          <p:cNvPicPr preferRelativeResize="0"/>
          <p:nvPr/>
        </p:nvPicPr>
        <p:blipFill>
          <a:blip r:embed="rId3">
            <a:alphaModFix/>
          </a:blip>
          <a:stretch>
            <a:fillRect/>
          </a:stretch>
        </p:blipFill>
        <p:spPr>
          <a:xfrm>
            <a:off x="287975" y="1489826"/>
            <a:ext cx="3695700" cy="3078900"/>
          </a:xfrm>
          <a:prstGeom prst="rect">
            <a:avLst/>
          </a:prstGeom>
          <a:noFill/>
          <a:ln>
            <a:noFill/>
          </a:ln>
        </p:spPr>
      </p:pic>
      <p:pic>
        <p:nvPicPr>
          <p:cNvPr id="127" name="Google Shape;127;p23"/>
          <p:cNvPicPr preferRelativeResize="0"/>
          <p:nvPr/>
        </p:nvPicPr>
        <p:blipFill>
          <a:blip r:embed="rId4">
            <a:alphaModFix/>
          </a:blip>
          <a:stretch>
            <a:fillRect/>
          </a:stretch>
        </p:blipFill>
        <p:spPr>
          <a:xfrm>
            <a:off x="4208500" y="1489827"/>
            <a:ext cx="4232165" cy="3078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Fangraphs Data</a:t>
            </a:r>
            <a:endParaRPr/>
          </a:p>
        </p:txBody>
      </p:sp>
      <p:sp>
        <p:nvSpPr>
          <p:cNvPr id="133" name="Google Shape;133;p2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a:t>
            </a:r>
            <a:r>
              <a:rPr lang="en"/>
              <a:t>Fangraphs</a:t>
            </a:r>
            <a:r>
              <a:rPr lang="en"/>
              <a:t> data contains season-level pitch valuations from the popular valuation models. This data is useful in comparing my model to the existing models to see where it performs similarly and where there are </a:t>
            </a:r>
            <a:r>
              <a:rPr lang="en"/>
              <a:t>differences. This data is from 2022-2023. There are 19 columns and 89 rows, with each row corresponding to a pitcher.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Fangraphs Data EDA</a:t>
            </a:r>
            <a:endParaRPr/>
          </a:p>
        </p:txBody>
      </p:sp>
      <p:sp>
        <p:nvSpPr>
          <p:cNvPr id="139" name="Google Shape;139;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0" name="Google Shape;140;p25"/>
          <p:cNvPicPr preferRelativeResize="0"/>
          <p:nvPr/>
        </p:nvPicPr>
        <p:blipFill>
          <a:blip r:embed="rId3">
            <a:alphaModFix/>
          </a:blip>
          <a:stretch>
            <a:fillRect/>
          </a:stretch>
        </p:blipFill>
        <p:spPr>
          <a:xfrm>
            <a:off x="202500" y="1586938"/>
            <a:ext cx="4197775" cy="2884675"/>
          </a:xfrm>
          <a:prstGeom prst="rect">
            <a:avLst/>
          </a:prstGeom>
          <a:noFill/>
          <a:ln>
            <a:noFill/>
          </a:ln>
        </p:spPr>
      </p:pic>
      <p:pic>
        <p:nvPicPr>
          <p:cNvPr id="141" name="Google Shape;141;p25"/>
          <p:cNvPicPr preferRelativeResize="0"/>
          <p:nvPr/>
        </p:nvPicPr>
        <p:blipFill>
          <a:blip r:embed="rId4">
            <a:alphaModFix/>
          </a:blip>
          <a:stretch>
            <a:fillRect/>
          </a:stretch>
        </p:blipFill>
        <p:spPr>
          <a:xfrm>
            <a:off x="4759175" y="1586950"/>
            <a:ext cx="4073693" cy="2884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Conjugate Priors</a:t>
            </a:r>
            <a:endParaRPr/>
          </a:p>
        </p:txBody>
      </p:sp>
      <p:sp>
        <p:nvSpPr>
          <p:cNvPr id="147" name="Google Shape;147;p26"/>
          <p:cNvSpPr txBox="1"/>
          <p:nvPr>
            <p:ph idx="1" type="body"/>
          </p:nvPr>
        </p:nvSpPr>
        <p:spPr>
          <a:xfrm>
            <a:off x="387900" y="1489825"/>
            <a:ext cx="45225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For my conjugate priors, I estimate what percentage of pitches are swung at. I began with a Beta(5,5) assuming without much confidence that around 50% of pitches are swung at. I sampled 50 pitches from 2023 and found that 21 were swung at. Evaluating this yields the following Beta(26,34)</a:t>
            </a:r>
            <a:endParaRPr/>
          </a:p>
        </p:txBody>
      </p:sp>
      <p:pic>
        <p:nvPicPr>
          <p:cNvPr id="148" name="Google Shape;148;p26"/>
          <p:cNvPicPr preferRelativeResize="0"/>
          <p:nvPr/>
        </p:nvPicPr>
        <p:blipFill>
          <a:blip r:embed="rId3">
            <a:alphaModFix/>
          </a:blip>
          <a:stretch>
            <a:fillRect/>
          </a:stretch>
        </p:blipFill>
        <p:spPr>
          <a:xfrm>
            <a:off x="4910400" y="1671300"/>
            <a:ext cx="3928801" cy="242463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Conjugate Priors Cont.</a:t>
            </a:r>
            <a:endParaRPr/>
          </a:p>
        </p:txBody>
      </p:sp>
      <p:sp>
        <p:nvSpPr>
          <p:cNvPr id="154" name="Google Shape;154;p27"/>
          <p:cNvSpPr txBox="1"/>
          <p:nvPr>
            <p:ph idx="1" type="body"/>
          </p:nvPr>
        </p:nvSpPr>
        <p:spPr>
          <a:xfrm>
            <a:off x="387900" y="1489825"/>
            <a:ext cx="4972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Perhaps I was not satisfied with only sampling 50 pitches. I decided to sample </a:t>
            </a:r>
            <a:r>
              <a:rPr lang="en"/>
              <a:t>again,</a:t>
            </a:r>
            <a:r>
              <a:rPr lang="en"/>
              <a:t> this time sampling 500 pitches </a:t>
            </a:r>
            <a:r>
              <a:rPr lang="en"/>
              <a:t>with</a:t>
            </a:r>
            <a:r>
              <a:rPr lang="en"/>
              <a:t> the Beta(26,34) as the prior. In the 500 pitches I observed, 224 were swung at. I now have a Beta(252,308). I am significantly more confident in my belief that around 45% of pitches are swung at, with a range that hovers between 40 and 50%.</a:t>
            </a:r>
            <a:endParaRPr/>
          </a:p>
        </p:txBody>
      </p:sp>
      <p:pic>
        <p:nvPicPr>
          <p:cNvPr id="155" name="Google Shape;155;p27"/>
          <p:cNvPicPr preferRelativeResize="0"/>
          <p:nvPr/>
        </p:nvPicPr>
        <p:blipFill>
          <a:blip r:embed="rId3">
            <a:alphaModFix/>
          </a:blip>
          <a:stretch>
            <a:fillRect/>
          </a:stretch>
        </p:blipFill>
        <p:spPr>
          <a:xfrm>
            <a:off x="5475025" y="1893250"/>
            <a:ext cx="3479100" cy="214710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Next Steps</a:t>
            </a:r>
            <a:endParaRPr/>
          </a:p>
        </p:txBody>
      </p:sp>
      <p:sp>
        <p:nvSpPr>
          <p:cNvPr id="161" name="Google Shape;161;p2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model will consist of three main components, an evaluation of the batter’s likelihood to swing at a pitch, an evaluation of the batter’s likelihood to make contact </a:t>
            </a:r>
            <a:r>
              <a:rPr lang="en"/>
              <a:t>with</a:t>
            </a:r>
            <a:r>
              <a:rPr lang="en"/>
              <a:t> the pitch, and </a:t>
            </a:r>
            <a:r>
              <a:rPr lang="en"/>
              <a:t>an</a:t>
            </a:r>
            <a:r>
              <a:rPr lang="en"/>
              <a:t> estimation of their value should they not swing, swing and make </a:t>
            </a:r>
            <a:r>
              <a:rPr lang="en"/>
              <a:t>contact and swing and fail to make contact. In the coming weeks, I aim to focus on generating probability distributions detailing the batter’s likelihood to swing at a pitch given the aforementioned factors.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Baseball Background</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a baseball game, the</a:t>
            </a:r>
            <a:r>
              <a:rPr lang="en"/>
              <a:t> goal of the pitcher is to get “outs” preventing the offense from scoring. There are three main ways this happens.</a:t>
            </a:r>
            <a:endParaRPr/>
          </a:p>
          <a:p>
            <a:pPr indent="-342900" lvl="0" marL="457200" rtl="0" algn="l">
              <a:spcBef>
                <a:spcPts val="1200"/>
              </a:spcBef>
              <a:spcAft>
                <a:spcPts val="0"/>
              </a:spcAft>
              <a:buSzPts val="1800"/>
              <a:buChar char="●"/>
            </a:pPr>
            <a:r>
              <a:rPr lang="en"/>
              <a:t>The pitcher strikes out the batter</a:t>
            </a:r>
            <a:endParaRPr/>
          </a:p>
          <a:p>
            <a:pPr indent="-342900" lvl="0" marL="457200" rtl="0" algn="l">
              <a:spcBef>
                <a:spcPts val="0"/>
              </a:spcBef>
              <a:spcAft>
                <a:spcPts val="0"/>
              </a:spcAft>
              <a:buSzPts val="1800"/>
              <a:buChar char="●"/>
            </a:pPr>
            <a:r>
              <a:rPr lang="en"/>
              <a:t>The batter hits the ball, and it is caught by the fielder</a:t>
            </a:r>
            <a:endParaRPr/>
          </a:p>
          <a:p>
            <a:pPr indent="-342900" lvl="0" marL="457200" rtl="0" algn="l">
              <a:spcBef>
                <a:spcPts val="0"/>
              </a:spcBef>
              <a:spcAft>
                <a:spcPts val="0"/>
              </a:spcAft>
              <a:buSzPts val="1800"/>
              <a:buChar char="●"/>
            </a:pPr>
            <a:r>
              <a:rPr lang="en"/>
              <a:t>The batter hits the ball, and a fielder throws the ball to a base before the corresponding runner reaches the base.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Baseball Background Cont. </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“state” (runners on base and outs recorded) of an inning will </a:t>
            </a:r>
            <a:r>
              <a:rPr lang="en"/>
              <a:t>influence</a:t>
            </a:r>
            <a:r>
              <a:rPr lang="en"/>
              <a:t> how the pitcher approaches matchups with batters. For example, if a put in play is likely to result in runs scored, the pitcher may aim to strike out the batter. On the other hand, a pitcher may throw pitches with the goal of creating contact that is better for their team (typically balls hit on the ground).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Performance Tradeoff</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355600" lvl="0" marL="914400" rtl="0" algn="l">
              <a:spcBef>
                <a:spcPts val="0"/>
              </a:spcBef>
              <a:spcAft>
                <a:spcPts val="0"/>
              </a:spcAft>
              <a:buSzPts val="2000"/>
              <a:buChar char="●"/>
            </a:pPr>
            <a:r>
              <a:rPr lang="en" sz="2000"/>
              <a:t>Throwing pitches where the batter swings and misses</a:t>
            </a:r>
            <a:endParaRPr sz="2000"/>
          </a:p>
          <a:p>
            <a:pPr indent="-330200" lvl="1" marL="1371600" rtl="0" algn="l">
              <a:spcBef>
                <a:spcPts val="0"/>
              </a:spcBef>
              <a:spcAft>
                <a:spcPts val="0"/>
              </a:spcAft>
              <a:buSzPts val="1600"/>
              <a:buChar char="○"/>
            </a:pPr>
            <a:r>
              <a:rPr lang="en" sz="1600"/>
              <a:t>Highest upside if successful</a:t>
            </a:r>
            <a:endParaRPr sz="1600"/>
          </a:p>
          <a:p>
            <a:pPr indent="-330200" lvl="1" marL="1371600" rtl="0" algn="l">
              <a:spcBef>
                <a:spcPts val="0"/>
              </a:spcBef>
              <a:spcAft>
                <a:spcPts val="0"/>
              </a:spcAft>
              <a:buSzPts val="1600"/>
              <a:buChar char="○"/>
            </a:pPr>
            <a:r>
              <a:rPr lang="en" sz="1600"/>
              <a:t>Useful in any situation</a:t>
            </a:r>
            <a:endParaRPr sz="1600"/>
          </a:p>
          <a:p>
            <a:pPr indent="-355600" lvl="0" marL="914400" rtl="0" algn="l">
              <a:spcBef>
                <a:spcPts val="0"/>
              </a:spcBef>
              <a:spcAft>
                <a:spcPts val="0"/>
              </a:spcAft>
              <a:buSzPts val="2000"/>
              <a:buChar char="●"/>
            </a:pPr>
            <a:r>
              <a:rPr lang="en" sz="2000"/>
              <a:t>Throwing pitches where the batter does not swing</a:t>
            </a:r>
            <a:endParaRPr sz="2000"/>
          </a:p>
          <a:p>
            <a:pPr indent="-330200" lvl="1" marL="1371600" rtl="0" algn="l">
              <a:spcBef>
                <a:spcPts val="0"/>
              </a:spcBef>
              <a:spcAft>
                <a:spcPts val="0"/>
              </a:spcAft>
              <a:buSzPts val="1600"/>
              <a:buChar char="○"/>
            </a:pPr>
            <a:r>
              <a:rPr lang="en" sz="1600"/>
              <a:t>High upside (largely positive outcomes if successful)</a:t>
            </a:r>
            <a:endParaRPr sz="1600"/>
          </a:p>
          <a:p>
            <a:pPr indent="-330200" lvl="1" marL="1371600" rtl="0" algn="l">
              <a:spcBef>
                <a:spcPts val="0"/>
              </a:spcBef>
              <a:spcAft>
                <a:spcPts val="0"/>
              </a:spcAft>
              <a:buSzPts val="1600"/>
              <a:buChar char="○"/>
            </a:pPr>
            <a:r>
              <a:rPr lang="en" sz="1600"/>
              <a:t>Relies heavily on deception</a:t>
            </a:r>
            <a:endParaRPr sz="1600"/>
          </a:p>
          <a:p>
            <a:pPr indent="-330200" lvl="1" marL="1371600" rtl="0" algn="l">
              <a:spcBef>
                <a:spcPts val="0"/>
              </a:spcBef>
              <a:spcAft>
                <a:spcPts val="0"/>
              </a:spcAft>
              <a:buSzPts val="1600"/>
              <a:buChar char="○"/>
            </a:pPr>
            <a:r>
              <a:rPr lang="en" sz="1600"/>
              <a:t>Most difficult to achieve</a:t>
            </a:r>
            <a:endParaRPr sz="1600"/>
          </a:p>
          <a:p>
            <a:pPr indent="-355600" lvl="0" marL="914400" rtl="0" algn="l">
              <a:spcBef>
                <a:spcPts val="0"/>
              </a:spcBef>
              <a:spcAft>
                <a:spcPts val="0"/>
              </a:spcAft>
              <a:buSzPts val="2000"/>
              <a:buChar char="●"/>
            </a:pPr>
            <a:r>
              <a:rPr lang="en" sz="2000"/>
              <a:t>Throwing pitches where the batter swings and makes contact</a:t>
            </a:r>
            <a:endParaRPr sz="2000"/>
          </a:p>
          <a:p>
            <a:pPr indent="-330200" lvl="1" marL="1371600" rtl="0" algn="l">
              <a:spcBef>
                <a:spcPts val="0"/>
              </a:spcBef>
              <a:spcAft>
                <a:spcPts val="0"/>
              </a:spcAft>
              <a:buSzPts val="1600"/>
              <a:buChar char="○"/>
            </a:pPr>
            <a:r>
              <a:rPr lang="en" sz="1600"/>
              <a:t>Greatest risk (potential for most negative outcomes)</a:t>
            </a:r>
            <a:endParaRPr sz="1600"/>
          </a:p>
          <a:p>
            <a:pPr indent="-330200" lvl="1" marL="1371600" rtl="0" algn="l">
              <a:spcBef>
                <a:spcPts val="0"/>
              </a:spcBef>
              <a:spcAft>
                <a:spcPts val="0"/>
              </a:spcAft>
              <a:buSzPts val="1600"/>
              <a:buChar char="○"/>
            </a:pPr>
            <a:r>
              <a:rPr lang="en" sz="1600"/>
              <a:t>Used sparingly (typically situation dependent)</a:t>
            </a:r>
            <a:endParaRPr sz="1600"/>
          </a:p>
          <a:p>
            <a:pPr indent="-330200" lvl="1" marL="1371600" rtl="0" algn="l">
              <a:spcBef>
                <a:spcPts val="0"/>
              </a:spcBef>
              <a:spcAft>
                <a:spcPts val="0"/>
              </a:spcAft>
              <a:buSzPts val="1600"/>
              <a:buChar char="○"/>
            </a:pPr>
            <a:r>
              <a:rPr lang="en" sz="1600"/>
              <a:t>Puts faith in the team defense</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Utility of the Model</a:t>
            </a:r>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brings us to the central goal of the model. As demonstrated, the value of a pitch is situationally dependent. That is to say, a pitch can provide great value when thrown in a particular </a:t>
            </a:r>
            <a:r>
              <a:rPr lang="en"/>
              <a:t>situation, but little to no value in other situations. A Bayesian approach which produces probability distributions as outputs is preferable here since it accurately reflects the uncertainty attached to a given pitch.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Existing Models</a:t>
            </a:r>
            <a:endParaRPr/>
          </a:p>
        </p:txBody>
      </p:sp>
      <p:sp>
        <p:nvSpPr>
          <p:cNvPr id="94" name="Google Shape;94;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One of the most common ways to value pitches is “Stuff” models. These models utilize the qualities of a pitch and assign it a score representing </a:t>
            </a:r>
            <a:r>
              <a:rPr lang="en"/>
              <a:t>its</a:t>
            </a:r>
            <a:r>
              <a:rPr lang="en"/>
              <a:t> value. These models are typically situationally agnostic. This constraint limits the ability of a user to determine the value of a pitch in a given situation. Stuff models are still useful in </a:t>
            </a:r>
            <a:r>
              <a:rPr lang="en"/>
              <a:t>determining a pitcher’s overall ability, but my approach aims to provide greater granularity to pitcher evaluation.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Evaluation Metric</a:t>
            </a:r>
            <a:endParaRPr/>
          </a:p>
        </p:txBody>
      </p:sp>
      <p:sp>
        <p:nvSpPr>
          <p:cNvPr id="100" name="Google Shape;100;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Similar to many publicly available models, the pitch value will be determined based on the change in run expectancy before and after the pitch is thrown. This is used as a proxy to determine how a pitch contributed to a team’s chance of scoring/winning.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Used</a:t>
            </a:r>
            <a:endParaRPr/>
          </a:p>
        </p:txBody>
      </p:sp>
      <p:sp>
        <p:nvSpPr>
          <p:cNvPr id="106" name="Google Shape;106;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project makes use of two data sources: </a:t>
            </a:r>
            <a:endParaRPr/>
          </a:p>
          <a:p>
            <a:pPr indent="-342900" lvl="0" marL="457200" rtl="0" algn="l">
              <a:spcBef>
                <a:spcPts val="1200"/>
              </a:spcBef>
              <a:spcAft>
                <a:spcPts val="0"/>
              </a:spcAft>
              <a:buSzPts val="1800"/>
              <a:buChar char="●"/>
            </a:pPr>
            <a:r>
              <a:rPr lang="en"/>
              <a:t>Statcast data from 2018-2023 (excluding the </a:t>
            </a:r>
            <a:r>
              <a:rPr lang="en"/>
              <a:t>COVID-19</a:t>
            </a:r>
            <a:r>
              <a:rPr lang="en"/>
              <a:t> shortened 2020 season) acquired using the BaseballR package. </a:t>
            </a:r>
            <a:endParaRPr/>
          </a:p>
          <a:p>
            <a:pPr indent="-342900" lvl="0" marL="457200" rtl="0" algn="l">
              <a:spcBef>
                <a:spcPts val="0"/>
              </a:spcBef>
              <a:spcAft>
                <a:spcPts val="0"/>
              </a:spcAft>
              <a:buSzPts val="1800"/>
              <a:buChar char="●"/>
            </a:pPr>
            <a:r>
              <a:rPr lang="en"/>
              <a:t>Fangraphs data to serve as a reference/point of comparison.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Statcast Data</a:t>
            </a:r>
            <a:endParaRPr/>
          </a:p>
        </p:txBody>
      </p:sp>
      <p:sp>
        <p:nvSpPr>
          <p:cNvPr id="112" name="Google Shape;112;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Statcast data provides pitch level </a:t>
            </a:r>
            <a:r>
              <a:rPr lang="en"/>
              <a:t>data,</a:t>
            </a:r>
            <a:r>
              <a:rPr lang="en"/>
              <a:t> which includes pitch location, movement, speed, and the result of the pitch. This is a widely used </a:t>
            </a:r>
            <a:r>
              <a:rPr lang="en"/>
              <a:t>publicly</a:t>
            </a:r>
            <a:r>
              <a:rPr lang="en"/>
              <a:t> available data source which the MLB teams also use in their analysis of players. The 2023 dataset has just under 750,000 rows and 164 columns. The full dataset contains around 4.2 million rows.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