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6"/>
  </p:notesMasterIdLst>
  <p:handoutMasterIdLst>
    <p:handoutMasterId r:id="rId7"/>
  </p:handoutMasterIdLst>
  <p:sldIdLst>
    <p:sldId id="338"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0782F0-208F-5F22-BC4E-8938E8BAC7FC}" name="Schupe, Laura" initials="SL" userId="Schupe, Lau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09DDC-997F-41DF-80B3-CE1E559CE069}" v="25" dt="2025-10-11T00:37:25.1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6323" autoAdjust="0"/>
  </p:normalViewPr>
  <p:slideViewPr>
    <p:cSldViewPr snapToGrid="0">
      <p:cViewPr varScale="1">
        <p:scale>
          <a:sx n="87" d="100"/>
          <a:sy n="87" d="100"/>
        </p:scale>
        <p:origin x="437" y="29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ke Soltez" userId="01448426d1a47fa6" providerId="LiveId" clId="{B8C798FE-9F55-48AF-BC14-DFF870846126}"/>
    <pc:docChg chg="undo custSel modSld">
      <pc:chgData name="Drake Soltez" userId="01448426d1a47fa6" providerId="LiveId" clId="{B8C798FE-9F55-48AF-BC14-DFF870846126}" dt="2025-10-11T01:06:32.401" v="555" actId="14100"/>
      <pc:docMkLst>
        <pc:docMk/>
      </pc:docMkLst>
      <pc:sldChg chg="addSp delSp modSp mod">
        <pc:chgData name="Drake Soltez" userId="01448426d1a47fa6" providerId="LiveId" clId="{B8C798FE-9F55-48AF-BC14-DFF870846126}" dt="2025-10-11T01:06:32.401" v="555" actId="14100"/>
        <pc:sldMkLst>
          <pc:docMk/>
          <pc:sldMk cId="146398315" sldId="338"/>
        </pc:sldMkLst>
        <pc:spChg chg="mod">
          <ac:chgData name="Drake Soltez" userId="01448426d1a47fa6" providerId="LiveId" clId="{B8C798FE-9F55-48AF-BC14-DFF870846126}" dt="2025-10-11T01:06:32.401" v="555" actId="14100"/>
          <ac:spMkLst>
            <pc:docMk/>
            <pc:sldMk cId="146398315" sldId="338"/>
            <ac:spMk id="2" creationId="{477E036F-AF50-32A5-AA87-4A97F3F6A88D}"/>
          </ac:spMkLst>
        </pc:spChg>
        <pc:spChg chg="mod">
          <ac:chgData name="Drake Soltez" userId="01448426d1a47fa6" providerId="LiveId" clId="{B8C798FE-9F55-48AF-BC14-DFF870846126}" dt="2025-10-11T00:29:00.728" v="54" actId="20577"/>
          <ac:spMkLst>
            <pc:docMk/>
            <pc:sldMk cId="146398315" sldId="338"/>
            <ac:spMk id="3" creationId="{4204233E-D808-43F8-E8D2-630EBED07FDB}"/>
          </ac:spMkLst>
        </pc:spChg>
        <pc:spChg chg="mod">
          <ac:chgData name="Drake Soltez" userId="01448426d1a47fa6" providerId="LiveId" clId="{B8C798FE-9F55-48AF-BC14-DFF870846126}" dt="2025-10-11T00:52:13.033" v="244" actId="20577"/>
          <ac:spMkLst>
            <pc:docMk/>
            <pc:sldMk cId="146398315" sldId="338"/>
            <ac:spMk id="8" creationId="{942B0D30-68D6-1748-728E-7FA73A5976EC}"/>
          </ac:spMkLst>
        </pc:spChg>
        <pc:spChg chg="mod">
          <ac:chgData name="Drake Soltez" userId="01448426d1a47fa6" providerId="LiveId" clId="{B8C798FE-9F55-48AF-BC14-DFF870846126}" dt="2025-10-11T00:46:45.704" v="196" actId="1076"/>
          <ac:spMkLst>
            <pc:docMk/>
            <pc:sldMk cId="146398315" sldId="338"/>
            <ac:spMk id="50" creationId="{E9B0969E-E6A1-262E-0D0C-27C4EB66645E}"/>
          </ac:spMkLst>
        </pc:spChg>
        <pc:spChg chg="mod">
          <ac:chgData name="Drake Soltez" userId="01448426d1a47fa6" providerId="LiveId" clId="{B8C798FE-9F55-48AF-BC14-DFF870846126}" dt="2025-10-11T01:01:33.314" v="297" actId="1076"/>
          <ac:spMkLst>
            <pc:docMk/>
            <pc:sldMk cId="146398315" sldId="338"/>
            <ac:spMk id="51" creationId="{BF4368DF-6E20-14F0-6E67-1E1CD9E7A1F1}"/>
          </ac:spMkLst>
        </pc:spChg>
        <pc:spChg chg="mod">
          <ac:chgData name="Drake Soltez" userId="01448426d1a47fa6" providerId="LiveId" clId="{B8C798FE-9F55-48AF-BC14-DFF870846126}" dt="2025-10-11T00:36:57.964" v="163" actId="1076"/>
          <ac:spMkLst>
            <pc:docMk/>
            <pc:sldMk cId="146398315" sldId="338"/>
            <ac:spMk id="52" creationId="{E2B2A643-298F-D571-396A-2AD97701D1C3}"/>
          </ac:spMkLst>
        </pc:spChg>
        <pc:spChg chg="mod">
          <ac:chgData name="Drake Soltez" userId="01448426d1a47fa6" providerId="LiveId" clId="{B8C798FE-9F55-48AF-BC14-DFF870846126}" dt="2025-10-11T00:55:47.251" v="264" actId="1076"/>
          <ac:spMkLst>
            <pc:docMk/>
            <pc:sldMk cId="146398315" sldId="338"/>
            <ac:spMk id="53" creationId="{B52E5477-8A78-817E-6DEC-CF5CD1757B04}"/>
          </ac:spMkLst>
        </pc:spChg>
        <pc:spChg chg="mod">
          <ac:chgData name="Drake Soltez" userId="01448426d1a47fa6" providerId="LiveId" clId="{B8C798FE-9F55-48AF-BC14-DFF870846126}" dt="2025-10-11T01:03:00.703" v="338" actId="20577"/>
          <ac:spMkLst>
            <pc:docMk/>
            <pc:sldMk cId="146398315" sldId="338"/>
            <ac:spMk id="54" creationId="{AC2F7AF7-DC76-6C1A-0458-2264EDF24BF9}"/>
          </ac:spMkLst>
        </pc:spChg>
        <pc:graphicFrameChg chg="add del mod">
          <ac:chgData name="Drake Soltez" userId="01448426d1a47fa6" providerId="LiveId" clId="{B8C798FE-9F55-48AF-BC14-DFF870846126}" dt="2025-10-11T00:46:21.983" v="193" actId="478"/>
          <ac:graphicFrameMkLst>
            <pc:docMk/>
            <pc:sldMk cId="146398315" sldId="338"/>
            <ac:graphicFrameMk id="7" creationId="{272BB240-5FD0-4D86-AFF5-EE7EF55BC66B}"/>
          </ac:graphicFrameMkLst>
        </pc:graphicFrameChg>
        <pc:graphicFrameChg chg="add del mod">
          <ac:chgData name="Drake Soltez" userId="01448426d1a47fa6" providerId="LiveId" clId="{B8C798FE-9F55-48AF-BC14-DFF870846126}" dt="2025-10-11T00:39:06.407" v="186" actId="478"/>
          <ac:graphicFrameMkLst>
            <pc:docMk/>
            <pc:sldMk cId="146398315" sldId="338"/>
            <ac:graphicFrameMk id="9" creationId="{B0339052-E724-2ED3-F49B-909CE55CE94D}"/>
          </ac:graphicFrameMkLst>
        </pc:graphicFrameChg>
        <pc:graphicFrameChg chg="add del mod">
          <ac:chgData name="Drake Soltez" userId="01448426d1a47fa6" providerId="LiveId" clId="{B8C798FE-9F55-48AF-BC14-DFF870846126}" dt="2025-10-11T00:46:43.280" v="195" actId="478"/>
          <ac:graphicFrameMkLst>
            <pc:docMk/>
            <pc:sldMk cId="146398315" sldId="338"/>
            <ac:graphicFrameMk id="10" creationId="{B0339052-E724-2ED3-F49B-909CE55CE94D}"/>
          </ac:graphicFrameMkLst>
        </pc:graphicFrameChg>
        <pc:graphicFrameChg chg="add del mod">
          <ac:chgData name="Drake Soltez" userId="01448426d1a47fa6" providerId="LiveId" clId="{B8C798FE-9F55-48AF-BC14-DFF870846126}" dt="2025-10-11T01:01:05.671" v="282" actId="478"/>
          <ac:graphicFrameMkLst>
            <pc:docMk/>
            <pc:sldMk cId="146398315" sldId="338"/>
            <ac:graphicFrameMk id="11" creationId="{DE929FBB-B932-F8BF-55F8-40D9019842DB}"/>
          </ac:graphicFrameMkLst>
        </pc:graphicFrameChg>
        <pc:graphicFrameChg chg="add del mod">
          <ac:chgData name="Drake Soltez" userId="01448426d1a47fa6" providerId="LiveId" clId="{B8C798FE-9F55-48AF-BC14-DFF870846126}" dt="2025-10-11T01:01:29.565" v="295" actId="478"/>
          <ac:graphicFrameMkLst>
            <pc:docMk/>
            <pc:sldMk cId="146398315" sldId="338"/>
            <ac:graphicFrameMk id="12" creationId="{29F70209-13CD-FAB7-CD9B-8FEA4933A858}"/>
          </ac:graphicFrameMkLst>
        </pc:graphicFrameChg>
        <pc:picChg chg="add mod">
          <ac:chgData name="Drake Soltez" userId="01448426d1a47fa6" providerId="LiveId" clId="{B8C798FE-9F55-48AF-BC14-DFF870846126}" dt="2025-10-11T01:01:20.728" v="293" actId="962"/>
          <ac:picMkLst>
            <pc:docMk/>
            <pc:sldMk cId="146398315" sldId="338"/>
            <ac:picMk id="14" creationId="{7A831245-43F4-D0ED-F656-B4DE96196199}"/>
          </ac:picMkLst>
        </pc:picChg>
        <pc:picChg chg="add mod">
          <ac:chgData name="Drake Soltez" userId="01448426d1a47fa6" providerId="LiveId" clId="{B8C798FE-9F55-48AF-BC14-DFF870846126}" dt="2025-10-11T01:02:06.473" v="308" actId="962"/>
          <ac:picMkLst>
            <pc:docMk/>
            <pc:sldMk cId="146398315" sldId="338"/>
            <ac:picMk id="16" creationId="{9F52BD1A-09E4-CD40-1AA7-D40976B77C0C}"/>
          </ac:picMkLst>
        </pc:picChg>
        <pc:picChg chg="add mod">
          <ac:chgData name="Drake Soltez" userId="01448426d1a47fa6" providerId="LiveId" clId="{B8C798FE-9F55-48AF-BC14-DFF870846126}" dt="2025-10-11T01:03:08.871" v="341" actId="1076"/>
          <ac:picMkLst>
            <pc:docMk/>
            <pc:sldMk cId="146398315" sldId="338"/>
            <ac:picMk id="20" creationId="{0619A249-D5AC-EC26-EDF1-2510B687C47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10/10/2025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10/10/2025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4.xml"/><Relationship Id="rId7" Type="http://schemas.openxmlformats.org/officeDocument/2006/relationships/oleObject" Target="../embeddings/oleObject17.bin"/><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emf"/><Relationship Id="rId11" Type="http://schemas.openxmlformats.org/officeDocument/2006/relationships/image" Target="../media/image14.png"/><Relationship Id="rId5" Type="http://schemas.openxmlformats.org/officeDocument/2006/relationships/oleObject" Target="../embeddings/oleObject16.bin"/><Relationship Id="rId10" Type="http://schemas.openxmlformats.org/officeDocument/2006/relationships/image" Target="../media/image13.png"/><Relationship Id="rId4" Type="http://schemas.openxmlformats.org/officeDocument/2006/relationships/slideLayout" Target="../slideLayouts/slideLayout2.xm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DB88079-4CFC-3A07-EAC6-F42F83D9F7FC}"/>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F3865D3-5602-FB72-4DDC-D8D544E43DC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4" name="Object 3" hidden="1">
                        <a:extLst>
                          <a:ext uri="{FF2B5EF4-FFF2-40B4-BE49-F238E27FC236}">
                            <a16:creationId xmlns:a16="http://schemas.microsoft.com/office/drawing/2014/main" id="{2F3865D3-5602-FB72-4DDC-D8D544E43D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4204233E-D808-43F8-E8D2-630EBED07FDB}"/>
              </a:ext>
            </a:extLst>
          </p:cNvPr>
          <p:cNvSpPr>
            <a:spLocks noGrp="1"/>
          </p:cNvSpPr>
          <p:nvPr>
            <p:ph type="title"/>
          </p:nvPr>
        </p:nvSpPr>
        <p:spPr>
          <a:xfrm>
            <a:off x="630000" y="622800"/>
            <a:ext cx="10933200" cy="387798"/>
          </a:xfrm>
        </p:spPr>
        <p:txBody>
          <a:bodyPr anchor="t"/>
          <a:lstStyle/>
          <a:p>
            <a:r>
              <a:rPr lang="en-US" sz="2800" dirty="0"/>
              <a:t>[Doubling Down on Channel + Campaign Combo]</a:t>
            </a:r>
          </a:p>
        </p:txBody>
      </p:sp>
      <p:sp>
        <p:nvSpPr>
          <p:cNvPr id="2" name="Rectangle 1">
            <a:extLst>
              <a:ext uri="{FF2B5EF4-FFF2-40B4-BE49-F238E27FC236}">
                <a16:creationId xmlns:a16="http://schemas.microsoft.com/office/drawing/2014/main" id="{477E036F-AF50-32A5-AA87-4A97F3F6A88D}"/>
              </a:ext>
            </a:extLst>
          </p:cNvPr>
          <p:cNvSpPr/>
          <p:nvPr/>
        </p:nvSpPr>
        <p:spPr>
          <a:xfrm>
            <a:off x="655826" y="5161391"/>
            <a:ext cx="10933200" cy="1286718"/>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a:solidFill>
                  <a:srgbClr val="000000"/>
                </a:solidFill>
              </a:rPr>
              <a:t>Recommendation: </a:t>
            </a:r>
            <a:r>
              <a:rPr lang="en-US" sz="1600" dirty="0">
                <a:solidFill>
                  <a:srgbClr val="37373A"/>
                </a:solidFill>
              </a:rPr>
              <a:t>The results show that </a:t>
            </a:r>
            <a:r>
              <a:rPr lang="en-US" sz="1600" b="1" dirty="0">
                <a:solidFill>
                  <a:srgbClr val="37373A"/>
                </a:solidFill>
              </a:rPr>
              <a:t>Campaign Type A</a:t>
            </a:r>
            <a:r>
              <a:rPr lang="en-US" sz="1600" dirty="0">
                <a:solidFill>
                  <a:srgbClr val="37373A"/>
                </a:solidFill>
              </a:rPr>
              <a:t> generated the highest sales among new customers, clearly outperforming Campaign Type B. </a:t>
            </a:r>
            <a:r>
              <a:rPr lang="en-US" sz="1600" b="1" dirty="0">
                <a:solidFill>
                  <a:srgbClr val="37373A"/>
                </a:solidFill>
              </a:rPr>
              <a:t>Email</a:t>
            </a:r>
            <a:r>
              <a:rPr lang="en-US" sz="1600" dirty="0">
                <a:solidFill>
                  <a:srgbClr val="37373A"/>
                </a:solidFill>
              </a:rPr>
              <a:t> was the strongest overall channel, driving both the highest revenue and the largest share of new customers. </a:t>
            </a:r>
            <a:r>
              <a:rPr lang="en-US" sz="1600" b="1" dirty="0">
                <a:solidFill>
                  <a:srgbClr val="37373A"/>
                </a:solidFill>
              </a:rPr>
              <a:t>Instagram</a:t>
            </a:r>
            <a:r>
              <a:rPr lang="en-US" sz="1600" dirty="0">
                <a:solidFill>
                  <a:srgbClr val="37373A"/>
                </a:solidFill>
              </a:rPr>
              <a:t> and </a:t>
            </a:r>
            <a:r>
              <a:rPr lang="en-US" sz="1600" b="1" dirty="0">
                <a:solidFill>
                  <a:srgbClr val="37373A"/>
                </a:solidFill>
              </a:rPr>
              <a:t>Web Banner</a:t>
            </a:r>
            <a:r>
              <a:rPr lang="en-US" sz="1600" dirty="0">
                <a:solidFill>
                  <a:srgbClr val="37373A"/>
                </a:solidFill>
              </a:rPr>
              <a:t> contributed moderate results, with smaller sales impact. Overall, focusing on </a:t>
            </a:r>
            <a:r>
              <a:rPr lang="en-US" sz="1600" b="1" dirty="0">
                <a:solidFill>
                  <a:srgbClr val="37373A"/>
                </a:solidFill>
              </a:rPr>
              <a:t>Campaign A</a:t>
            </a:r>
            <a:r>
              <a:rPr lang="en-US" sz="1600" dirty="0">
                <a:solidFill>
                  <a:srgbClr val="37373A"/>
                </a:solidFill>
              </a:rPr>
              <a:t> and enhancing </a:t>
            </a:r>
            <a:r>
              <a:rPr lang="en-US" sz="1600" b="1" dirty="0">
                <a:solidFill>
                  <a:srgbClr val="37373A"/>
                </a:solidFill>
              </a:rPr>
              <a:t>Email marketing</a:t>
            </a:r>
            <a:r>
              <a:rPr lang="en-US" sz="1600" dirty="0">
                <a:solidFill>
                  <a:srgbClr val="37373A"/>
                </a:solidFill>
              </a:rPr>
              <a:t> strategies could further boost new customer acquisition and revenue growth.</a:t>
            </a:r>
            <a:endParaRPr lang="en-US" sz="1200" dirty="0">
              <a:solidFill>
                <a:srgbClr val="37373A"/>
              </a:solidFill>
            </a:endParaRPr>
          </a:p>
        </p:txBody>
      </p:sp>
      <p:sp>
        <p:nvSpPr>
          <p:cNvPr id="8" name="Rectangle 7">
            <a:extLst>
              <a:ext uri="{FF2B5EF4-FFF2-40B4-BE49-F238E27FC236}">
                <a16:creationId xmlns:a16="http://schemas.microsoft.com/office/drawing/2014/main" id="{942B0D30-68D6-1748-728E-7FA73A5976EC}"/>
              </a:ext>
            </a:extLst>
          </p:cNvPr>
          <p:cNvSpPr/>
          <p:nvPr/>
        </p:nvSpPr>
        <p:spPr>
          <a:xfrm>
            <a:off x="530497" y="1719502"/>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[Clustered Column Chart]</a:t>
            </a:r>
          </a:p>
        </p:txBody>
      </p:sp>
      <p:graphicFrame>
        <p:nvGraphicFramePr>
          <p:cNvPr id="17" name="Object 16" hidden="1">
            <a:extLst>
              <a:ext uri="{FF2B5EF4-FFF2-40B4-BE49-F238E27FC236}">
                <a16:creationId xmlns:a16="http://schemas.microsoft.com/office/drawing/2014/main" id="{C2F07A64-3882-0D42-C3A9-A3E2E5ACA011}"/>
              </a:ext>
            </a:extLst>
          </p:cNvPr>
          <p:cNvGraphicFramePr>
            <a:graphicFrameLocks noChangeAspect="1"/>
          </p:cNvGraphicFramePr>
          <p:nvPr>
            <p:custDataLst>
              <p:tags r:id="rId2"/>
            </p:custDataLst>
          </p:nvPr>
        </p:nvGraphicFramePr>
        <p:xfrm>
          <a:off x="153988" y="1539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17" name="Object 16" hidden="1">
                        <a:extLst>
                          <a:ext uri="{FF2B5EF4-FFF2-40B4-BE49-F238E27FC236}">
                            <a16:creationId xmlns:a16="http://schemas.microsoft.com/office/drawing/2014/main" id="{C2F07A64-3882-0D42-C3A9-A3E2E5ACA011}"/>
                          </a:ext>
                        </a:extLst>
                      </p:cNvPr>
                      <p:cNvPicPr/>
                      <p:nvPr/>
                    </p:nvPicPr>
                    <p:blipFill>
                      <a:blip r:embed="rId8"/>
                      <a:stretch>
                        <a:fillRect/>
                      </a:stretch>
                    </p:blipFill>
                    <p:spPr>
                      <a:xfrm>
                        <a:off x="153988" y="153988"/>
                        <a:ext cx="1587" cy="1587"/>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3373025-70F2-206E-C2A9-CF622E9D0E06}"/>
              </a:ext>
            </a:extLst>
          </p:cNvPr>
          <p:cNvSpPr/>
          <p:nvPr>
            <p:custDataLst>
              <p:tags r:id="rId3"/>
            </p:custDataLst>
          </p:nvPr>
        </p:nvSpPr>
        <p:spPr bwMode="gray">
          <a:xfrm>
            <a:off x="152400" y="15240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a:solidFill>
                <a:srgbClr val="FFFFFF"/>
              </a:solidFill>
              <a:latin typeface="Trebuchet MS" panose="020B0603020202020204" pitchFamily="34" charset="0"/>
              <a:sym typeface="Trebuchet MS" panose="020B0603020202020204" pitchFamily="34" charset="0"/>
            </a:endParaRPr>
          </a:p>
        </p:txBody>
      </p:sp>
      <p:sp>
        <p:nvSpPr>
          <p:cNvPr id="50" name="Rectangle 49">
            <a:extLst>
              <a:ext uri="{FF2B5EF4-FFF2-40B4-BE49-F238E27FC236}">
                <a16:creationId xmlns:a16="http://schemas.microsoft.com/office/drawing/2014/main" id="{E9B0969E-E6A1-262E-0D0C-27C4EB66645E}"/>
              </a:ext>
            </a:extLst>
          </p:cNvPr>
          <p:cNvSpPr/>
          <p:nvPr/>
        </p:nvSpPr>
        <p:spPr>
          <a:xfrm>
            <a:off x="96981" y="2115987"/>
            <a:ext cx="3376246"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1" name="Rectangle 50">
            <a:extLst>
              <a:ext uri="{FF2B5EF4-FFF2-40B4-BE49-F238E27FC236}">
                <a16:creationId xmlns:a16="http://schemas.microsoft.com/office/drawing/2014/main" id="{BF4368DF-6E20-14F0-6E67-1E1CD9E7A1F1}"/>
              </a:ext>
            </a:extLst>
          </p:cNvPr>
          <p:cNvSpPr/>
          <p:nvPr/>
        </p:nvSpPr>
        <p:spPr>
          <a:xfrm>
            <a:off x="4196574" y="2158395"/>
            <a:ext cx="3442076"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2" name="Rectangle 51">
            <a:extLst>
              <a:ext uri="{FF2B5EF4-FFF2-40B4-BE49-F238E27FC236}">
                <a16:creationId xmlns:a16="http://schemas.microsoft.com/office/drawing/2014/main" id="{E2B2A643-298F-D571-396A-2AD97701D1C3}"/>
              </a:ext>
            </a:extLst>
          </p:cNvPr>
          <p:cNvSpPr/>
          <p:nvPr/>
        </p:nvSpPr>
        <p:spPr>
          <a:xfrm>
            <a:off x="8957538" y="2115988"/>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3" name="Rectangle 52">
            <a:extLst>
              <a:ext uri="{FF2B5EF4-FFF2-40B4-BE49-F238E27FC236}">
                <a16:creationId xmlns:a16="http://schemas.microsoft.com/office/drawing/2014/main" id="{B52E5477-8A78-817E-6DEC-CF5CD1757B04}"/>
              </a:ext>
            </a:extLst>
          </p:cNvPr>
          <p:cNvSpPr/>
          <p:nvPr/>
        </p:nvSpPr>
        <p:spPr>
          <a:xfrm>
            <a:off x="4815691" y="1727988"/>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[Stacked Bar Chart]</a:t>
            </a:r>
          </a:p>
        </p:txBody>
      </p:sp>
      <p:sp>
        <p:nvSpPr>
          <p:cNvPr id="54" name="Rectangle 53">
            <a:extLst>
              <a:ext uri="{FF2B5EF4-FFF2-40B4-BE49-F238E27FC236}">
                <a16:creationId xmlns:a16="http://schemas.microsoft.com/office/drawing/2014/main" id="{AC2F7AF7-DC76-6C1A-0458-2264EDF24BF9}"/>
              </a:ext>
            </a:extLst>
          </p:cNvPr>
          <p:cNvSpPr/>
          <p:nvPr/>
        </p:nvSpPr>
        <p:spPr>
          <a:xfrm>
            <a:off x="9100885" y="1696609"/>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[Pie Chart]</a:t>
            </a:r>
          </a:p>
        </p:txBody>
      </p:sp>
      <p:sp>
        <p:nvSpPr>
          <p:cNvPr id="5" name="Rectangle 4">
            <a:extLst>
              <a:ext uri="{FF2B5EF4-FFF2-40B4-BE49-F238E27FC236}">
                <a16:creationId xmlns:a16="http://schemas.microsoft.com/office/drawing/2014/main" id="{DA3175F1-F880-FD13-5347-0D98BDB0DD10}"/>
              </a:ext>
            </a:extLst>
          </p:cNvPr>
          <p:cNvSpPr/>
          <p:nvPr/>
        </p:nvSpPr>
        <p:spPr>
          <a:xfrm>
            <a:off x="11804073" y="3685308"/>
            <a:ext cx="290946" cy="2951018"/>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a:extLst>
              <a:ext uri="{FF2B5EF4-FFF2-40B4-BE49-F238E27FC236}">
                <a16:creationId xmlns:a16="http://schemas.microsoft.com/office/drawing/2014/main" id="{481B1DE6-2CDC-940C-8490-377786C3D307}"/>
              </a:ext>
            </a:extLst>
          </p:cNvPr>
          <p:cNvSpPr/>
          <p:nvPr/>
        </p:nvSpPr>
        <p:spPr>
          <a:xfrm>
            <a:off x="11429699" y="6425644"/>
            <a:ext cx="159327" cy="238839"/>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pic>
        <p:nvPicPr>
          <p:cNvPr id="14" name="Picture 13" descr="A graph with a bar and a number of squares">
            <a:extLst>
              <a:ext uri="{FF2B5EF4-FFF2-40B4-BE49-F238E27FC236}">
                <a16:creationId xmlns:a16="http://schemas.microsoft.com/office/drawing/2014/main" id="{7A831245-43F4-D0ED-F656-B4DE96196199}"/>
              </a:ext>
            </a:extLst>
          </p:cNvPr>
          <p:cNvPicPr>
            <a:picLocks noChangeAspect="1"/>
          </p:cNvPicPr>
          <p:nvPr/>
        </p:nvPicPr>
        <p:blipFill>
          <a:blip r:embed="rId9"/>
          <a:stretch>
            <a:fillRect/>
          </a:stretch>
        </p:blipFill>
        <p:spPr>
          <a:xfrm>
            <a:off x="96981" y="2138452"/>
            <a:ext cx="3376246" cy="2518744"/>
          </a:xfrm>
          <a:prstGeom prst="rect">
            <a:avLst/>
          </a:prstGeom>
        </p:spPr>
      </p:pic>
      <p:pic>
        <p:nvPicPr>
          <p:cNvPr id="16" name="Picture 15" descr="A graph of a chart">
            <a:extLst>
              <a:ext uri="{FF2B5EF4-FFF2-40B4-BE49-F238E27FC236}">
                <a16:creationId xmlns:a16="http://schemas.microsoft.com/office/drawing/2014/main" id="{9F52BD1A-09E4-CD40-1AA7-D40976B77C0C}"/>
              </a:ext>
            </a:extLst>
          </p:cNvPr>
          <p:cNvPicPr>
            <a:picLocks noChangeAspect="1"/>
          </p:cNvPicPr>
          <p:nvPr/>
        </p:nvPicPr>
        <p:blipFill>
          <a:blip r:embed="rId10"/>
          <a:stretch>
            <a:fillRect/>
          </a:stretch>
        </p:blipFill>
        <p:spPr>
          <a:xfrm>
            <a:off x="4019537" y="2091147"/>
            <a:ext cx="3921122" cy="2761867"/>
          </a:xfrm>
          <a:prstGeom prst="rect">
            <a:avLst/>
          </a:prstGeom>
        </p:spPr>
      </p:pic>
      <p:pic>
        <p:nvPicPr>
          <p:cNvPr id="20" name="Picture 19" descr="A pie chart with different colored circles">
            <a:extLst>
              <a:ext uri="{FF2B5EF4-FFF2-40B4-BE49-F238E27FC236}">
                <a16:creationId xmlns:a16="http://schemas.microsoft.com/office/drawing/2014/main" id="{0619A249-D5AC-EC26-EDF1-2510B687C474}"/>
              </a:ext>
            </a:extLst>
          </p:cNvPr>
          <p:cNvPicPr>
            <a:picLocks noChangeAspect="1"/>
          </p:cNvPicPr>
          <p:nvPr/>
        </p:nvPicPr>
        <p:blipFill>
          <a:blip r:embed="rId11"/>
          <a:stretch>
            <a:fillRect/>
          </a:stretch>
        </p:blipFill>
        <p:spPr>
          <a:xfrm>
            <a:off x="8263453" y="2115987"/>
            <a:ext cx="3831566" cy="2561152"/>
          </a:xfrm>
          <a:prstGeom prst="rect">
            <a:avLst/>
          </a:prstGeom>
        </p:spPr>
      </p:pic>
    </p:spTree>
    <p:extLst>
      <p:ext uri="{BB962C8B-B14F-4D97-AF65-F5344CB8AC3E}">
        <p14:creationId xmlns:p14="http://schemas.microsoft.com/office/powerpoint/2010/main" val="146398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Reader xmlns="0991f213-3730-40e2-91ec-6de05b6aabb5" xsi:nil="true"/>
    <Region xmlns="0991f213-3730-40e2-91ec-6de05b6aabb5" xsi:nil="true"/>
    <Rec_x002f_Can xmlns="0991f213-3730-40e2-91ec-6de05b6aabb5" xsi:nil="true"/>
    <_ip_UnifiedCompliancePolicyProperties xmlns="http://schemas.microsoft.com/sharepoint/v3" xsi:nil="true"/>
    <TaxCatchAll xmlns="36d2b8e5-71dc-415e-89f3-3c8649eed760" xsi:nil="true"/>
    <lcf76f155ced4ddcb4097134ff3c332f xmlns="0991f213-3730-40e2-91ec-6de05b6aabb5">
      <Terms xmlns="http://schemas.microsoft.com/office/infopath/2007/PartnerControls"/>
    </lcf76f155ced4ddcb4097134ff3c332f>
    <Level xmlns="0991f213-3730-40e2-91ec-6de05b6aabb5" xsi:nil="true"/>
    <_Flow_SignoffStatus xmlns="0991f213-3730-40e2-91ec-6de05b6aabb5" xsi:nil="true"/>
    <Insights xmlns="0991f213-3730-40e2-91ec-6de05b6aabb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17974F467E37438C146AD78195A289" ma:contentTypeVersion="27" ma:contentTypeDescription="Create a new document." ma:contentTypeScope="" ma:versionID="e03602932086b18a40c6e416cb2a7f69">
  <xsd:schema xmlns:xsd="http://www.w3.org/2001/XMLSchema" xmlns:xs="http://www.w3.org/2001/XMLSchema" xmlns:p="http://schemas.microsoft.com/office/2006/metadata/properties" xmlns:ns1="http://schemas.microsoft.com/sharepoint/v3" xmlns:ns2="0991f213-3730-40e2-91ec-6de05b6aabb5" xmlns:ns3="36d2b8e5-71dc-415e-89f3-3c8649eed760" targetNamespace="http://schemas.microsoft.com/office/2006/metadata/properties" ma:root="true" ma:fieldsID="3833a751b348f4aa5ccc35fecd3b1d1f" ns1:_="" ns2:_="" ns3:_="">
    <xsd:import namespace="http://schemas.microsoft.com/sharepoint/v3"/>
    <xsd:import namespace="0991f213-3730-40e2-91ec-6de05b6aabb5"/>
    <xsd:import namespace="36d2b8e5-71dc-415e-89f3-3c8649eed7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Reader" minOccurs="0"/>
                <xsd:element ref="ns2:Level" minOccurs="0"/>
                <xsd:element ref="ns2:Region" minOccurs="0"/>
                <xsd:element ref="ns2:Insights" minOccurs="0"/>
                <xsd:element ref="ns2:Rec_x002f_Can" minOccurs="0"/>
                <xsd:element ref="ns1:_ip_UnifiedCompliancePolicyProperties" minOccurs="0"/>
                <xsd:element ref="ns1:_ip_UnifiedCompliancePolicyUIAction" minOccurs="0"/>
                <xsd:element ref="ns2:_Flow_SignoffStatu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8" nillable="true" ma:displayName="Unified Compliance Policy Properties" ma:hidden="true" ma:internalName="_ip_UnifiedCompliancePolicyProperties">
      <xsd:simpleType>
        <xsd:restriction base="dms:Note"/>
      </xsd:simpleType>
    </xsd:element>
    <xsd:element name="_ip_UnifiedCompliancePolicyUIAction" ma:index="2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91f213-3730-40e2-91ec-6de05b6aa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Reader" ma:index="23" nillable="true" ma:displayName="Reader" ma:description="Who from Design team has / wants to read this item" ma:format="Dropdown" ma:internalName="Reader">
      <xsd:simpleType>
        <xsd:restriction base="dms:Text">
          <xsd:maxLength value="255"/>
        </xsd:restriction>
      </xsd:simpleType>
    </xsd:element>
    <xsd:element name="Level" ma:index="24" nillable="true" ma:displayName="Level" ma:format="Dropdown" ma:internalName="Level">
      <xsd:simpleType>
        <xsd:restriction base="dms:Choice">
          <xsd:enumeration value="Campus"/>
          <xsd:enumeration value="Industry"/>
          <xsd:enumeration value="Exec"/>
          <xsd:enumeration value="other"/>
        </xsd:restriction>
      </xsd:simpleType>
    </xsd:element>
    <xsd:element name="Region" ma:index="25" nillable="true" ma:displayName="Region" ma:format="Dropdown" ma:internalName="Region">
      <xsd:simpleType>
        <xsd:restriction base="dms:Choice">
          <xsd:enumeration value="NAMR"/>
          <xsd:enumeration value="EMESA"/>
          <xsd:enumeration value="APAC"/>
          <xsd:enumeration value="Global"/>
        </xsd:restriction>
      </xsd:simpleType>
    </xsd:element>
    <xsd:element name="Insights" ma:index="26" nillable="true" ma:displayName="Insights" ma:description="A space to capture insights and highlights from the interview, to help us find sources if needed later." ma:format="Dropdown" ma:internalName="Insights">
      <xsd:simpleType>
        <xsd:restriction base="dms:Note">
          <xsd:maxLength value="255"/>
        </xsd:restriction>
      </xsd:simpleType>
    </xsd:element>
    <xsd:element name="Rec_x002f_Can" ma:index="27" nillable="true" ma:displayName="Rec / Can" ma:format="Dropdown" ma:internalName="Rec_x002f_Can">
      <xsd:simpleType>
        <xsd:restriction base="dms:Choice">
          <xsd:enumeration value="Recruiter"/>
          <xsd:enumeration value="Candidate"/>
        </xsd:restriction>
      </xsd:simpleType>
    </xsd:element>
    <xsd:element name="_Flow_SignoffStatus" ma:index="30" nillable="true" ma:displayName="Sign-off status" ma:internalName="Sign_x002d_off_x0020_status">
      <xsd:simpleType>
        <xsd:restriction base="dms:Text"/>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d2b8e5-71dc-415e-89f3-3c8649eed7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f2f81cf-8db6-41f8-8a1e-7000546bd34b}" ma:internalName="TaxCatchAll" ma:showField="CatchAllData" ma:web="36d2b8e5-71dc-415e-89f3-3c8649eed76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16FAC-37CA-4AF3-9A4A-9E56DF196B4D}">
  <ds:schemaRefs>
    <ds:schemaRef ds:uri="http://schemas.microsoft.com/office/2006/metadata/properties"/>
    <ds:schemaRef ds:uri="http://schemas.microsoft.com/office/infopath/2007/PartnerControls"/>
    <ds:schemaRef ds:uri="http://schemas.microsoft.com/sharepoint/v3"/>
    <ds:schemaRef ds:uri="0991f213-3730-40e2-91ec-6de05b6aabb5"/>
    <ds:schemaRef ds:uri="36d2b8e5-71dc-415e-89f3-3c8649eed760"/>
  </ds:schemaRefs>
</ds:datastoreItem>
</file>

<file path=customXml/itemProps2.xml><?xml version="1.0" encoding="utf-8"?>
<ds:datastoreItem xmlns:ds="http://schemas.openxmlformats.org/officeDocument/2006/customXml" ds:itemID="{F0D9CDD6-302A-4910-894A-79BA7510E5E5}">
  <ds:schemaRefs>
    <ds:schemaRef ds:uri="http://schemas.microsoft.com/sharepoint/v3/contenttype/forms"/>
  </ds:schemaRefs>
</ds:datastoreItem>
</file>

<file path=customXml/itemProps3.xml><?xml version="1.0" encoding="utf-8"?>
<ds:datastoreItem xmlns:ds="http://schemas.openxmlformats.org/officeDocument/2006/customXml" ds:itemID="{9AFEDB00-AE08-4CC7-908B-138CC2F88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91f213-3730-40e2-91ec-6de05b6aabb5"/>
    <ds:schemaRef ds:uri="36d2b8e5-71dc-415e-89f3-3c8649eed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BCG Grid 16:9</Template>
  <TotalTime>149</TotalTime>
  <Words>100</Words>
  <Application>Microsoft Office PowerPoint</Application>
  <PresentationFormat>Widescreen</PresentationFormat>
  <Paragraphs>5</Paragraphs>
  <Slides>1</Slides>
  <Notes>0</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[Doubling Down on Channel + Campaign Combo]</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Scobee, Kyle</dc:creator>
  <cp:lastModifiedBy>Drake Soltez</cp:lastModifiedBy>
  <cp:revision>8</cp:revision>
  <cp:lastPrinted>2016-04-06T18:59:25Z</cp:lastPrinted>
  <dcterms:created xsi:type="dcterms:W3CDTF">2025-04-28T17:07:03Z</dcterms:created>
  <dcterms:modified xsi:type="dcterms:W3CDTF">2025-10-11T01:06:36Z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2025-04-28T17:07:45Z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f2528353-4ad6-4815-81e0-0b5048609e13</vt:lpwstr>
  </property>
  <property fmtid="{D5CDD505-2E9C-101B-9397-08002B2CF9AE}" pid="13" name="MSIP_Label_b0d5c4f4-7a29-4385-b7a5-afbe2154ae6f_ContentBits">
    <vt:lpwstr>0</vt:lpwstr>
  </property>
  <property fmtid="{D5CDD505-2E9C-101B-9397-08002B2CF9AE}" pid="14" name="MSIP_Label_b0d5c4f4-7a29-4385-b7a5-afbe2154ae6f_Tag">
    <vt:lpwstr>50, 3, 0, 1</vt:lpwstr>
  </property>
  <property fmtid="{D5CDD505-2E9C-101B-9397-08002B2CF9AE}" pid="15" name="ContentTypeId">
    <vt:lpwstr>0x0101008317974F467E37438C146AD78195A289</vt:lpwstr>
  </property>
</Properties>
</file>