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7" r:id="rId2"/>
    <p:sldId id="308" r:id="rId3"/>
    <p:sldId id="309" r:id="rId4"/>
    <p:sldId id="310" r:id="rId5"/>
    <p:sldId id="311" r:id="rId6"/>
    <p:sldId id="312" r:id="rId7"/>
    <p:sldId id="317" r:id="rId8"/>
    <p:sldId id="284" r:id="rId9"/>
    <p:sldId id="285" r:id="rId10"/>
    <p:sldId id="287" r:id="rId11"/>
    <p:sldId id="288" r:id="rId12"/>
    <p:sldId id="289" r:id="rId13"/>
    <p:sldId id="290" r:id="rId14"/>
    <p:sldId id="291" r:id="rId15"/>
    <p:sldId id="292" r:id="rId16"/>
    <p:sldId id="293" r:id="rId17"/>
    <p:sldId id="294" r:id="rId18"/>
    <p:sldId id="295" r:id="rId19"/>
    <p:sldId id="296" r:id="rId20"/>
    <p:sldId id="314" r:id="rId21"/>
    <p:sldId id="297" r:id="rId22"/>
    <p:sldId id="315" r:id="rId23"/>
    <p:sldId id="313" r:id="rId24"/>
    <p:sldId id="298" r:id="rId25"/>
    <p:sldId id="299" r:id="rId26"/>
    <p:sldId id="301" r:id="rId27"/>
    <p:sldId id="303" r:id="rId28"/>
    <p:sldId id="304" r:id="rId29"/>
    <p:sldId id="306" r:id="rId30"/>
    <p:sldId id="316" r:id="rId31"/>
    <p:sldId id="318"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410"/>
  </p:normalViewPr>
  <p:slideViewPr>
    <p:cSldViewPr snapToGrid="0" snapToObjects="1">
      <p:cViewPr varScale="1">
        <p:scale>
          <a:sx n="54" d="100"/>
          <a:sy n="54" d="100"/>
        </p:scale>
        <p:origin x="21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5" name="Shape 175"/>
          <p:cNvSpPr>
            <a:spLocks noGrp="1" noRot="1" noChangeAspect="1"/>
          </p:cNvSpPr>
          <p:nvPr>
            <p:ph type="sldImg"/>
          </p:nvPr>
        </p:nvSpPr>
        <p:spPr>
          <a:xfrm>
            <a:off x="1143000" y="685800"/>
            <a:ext cx="4572000" cy="3429000"/>
          </a:xfrm>
          <a:prstGeom prst="rect">
            <a:avLst/>
          </a:prstGeom>
        </p:spPr>
        <p:txBody>
          <a:bodyPr/>
          <a:lstStyle/>
          <a:p>
            <a:endParaRPr/>
          </a:p>
        </p:txBody>
      </p:sp>
      <p:sp>
        <p:nvSpPr>
          <p:cNvPr id="176" name="Shape 17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Изображение"/>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Линия"/>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Текст заголовка"/>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Текст заголовка</a:t>
            </a:r>
          </a:p>
        </p:txBody>
      </p:sp>
      <p:sp>
        <p:nvSpPr>
          <p:cNvPr id="25" name="Уровень текста 1…"/>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26" name="Номер слайда"/>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Alt">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Изображение"/>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42" name="Изображение"/>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1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5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Линия"/>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Текст заголовка"/>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Текст заголовка</a:t>
            </a:r>
          </a:p>
        </p:txBody>
      </p:sp>
      <p:sp>
        <p:nvSpPr>
          <p:cNvPr id="35" name="Уровень текста 1…"/>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chemeClr val="bg1"/>
                </a:solidFill>
                <a:latin typeface="DIN Alternate"/>
                <a:ea typeface="DIN Alternate"/>
                <a:cs typeface="DIN Alternate"/>
                <a:sym typeface="DIN Alternate"/>
              </a:defRPr>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36" name="Номер слайда"/>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3" name="Текст заголовка"/>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Текст заголовка</a:t>
            </a:r>
          </a:p>
        </p:txBody>
      </p:sp>
      <p:sp>
        <p:nvSpPr>
          <p:cNvPr id="44" name="Номер слайда"/>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51" name="Линия"/>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Изображение"/>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Текст заголовка"/>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Текст заголовка</a:t>
            </a:r>
          </a:p>
        </p:txBody>
      </p:sp>
      <p:sp>
        <p:nvSpPr>
          <p:cNvPr id="54" name="Уровень текста 1…"/>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5" name="Номер слайда"/>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Текст заголовка"/>
          <p:cNvSpPr txBox="1">
            <a:spLocks noGrp="1"/>
          </p:cNvSpPr>
          <p:nvPr>
            <p:ph type="title"/>
          </p:nvPr>
        </p:nvSpPr>
        <p:spPr>
          <a:prstGeom prst="rect">
            <a:avLst/>
          </a:prstGeom>
        </p:spPr>
        <p:txBody>
          <a:bodyPr/>
          <a:lstStyle/>
          <a:p>
            <a:r>
              <a:t>Текст заголовка</a:t>
            </a:r>
          </a:p>
        </p:txBody>
      </p:sp>
      <p:sp>
        <p:nvSpPr>
          <p:cNvPr id="6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Текст заголовка"/>
          <p:cNvSpPr txBox="1">
            <a:spLocks noGrp="1"/>
          </p:cNvSpPr>
          <p:nvPr>
            <p:ph type="title"/>
          </p:nvPr>
        </p:nvSpPr>
        <p:spPr>
          <a:prstGeom prst="rect">
            <a:avLst/>
          </a:prstGeom>
        </p:spPr>
        <p:txBody>
          <a:bodyPr/>
          <a:lstStyle/>
          <a:p>
            <a:r>
              <a:t>Текст заголовка</a:t>
            </a:r>
          </a:p>
        </p:txBody>
      </p:sp>
      <p:sp>
        <p:nvSpPr>
          <p:cNvPr id="73" name="Уровень текста 1…"/>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Текст заголовка"/>
          <p:cNvSpPr txBox="1">
            <a:spLocks noGrp="1"/>
          </p:cNvSpPr>
          <p:nvPr>
            <p:ph type="title"/>
          </p:nvPr>
        </p:nvSpPr>
        <p:spPr>
          <a:prstGeom prst="rect">
            <a:avLst/>
          </a:prstGeom>
        </p:spPr>
        <p:txBody>
          <a:bodyPr/>
          <a:lstStyle/>
          <a:p>
            <a:r>
              <a:t>Текст заголовка</a:t>
            </a:r>
          </a:p>
        </p:txBody>
      </p:sp>
      <p:sp>
        <p:nvSpPr>
          <p:cNvPr id="83" name="Уровень текста 1…"/>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Изображение"/>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Текст заголовка"/>
          <p:cNvSpPr txBox="1">
            <a:spLocks noGrp="1"/>
          </p:cNvSpPr>
          <p:nvPr>
            <p:ph type="title"/>
          </p:nvPr>
        </p:nvSpPr>
        <p:spPr>
          <a:xfrm>
            <a:off x="406400" y="1536700"/>
            <a:ext cx="6299200" cy="723900"/>
          </a:xfrm>
          <a:prstGeom prst="rect">
            <a:avLst/>
          </a:prstGeom>
        </p:spPr>
        <p:txBody>
          <a:bodyPr/>
          <a:lstStyle/>
          <a:p>
            <a:r>
              <a:t>Текст заголовка</a:t>
            </a:r>
          </a:p>
        </p:txBody>
      </p:sp>
      <p:sp>
        <p:nvSpPr>
          <p:cNvPr id="94" name="Уровень текста 1…"/>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Уровень текста 1…"/>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Линия"/>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Текст заголовка"/>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Текст заголовка</a:t>
            </a:r>
          </a:p>
        </p:txBody>
      </p:sp>
      <p:sp>
        <p:nvSpPr>
          <p:cNvPr id="4" name="Уровень текста 1…"/>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 name="Номер слайда"/>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1" r:id="rId10"/>
    <p:sldLayoutId id="2147483662" r:id="rId11"/>
    <p:sldLayoutId id="2147483663" r:id="rId12"/>
    <p:sldLayoutId id="2147483664" r:id="rId13"/>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sz="6000" b="0" i="0" u="none" strike="noStrike" cap="all" spc="0" baseline="0">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hyperlink" Target="https://en.wikipedia.org/wiki/Virtual_memo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hyperlink" Target="https://www.exploit-db.com/docs/english/43426-spectre---trick-error-free-applications-into-giving-up-secret-information.pdf" TargetMode="External"/><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neuhalj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onfidential Burgers Inc."/>
          <p:cNvSpPr txBox="1">
            <a:spLocks noGrp="1"/>
          </p:cNvSpPr>
          <p:nvPr>
            <p:ph type="title"/>
          </p:nvPr>
        </p:nvSpPr>
        <p:spPr>
          <a:prstGeom prst="rect">
            <a:avLst/>
          </a:prstGeom>
        </p:spPr>
        <p:txBody>
          <a:bodyPr/>
          <a:lstStyle>
            <a:lvl1pPr defTabSz="467359">
              <a:spcBef>
                <a:spcPts val="2200"/>
              </a:spcBef>
              <a:defRPr sz="4800"/>
            </a:lvl1pPr>
          </a:lstStyle>
          <a:p>
            <a:r>
              <a:t>Confidential Burgers Inc.</a:t>
            </a:r>
          </a:p>
        </p:txBody>
      </p:sp>
      <p:sp>
        <p:nvSpPr>
          <p:cNvPr id="354"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
        <p:nvSpPr>
          <p:cNvPr id="355" name="Confidential Burgers inc. sells burgers, pizza,  and coffee."/>
          <p:cNvSpPr txBox="1"/>
          <p:nvPr/>
        </p:nvSpPr>
        <p:spPr>
          <a:xfrm>
            <a:off x="302768" y="2836052"/>
            <a:ext cx="12192001"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600"/>
            </a:pPr>
            <a:r>
              <a:rPr b="1" dirty="0">
                <a:solidFill>
                  <a:schemeClr val="bg1"/>
                </a:solidFill>
                <a:latin typeface="Avenir Next"/>
                <a:ea typeface="Avenir Next"/>
                <a:cs typeface="Avenir Next"/>
                <a:sym typeface="Avenir Next"/>
              </a:rPr>
              <a:t>Confidential Burgers </a:t>
            </a:r>
            <a:r>
              <a:rPr b="1" dirty="0" err="1">
                <a:solidFill>
                  <a:schemeClr val="bg1"/>
                </a:solidFill>
                <a:latin typeface="Avenir Next"/>
                <a:ea typeface="Avenir Next"/>
                <a:cs typeface="Avenir Next"/>
                <a:sym typeface="Avenir Next"/>
              </a:rPr>
              <a:t>inc.</a:t>
            </a:r>
            <a:r>
              <a:rPr dirty="0">
                <a:solidFill>
                  <a:schemeClr val="bg1"/>
                </a:solidFill>
              </a:rPr>
              <a:t> sells burgers, pizza,  and coffee.</a:t>
            </a:r>
          </a:p>
        </p:txBody>
      </p:sp>
      <p:grpSp>
        <p:nvGrpSpPr>
          <p:cNvPr id="360" name="Группа"/>
          <p:cNvGrpSpPr/>
          <p:nvPr/>
        </p:nvGrpSpPr>
        <p:grpSpPr>
          <a:xfrm>
            <a:off x="553583" y="5124465"/>
            <a:ext cx="2815638" cy="1530463"/>
            <a:chOff x="0" y="0"/>
            <a:chExt cx="2815636" cy="1530461"/>
          </a:xfrm>
        </p:grpSpPr>
        <p:sp>
          <p:nvSpPr>
            <p:cNvPr id="356" name="Мужчина"/>
            <p:cNvSpPr/>
            <p:nvPr/>
          </p:nvSpPr>
          <p:spPr>
            <a:xfrm>
              <a:off x="2248445"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57" name="Мужчина"/>
            <p:cNvSpPr/>
            <p:nvPr/>
          </p:nvSpPr>
          <p:spPr>
            <a:xfrm>
              <a:off x="1530622"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58" name="Мужчина"/>
            <p:cNvSpPr/>
            <p:nvPr/>
          </p:nvSpPr>
          <p:spPr>
            <a:xfrm>
              <a:off x="812799"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59" name="Мужчина"/>
            <p:cNvSpPr/>
            <p:nvPr/>
          </p:nvSpPr>
          <p:spPr>
            <a:xfrm>
              <a:off x="-1"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361" name="Мужчина"/>
          <p:cNvSpPr/>
          <p:nvPr/>
        </p:nvSpPr>
        <p:spPr>
          <a:xfrm>
            <a:off x="4335656" y="51244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362" name="Облачко с цитатой"/>
          <p:cNvSpPr/>
          <p:nvPr/>
        </p:nvSpPr>
        <p:spPr>
          <a:xfrm>
            <a:off x="4883320" y="3867730"/>
            <a:ext cx="2561345" cy="1196642"/>
          </a:xfrm>
          <a:prstGeom prst="wedgeEllipseCallout">
            <a:avLst>
              <a:gd name="adj1" fmla="val -49416"/>
              <a:gd name="adj2" fmla="val 70000"/>
            </a:avLst>
          </a:pr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363" name="Гамбургер"/>
          <p:cNvSpPr/>
          <p:nvPr/>
        </p:nvSpPr>
        <p:spPr>
          <a:xfrm>
            <a:off x="5243840" y="4095542"/>
            <a:ext cx="929960" cy="641369"/>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64" name="Робот"/>
          <p:cNvSpPr/>
          <p:nvPr/>
        </p:nvSpPr>
        <p:spPr>
          <a:xfrm>
            <a:off x="7304929" y="515760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65" name="Customer"/>
          <p:cNvSpPr txBox="1"/>
          <p:nvPr/>
        </p:nvSpPr>
        <p:spPr>
          <a:xfrm>
            <a:off x="3991236" y="6788150"/>
            <a:ext cx="12560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Customer</a:t>
            </a:r>
          </a:p>
        </p:txBody>
      </p:sp>
      <p:sp>
        <p:nvSpPr>
          <p:cNvPr id="366" name="Waiter"/>
          <p:cNvSpPr txBox="1"/>
          <p:nvPr/>
        </p:nvSpPr>
        <p:spPr>
          <a:xfrm>
            <a:off x="7354528" y="6788150"/>
            <a:ext cx="88061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Waiter</a:t>
            </a:r>
          </a:p>
        </p:txBody>
      </p:sp>
      <p:sp>
        <p:nvSpPr>
          <p:cNvPr id="367" name="Прямоугольник"/>
          <p:cNvSpPr/>
          <p:nvPr/>
        </p:nvSpPr>
        <p:spPr>
          <a:xfrm>
            <a:off x="5653389" y="5830571"/>
            <a:ext cx="1270001" cy="822295"/>
          </a:xfrm>
          <a:prstGeom prst="rect">
            <a:avLst/>
          </a:pr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68" name="Компьютер"/>
          <p:cNvSpPr/>
          <p:nvPr/>
        </p:nvSpPr>
        <p:spPr>
          <a:xfrm>
            <a:off x="5653389" y="520303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69" name="Гамбургер"/>
          <p:cNvSpPr/>
          <p:nvPr/>
        </p:nvSpPr>
        <p:spPr>
          <a:xfrm>
            <a:off x="9536010" y="5793942"/>
            <a:ext cx="665439"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370" name="Пицца"/>
          <p:cNvSpPr/>
          <p:nvPr/>
        </p:nvSpPr>
        <p:spPr>
          <a:xfrm>
            <a:off x="9535998" y="43515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371" name="Кофе"/>
          <p:cNvSpPr/>
          <p:nvPr/>
        </p:nvSpPr>
        <p:spPr>
          <a:xfrm>
            <a:off x="9536010" y="69955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372" name="Pizza oven"/>
          <p:cNvSpPr txBox="1"/>
          <p:nvPr/>
        </p:nvSpPr>
        <p:spPr>
          <a:xfrm>
            <a:off x="10589714" y="4588642"/>
            <a:ext cx="133731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rPr dirty="0"/>
              <a:t>Pizza oven</a:t>
            </a:r>
          </a:p>
        </p:txBody>
      </p:sp>
      <p:sp>
        <p:nvSpPr>
          <p:cNvPr id="373" name="Burger grill"/>
          <p:cNvSpPr txBox="1"/>
          <p:nvPr/>
        </p:nvSpPr>
        <p:spPr>
          <a:xfrm>
            <a:off x="10546153" y="5785976"/>
            <a:ext cx="142443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Burger grill</a:t>
            </a:r>
          </a:p>
        </p:txBody>
      </p:sp>
      <p:sp>
        <p:nvSpPr>
          <p:cNvPr id="374" name="Кофе"/>
          <p:cNvSpPr/>
          <p:nvPr/>
        </p:nvSpPr>
        <p:spPr>
          <a:xfrm>
            <a:off x="6236684" y="4206191"/>
            <a:ext cx="814442"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75" name="Coffee machine"/>
          <p:cNvSpPr txBox="1"/>
          <p:nvPr/>
        </p:nvSpPr>
        <p:spPr>
          <a:xfrm>
            <a:off x="10502527" y="6983310"/>
            <a:ext cx="19486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Coffee machine</a:t>
            </a:r>
          </a:p>
        </p:txBody>
      </p:sp>
      <p:sp>
        <p:nvSpPr>
          <p:cNvPr id="376" name="The waiter (CPU) will…"/>
          <p:cNvSpPr txBox="1"/>
          <p:nvPr/>
        </p:nvSpPr>
        <p:spPr>
          <a:xfrm>
            <a:off x="454205" y="7258064"/>
            <a:ext cx="12096389" cy="20807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70000"/>
              </a:lnSpc>
              <a:defRPr sz="2400" b="1">
                <a:latin typeface="Avenir Next"/>
                <a:ea typeface="Avenir Next"/>
                <a:cs typeface="Avenir Next"/>
                <a:sym typeface="Avenir Next"/>
              </a:defRPr>
            </a:pPr>
            <a:r>
              <a:rPr dirty="0">
                <a:solidFill>
                  <a:schemeClr val="bg1"/>
                </a:solidFill>
              </a:rPr>
              <a:t>The waiter (CPU) will </a:t>
            </a:r>
          </a:p>
          <a:p>
            <a:pPr marL="699247" indent="-699247">
              <a:lnSpc>
                <a:spcPct val="70000"/>
              </a:lnSpc>
              <a:spcBef>
                <a:spcPts val="800"/>
              </a:spcBef>
              <a:buSzPct val="100000"/>
              <a:buAutoNum type="arabicPeriod"/>
              <a:defRPr sz="2400" b="1">
                <a:latin typeface="Avenir Next"/>
                <a:ea typeface="Avenir Next"/>
                <a:cs typeface="Avenir Next"/>
                <a:sym typeface="Avenir Next"/>
              </a:defRPr>
            </a:pPr>
            <a:r>
              <a:rPr dirty="0">
                <a:solidFill>
                  <a:schemeClr val="bg1"/>
                </a:solidFill>
              </a:rPr>
              <a:t>take an order from a customer (CPU instruction)</a:t>
            </a:r>
          </a:p>
          <a:p>
            <a:pPr marL="699247" indent="-699247">
              <a:lnSpc>
                <a:spcPct val="70000"/>
              </a:lnSpc>
              <a:spcBef>
                <a:spcPts val="800"/>
              </a:spcBef>
              <a:buSzPct val="100000"/>
              <a:buAutoNum type="arabicPeriod"/>
              <a:defRPr sz="2400" b="1">
                <a:latin typeface="Avenir Next"/>
                <a:ea typeface="Avenir Next"/>
                <a:cs typeface="Avenir Next"/>
                <a:sym typeface="Avenir Next"/>
              </a:defRPr>
            </a:pPr>
            <a:r>
              <a:rPr dirty="0">
                <a:solidFill>
                  <a:schemeClr val="bg1"/>
                </a:solidFill>
              </a:rPr>
              <a:t>break the order (instruction) down into micro operations (µOPs - grilling a burger, baking a pizza, …)</a:t>
            </a:r>
          </a:p>
          <a:p>
            <a:pPr marL="699247" indent="-699247">
              <a:lnSpc>
                <a:spcPct val="70000"/>
              </a:lnSpc>
              <a:spcBef>
                <a:spcPts val="800"/>
              </a:spcBef>
              <a:buSzPct val="100000"/>
              <a:buAutoNum type="arabicPeriod"/>
              <a:defRPr sz="2400" b="1">
                <a:latin typeface="Avenir Next"/>
                <a:ea typeface="Avenir Next"/>
                <a:cs typeface="Avenir Next"/>
                <a:sym typeface="Avenir Next"/>
              </a:defRPr>
            </a:pPr>
            <a:r>
              <a:rPr dirty="0">
                <a:solidFill>
                  <a:schemeClr val="bg1"/>
                </a:solidFill>
              </a:rPr>
              <a:t>schedule and execute the µOPs</a:t>
            </a:r>
          </a:p>
          <a:p>
            <a:pPr marL="699247" indent="-699247">
              <a:lnSpc>
                <a:spcPct val="70000"/>
              </a:lnSpc>
              <a:spcBef>
                <a:spcPts val="800"/>
              </a:spcBef>
              <a:buSzPct val="100000"/>
              <a:buAutoNum type="arabicPeriod"/>
              <a:defRPr sz="2400" b="1">
                <a:latin typeface="Avenir Next"/>
                <a:ea typeface="Avenir Next"/>
                <a:cs typeface="Avenir Next"/>
                <a:sym typeface="Avenir Next"/>
              </a:defRPr>
            </a:pPr>
            <a:r>
              <a:rPr dirty="0">
                <a:solidFill>
                  <a:schemeClr val="bg1"/>
                </a:solidFill>
              </a:rPr>
              <a:t>complete the order (retire the instruction)</a:t>
            </a:r>
          </a:p>
        </p:txBody>
      </p:sp>
      <p:sp>
        <p:nvSpPr>
          <p:cNvPr id="377" name="Grand Opening Today"/>
          <p:cNvSpPr txBox="1"/>
          <p:nvPr/>
        </p:nvSpPr>
        <p:spPr>
          <a:xfrm>
            <a:off x="520738" y="7521113"/>
            <a:ext cx="11950387" cy="16722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200">
                <a:solidFill>
                  <a:schemeClr val="accent3"/>
                </a:solidFill>
                <a:latin typeface="Snell Roundhand"/>
                <a:ea typeface="Snell Roundhand"/>
                <a:cs typeface="Snell Roundhand"/>
                <a:sym typeface="Snell Roundhand"/>
              </a:defRPr>
            </a:lvl1pPr>
          </a:lstStyle>
          <a:p>
            <a:r>
              <a:rPr b="1" dirty="0"/>
              <a:t>Grand Opening Today</a:t>
            </a:r>
          </a:p>
        </p:txBody>
      </p:sp>
      <p:sp>
        <p:nvSpPr>
          <p:cNvPr id="3" name="Text Placeholder 2">
            <a:extLst>
              <a:ext uri="{FF2B5EF4-FFF2-40B4-BE49-F238E27FC236}">
                <a16:creationId xmlns:a16="http://schemas.microsoft.com/office/drawing/2014/main" xmlns="" id="{18CE7EBD-53C6-42EF-B171-10EF77362B62}"/>
              </a:ext>
            </a:extLst>
          </p:cNvPr>
          <p:cNvSpPr>
            <a:spLocks noGrp="1"/>
          </p:cNvSpPr>
          <p:nvPr>
            <p:ph type="body" sz="quarter" idx="13"/>
          </p:nvPr>
        </p:nvSpPr>
        <p:spPr>
          <a:xfrm>
            <a:off x="406400" y="508968"/>
            <a:ext cx="11176000" cy="405432"/>
          </a:xfrm>
        </p:spPr>
        <p:txBody>
          <a:bodyPr/>
          <a:lstStyle/>
          <a:p>
            <a:r>
              <a:rPr lang="en-US" b="1" dirty="0"/>
              <a:t>Execution Order Example</a:t>
            </a:r>
          </a:p>
        </p:txBody>
      </p:sp>
    </p:spTree>
    <p:extLst>
      <p:ext uri="{BB962C8B-B14F-4D97-AF65-F5344CB8AC3E}">
        <p14:creationId xmlns:p14="http://schemas.microsoft.com/office/powerpoint/2010/main" val="360795274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iterate>
                                    <p:tmAbs val="0"/>
                                  </p:iterate>
                                  <p:childTnLst>
                                    <p:set>
                                      <p:cBhvr>
                                        <p:cTn id="6" fill="hold">
                                          <p:stCondLst>
                                            <p:cond delay="0"/>
                                          </p:stCondLst>
                                        </p:cTn>
                                        <p:tgtEl>
                                          <p:spTgt spid="377"/>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76">
                                            <p:bg/>
                                          </p:spTgt>
                                        </p:tgtEl>
                                        <p:attrNameLst>
                                          <p:attrName>style.visibility</p:attrName>
                                        </p:attrNameLst>
                                      </p:cBhvr>
                                      <p:to>
                                        <p:strVal val="visible"/>
                                      </p:to>
                                    </p:set>
                                  </p:childTnLst>
                                </p:cTn>
                              </p:par>
                              <p:par>
                                <p:cTn id="10" presetID="1" presetClass="entr" presetSubtype="0" fill="hold" grpId="0" nodeType="withEffect">
                                  <p:stCondLst>
                                    <p:cond delay="0"/>
                                  </p:stCondLst>
                                  <p:iterate>
                                    <p:tmAbs val="0"/>
                                  </p:iterate>
                                  <p:childTnLst>
                                    <p:set>
                                      <p:cBhvr>
                                        <p:cTn id="11" fill="hold"/>
                                        <p:tgtEl>
                                          <p:spTgt spid="37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37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p:tmAbs val="0"/>
                                  </p:iterate>
                                  <p:childTnLst>
                                    <p:set>
                                      <p:cBhvr>
                                        <p:cTn id="19" fill="hold"/>
                                        <p:tgtEl>
                                          <p:spTgt spid="376">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376">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p:tmAbs val="0"/>
                                  </p:iterate>
                                  <p:childTnLst>
                                    <p:set>
                                      <p:cBhvr>
                                        <p:cTn id="27" fill="hold"/>
                                        <p:tgtEl>
                                          <p:spTgt spid="3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bldLvl="5" animBg="1" advAuto="0"/>
      <p:bldP spid="377"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4" name="Meltdown &amp; Spectre for normal people"/>
          <p:cNvSpPr txBox="1">
            <a:spLocks noGrp="1"/>
          </p:cNvSpPr>
          <p:nvPr>
            <p:ph type="body" idx="13"/>
          </p:nvPr>
        </p:nvSpPr>
        <p:spPr>
          <a:xfrm>
            <a:off x="406400" y="508968"/>
            <a:ext cx="11176000" cy="405432"/>
          </a:xfrm>
          <a:prstGeom prst="rect">
            <a:avLst/>
          </a:prstGeom>
        </p:spPr>
        <p:txBody>
          <a:bodyPr/>
          <a:lstStyle/>
          <a:p>
            <a:r>
              <a:rPr lang="en-US" b="1" dirty="0"/>
              <a:t>Out of order execution</a:t>
            </a:r>
          </a:p>
        </p:txBody>
      </p:sp>
      <p:sp>
        <p:nvSpPr>
          <p:cNvPr id="845" name="Meltdown: Stashing away - Sidechannel"/>
          <p:cNvSpPr txBox="1">
            <a:spLocks noGrp="1"/>
          </p:cNvSpPr>
          <p:nvPr>
            <p:ph type="title"/>
          </p:nvPr>
        </p:nvSpPr>
        <p:spPr>
          <a:prstGeom prst="rect">
            <a:avLst/>
          </a:prstGeom>
        </p:spPr>
        <p:txBody>
          <a:bodyPr>
            <a:normAutofit/>
          </a:bodyPr>
          <a:lstStyle>
            <a:lvl1pPr defTabSz="467359">
              <a:spcBef>
                <a:spcPts val="2200"/>
              </a:spcBef>
              <a:defRPr sz="4800"/>
            </a:lvl1pPr>
          </a:lstStyle>
          <a:p>
            <a:r>
              <a:rPr sz="4400" dirty="0"/>
              <a:t>Meltdown: Stashing away - </a:t>
            </a:r>
            <a:r>
              <a:rPr sz="4400" dirty="0" err="1"/>
              <a:t>Sidechannel</a:t>
            </a:r>
            <a:endParaRPr sz="4400" dirty="0"/>
          </a:p>
        </p:txBody>
      </p:sp>
      <p:sp>
        <p:nvSpPr>
          <p:cNvPr id="846"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pic>
        <p:nvPicPr>
          <p:cNvPr id="847"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848" name="Прямоугольник"/>
          <p:cNvSpPr/>
          <p:nvPr/>
        </p:nvSpPr>
        <p:spPr>
          <a:xfrm>
            <a:off x="5863510" y="3841076"/>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49" name="Прямоугольник"/>
          <p:cNvSpPr/>
          <p:nvPr/>
        </p:nvSpPr>
        <p:spPr>
          <a:xfrm>
            <a:off x="5863510" y="3219669"/>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50" name="Прямоугольник"/>
          <p:cNvSpPr/>
          <p:nvPr/>
        </p:nvSpPr>
        <p:spPr>
          <a:xfrm>
            <a:off x="5863510" y="4462483"/>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51" name="Прямоугольник"/>
          <p:cNvSpPr/>
          <p:nvPr/>
        </p:nvSpPr>
        <p:spPr>
          <a:xfrm>
            <a:off x="5863510" y="5083890"/>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52" name="Прямоугольник"/>
          <p:cNvSpPr/>
          <p:nvPr/>
        </p:nvSpPr>
        <p:spPr>
          <a:xfrm>
            <a:off x="5863510" y="6064916"/>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53" name="…"/>
          <p:cNvSpPr txBox="1"/>
          <p:nvPr/>
        </p:nvSpPr>
        <p:spPr>
          <a:xfrm>
            <a:off x="7474351" y="5600919"/>
            <a:ext cx="3683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a:ea typeface="Avenir Next"/>
                <a:cs typeface="Avenir Next"/>
                <a:sym typeface="Avenir Next"/>
              </a:defRPr>
            </a:lvl1pPr>
          </a:lstStyle>
          <a:p>
            <a:r>
              <a:t>…</a:t>
            </a:r>
          </a:p>
        </p:txBody>
      </p:sp>
      <p:sp>
        <p:nvSpPr>
          <p:cNvPr id="854" name="Робот"/>
          <p:cNvSpPr/>
          <p:nvPr/>
        </p:nvSpPr>
        <p:spPr>
          <a:xfrm>
            <a:off x="2652839" y="4687476"/>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855" name="CPU core"/>
          <p:cNvSpPr txBox="1"/>
          <p:nvPr/>
        </p:nvSpPr>
        <p:spPr>
          <a:xfrm>
            <a:off x="2522607" y="6292622"/>
            <a:ext cx="124028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Avenir Next"/>
                <a:ea typeface="Avenir Next"/>
                <a:cs typeface="Avenir Next"/>
                <a:sym typeface="Avenir Next"/>
              </a:defRPr>
            </a:lvl1pPr>
          </a:lstStyle>
          <a:p>
            <a:r>
              <a:t>CPU core</a:t>
            </a:r>
          </a:p>
        </p:txBody>
      </p:sp>
      <p:sp>
        <p:nvSpPr>
          <p:cNvPr id="856" name="RAM"/>
          <p:cNvSpPr txBox="1"/>
          <p:nvPr/>
        </p:nvSpPr>
        <p:spPr>
          <a:xfrm>
            <a:off x="7137547" y="6807427"/>
            <a:ext cx="82966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Avenir Next"/>
                <a:ea typeface="Avenir Next"/>
                <a:cs typeface="Avenir Next"/>
                <a:sym typeface="Avenir Next"/>
              </a:defRPr>
            </a:lvl1pPr>
          </a:lstStyle>
          <a:p>
            <a:r>
              <a:t>RAM</a:t>
            </a:r>
          </a:p>
        </p:txBody>
      </p:sp>
      <p:sp>
        <p:nvSpPr>
          <p:cNvPr id="857" name="Data is stored in RAM…"/>
          <p:cNvSpPr txBox="1"/>
          <p:nvPr/>
        </p:nvSpPr>
        <p:spPr>
          <a:xfrm>
            <a:off x="626178" y="7437099"/>
            <a:ext cx="12644619" cy="17645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70647" indent="-470647">
              <a:spcBef>
                <a:spcPts val="0"/>
              </a:spcBef>
              <a:buClr>
                <a:schemeClr val="accent1"/>
              </a:buClr>
              <a:buSzPct val="104999"/>
              <a:buFont typeface="Avenir Next"/>
              <a:buChar char="‣"/>
              <a:defRPr sz="3600"/>
            </a:pPr>
            <a:r>
              <a:rPr dirty="0">
                <a:solidFill>
                  <a:schemeClr val="bg1"/>
                </a:solidFill>
              </a:rPr>
              <a:t>Data is stored in RAM</a:t>
            </a:r>
          </a:p>
          <a:p>
            <a:pPr marL="470647" indent="-470647">
              <a:spcBef>
                <a:spcPts val="0"/>
              </a:spcBef>
              <a:buClr>
                <a:schemeClr val="accent1"/>
              </a:buClr>
              <a:buSzPct val="104999"/>
              <a:buFont typeface="Avenir Next"/>
              <a:buChar char="‣"/>
              <a:defRPr sz="3600"/>
            </a:pPr>
            <a:r>
              <a:rPr dirty="0">
                <a:solidFill>
                  <a:schemeClr val="bg1"/>
                </a:solidFill>
              </a:rPr>
              <a:t>RAM is very slow</a:t>
            </a:r>
          </a:p>
          <a:p>
            <a:pPr marL="470647" indent="-470647">
              <a:spcBef>
                <a:spcPts val="0"/>
              </a:spcBef>
              <a:buClr>
                <a:schemeClr val="accent1"/>
              </a:buClr>
              <a:buSzPct val="104999"/>
              <a:buFont typeface="Avenir Next"/>
              <a:buChar char="‣"/>
              <a:defRPr sz="3600"/>
            </a:pPr>
            <a:r>
              <a:rPr dirty="0">
                <a:solidFill>
                  <a:schemeClr val="bg1"/>
                </a:solidFill>
              </a:rPr>
              <a:t>Reading one byte stalls the CPU for hundreds of µOPs</a:t>
            </a:r>
          </a:p>
        </p:txBody>
      </p:sp>
      <p:grpSp>
        <p:nvGrpSpPr>
          <p:cNvPr id="861" name="Группа"/>
          <p:cNvGrpSpPr/>
          <p:nvPr/>
        </p:nvGrpSpPr>
        <p:grpSpPr>
          <a:xfrm>
            <a:off x="3872998" y="4314151"/>
            <a:ext cx="1737471" cy="1320801"/>
            <a:chOff x="0" y="0"/>
            <a:chExt cx="1737469" cy="1320800"/>
          </a:xfrm>
        </p:grpSpPr>
        <p:sp>
          <p:nvSpPr>
            <p:cNvPr id="858" name="Стрелка"/>
            <p:cNvSpPr/>
            <p:nvPr/>
          </p:nvSpPr>
          <p:spPr>
            <a:xfrm>
              <a:off x="0" y="153479"/>
              <a:ext cx="1737470" cy="977901"/>
            </a:xfrm>
            <a:prstGeom prst="rightArrow">
              <a:avLst>
                <a:gd name="adj1" fmla="val 32000"/>
                <a:gd name="adj2" fmla="val 64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1700" b="1">
                  <a:solidFill>
                    <a:srgbClr val="000000"/>
                  </a:solidFill>
                  <a:latin typeface="Avenir Next Condensed"/>
                  <a:ea typeface="Avenir Next Condensed"/>
                  <a:cs typeface="Avenir Next Condensed"/>
                  <a:sym typeface="Avenir Next Condensed"/>
                </a:defRPr>
              </a:pPr>
              <a:endParaRPr/>
            </a:p>
          </p:txBody>
        </p:sp>
        <p:sp>
          <p:nvSpPr>
            <p:cNvPr id="859" name="Read"/>
            <p:cNvSpPr txBox="1"/>
            <p:nvPr/>
          </p:nvSpPr>
          <p:spPr>
            <a:xfrm>
              <a:off x="83167" y="0"/>
              <a:ext cx="928244"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Read</a:t>
              </a:r>
            </a:p>
          </p:txBody>
        </p:sp>
        <p:sp>
          <p:nvSpPr>
            <p:cNvPr id="860" name="RAM"/>
            <p:cNvSpPr txBox="1"/>
            <p:nvPr/>
          </p:nvSpPr>
          <p:spPr>
            <a:xfrm>
              <a:off x="70467" y="762000"/>
              <a:ext cx="889280"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RAM</a:t>
              </a:r>
            </a:p>
          </p:txBody>
        </p:sp>
      </p:grpSp>
      <p:grpSp>
        <p:nvGrpSpPr>
          <p:cNvPr id="865" name="Группа"/>
          <p:cNvGrpSpPr/>
          <p:nvPr/>
        </p:nvGrpSpPr>
        <p:grpSpPr>
          <a:xfrm>
            <a:off x="3760306" y="5499100"/>
            <a:ext cx="1838004" cy="1253015"/>
            <a:chOff x="0" y="0"/>
            <a:chExt cx="1838002" cy="1253014"/>
          </a:xfrm>
        </p:grpSpPr>
        <p:sp>
          <p:nvSpPr>
            <p:cNvPr id="862" name="Стрелка"/>
            <p:cNvSpPr/>
            <p:nvPr/>
          </p:nvSpPr>
          <p:spPr>
            <a:xfrm flipH="1">
              <a:off x="0" y="113411"/>
              <a:ext cx="1737470" cy="977901"/>
            </a:xfrm>
            <a:prstGeom prst="rightArrow">
              <a:avLst>
                <a:gd name="adj1" fmla="val 32000"/>
                <a:gd name="adj2" fmla="val 64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1700" b="1">
                  <a:solidFill>
                    <a:srgbClr val="000000"/>
                  </a:solidFill>
                  <a:latin typeface="Avenir Next Condensed"/>
                  <a:ea typeface="Avenir Next Condensed"/>
                  <a:cs typeface="Avenir Next Condensed"/>
                  <a:sym typeface="Avenir Next Condensed"/>
                </a:defRPr>
              </a:pPr>
              <a:endParaRPr/>
            </a:p>
          </p:txBody>
        </p:sp>
        <p:sp>
          <p:nvSpPr>
            <p:cNvPr id="863" name="100ns"/>
            <p:cNvSpPr txBox="1"/>
            <p:nvPr/>
          </p:nvSpPr>
          <p:spPr>
            <a:xfrm>
              <a:off x="641967" y="694214"/>
              <a:ext cx="119603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 100ns</a:t>
              </a:r>
            </a:p>
          </p:txBody>
        </p:sp>
        <p:sp>
          <p:nvSpPr>
            <p:cNvPr id="864" name="value"/>
            <p:cNvSpPr txBox="1"/>
            <p:nvPr/>
          </p:nvSpPr>
          <p:spPr>
            <a:xfrm>
              <a:off x="743567" y="0"/>
              <a:ext cx="986359"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value</a:t>
              </a:r>
            </a:p>
          </p:txBody>
        </p:sp>
      </p:grpSp>
      <p:grpSp>
        <p:nvGrpSpPr>
          <p:cNvPr id="868" name="Группа"/>
          <p:cNvGrpSpPr/>
          <p:nvPr/>
        </p:nvGrpSpPr>
        <p:grpSpPr>
          <a:xfrm>
            <a:off x="5863510" y="3865137"/>
            <a:ext cx="5904125" cy="1080959"/>
            <a:chOff x="0" y="0"/>
            <a:chExt cx="5904124" cy="1080958"/>
          </a:xfrm>
        </p:grpSpPr>
        <p:sp>
          <p:nvSpPr>
            <p:cNvPr id="866" name="Value"/>
            <p:cNvSpPr/>
            <p:nvPr/>
          </p:nvSpPr>
          <p:spPr>
            <a:xfrm>
              <a:off x="0" y="0"/>
              <a:ext cx="3589983" cy="560586"/>
            </a:xfrm>
            <a:prstGeom prst="rect">
              <a:avLst/>
            </a:prstGeom>
            <a:solidFill>
              <a:srgbClr val="84878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FFFFFF"/>
                  </a:solidFill>
                  <a:latin typeface="+mn-lt"/>
                  <a:ea typeface="+mn-ea"/>
                  <a:cs typeface="+mn-cs"/>
                  <a:sym typeface="DIN Condensed"/>
                </a:defRPr>
              </a:lvl1pPr>
            </a:lstStyle>
            <a:p>
              <a:r>
                <a:t>Value</a:t>
              </a:r>
            </a:p>
          </p:txBody>
        </p:sp>
        <p:sp>
          <p:nvSpPr>
            <p:cNvPr id="867" name="value at address"/>
            <p:cNvSpPr txBox="1"/>
            <p:nvPr/>
          </p:nvSpPr>
          <p:spPr>
            <a:xfrm>
              <a:off x="3716024" y="609034"/>
              <a:ext cx="2188100" cy="4719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b="1">
                  <a:latin typeface="Avenir Next"/>
                  <a:ea typeface="Avenir Next"/>
                  <a:cs typeface="Avenir Next"/>
                  <a:sym typeface="Avenir Next"/>
                </a:defRPr>
              </a:lvl1pPr>
            </a:lstStyle>
            <a:p>
              <a:r>
                <a:rPr dirty="0">
                  <a:solidFill>
                    <a:schemeClr val="bg1"/>
                  </a:solidFill>
                </a:rPr>
                <a:t>value at address</a:t>
              </a:r>
            </a:p>
          </p:txBody>
        </p:sp>
      </p:grpSp>
      <p:grpSp>
        <p:nvGrpSpPr>
          <p:cNvPr id="872" name="Группа"/>
          <p:cNvGrpSpPr/>
          <p:nvPr/>
        </p:nvGrpSpPr>
        <p:grpSpPr>
          <a:xfrm>
            <a:off x="5825410" y="3802976"/>
            <a:ext cx="4883250" cy="636788"/>
            <a:chOff x="-38100" y="43557"/>
            <a:chExt cx="4883249" cy="636786"/>
          </a:xfrm>
        </p:grpSpPr>
        <p:pic>
          <p:nvPicPr>
            <p:cNvPr id="869" name="Прямоугольник" descr="Прямоугольник"/>
            <p:cNvPicPr>
              <a:picLocks/>
            </p:cNvPicPr>
            <p:nvPr/>
          </p:nvPicPr>
          <p:blipFill>
            <a:blip r:embed="rId3">
              <a:extLst/>
            </a:blip>
            <a:stretch>
              <a:fillRect/>
            </a:stretch>
          </p:blipFill>
          <p:spPr>
            <a:xfrm>
              <a:off x="-38100" y="43557"/>
              <a:ext cx="3666183" cy="636786"/>
            </a:xfrm>
            <a:prstGeom prst="rect">
              <a:avLst/>
            </a:prstGeom>
            <a:effectLst/>
          </p:spPr>
        </p:pic>
        <p:sp>
          <p:nvSpPr>
            <p:cNvPr id="871" name="address"/>
            <p:cNvSpPr txBox="1"/>
            <p:nvPr/>
          </p:nvSpPr>
          <p:spPr>
            <a:xfrm>
              <a:off x="3748695" y="125989"/>
              <a:ext cx="1096454" cy="4719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b="1">
                  <a:latin typeface="Avenir Next"/>
                  <a:ea typeface="Avenir Next"/>
                  <a:cs typeface="Avenir Next"/>
                  <a:sym typeface="Avenir Next"/>
                </a:defRPr>
              </a:lvl1pPr>
            </a:lstStyle>
            <a:p>
              <a:r>
                <a:rPr dirty="0">
                  <a:solidFill>
                    <a:schemeClr val="bg1"/>
                  </a:solidFill>
                </a:rPr>
                <a:t>address</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 grpId="2" animBg="1" advAuto="0"/>
      <p:bldP spid="872"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76" name="Группа"/>
          <p:cNvGrpSpPr/>
          <p:nvPr/>
        </p:nvGrpSpPr>
        <p:grpSpPr>
          <a:xfrm>
            <a:off x="1360540" y="5231511"/>
            <a:ext cx="1838003" cy="1139604"/>
            <a:chOff x="0" y="0"/>
            <a:chExt cx="1838002" cy="1139603"/>
          </a:xfrm>
        </p:grpSpPr>
        <p:sp>
          <p:nvSpPr>
            <p:cNvPr id="874" name="Стрелка"/>
            <p:cNvSpPr/>
            <p:nvPr/>
          </p:nvSpPr>
          <p:spPr>
            <a:xfrm flipH="1">
              <a:off x="0" y="0"/>
              <a:ext cx="1737470" cy="977900"/>
            </a:xfrm>
            <a:prstGeom prst="rightArrow">
              <a:avLst>
                <a:gd name="adj1" fmla="val 32000"/>
                <a:gd name="adj2" fmla="val 64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1700" b="1">
                  <a:solidFill>
                    <a:srgbClr val="000000"/>
                  </a:solidFill>
                  <a:latin typeface="Avenir Next Condensed"/>
                  <a:ea typeface="Avenir Next Condensed"/>
                  <a:cs typeface="Avenir Next Condensed"/>
                  <a:sym typeface="Avenir Next Condensed"/>
                </a:defRPr>
              </a:pPr>
              <a:endParaRPr/>
            </a:p>
          </p:txBody>
        </p:sp>
        <p:sp>
          <p:nvSpPr>
            <p:cNvPr id="875" name="103ns"/>
            <p:cNvSpPr txBox="1"/>
            <p:nvPr/>
          </p:nvSpPr>
          <p:spPr>
            <a:xfrm>
              <a:off x="641967" y="580803"/>
              <a:ext cx="119603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 103ns</a:t>
              </a:r>
            </a:p>
          </p:txBody>
        </p:sp>
      </p:grpSp>
      <p:sp>
        <p:nvSpPr>
          <p:cNvPr id="877" name="Meltdown &amp; Spectre for normal people"/>
          <p:cNvSpPr txBox="1">
            <a:spLocks noGrp="1"/>
          </p:cNvSpPr>
          <p:nvPr>
            <p:ph type="body" idx="13"/>
          </p:nvPr>
        </p:nvSpPr>
        <p:spPr>
          <a:prstGeom prst="rect">
            <a:avLst/>
          </a:prstGeom>
        </p:spPr>
        <p:txBody>
          <a:bodyPr/>
          <a:lstStyle/>
          <a:p>
            <a:r>
              <a:rPr dirty="0"/>
              <a:t>Meltdown &amp; Spectre for normal people</a:t>
            </a:r>
          </a:p>
        </p:txBody>
      </p:sp>
      <p:sp>
        <p:nvSpPr>
          <p:cNvPr id="878" name="Meltdown: Stashing away - Sidechannel"/>
          <p:cNvSpPr txBox="1">
            <a:spLocks noGrp="1"/>
          </p:cNvSpPr>
          <p:nvPr>
            <p:ph type="title"/>
          </p:nvPr>
        </p:nvSpPr>
        <p:spPr>
          <a:prstGeom prst="rect">
            <a:avLst/>
          </a:prstGeom>
        </p:spPr>
        <p:txBody>
          <a:bodyPr>
            <a:normAutofit/>
          </a:bodyPr>
          <a:lstStyle>
            <a:lvl1pPr defTabSz="467359">
              <a:spcBef>
                <a:spcPts val="2200"/>
              </a:spcBef>
              <a:defRPr sz="4800"/>
            </a:lvl1pPr>
          </a:lstStyle>
          <a:p>
            <a:r>
              <a:rPr sz="4400" dirty="0"/>
              <a:t>Meltdown: Stashing away - </a:t>
            </a:r>
            <a:r>
              <a:rPr sz="4400" dirty="0" err="1"/>
              <a:t>Sidechannel</a:t>
            </a:r>
            <a:endParaRPr sz="4400" dirty="0"/>
          </a:p>
        </p:txBody>
      </p:sp>
      <p:sp>
        <p:nvSpPr>
          <p:cNvPr id="879"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pic>
        <p:nvPicPr>
          <p:cNvPr id="880"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881" name="Прямоугольник"/>
          <p:cNvSpPr/>
          <p:nvPr/>
        </p:nvSpPr>
        <p:spPr>
          <a:xfrm>
            <a:off x="9121060" y="4016621"/>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82" name="Прямоугольник"/>
          <p:cNvSpPr/>
          <p:nvPr/>
        </p:nvSpPr>
        <p:spPr>
          <a:xfrm>
            <a:off x="9121060" y="3395214"/>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83" name="Прямоугольник"/>
          <p:cNvSpPr/>
          <p:nvPr/>
        </p:nvSpPr>
        <p:spPr>
          <a:xfrm>
            <a:off x="9121060" y="4638028"/>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84" name="Прямоугольник"/>
          <p:cNvSpPr/>
          <p:nvPr/>
        </p:nvSpPr>
        <p:spPr>
          <a:xfrm>
            <a:off x="9121060" y="5259435"/>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85" name="Прямоугольник"/>
          <p:cNvSpPr/>
          <p:nvPr/>
        </p:nvSpPr>
        <p:spPr>
          <a:xfrm>
            <a:off x="9121060" y="6240460"/>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86" name="…"/>
          <p:cNvSpPr txBox="1"/>
          <p:nvPr/>
        </p:nvSpPr>
        <p:spPr>
          <a:xfrm>
            <a:off x="10731901" y="5776464"/>
            <a:ext cx="3683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a:ea typeface="Avenir Next"/>
                <a:cs typeface="Avenir Next"/>
                <a:sym typeface="Avenir Next"/>
              </a:defRPr>
            </a:lvl1pPr>
          </a:lstStyle>
          <a:p>
            <a:r>
              <a:t>…</a:t>
            </a:r>
          </a:p>
        </p:txBody>
      </p:sp>
      <p:sp>
        <p:nvSpPr>
          <p:cNvPr id="887" name="Прямоугольник"/>
          <p:cNvSpPr/>
          <p:nvPr/>
        </p:nvSpPr>
        <p:spPr>
          <a:xfrm>
            <a:off x="3415796" y="4032499"/>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88" name="Прямоугольник"/>
          <p:cNvSpPr/>
          <p:nvPr/>
        </p:nvSpPr>
        <p:spPr>
          <a:xfrm>
            <a:off x="3415796" y="5304285"/>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89" name="Прямоугольник"/>
          <p:cNvSpPr/>
          <p:nvPr/>
        </p:nvSpPr>
        <p:spPr>
          <a:xfrm>
            <a:off x="3415796" y="4653906"/>
            <a:ext cx="3589983"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890" name="Робот"/>
          <p:cNvSpPr/>
          <p:nvPr/>
        </p:nvSpPr>
        <p:spPr>
          <a:xfrm>
            <a:off x="436689" y="4257007"/>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891" name="CPU core"/>
          <p:cNvSpPr txBox="1"/>
          <p:nvPr/>
        </p:nvSpPr>
        <p:spPr>
          <a:xfrm>
            <a:off x="306457" y="5862154"/>
            <a:ext cx="124028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Avenir Next"/>
                <a:ea typeface="Avenir Next"/>
                <a:cs typeface="Avenir Next"/>
                <a:sym typeface="Avenir Next"/>
              </a:defRPr>
            </a:lvl1pPr>
          </a:lstStyle>
          <a:p>
            <a:r>
              <a:t>CPU core</a:t>
            </a:r>
          </a:p>
        </p:txBody>
      </p:sp>
      <p:sp>
        <p:nvSpPr>
          <p:cNvPr id="892" name="Value"/>
          <p:cNvSpPr/>
          <p:nvPr/>
        </p:nvSpPr>
        <p:spPr>
          <a:xfrm>
            <a:off x="9121060" y="4638028"/>
            <a:ext cx="3589983"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Value</a:t>
            </a:r>
          </a:p>
        </p:txBody>
      </p:sp>
      <p:grpSp>
        <p:nvGrpSpPr>
          <p:cNvPr id="896" name="Группа"/>
          <p:cNvGrpSpPr/>
          <p:nvPr/>
        </p:nvGrpSpPr>
        <p:grpSpPr>
          <a:xfrm>
            <a:off x="1579691" y="4049301"/>
            <a:ext cx="1737470" cy="1320801"/>
            <a:chOff x="0" y="0"/>
            <a:chExt cx="1737469" cy="1320800"/>
          </a:xfrm>
        </p:grpSpPr>
        <p:sp>
          <p:nvSpPr>
            <p:cNvPr id="893" name="Стрелка"/>
            <p:cNvSpPr/>
            <p:nvPr/>
          </p:nvSpPr>
          <p:spPr>
            <a:xfrm>
              <a:off x="0" y="153479"/>
              <a:ext cx="1737470" cy="977901"/>
            </a:xfrm>
            <a:prstGeom prst="rightArrow">
              <a:avLst>
                <a:gd name="adj1" fmla="val 32000"/>
                <a:gd name="adj2" fmla="val 64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1700" b="1">
                  <a:solidFill>
                    <a:srgbClr val="000000"/>
                  </a:solidFill>
                  <a:latin typeface="Avenir Next Condensed"/>
                  <a:ea typeface="Avenir Next Condensed"/>
                  <a:cs typeface="Avenir Next Condensed"/>
                  <a:sym typeface="Avenir Next Condensed"/>
                </a:defRPr>
              </a:pPr>
              <a:endParaRPr/>
            </a:p>
          </p:txBody>
        </p:sp>
        <p:sp>
          <p:nvSpPr>
            <p:cNvPr id="894" name="Read"/>
            <p:cNvSpPr txBox="1"/>
            <p:nvPr/>
          </p:nvSpPr>
          <p:spPr>
            <a:xfrm>
              <a:off x="83167" y="0"/>
              <a:ext cx="928244"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Read</a:t>
              </a:r>
            </a:p>
          </p:txBody>
        </p:sp>
        <p:sp>
          <p:nvSpPr>
            <p:cNvPr id="895" name="Cache"/>
            <p:cNvSpPr txBox="1"/>
            <p:nvPr/>
          </p:nvSpPr>
          <p:spPr>
            <a:xfrm>
              <a:off x="19667" y="762000"/>
              <a:ext cx="109169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Cache</a:t>
              </a:r>
            </a:p>
          </p:txBody>
        </p:sp>
      </p:grpSp>
      <p:grpSp>
        <p:nvGrpSpPr>
          <p:cNvPr id="900" name="Группа"/>
          <p:cNvGrpSpPr/>
          <p:nvPr/>
        </p:nvGrpSpPr>
        <p:grpSpPr>
          <a:xfrm>
            <a:off x="7158066" y="3636514"/>
            <a:ext cx="1737471" cy="1320801"/>
            <a:chOff x="0" y="0"/>
            <a:chExt cx="1737469" cy="1320800"/>
          </a:xfrm>
        </p:grpSpPr>
        <p:sp>
          <p:nvSpPr>
            <p:cNvPr id="897" name="Стрелка"/>
            <p:cNvSpPr/>
            <p:nvPr/>
          </p:nvSpPr>
          <p:spPr>
            <a:xfrm>
              <a:off x="0" y="153479"/>
              <a:ext cx="1737470" cy="977901"/>
            </a:xfrm>
            <a:prstGeom prst="rightArrow">
              <a:avLst>
                <a:gd name="adj1" fmla="val 32000"/>
                <a:gd name="adj2" fmla="val 64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1700" b="1">
                  <a:solidFill>
                    <a:srgbClr val="000000"/>
                  </a:solidFill>
                  <a:latin typeface="Avenir Next Condensed"/>
                  <a:ea typeface="Avenir Next Condensed"/>
                  <a:cs typeface="Avenir Next Condensed"/>
                  <a:sym typeface="Avenir Next Condensed"/>
                </a:defRPr>
              </a:pPr>
              <a:endParaRPr/>
            </a:p>
          </p:txBody>
        </p:sp>
        <p:sp>
          <p:nvSpPr>
            <p:cNvPr id="898" name="Read"/>
            <p:cNvSpPr txBox="1"/>
            <p:nvPr/>
          </p:nvSpPr>
          <p:spPr>
            <a:xfrm>
              <a:off x="83167" y="0"/>
              <a:ext cx="928244"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Read</a:t>
              </a:r>
            </a:p>
          </p:txBody>
        </p:sp>
        <p:sp>
          <p:nvSpPr>
            <p:cNvPr id="899" name="RAM"/>
            <p:cNvSpPr txBox="1"/>
            <p:nvPr/>
          </p:nvSpPr>
          <p:spPr>
            <a:xfrm>
              <a:off x="70467" y="762000"/>
              <a:ext cx="889280"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RAM</a:t>
              </a:r>
            </a:p>
          </p:txBody>
        </p:sp>
      </p:grpSp>
      <p:grpSp>
        <p:nvGrpSpPr>
          <p:cNvPr id="903" name="Группа"/>
          <p:cNvGrpSpPr/>
          <p:nvPr/>
        </p:nvGrpSpPr>
        <p:grpSpPr>
          <a:xfrm>
            <a:off x="7104415" y="5071800"/>
            <a:ext cx="1755453" cy="1139605"/>
            <a:chOff x="0" y="0"/>
            <a:chExt cx="1755452" cy="1139603"/>
          </a:xfrm>
        </p:grpSpPr>
        <p:sp>
          <p:nvSpPr>
            <p:cNvPr id="901" name="Стрелка"/>
            <p:cNvSpPr/>
            <p:nvPr/>
          </p:nvSpPr>
          <p:spPr>
            <a:xfrm flipH="1">
              <a:off x="0" y="0"/>
              <a:ext cx="1737470" cy="977900"/>
            </a:xfrm>
            <a:prstGeom prst="rightArrow">
              <a:avLst>
                <a:gd name="adj1" fmla="val 32000"/>
                <a:gd name="adj2" fmla="val 64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1700" b="1">
                  <a:solidFill>
                    <a:srgbClr val="000000"/>
                  </a:solidFill>
                  <a:latin typeface="Avenir Next Condensed"/>
                  <a:ea typeface="Avenir Next Condensed"/>
                  <a:cs typeface="Avenir Next Condensed"/>
                  <a:sym typeface="Avenir Next Condensed"/>
                </a:defRPr>
              </a:pPr>
              <a:endParaRPr/>
            </a:p>
          </p:txBody>
        </p:sp>
        <p:sp>
          <p:nvSpPr>
            <p:cNvPr id="902" name="100ns"/>
            <p:cNvSpPr txBox="1"/>
            <p:nvPr/>
          </p:nvSpPr>
          <p:spPr>
            <a:xfrm>
              <a:off x="641967" y="580803"/>
              <a:ext cx="1113486"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100ns</a:t>
              </a:r>
            </a:p>
          </p:txBody>
        </p:sp>
      </p:grpSp>
      <p:sp>
        <p:nvSpPr>
          <p:cNvPr id="904" name="Value (in Cache)"/>
          <p:cNvSpPr/>
          <p:nvPr/>
        </p:nvSpPr>
        <p:spPr>
          <a:xfrm>
            <a:off x="3415796" y="5304285"/>
            <a:ext cx="3589983"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Value (in Cache)</a:t>
            </a:r>
          </a:p>
        </p:txBody>
      </p:sp>
      <p:sp>
        <p:nvSpPr>
          <p:cNvPr id="905" name="Cache"/>
          <p:cNvSpPr txBox="1"/>
          <p:nvPr/>
        </p:nvSpPr>
        <p:spPr>
          <a:xfrm>
            <a:off x="4537414" y="6066523"/>
            <a:ext cx="101650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Avenir Next"/>
                <a:ea typeface="Avenir Next"/>
                <a:cs typeface="Avenir Next"/>
                <a:sym typeface="Avenir Next"/>
              </a:defRPr>
            </a:lvl1pPr>
          </a:lstStyle>
          <a:p>
            <a:r>
              <a:t>Cache</a:t>
            </a:r>
          </a:p>
        </p:txBody>
      </p:sp>
      <p:sp>
        <p:nvSpPr>
          <p:cNvPr id="906" name="RAM"/>
          <p:cNvSpPr txBox="1"/>
          <p:nvPr/>
        </p:nvSpPr>
        <p:spPr>
          <a:xfrm>
            <a:off x="10395097" y="6982971"/>
            <a:ext cx="82966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Avenir Next"/>
                <a:ea typeface="Avenir Next"/>
                <a:cs typeface="Avenir Next"/>
                <a:sym typeface="Avenir Next"/>
              </a:defRPr>
            </a:lvl1pPr>
          </a:lstStyle>
          <a:p>
            <a:r>
              <a:t>RAM</a:t>
            </a:r>
          </a:p>
        </p:txBody>
      </p:sp>
      <p:sp>
        <p:nvSpPr>
          <p:cNvPr id="907" name="Reading one byte stalls the CPU for hundreds of µOPs…"/>
          <p:cNvSpPr txBox="1"/>
          <p:nvPr/>
        </p:nvSpPr>
        <p:spPr>
          <a:xfrm>
            <a:off x="524578" y="6818374"/>
            <a:ext cx="12644619" cy="23185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70647" indent="-470647">
              <a:spcBef>
                <a:spcPts val="0"/>
              </a:spcBef>
              <a:buClr>
                <a:schemeClr val="accent1"/>
              </a:buClr>
              <a:buSzPct val="104999"/>
              <a:buFont typeface="Avenir Next"/>
              <a:buChar char="‣"/>
              <a:defRPr sz="3600"/>
            </a:pPr>
            <a:endParaRPr dirty="0">
              <a:solidFill>
                <a:schemeClr val="bg1"/>
              </a:solidFill>
            </a:endParaRPr>
          </a:p>
          <a:p>
            <a:pPr marL="470647" indent="-470647">
              <a:spcBef>
                <a:spcPts val="0"/>
              </a:spcBef>
              <a:buClr>
                <a:schemeClr val="accent1"/>
              </a:buClr>
              <a:buSzPct val="104999"/>
              <a:buFont typeface="Avenir Next"/>
              <a:buChar char="‣"/>
              <a:defRPr sz="3600"/>
            </a:pPr>
            <a:r>
              <a:rPr dirty="0">
                <a:solidFill>
                  <a:schemeClr val="bg1"/>
                </a:solidFill>
              </a:rPr>
              <a:t>Reading one byte stalls the CPU for hundreds of µOPs</a:t>
            </a:r>
          </a:p>
          <a:p>
            <a:pPr marL="470647" indent="-470647">
              <a:spcBef>
                <a:spcPts val="0"/>
              </a:spcBef>
              <a:buClr>
                <a:schemeClr val="accent1"/>
              </a:buClr>
              <a:buSzPct val="104999"/>
              <a:buFont typeface="Avenir Next"/>
              <a:buChar char="‣"/>
              <a:defRPr sz="3600"/>
            </a:pPr>
            <a:r>
              <a:rPr dirty="0">
                <a:solidFill>
                  <a:schemeClr val="bg1"/>
                </a:solidFill>
              </a:rPr>
              <a:t>CPU caches considerably speed this up</a:t>
            </a:r>
          </a:p>
          <a:p>
            <a:pPr marL="470647" indent="-470647">
              <a:spcBef>
                <a:spcPts val="0"/>
              </a:spcBef>
              <a:buClr>
                <a:schemeClr val="accent1"/>
              </a:buClr>
              <a:buSzPct val="104999"/>
              <a:buFont typeface="Avenir Next"/>
              <a:buChar char="‣"/>
              <a:defRPr sz="3600"/>
            </a:pPr>
            <a:r>
              <a:rPr dirty="0">
                <a:solidFill>
                  <a:schemeClr val="bg1"/>
                </a:solidFill>
              </a:rPr>
              <a:t>E.g. reading cached takes 3ns, reading </a:t>
            </a:r>
            <a:r>
              <a:rPr dirty="0" err="1">
                <a:solidFill>
                  <a:schemeClr val="bg1"/>
                </a:solidFill>
              </a:rPr>
              <a:t>uncached</a:t>
            </a:r>
            <a:r>
              <a:rPr dirty="0">
                <a:solidFill>
                  <a:schemeClr val="bg1"/>
                </a:solidFill>
              </a:rPr>
              <a:t> 103ns</a:t>
            </a:r>
          </a:p>
        </p:txBody>
      </p:sp>
      <p:grpSp>
        <p:nvGrpSpPr>
          <p:cNvPr id="910" name="Группа"/>
          <p:cNvGrpSpPr/>
          <p:nvPr/>
        </p:nvGrpSpPr>
        <p:grpSpPr>
          <a:xfrm>
            <a:off x="3328382" y="3630050"/>
            <a:ext cx="1940358" cy="1788673"/>
            <a:chOff x="0" y="0"/>
            <a:chExt cx="1940356" cy="1788671"/>
          </a:xfrm>
        </p:grpSpPr>
        <p:sp>
          <p:nvSpPr>
            <p:cNvPr id="908" name="Декоративный крестик"/>
            <p:cNvSpPr/>
            <p:nvPr/>
          </p:nvSpPr>
          <p:spPr>
            <a:xfrm>
              <a:off x="392063" y="-1"/>
              <a:ext cx="1156230" cy="1366281"/>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909" name="Not in cache"/>
            <p:cNvSpPr txBox="1"/>
            <p:nvPr/>
          </p:nvSpPr>
          <p:spPr>
            <a:xfrm>
              <a:off x="0" y="1267971"/>
              <a:ext cx="1940357"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b="1">
                  <a:solidFill>
                    <a:schemeClr val="accent5"/>
                  </a:solidFill>
                  <a:latin typeface="Avenir Next"/>
                  <a:ea typeface="Avenir Next"/>
                  <a:cs typeface="Avenir Next"/>
                  <a:sym typeface="Avenir Next"/>
                </a:defRPr>
              </a:lvl1pPr>
            </a:lstStyle>
            <a:p>
              <a:r>
                <a:t>Not in cache</a:t>
              </a:r>
            </a:p>
          </p:txBody>
        </p:sp>
      </p:grpSp>
      <p:grpSp>
        <p:nvGrpSpPr>
          <p:cNvPr id="913" name="Группа"/>
          <p:cNvGrpSpPr/>
          <p:nvPr/>
        </p:nvGrpSpPr>
        <p:grpSpPr>
          <a:xfrm>
            <a:off x="3359116" y="3617350"/>
            <a:ext cx="1523290" cy="1783109"/>
            <a:chOff x="0" y="0"/>
            <a:chExt cx="1523288" cy="1783107"/>
          </a:xfrm>
        </p:grpSpPr>
        <p:sp>
          <p:nvSpPr>
            <p:cNvPr id="911" name="Декоративная галочка"/>
            <p:cNvSpPr/>
            <p:nvPr/>
          </p:nvSpPr>
          <p:spPr>
            <a:xfrm>
              <a:off x="221747" y="-1"/>
              <a:ext cx="1301543" cy="1236809"/>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912" name="In cache"/>
            <p:cNvSpPr txBox="1"/>
            <p:nvPr/>
          </p:nvSpPr>
          <p:spPr>
            <a:xfrm>
              <a:off x="0" y="1262407"/>
              <a:ext cx="1324052" cy="520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b="1">
                  <a:solidFill>
                    <a:schemeClr val="accent3"/>
                  </a:solidFill>
                  <a:latin typeface="Avenir Next"/>
                  <a:ea typeface="Avenir Next"/>
                  <a:cs typeface="Avenir Next"/>
                  <a:sym typeface="Avenir Next"/>
                </a:defRPr>
              </a:lvl1pPr>
            </a:lstStyle>
            <a:p>
              <a:r>
                <a:t>In cache</a:t>
              </a:r>
            </a:p>
          </p:txBody>
        </p:sp>
      </p:grpSp>
      <p:grpSp>
        <p:nvGrpSpPr>
          <p:cNvPr id="917" name="Группа"/>
          <p:cNvGrpSpPr/>
          <p:nvPr/>
        </p:nvGrpSpPr>
        <p:grpSpPr>
          <a:xfrm>
            <a:off x="1579691" y="4049301"/>
            <a:ext cx="1737470" cy="1320801"/>
            <a:chOff x="0" y="0"/>
            <a:chExt cx="1737469" cy="1320800"/>
          </a:xfrm>
        </p:grpSpPr>
        <p:sp>
          <p:nvSpPr>
            <p:cNvPr id="914" name="Стрелка"/>
            <p:cNvSpPr/>
            <p:nvPr/>
          </p:nvSpPr>
          <p:spPr>
            <a:xfrm>
              <a:off x="0" y="153479"/>
              <a:ext cx="1737470" cy="977901"/>
            </a:xfrm>
            <a:prstGeom prst="rightArrow">
              <a:avLst>
                <a:gd name="adj1" fmla="val 32000"/>
                <a:gd name="adj2" fmla="val 64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1700" b="1">
                  <a:solidFill>
                    <a:srgbClr val="000000"/>
                  </a:solidFill>
                  <a:latin typeface="Avenir Next Condensed"/>
                  <a:ea typeface="Avenir Next Condensed"/>
                  <a:cs typeface="Avenir Next Condensed"/>
                  <a:sym typeface="Avenir Next Condensed"/>
                </a:defRPr>
              </a:pPr>
              <a:endParaRPr/>
            </a:p>
          </p:txBody>
        </p:sp>
        <p:sp>
          <p:nvSpPr>
            <p:cNvPr id="915" name="Read"/>
            <p:cNvSpPr txBox="1"/>
            <p:nvPr/>
          </p:nvSpPr>
          <p:spPr>
            <a:xfrm>
              <a:off x="83167" y="0"/>
              <a:ext cx="928244"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Read</a:t>
              </a:r>
            </a:p>
          </p:txBody>
        </p:sp>
        <p:sp>
          <p:nvSpPr>
            <p:cNvPr id="916" name="Cache"/>
            <p:cNvSpPr txBox="1"/>
            <p:nvPr/>
          </p:nvSpPr>
          <p:spPr>
            <a:xfrm>
              <a:off x="19667" y="762000"/>
              <a:ext cx="1091693"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Cache</a:t>
              </a:r>
            </a:p>
          </p:txBody>
        </p:sp>
      </p:grpSp>
      <p:grpSp>
        <p:nvGrpSpPr>
          <p:cNvPr id="920" name="Группа"/>
          <p:cNvGrpSpPr/>
          <p:nvPr/>
        </p:nvGrpSpPr>
        <p:grpSpPr>
          <a:xfrm>
            <a:off x="1372706" y="5231511"/>
            <a:ext cx="1737470" cy="1139604"/>
            <a:chOff x="0" y="0"/>
            <a:chExt cx="1737469" cy="1139603"/>
          </a:xfrm>
        </p:grpSpPr>
        <p:sp>
          <p:nvSpPr>
            <p:cNvPr id="918" name="Стрелка"/>
            <p:cNvSpPr/>
            <p:nvPr/>
          </p:nvSpPr>
          <p:spPr>
            <a:xfrm flipH="1">
              <a:off x="0" y="0"/>
              <a:ext cx="1737470" cy="977900"/>
            </a:xfrm>
            <a:prstGeom prst="rightArrow">
              <a:avLst>
                <a:gd name="adj1" fmla="val 32000"/>
                <a:gd name="adj2" fmla="val 64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1700" b="1">
                  <a:solidFill>
                    <a:srgbClr val="000000"/>
                  </a:solidFill>
                  <a:latin typeface="Avenir Next Condensed"/>
                  <a:ea typeface="Avenir Next Condensed"/>
                  <a:cs typeface="Avenir Next Condensed"/>
                  <a:sym typeface="Avenir Next Condensed"/>
                </a:defRPr>
              </a:pPr>
              <a:endParaRPr/>
            </a:p>
          </p:txBody>
        </p:sp>
        <p:sp>
          <p:nvSpPr>
            <p:cNvPr id="919" name="3ns"/>
            <p:cNvSpPr txBox="1"/>
            <p:nvPr/>
          </p:nvSpPr>
          <p:spPr>
            <a:xfrm>
              <a:off x="641967" y="580803"/>
              <a:ext cx="769417"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600" b="1">
                  <a:solidFill>
                    <a:schemeClr val="accent4"/>
                  </a:solidFill>
                  <a:latin typeface="Avenir Next"/>
                  <a:ea typeface="Avenir Next"/>
                  <a:cs typeface="Avenir Next"/>
                  <a:sym typeface="Avenir Next"/>
                </a:defRPr>
              </a:lvl1pPr>
            </a:lstStyle>
            <a:p>
              <a:r>
                <a:t> 3ns</a:t>
              </a:r>
            </a:p>
          </p:txBody>
        </p:sp>
      </p:grpSp>
      <p:sp>
        <p:nvSpPr>
          <p:cNvPr id="921" name="The cache speeds up “what is the value at address X?”. This is called “(address) X is cached”"/>
          <p:cNvSpPr txBox="1"/>
          <p:nvPr/>
        </p:nvSpPr>
        <p:spPr>
          <a:xfrm>
            <a:off x="74088" y="9294711"/>
            <a:ext cx="11137664" cy="4565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rPr dirty="0">
                <a:solidFill>
                  <a:schemeClr val="bg1"/>
                </a:solidFill>
              </a:rPr>
              <a:t>The cache speeds up “</a:t>
            </a:r>
            <a:r>
              <a:rPr i="1" dirty="0">
                <a:solidFill>
                  <a:schemeClr val="bg1"/>
                </a:solidFill>
                <a:latin typeface="Avenir Next"/>
                <a:ea typeface="Avenir Next"/>
                <a:cs typeface="Avenir Next"/>
                <a:sym typeface="Avenir Next"/>
              </a:rPr>
              <a:t>what is the value at address X?</a:t>
            </a:r>
            <a:r>
              <a:rPr dirty="0">
                <a:solidFill>
                  <a:schemeClr val="bg1"/>
                </a:solidFill>
              </a:rPr>
              <a:t>”. This is called “</a:t>
            </a:r>
            <a:r>
              <a:rPr i="1" dirty="0">
                <a:solidFill>
                  <a:schemeClr val="bg1"/>
                </a:solidFill>
                <a:latin typeface="Avenir Next"/>
                <a:ea typeface="Avenir Next"/>
                <a:cs typeface="Avenir Next"/>
                <a:sym typeface="Avenir Next"/>
              </a:rPr>
              <a:t>(address) X is cached</a:t>
            </a:r>
            <a:r>
              <a:rPr dirty="0">
                <a:solidFill>
                  <a:schemeClr val="bg1"/>
                </a:solidFill>
              </a:rP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8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9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9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5" nodeType="clickEffect">
                                  <p:stCondLst>
                                    <p:cond delay="0"/>
                                  </p:stCondLst>
                                  <p:iterate>
                                    <p:tmAbs val="0"/>
                                  </p:iterate>
                                  <p:childTnLst>
                                    <p:set>
                                      <p:cBhvr>
                                        <p:cTn id="22" fill="hold">
                                          <p:stCondLst>
                                            <p:cond delay="0"/>
                                          </p:stCondLst>
                                        </p:cTn>
                                        <p:tgtEl>
                                          <p:spTgt spid="910"/>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grpId="6" nodeType="afterEffect">
                                  <p:stCondLst>
                                    <p:cond delay="0"/>
                                  </p:stCondLst>
                                  <p:iterate>
                                    <p:tmAbs val="0"/>
                                  </p:iterate>
                                  <p:childTnLst>
                                    <p:set>
                                      <p:cBhvr>
                                        <p:cTn id="25" fill="hold"/>
                                        <p:tgtEl>
                                          <p:spTgt spid="90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p:tmAbs val="0"/>
                                  </p:iterate>
                                  <p:childTnLst>
                                    <p:set>
                                      <p:cBhvr>
                                        <p:cTn id="29" fill="hold"/>
                                        <p:tgtEl>
                                          <p:spTgt spid="87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8" nodeType="clickEffect">
                                  <p:stCondLst>
                                    <p:cond delay="0"/>
                                  </p:stCondLst>
                                  <p:iterate>
                                    <p:tmAbs val="0"/>
                                  </p:iterate>
                                  <p:childTnLst>
                                    <p:set>
                                      <p:cBhvr>
                                        <p:cTn id="33" fill="hold">
                                          <p:stCondLst>
                                            <p:cond delay="0"/>
                                          </p:stCondLst>
                                        </p:cTn>
                                        <p:tgtEl>
                                          <p:spTgt spid="900"/>
                                        </p:tgtEl>
                                        <p:attrNameLst>
                                          <p:attrName>style.visibility</p:attrName>
                                        </p:attrNameLst>
                                      </p:cBhvr>
                                      <p:to>
                                        <p:strVal val="hidden"/>
                                      </p:to>
                                    </p:set>
                                  </p:childTnLst>
                                </p:cTn>
                              </p:par>
                            </p:childTnLst>
                          </p:cTn>
                        </p:par>
                        <p:par>
                          <p:cTn id="34" fill="hold">
                            <p:stCondLst>
                              <p:cond delay="0"/>
                            </p:stCondLst>
                            <p:childTnLst>
                              <p:par>
                                <p:cTn id="35" presetID="1" presetClass="exit" presetSubtype="0" fill="hold" grpId="9" nodeType="afterEffect">
                                  <p:stCondLst>
                                    <p:cond delay="0"/>
                                  </p:stCondLst>
                                  <p:iterate>
                                    <p:tmAbs val="0"/>
                                  </p:iterate>
                                  <p:childTnLst>
                                    <p:set>
                                      <p:cBhvr>
                                        <p:cTn id="36" fill="hold">
                                          <p:stCondLst>
                                            <p:cond delay="0"/>
                                          </p:stCondLst>
                                        </p:cTn>
                                        <p:tgtEl>
                                          <p:spTgt spid="903"/>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grpId="10" nodeType="afterEffect">
                                  <p:stCondLst>
                                    <p:cond delay="0"/>
                                  </p:stCondLst>
                                  <p:iterate>
                                    <p:tmAbs val="0"/>
                                  </p:iterate>
                                  <p:childTnLst>
                                    <p:set>
                                      <p:cBhvr>
                                        <p:cTn id="39" fill="hold">
                                          <p:stCondLst>
                                            <p:cond delay="0"/>
                                          </p:stCondLst>
                                        </p:cTn>
                                        <p:tgtEl>
                                          <p:spTgt spid="896"/>
                                        </p:tgtEl>
                                        <p:attrNameLst>
                                          <p:attrName>style.visibility</p:attrName>
                                        </p:attrNameLst>
                                      </p:cBhvr>
                                      <p:to>
                                        <p:strVal val="hidden"/>
                                      </p:to>
                                    </p:set>
                                  </p:childTnLst>
                                </p:cTn>
                              </p:par>
                            </p:childTnLst>
                          </p:cTn>
                        </p:par>
                        <p:par>
                          <p:cTn id="40" fill="hold">
                            <p:stCondLst>
                              <p:cond delay="0"/>
                            </p:stCondLst>
                            <p:childTnLst>
                              <p:par>
                                <p:cTn id="41" presetID="1" presetClass="exit" presetSubtype="0" fill="hold" grpId="11" nodeType="afterEffect">
                                  <p:stCondLst>
                                    <p:cond delay="0"/>
                                  </p:stCondLst>
                                  <p:iterate>
                                    <p:tmAbs val="0"/>
                                  </p:iterate>
                                  <p:childTnLst>
                                    <p:set>
                                      <p:cBhvr>
                                        <p:cTn id="42" fill="hold">
                                          <p:stCondLst>
                                            <p:cond delay="0"/>
                                          </p:stCondLst>
                                        </p:cTn>
                                        <p:tgtEl>
                                          <p:spTgt spid="87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2" nodeType="clickEffect">
                                  <p:stCondLst>
                                    <p:cond delay="0"/>
                                  </p:stCondLst>
                                  <p:iterate>
                                    <p:tmAbs val="0"/>
                                  </p:iterate>
                                  <p:childTnLst>
                                    <p:set>
                                      <p:cBhvr>
                                        <p:cTn id="46" fill="hold"/>
                                        <p:tgtEl>
                                          <p:spTgt spid="9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3" nodeType="clickEffect">
                                  <p:stCondLst>
                                    <p:cond delay="0"/>
                                  </p:stCondLst>
                                  <p:iterate>
                                    <p:tmAbs val="0"/>
                                  </p:iterate>
                                  <p:childTnLst>
                                    <p:set>
                                      <p:cBhvr>
                                        <p:cTn id="50" fill="hold"/>
                                        <p:tgtEl>
                                          <p:spTgt spid="9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4" nodeType="clickEffect">
                                  <p:stCondLst>
                                    <p:cond delay="0"/>
                                  </p:stCondLst>
                                  <p:iterate>
                                    <p:tmAbs val="0"/>
                                  </p:iterate>
                                  <p:childTnLst>
                                    <p:set>
                                      <p:cBhvr>
                                        <p:cTn id="54" fill="hold"/>
                                        <p:tgtEl>
                                          <p:spTgt spid="920"/>
                                        </p:tgtEl>
                                        <p:attrNameLst>
                                          <p:attrName>style.visibility</p:attrName>
                                        </p:attrNameLst>
                                      </p:cBhvr>
                                      <p:to>
                                        <p:strVal val="visible"/>
                                      </p:to>
                                    </p:set>
                                  </p:childTnLst>
                                </p:cTn>
                              </p:par>
                            </p:childTnLst>
                          </p:cTn>
                        </p:par>
                        <p:par>
                          <p:cTn id="55" fill="hold">
                            <p:stCondLst>
                              <p:cond delay="0"/>
                            </p:stCondLst>
                            <p:childTnLst>
                              <p:par>
                                <p:cTn id="56" presetID="1" presetClass="exit" presetSubtype="0" fill="hold" grpId="15" nodeType="afterEffect">
                                  <p:stCondLst>
                                    <p:cond delay="0"/>
                                  </p:stCondLst>
                                  <p:iterate>
                                    <p:tmAbs val="0"/>
                                  </p:iterate>
                                  <p:childTnLst>
                                    <p:set>
                                      <p:cBhvr>
                                        <p:cTn id="57" fill="hold">
                                          <p:stCondLst>
                                            <p:cond delay="0"/>
                                          </p:stCondLst>
                                        </p:cTn>
                                        <p:tgtEl>
                                          <p:spTgt spid="9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 grpId="7" animBg="1" advAuto="0"/>
      <p:bldP spid="876" grpId="11" animBg="1" advAuto="0"/>
      <p:bldP spid="896" grpId="1" animBg="1" advAuto="0"/>
      <p:bldP spid="896" grpId="10" animBg="1" advAuto="0"/>
      <p:bldP spid="900" grpId="3" animBg="1" advAuto="0"/>
      <p:bldP spid="900" grpId="8" animBg="1" advAuto="0"/>
      <p:bldP spid="903" grpId="4" animBg="1" advAuto="0"/>
      <p:bldP spid="903" grpId="9" animBg="1" advAuto="0"/>
      <p:bldP spid="904" grpId="6" animBg="1" advAuto="0"/>
      <p:bldP spid="910" grpId="2" animBg="1" advAuto="0"/>
      <p:bldP spid="910" grpId="5" animBg="1" advAuto="0"/>
      <p:bldP spid="913" grpId="13" animBg="1" advAuto="0"/>
      <p:bldP spid="913" grpId="15" animBg="1" advAuto="0"/>
      <p:bldP spid="917" grpId="12" animBg="1" advAuto="0"/>
      <p:bldP spid="920" grpId="14" animBg="1" advAuto="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3" name="For a CPU the “READ value from memory at 4711”…"/>
          <p:cNvSpPr txBox="1"/>
          <p:nvPr/>
        </p:nvSpPr>
        <p:spPr>
          <a:xfrm>
            <a:off x="495299" y="2717962"/>
            <a:ext cx="12192002" cy="33342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0000"/>
              </a:lnSpc>
              <a:defRPr sz="3600"/>
            </a:pPr>
            <a:r>
              <a:rPr dirty="0">
                <a:solidFill>
                  <a:schemeClr val="bg1"/>
                </a:solidFill>
              </a:rPr>
              <a:t>For a CPU the “READ value from memory at 4711” </a:t>
            </a:r>
          </a:p>
          <a:p>
            <a:pPr>
              <a:lnSpc>
                <a:spcPct val="10000"/>
              </a:lnSpc>
              <a:defRPr sz="3600"/>
            </a:pPr>
            <a:endParaRPr dirty="0">
              <a:solidFill>
                <a:schemeClr val="bg1"/>
              </a:solidFill>
            </a:endParaRPr>
          </a:p>
          <a:p>
            <a:pPr>
              <a:lnSpc>
                <a:spcPct val="10000"/>
              </a:lnSpc>
              <a:defRPr sz="3600"/>
            </a:pPr>
            <a:r>
              <a:rPr dirty="0">
                <a:solidFill>
                  <a:schemeClr val="bg1"/>
                </a:solidFill>
              </a:rPr>
              <a:t>instruction looks like this (µOPs):</a:t>
            </a:r>
          </a:p>
          <a:p>
            <a:pPr>
              <a:lnSpc>
                <a:spcPct val="10000"/>
              </a:lnSpc>
              <a:defRPr sz="3600"/>
            </a:pPr>
            <a:endParaRPr dirty="0">
              <a:solidFill>
                <a:schemeClr val="bg1"/>
              </a:solidFill>
            </a:endParaRPr>
          </a:p>
          <a:p>
            <a:pPr>
              <a:lnSpc>
                <a:spcPct val="10000"/>
              </a:lnSpc>
              <a:defRPr sz="3600"/>
            </a:pPr>
            <a:endParaRPr dirty="0">
              <a:solidFill>
                <a:schemeClr val="bg1"/>
              </a:solidFill>
            </a:endParaRPr>
          </a:p>
          <a:p>
            <a:pPr marL="466164" indent="-466164">
              <a:buSzPct val="100000"/>
              <a:buAutoNum type="arabicPeriod"/>
              <a:defRPr sz="3600"/>
            </a:pPr>
            <a:r>
              <a:rPr dirty="0">
                <a:solidFill>
                  <a:schemeClr val="bg1"/>
                </a:solidFill>
              </a:rPr>
              <a:t>Check that program may read from address</a:t>
            </a:r>
          </a:p>
          <a:p>
            <a:pPr marL="466164" indent="-466164">
              <a:buSzPct val="100000"/>
              <a:buAutoNum type="arabicPeriod"/>
              <a:defRPr sz="3600"/>
            </a:pPr>
            <a:r>
              <a:rPr dirty="0">
                <a:solidFill>
                  <a:schemeClr val="bg1"/>
                </a:solidFill>
              </a:rPr>
              <a:t>Store the value at address in register</a:t>
            </a:r>
            <a:r>
              <a:rPr baseline="31999" dirty="0">
                <a:solidFill>
                  <a:schemeClr val="bg1"/>
                </a:solidFill>
              </a:rPr>
              <a:t>1</a:t>
            </a:r>
            <a:r>
              <a:rPr dirty="0">
                <a:solidFill>
                  <a:schemeClr val="bg1"/>
                </a:solidFill>
              </a:rPr>
              <a:t> </a:t>
            </a:r>
          </a:p>
        </p:txBody>
      </p:sp>
      <p:sp>
        <p:nvSpPr>
          <p:cNvPr id="924"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925" name="“READ” Instruction"/>
          <p:cNvSpPr txBox="1">
            <a:spLocks noGrp="1"/>
          </p:cNvSpPr>
          <p:nvPr>
            <p:ph type="title"/>
          </p:nvPr>
        </p:nvSpPr>
        <p:spPr>
          <a:prstGeom prst="rect">
            <a:avLst/>
          </a:prstGeom>
        </p:spPr>
        <p:txBody>
          <a:bodyPr/>
          <a:lstStyle>
            <a:lvl1pPr defTabSz="467359">
              <a:spcBef>
                <a:spcPts val="2200"/>
              </a:spcBef>
              <a:defRPr sz="4800"/>
            </a:lvl1pPr>
          </a:lstStyle>
          <a:p>
            <a:r>
              <a:t>“READ” Instruction</a:t>
            </a:r>
          </a:p>
        </p:txBody>
      </p:sp>
      <p:sp>
        <p:nvSpPr>
          <p:cNvPr id="926"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sp>
        <p:nvSpPr>
          <p:cNvPr id="927" name="1 Register: The CPUs scratchpad"/>
          <p:cNvSpPr txBox="1"/>
          <p:nvPr/>
        </p:nvSpPr>
        <p:spPr>
          <a:xfrm>
            <a:off x="61388" y="9158847"/>
            <a:ext cx="3906519" cy="4565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rPr baseline="31999">
                <a:solidFill>
                  <a:schemeClr val="bg1"/>
                </a:solidFill>
              </a:rPr>
              <a:t>1</a:t>
            </a:r>
            <a:r>
              <a:rPr>
                <a:solidFill>
                  <a:schemeClr val="bg1"/>
                </a:solidFill>
              </a:rPr>
              <a:t> Register: The CPUs scratchpad</a:t>
            </a:r>
          </a:p>
        </p:txBody>
      </p:sp>
      <p:sp>
        <p:nvSpPr>
          <p:cNvPr id="928" name="1"/>
          <p:cNvSpPr/>
          <p:nvPr/>
        </p:nvSpPr>
        <p:spPr>
          <a:xfrm>
            <a:off x="9605878" y="4534805"/>
            <a:ext cx="582217" cy="585987"/>
          </a:xfrm>
          <a:prstGeom prst="roundRect">
            <a:avLst>
              <a:gd name="adj" fmla="val 14427"/>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t>1</a:t>
            </a:r>
          </a:p>
        </p:txBody>
      </p:sp>
      <p:sp>
        <p:nvSpPr>
          <p:cNvPr id="929" name="2"/>
          <p:cNvSpPr/>
          <p:nvPr/>
        </p:nvSpPr>
        <p:spPr>
          <a:xfrm>
            <a:off x="9605878" y="5403856"/>
            <a:ext cx="582217" cy="585987"/>
          </a:xfrm>
          <a:prstGeom prst="roundRect">
            <a:avLst>
              <a:gd name="adj" fmla="val 14427"/>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t>2</a:t>
            </a:r>
          </a:p>
        </p:txBody>
      </p:sp>
      <p:grpSp>
        <p:nvGrpSpPr>
          <p:cNvPr id="932" name="Группа"/>
          <p:cNvGrpSpPr/>
          <p:nvPr/>
        </p:nvGrpSpPr>
        <p:grpSpPr>
          <a:xfrm>
            <a:off x="552754" y="6051604"/>
            <a:ext cx="7046801" cy="1518364"/>
            <a:chOff x="0" y="66319"/>
            <a:chExt cx="7046800" cy="1518363"/>
          </a:xfrm>
        </p:grpSpPr>
        <p:sp>
          <p:nvSpPr>
            <p:cNvPr id="930" name="If        fails the program is aborted.…"/>
            <p:cNvSpPr txBox="1"/>
            <p:nvPr/>
          </p:nvSpPr>
          <p:spPr>
            <a:xfrm>
              <a:off x="0" y="66319"/>
              <a:ext cx="7046800" cy="15183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600"/>
              </a:pPr>
              <a:r>
                <a:rPr dirty="0">
                  <a:solidFill>
                    <a:schemeClr val="bg1"/>
                  </a:solidFill>
                </a:rPr>
                <a:t>If        fails the program is aborted. </a:t>
              </a:r>
            </a:p>
            <a:p>
              <a:pPr>
                <a:defRPr sz="3600"/>
              </a:pPr>
              <a:r>
                <a:rPr dirty="0">
                  <a:solidFill>
                    <a:schemeClr val="bg1"/>
                  </a:solidFill>
                </a:rPr>
                <a:t>This can be handled by the program. </a:t>
              </a:r>
            </a:p>
          </p:txBody>
        </p:sp>
        <p:sp>
          <p:nvSpPr>
            <p:cNvPr id="931" name="1"/>
            <p:cNvSpPr/>
            <p:nvPr/>
          </p:nvSpPr>
          <p:spPr>
            <a:xfrm>
              <a:off x="500501" y="75307"/>
              <a:ext cx="582217" cy="585986"/>
            </a:xfrm>
            <a:prstGeom prst="roundRect">
              <a:avLst>
                <a:gd name="adj" fmla="val 14427"/>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232323"/>
                  </a:solidFill>
                  <a:latin typeface="+mn-lt"/>
                  <a:ea typeface="+mn-ea"/>
                  <a:cs typeface="+mn-cs"/>
                  <a:sym typeface="DIN Condensed"/>
                </a:defRPr>
              </a:lvl1pPr>
            </a:lstStyle>
            <a:p>
              <a:r>
                <a:rPr>
                  <a:solidFill>
                    <a:schemeClr val="bg1"/>
                  </a:solidFill>
                </a:rPr>
                <a:t>1</a:t>
              </a:r>
            </a:p>
          </p:txBody>
        </p:sp>
      </p:grpSp>
      <p:sp>
        <p:nvSpPr>
          <p:cNvPr id="933" name="In our burger example:…"/>
          <p:cNvSpPr txBox="1"/>
          <p:nvPr/>
        </p:nvSpPr>
        <p:spPr>
          <a:xfrm>
            <a:off x="7049887" y="7790312"/>
            <a:ext cx="5505353" cy="1579920"/>
          </a:xfrm>
          <a:prstGeom prst="rect">
            <a:avLst/>
          </a:prstGeom>
          <a:solidFill>
            <a:schemeClr val="accent1">
              <a:lumMod val="60000"/>
              <a:lumOff val="40000"/>
            </a:schemeClr>
          </a:solidFill>
          <a:ln w="12700">
            <a:solidFill>
              <a:schemeClr val="bg1">
                <a:lumMod val="75000"/>
                <a:lumOff val="25000"/>
              </a:schemeClr>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3600">
                <a:solidFill>
                  <a:srgbClr val="FFFFFF"/>
                </a:solidFill>
                <a:latin typeface="+mn-lt"/>
                <a:ea typeface="+mn-ea"/>
                <a:cs typeface="+mn-cs"/>
                <a:sym typeface="DIN Condensed"/>
              </a:defRPr>
            </a:pPr>
            <a:r>
              <a:rPr sz="2400" dirty="0">
                <a:solidFill>
                  <a:schemeClr val="bg1"/>
                </a:solidFill>
              </a:rPr>
              <a:t>In our burger example:</a:t>
            </a:r>
          </a:p>
          <a:p>
            <a:pPr marL="543858" indent="-543858">
              <a:spcBef>
                <a:spcPts val="0"/>
              </a:spcBef>
              <a:buSzPct val="100000"/>
              <a:buAutoNum type="arabicPeriod"/>
              <a:defRPr sz="3600">
                <a:solidFill>
                  <a:srgbClr val="FFFFFF"/>
                </a:solidFill>
                <a:latin typeface="+mn-lt"/>
                <a:ea typeface="+mn-ea"/>
                <a:cs typeface="+mn-cs"/>
                <a:sym typeface="DIN Condensed"/>
              </a:defRPr>
            </a:pPr>
            <a:r>
              <a:rPr sz="2400" dirty="0">
                <a:solidFill>
                  <a:schemeClr val="bg1"/>
                </a:solidFill>
              </a:rPr>
              <a:t>Customer orders a burger &amp; coffee</a:t>
            </a:r>
          </a:p>
          <a:p>
            <a:pPr marL="543858" indent="-543858">
              <a:spcBef>
                <a:spcPts val="0"/>
              </a:spcBef>
              <a:buSzPct val="100000"/>
              <a:buAutoNum type="arabicPeriod"/>
              <a:defRPr sz="3600">
                <a:solidFill>
                  <a:srgbClr val="FFFFFF"/>
                </a:solidFill>
                <a:latin typeface="+mn-lt"/>
                <a:ea typeface="+mn-ea"/>
                <a:cs typeface="+mn-cs"/>
                <a:sym typeface="DIN Condensed"/>
              </a:defRPr>
            </a:pPr>
            <a:r>
              <a:rPr sz="2400" dirty="0">
                <a:solidFill>
                  <a:schemeClr val="bg1"/>
                </a:solidFill>
              </a:rPr>
              <a:t>Burger is ready, coffee machine breaks</a:t>
            </a:r>
          </a:p>
          <a:p>
            <a:pPr marL="543858" indent="-543858">
              <a:spcBef>
                <a:spcPts val="0"/>
              </a:spcBef>
              <a:buSzPct val="100000"/>
              <a:buAutoNum type="arabicPeriod"/>
              <a:defRPr sz="3600">
                <a:solidFill>
                  <a:srgbClr val="FFFFFF"/>
                </a:solidFill>
                <a:latin typeface="+mn-lt"/>
                <a:ea typeface="+mn-ea"/>
                <a:cs typeface="+mn-cs"/>
                <a:sym typeface="DIN Condensed"/>
              </a:defRPr>
            </a:pPr>
            <a:r>
              <a:rPr sz="2400" dirty="0">
                <a:solidFill>
                  <a:schemeClr val="bg1"/>
                </a:solidFill>
              </a:rPr>
              <a:t>Customer does not get his burger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5" name="Meltdown basically works like this:…"/>
          <p:cNvSpPr txBox="1"/>
          <p:nvPr/>
        </p:nvSpPr>
        <p:spPr>
          <a:xfrm>
            <a:off x="406399" y="2517302"/>
            <a:ext cx="12192002" cy="56918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0000"/>
              </a:lnSpc>
              <a:defRPr sz="3600"/>
            </a:pPr>
            <a:r>
              <a:rPr dirty="0">
                <a:solidFill>
                  <a:schemeClr val="bg1"/>
                </a:solidFill>
              </a:rPr>
              <a:t>Meltdown basically works like this:</a:t>
            </a:r>
          </a:p>
          <a:p>
            <a:pPr>
              <a:lnSpc>
                <a:spcPct val="10000"/>
              </a:lnSpc>
              <a:defRPr sz="3600"/>
            </a:pPr>
            <a:endParaRPr dirty="0">
              <a:solidFill>
                <a:schemeClr val="bg1"/>
              </a:solidFill>
            </a:endParaRPr>
          </a:p>
          <a:p>
            <a:pPr marL="466164" indent="-466164">
              <a:buSzPct val="100000"/>
              <a:buAutoNum type="arabicPeriod"/>
              <a:defRPr sz="3600"/>
            </a:pPr>
            <a:r>
              <a:rPr dirty="0">
                <a:solidFill>
                  <a:schemeClr val="bg1"/>
                </a:solidFill>
              </a:rPr>
              <a:t>READ secret from forbidden address</a:t>
            </a:r>
          </a:p>
          <a:p>
            <a:pPr marL="1126564" lvl="1" indent="-466164">
              <a:buSzPct val="100000"/>
              <a:buAutoNum type="arabicPeriod"/>
              <a:defRPr sz="3600"/>
            </a:pPr>
            <a:r>
              <a:rPr dirty="0">
                <a:solidFill>
                  <a:schemeClr val="bg1"/>
                </a:solidFill>
              </a:rPr>
              <a:t>Check that program may read from address</a:t>
            </a:r>
          </a:p>
          <a:p>
            <a:pPr marL="1126564" lvl="1" indent="-466164">
              <a:buSzPct val="100000"/>
              <a:buAutoNum type="arabicPeriod"/>
              <a:defRPr sz="3600"/>
            </a:pPr>
            <a:r>
              <a:rPr dirty="0">
                <a:solidFill>
                  <a:schemeClr val="bg1"/>
                </a:solidFill>
              </a:rPr>
              <a:t>Store the read value in register</a:t>
            </a:r>
          </a:p>
          <a:p>
            <a:pPr marL="466164" indent="-466164">
              <a:buSzPct val="100000"/>
              <a:buAutoNum type="arabicPeriod"/>
              <a:defRPr sz="3600"/>
            </a:pPr>
            <a:r>
              <a:rPr dirty="0">
                <a:solidFill>
                  <a:schemeClr val="bg1"/>
                </a:solidFill>
              </a:rPr>
              <a:t>Stash away secret</a:t>
            </a:r>
          </a:p>
          <a:p>
            <a:pPr marL="1126564" lvl="1" indent="-466164">
              <a:buSzPct val="100000"/>
              <a:buAutoNum type="arabicPeriod"/>
              <a:defRPr sz="3600" i="1">
                <a:latin typeface="Avenir Next"/>
                <a:ea typeface="Avenir Next"/>
                <a:cs typeface="Avenir Next"/>
                <a:sym typeface="Avenir Next"/>
              </a:defRPr>
            </a:pPr>
            <a:r>
              <a:rPr dirty="0">
                <a:solidFill>
                  <a:schemeClr val="bg1"/>
                </a:solidFill>
              </a:rPr>
              <a:t>Magic</a:t>
            </a:r>
          </a:p>
          <a:p>
            <a:pPr marL="466164" indent="-466164">
              <a:buSzPct val="100000"/>
              <a:buAutoNum type="arabicPeriod"/>
              <a:defRPr sz="3600" i="1">
                <a:latin typeface="Avenir Next"/>
                <a:ea typeface="Avenir Next"/>
                <a:cs typeface="Avenir Next"/>
                <a:sym typeface="Avenir Next"/>
              </a:defRPr>
            </a:pPr>
            <a:r>
              <a:rPr dirty="0">
                <a:solidFill>
                  <a:schemeClr val="bg1"/>
                </a:solidFill>
              </a:rPr>
              <a:t>Retrieve secret (later)</a:t>
            </a:r>
          </a:p>
        </p:txBody>
      </p:sp>
      <p:sp>
        <p:nvSpPr>
          <p:cNvPr id="937" name="Meltdown: READING FORBIDDEN DATA"/>
          <p:cNvSpPr txBox="1">
            <a:spLocks noGrp="1"/>
          </p:cNvSpPr>
          <p:nvPr>
            <p:ph type="title"/>
          </p:nvPr>
        </p:nvSpPr>
        <p:spPr>
          <a:prstGeom prst="rect">
            <a:avLst/>
          </a:prstGeom>
        </p:spPr>
        <p:txBody>
          <a:bodyPr/>
          <a:lstStyle>
            <a:lvl1pPr defTabSz="467359">
              <a:spcBef>
                <a:spcPts val="2200"/>
              </a:spcBef>
              <a:defRPr sz="4800"/>
            </a:lvl1pPr>
          </a:lstStyle>
          <a:p>
            <a:r>
              <a:t>Meltdown: READING FORBIDDEN DATA</a:t>
            </a:r>
          </a:p>
        </p:txBody>
      </p:sp>
      <p:sp>
        <p:nvSpPr>
          <p:cNvPr id="938"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
        <p:nvSpPr>
          <p:cNvPr id="939" name="1"/>
          <p:cNvSpPr/>
          <p:nvPr/>
        </p:nvSpPr>
        <p:spPr>
          <a:xfrm>
            <a:off x="889371" y="4128326"/>
            <a:ext cx="582217" cy="585987"/>
          </a:xfrm>
          <a:prstGeom prst="roundRect">
            <a:avLst>
              <a:gd name="adj" fmla="val 14427"/>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rPr dirty="0"/>
              <a:t>1</a:t>
            </a:r>
          </a:p>
        </p:txBody>
      </p:sp>
      <p:sp>
        <p:nvSpPr>
          <p:cNvPr id="940" name="2"/>
          <p:cNvSpPr/>
          <p:nvPr/>
        </p:nvSpPr>
        <p:spPr>
          <a:xfrm>
            <a:off x="875456" y="4919910"/>
            <a:ext cx="582217" cy="585987"/>
          </a:xfrm>
          <a:prstGeom prst="roundRect">
            <a:avLst>
              <a:gd name="adj" fmla="val 14427"/>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t>2</a:t>
            </a:r>
          </a:p>
        </p:txBody>
      </p:sp>
      <p:sp>
        <p:nvSpPr>
          <p:cNvPr id="941" name="Закругленный прямоугольник"/>
          <p:cNvSpPr/>
          <p:nvPr/>
        </p:nvSpPr>
        <p:spPr>
          <a:xfrm>
            <a:off x="265856" y="5857392"/>
            <a:ext cx="582217" cy="585987"/>
          </a:xfrm>
          <a:prstGeom prst="roundRect">
            <a:avLst>
              <a:gd name="adj" fmla="val 14427"/>
            </a:avLst>
          </a:pr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942" name="Закругленный прямоугольник"/>
          <p:cNvSpPr/>
          <p:nvPr/>
        </p:nvSpPr>
        <p:spPr>
          <a:xfrm>
            <a:off x="265855" y="7573053"/>
            <a:ext cx="582217" cy="585987"/>
          </a:xfrm>
          <a:prstGeom prst="roundRect">
            <a:avLst>
              <a:gd name="adj" fmla="val 14427"/>
            </a:avLst>
          </a:pr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pic>
        <p:nvPicPr>
          <p:cNvPr id="943"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944" name="Закругленный прямоугольник"/>
          <p:cNvSpPr/>
          <p:nvPr/>
        </p:nvSpPr>
        <p:spPr>
          <a:xfrm>
            <a:off x="293239" y="3336742"/>
            <a:ext cx="582217" cy="585987"/>
          </a:xfrm>
          <a:prstGeom prst="roundRect">
            <a:avLst>
              <a:gd name="adj" fmla="val 14427"/>
            </a:avLst>
          </a:pr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945" name="1"/>
          <p:cNvSpPr/>
          <p:nvPr/>
        </p:nvSpPr>
        <p:spPr>
          <a:xfrm>
            <a:off x="900856" y="6771792"/>
            <a:ext cx="582217" cy="585987"/>
          </a:xfrm>
          <a:prstGeom prst="roundRect">
            <a:avLst>
              <a:gd name="adj" fmla="val 14427"/>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1</a:t>
            </a:r>
          </a:p>
        </p:txBody>
      </p:sp>
      <p:sp>
        <p:nvSpPr>
          <p:cNvPr id="946" name="1"/>
          <p:cNvSpPr/>
          <p:nvPr/>
        </p:nvSpPr>
        <p:spPr>
          <a:xfrm>
            <a:off x="1739056" y="8694949"/>
            <a:ext cx="582217" cy="585987"/>
          </a:xfrm>
          <a:prstGeom prst="roundRect">
            <a:avLst>
              <a:gd name="adj" fmla="val 14427"/>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t>1</a:t>
            </a:r>
          </a:p>
        </p:txBody>
      </p:sp>
      <p:sp>
        <p:nvSpPr>
          <p:cNvPr id="947" name="2"/>
          <p:cNvSpPr/>
          <p:nvPr/>
        </p:nvSpPr>
        <p:spPr>
          <a:xfrm>
            <a:off x="2374056" y="8694949"/>
            <a:ext cx="582217" cy="585987"/>
          </a:xfrm>
          <a:prstGeom prst="roundRect">
            <a:avLst>
              <a:gd name="adj" fmla="val 14427"/>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t>2</a:t>
            </a:r>
          </a:p>
        </p:txBody>
      </p:sp>
      <p:sp>
        <p:nvSpPr>
          <p:cNvPr id="948" name="1"/>
          <p:cNvSpPr/>
          <p:nvPr/>
        </p:nvSpPr>
        <p:spPr>
          <a:xfrm>
            <a:off x="3009056" y="8694949"/>
            <a:ext cx="582217" cy="585987"/>
          </a:xfrm>
          <a:prstGeom prst="roundRect">
            <a:avLst>
              <a:gd name="adj" fmla="val 14427"/>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1</a:t>
            </a:r>
          </a:p>
        </p:txBody>
      </p:sp>
      <p:sp>
        <p:nvSpPr>
          <p:cNvPr id="949" name="µOPs:"/>
          <p:cNvSpPr txBox="1"/>
          <p:nvPr/>
        </p:nvSpPr>
        <p:spPr>
          <a:xfrm>
            <a:off x="355695" y="8977903"/>
            <a:ext cx="1205458" cy="1579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3600"/>
            </a:lvl1pPr>
          </a:lstStyle>
          <a:p>
            <a:r>
              <a:rPr>
                <a:solidFill>
                  <a:schemeClr val="bg1"/>
                </a:solidFill>
              </a:rPr>
              <a:t>µOPs:</a:t>
            </a:r>
          </a:p>
        </p:txBody>
      </p:sp>
      <p:sp>
        <p:nvSpPr>
          <p:cNvPr id="19" name="Meltdown &amp; Spectre for normal people">
            <a:extLst>
              <a:ext uri="{FF2B5EF4-FFF2-40B4-BE49-F238E27FC236}">
                <a16:creationId xmlns:a16="http://schemas.microsoft.com/office/drawing/2014/main" xmlns="" id="{04368BE5-E798-451A-A96A-013853DEA1F3}"/>
              </a:ext>
            </a:extLst>
          </p:cNvPr>
          <p:cNvSpPr txBox="1">
            <a:spLocks noGrp="1"/>
          </p:cNvSpPr>
          <p:nvPr>
            <p:ph type="body" sz="quarter" idx="13"/>
          </p:nvPr>
        </p:nvSpPr>
        <p:spPr>
          <a:prstGeom prst="rect">
            <a:avLst/>
          </a:prstGeom>
        </p:spPr>
        <p:txBody>
          <a:bodyPr/>
          <a:lstStyle/>
          <a:p>
            <a:r>
              <a:rPr dirty="0"/>
              <a:t>Meltdown &amp; Spectre</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1"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952" name="Meltdown: READING FORBIDDEN DATA"/>
          <p:cNvSpPr txBox="1">
            <a:spLocks noGrp="1"/>
          </p:cNvSpPr>
          <p:nvPr>
            <p:ph type="title"/>
          </p:nvPr>
        </p:nvSpPr>
        <p:spPr>
          <a:prstGeom prst="rect">
            <a:avLst/>
          </a:prstGeom>
        </p:spPr>
        <p:txBody>
          <a:bodyPr/>
          <a:lstStyle>
            <a:lvl1pPr defTabSz="467359">
              <a:spcBef>
                <a:spcPts val="2200"/>
              </a:spcBef>
              <a:defRPr sz="4800"/>
            </a:lvl1pPr>
          </a:lstStyle>
          <a:p>
            <a:r>
              <a:t>Meltdown: READING FORBIDDEN DATA</a:t>
            </a:r>
          </a:p>
        </p:txBody>
      </p:sp>
      <p:sp>
        <p:nvSpPr>
          <p:cNvPr id="95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pic>
        <p:nvPicPr>
          <p:cNvPr id="954"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955" name="µOPs ordered by instruction"/>
          <p:cNvSpPr txBox="1"/>
          <p:nvPr/>
        </p:nvSpPr>
        <p:spPr>
          <a:xfrm>
            <a:off x="380695" y="2504925"/>
            <a:ext cx="5350824" cy="266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defRPr sz="3600"/>
            </a:pPr>
            <a:r>
              <a:rPr>
                <a:solidFill>
                  <a:schemeClr val="bg1"/>
                </a:solidFill>
              </a:rPr>
              <a:t>µOPs ordered by </a:t>
            </a:r>
            <a:r>
              <a:rPr i="1">
                <a:solidFill>
                  <a:schemeClr val="bg1"/>
                </a:solidFill>
                <a:latin typeface="Avenir Next"/>
                <a:ea typeface="Avenir Next"/>
                <a:cs typeface="Avenir Next"/>
                <a:sym typeface="Avenir Next"/>
              </a:rPr>
              <a:t>instruction</a:t>
            </a:r>
          </a:p>
        </p:txBody>
      </p:sp>
      <p:grpSp>
        <p:nvGrpSpPr>
          <p:cNvPr id="962" name="Группа"/>
          <p:cNvGrpSpPr/>
          <p:nvPr/>
        </p:nvGrpSpPr>
        <p:grpSpPr>
          <a:xfrm>
            <a:off x="579799" y="2883012"/>
            <a:ext cx="4101334" cy="2448185"/>
            <a:chOff x="34542" y="-40681"/>
            <a:chExt cx="4101332" cy="2448183"/>
          </a:xfrm>
        </p:grpSpPr>
        <p:sp>
          <p:nvSpPr>
            <p:cNvPr id="956" name="1"/>
            <p:cNvSpPr/>
            <p:nvPr/>
          </p:nvSpPr>
          <p:spPr>
            <a:xfrm>
              <a:off x="34542" y="-40681"/>
              <a:ext cx="582216" cy="585986"/>
            </a:xfrm>
            <a:prstGeom prst="roundRect">
              <a:avLst>
                <a:gd name="adj" fmla="val 14427"/>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232323"/>
                  </a:solidFill>
                  <a:latin typeface="+mn-lt"/>
                  <a:ea typeface="+mn-ea"/>
                  <a:cs typeface="+mn-cs"/>
                  <a:sym typeface="DIN Condensed"/>
                </a:defRPr>
              </a:lvl1pPr>
            </a:lstStyle>
            <a:p>
              <a:r>
                <a:rPr>
                  <a:solidFill>
                    <a:schemeClr val="bg1"/>
                  </a:solidFill>
                </a:rPr>
                <a:t>1</a:t>
              </a:r>
            </a:p>
          </p:txBody>
        </p:sp>
        <p:sp>
          <p:nvSpPr>
            <p:cNvPr id="957" name="2"/>
            <p:cNvSpPr/>
            <p:nvPr/>
          </p:nvSpPr>
          <p:spPr>
            <a:xfrm>
              <a:off x="34542" y="967827"/>
              <a:ext cx="582216" cy="585986"/>
            </a:xfrm>
            <a:prstGeom prst="roundRect">
              <a:avLst>
                <a:gd name="adj" fmla="val 14427"/>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232323"/>
                  </a:solidFill>
                  <a:latin typeface="+mn-lt"/>
                  <a:ea typeface="+mn-ea"/>
                  <a:cs typeface="+mn-cs"/>
                  <a:sym typeface="DIN Condensed"/>
                </a:defRPr>
              </a:lvl1pPr>
            </a:lstStyle>
            <a:p>
              <a:r>
                <a:rPr>
                  <a:solidFill>
                    <a:schemeClr val="bg1"/>
                  </a:solidFill>
                </a:rPr>
                <a:t>2</a:t>
              </a:r>
            </a:p>
          </p:txBody>
        </p:sp>
        <p:sp>
          <p:nvSpPr>
            <p:cNvPr id="958" name="1"/>
            <p:cNvSpPr/>
            <p:nvPr/>
          </p:nvSpPr>
          <p:spPr>
            <a:xfrm>
              <a:off x="34542" y="1821516"/>
              <a:ext cx="582216" cy="585986"/>
            </a:xfrm>
            <a:prstGeom prst="roundRect">
              <a:avLst>
                <a:gd name="adj" fmla="val 14427"/>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FFFFFF"/>
                  </a:solidFill>
                  <a:latin typeface="+mn-lt"/>
                  <a:ea typeface="+mn-ea"/>
                  <a:cs typeface="+mn-cs"/>
                  <a:sym typeface="DIN Condensed"/>
                </a:defRPr>
              </a:lvl1pPr>
            </a:lstStyle>
            <a:p>
              <a:r>
                <a:rPr>
                  <a:solidFill>
                    <a:schemeClr val="bg1"/>
                  </a:solidFill>
                </a:rPr>
                <a:t>1</a:t>
              </a:r>
            </a:p>
          </p:txBody>
        </p:sp>
        <p:sp>
          <p:nvSpPr>
            <p:cNvPr id="959" name="Check access"/>
            <p:cNvSpPr txBox="1"/>
            <p:nvPr/>
          </p:nvSpPr>
          <p:spPr>
            <a:xfrm>
              <a:off x="699038" y="228933"/>
              <a:ext cx="2534347" cy="266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10000"/>
                </a:lnSpc>
                <a:defRPr sz="3600"/>
              </a:lvl1pPr>
            </a:lstStyle>
            <a:p>
              <a:r>
                <a:rPr>
                  <a:solidFill>
                    <a:schemeClr val="bg1"/>
                  </a:solidFill>
                </a:rPr>
                <a:t>Check access</a:t>
              </a:r>
            </a:p>
          </p:txBody>
        </p:sp>
        <p:sp>
          <p:nvSpPr>
            <p:cNvPr id="960" name="Read into register"/>
            <p:cNvSpPr txBox="1"/>
            <p:nvPr/>
          </p:nvSpPr>
          <p:spPr>
            <a:xfrm>
              <a:off x="699038" y="1260855"/>
              <a:ext cx="3436836" cy="1579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10000"/>
                </a:lnSpc>
                <a:defRPr sz="3600"/>
              </a:lvl1pPr>
            </a:lstStyle>
            <a:p>
              <a:r>
                <a:rPr>
                  <a:solidFill>
                    <a:schemeClr val="bg1"/>
                  </a:solidFill>
                </a:rPr>
                <a:t>Read into register</a:t>
              </a:r>
            </a:p>
          </p:txBody>
        </p:sp>
        <p:sp>
          <p:nvSpPr>
            <p:cNvPr id="961" name="Magic"/>
            <p:cNvSpPr txBox="1"/>
            <p:nvPr/>
          </p:nvSpPr>
          <p:spPr>
            <a:xfrm>
              <a:off x="699038" y="2165246"/>
              <a:ext cx="1269577" cy="1579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10000"/>
                </a:lnSpc>
                <a:defRPr sz="3600" i="1">
                  <a:latin typeface="Avenir Next"/>
                  <a:ea typeface="Avenir Next"/>
                  <a:cs typeface="Avenir Next"/>
                  <a:sym typeface="Avenir Next"/>
                </a:defRPr>
              </a:lvl1pPr>
            </a:lstStyle>
            <a:p>
              <a:r>
                <a:rPr>
                  <a:solidFill>
                    <a:schemeClr val="bg1"/>
                  </a:solidFill>
                </a:rPr>
                <a:t>Magic</a:t>
              </a:r>
            </a:p>
          </p:txBody>
        </p:sp>
      </p:grpSp>
      <p:sp>
        <p:nvSpPr>
          <p:cNvPr id="963" name="µOPs ordered by execution"/>
          <p:cNvSpPr txBox="1"/>
          <p:nvPr/>
        </p:nvSpPr>
        <p:spPr>
          <a:xfrm>
            <a:off x="6870395" y="2504925"/>
            <a:ext cx="5158463" cy="266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defRPr sz="3600"/>
            </a:pPr>
            <a:r>
              <a:rPr>
                <a:solidFill>
                  <a:schemeClr val="bg1"/>
                </a:solidFill>
              </a:rPr>
              <a:t>µOPs ordered by </a:t>
            </a:r>
            <a:r>
              <a:rPr i="1">
                <a:solidFill>
                  <a:schemeClr val="bg1"/>
                </a:solidFill>
                <a:latin typeface="Avenir Next"/>
                <a:ea typeface="Avenir Next"/>
                <a:cs typeface="Avenir Next"/>
                <a:sym typeface="Avenir Next"/>
              </a:rPr>
              <a:t>execution</a:t>
            </a:r>
          </a:p>
        </p:txBody>
      </p:sp>
      <p:grpSp>
        <p:nvGrpSpPr>
          <p:cNvPr id="970" name="Группа"/>
          <p:cNvGrpSpPr/>
          <p:nvPr/>
        </p:nvGrpSpPr>
        <p:grpSpPr>
          <a:xfrm>
            <a:off x="7034956" y="2992649"/>
            <a:ext cx="4135876" cy="2338548"/>
            <a:chOff x="0" y="68957"/>
            <a:chExt cx="4135875" cy="2338546"/>
          </a:xfrm>
        </p:grpSpPr>
        <p:sp>
          <p:nvSpPr>
            <p:cNvPr id="964" name="2"/>
            <p:cNvSpPr/>
            <p:nvPr/>
          </p:nvSpPr>
          <p:spPr>
            <a:xfrm>
              <a:off x="0" y="68957"/>
              <a:ext cx="582216" cy="585986"/>
            </a:xfrm>
            <a:prstGeom prst="roundRect">
              <a:avLst>
                <a:gd name="adj" fmla="val 14427"/>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232323"/>
                  </a:solidFill>
                  <a:latin typeface="+mn-lt"/>
                  <a:ea typeface="+mn-ea"/>
                  <a:cs typeface="+mn-cs"/>
                  <a:sym typeface="DIN Condensed"/>
                </a:defRPr>
              </a:lvl1pPr>
            </a:lstStyle>
            <a:p>
              <a:r>
                <a:rPr>
                  <a:solidFill>
                    <a:schemeClr val="bg1"/>
                  </a:solidFill>
                </a:rPr>
                <a:t>2</a:t>
              </a:r>
            </a:p>
          </p:txBody>
        </p:sp>
        <p:sp>
          <p:nvSpPr>
            <p:cNvPr id="965" name="1"/>
            <p:cNvSpPr/>
            <p:nvPr/>
          </p:nvSpPr>
          <p:spPr>
            <a:xfrm>
              <a:off x="0" y="910942"/>
              <a:ext cx="582216" cy="585986"/>
            </a:xfrm>
            <a:prstGeom prst="roundRect">
              <a:avLst>
                <a:gd name="adj" fmla="val 14427"/>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FFFFFF"/>
                  </a:solidFill>
                  <a:latin typeface="+mn-lt"/>
                  <a:ea typeface="+mn-ea"/>
                  <a:cs typeface="+mn-cs"/>
                  <a:sym typeface="DIN Condensed"/>
                </a:defRPr>
              </a:lvl1pPr>
            </a:lstStyle>
            <a:p>
              <a:r>
                <a:rPr>
                  <a:solidFill>
                    <a:schemeClr val="bg1"/>
                  </a:solidFill>
                </a:rPr>
                <a:t>1</a:t>
              </a:r>
            </a:p>
          </p:txBody>
        </p:sp>
        <p:sp>
          <p:nvSpPr>
            <p:cNvPr id="966" name="1"/>
            <p:cNvSpPr/>
            <p:nvPr/>
          </p:nvSpPr>
          <p:spPr>
            <a:xfrm>
              <a:off x="0" y="1821517"/>
              <a:ext cx="582216" cy="585986"/>
            </a:xfrm>
            <a:prstGeom prst="roundRect">
              <a:avLst>
                <a:gd name="adj" fmla="val 14427"/>
              </a:avLst>
            </a:prstGeom>
            <a:solidFill>
              <a:schemeClr val="accent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232323"/>
                  </a:solidFill>
                  <a:latin typeface="+mn-lt"/>
                  <a:ea typeface="+mn-ea"/>
                  <a:cs typeface="+mn-cs"/>
                  <a:sym typeface="DIN Condensed"/>
                </a:defRPr>
              </a:lvl1pPr>
            </a:lstStyle>
            <a:p>
              <a:r>
                <a:rPr>
                  <a:solidFill>
                    <a:schemeClr val="bg1"/>
                  </a:solidFill>
                </a:rPr>
                <a:t>1</a:t>
              </a:r>
            </a:p>
          </p:txBody>
        </p:sp>
        <p:sp>
          <p:nvSpPr>
            <p:cNvPr id="967" name="Read into register"/>
            <p:cNvSpPr txBox="1"/>
            <p:nvPr/>
          </p:nvSpPr>
          <p:spPr>
            <a:xfrm>
              <a:off x="699038" y="322662"/>
              <a:ext cx="3436837" cy="266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10000"/>
                </a:lnSpc>
                <a:defRPr sz="3600"/>
              </a:lvl1pPr>
            </a:lstStyle>
            <a:p>
              <a:r>
                <a:rPr dirty="0">
                  <a:solidFill>
                    <a:schemeClr val="bg1"/>
                  </a:solidFill>
                </a:rPr>
                <a:t>Read into register</a:t>
              </a:r>
            </a:p>
          </p:txBody>
        </p:sp>
        <p:sp>
          <p:nvSpPr>
            <p:cNvPr id="968" name="Magic"/>
            <p:cNvSpPr txBox="1"/>
            <p:nvPr/>
          </p:nvSpPr>
          <p:spPr>
            <a:xfrm>
              <a:off x="699038" y="1206833"/>
              <a:ext cx="1269578" cy="266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10000"/>
                </a:lnSpc>
                <a:defRPr sz="3600" i="1">
                  <a:latin typeface="Avenir Next"/>
                  <a:ea typeface="Avenir Next"/>
                  <a:cs typeface="Avenir Next"/>
                  <a:sym typeface="Avenir Next"/>
                </a:defRPr>
              </a:lvl1pPr>
            </a:lstStyle>
            <a:p>
              <a:r>
                <a:rPr>
                  <a:solidFill>
                    <a:schemeClr val="bg1"/>
                  </a:solidFill>
                </a:rPr>
                <a:t>Magic</a:t>
              </a:r>
            </a:p>
          </p:txBody>
        </p:sp>
        <p:sp>
          <p:nvSpPr>
            <p:cNvPr id="969" name="Check access"/>
            <p:cNvSpPr txBox="1"/>
            <p:nvPr/>
          </p:nvSpPr>
          <p:spPr>
            <a:xfrm>
              <a:off x="699038" y="2165246"/>
              <a:ext cx="2534347" cy="1579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nSpc>
                  <a:spcPct val="10000"/>
                </a:lnSpc>
                <a:defRPr sz="3600"/>
              </a:lvl1pPr>
            </a:lstStyle>
            <a:p>
              <a:r>
                <a:rPr>
                  <a:solidFill>
                    <a:schemeClr val="bg1"/>
                  </a:solidFill>
                </a:rPr>
                <a:t>Check access</a:t>
              </a:r>
            </a:p>
          </p:txBody>
        </p:sp>
      </p:grpSp>
      <p:grpSp>
        <p:nvGrpSpPr>
          <p:cNvPr id="974" name="Группа"/>
          <p:cNvGrpSpPr/>
          <p:nvPr/>
        </p:nvGrpSpPr>
        <p:grpSpPr>
          <a:xfrm>
            <a:off x="482295" y="6713757"/>
            <a:ext cx="12288620" cy="471924"/>
            <a:chOff x="0" y="437137"/>
            <a:chExt cx="12288619" cy="471923"/>
          </a:xfrm>
        </p:grpSpPr>
        <p:sp>
          <p:nvSpPr>
            <p:cNvPr id="971" name="Reordering is not a problem because the CPU will ensure that         is only seen iff        succeeds."/>
            <p:cNvSpPr txBox="1"/>
            <p:nvPr/>
          </p:nvSpPr>
          <p:spPr>
            <a:xfrm>
              <a:off x="0" y="437137"/>
              <a:ext cx="12288619" cy="4719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342900" indent="-342900">
                <a:buFont typeface="Arial" panose="020B0604020202020204" pitchFamily="34" charset="0"/>
                <a:buChar char="•"/>
                <a:defRPr sz="3600"/>
              </a:pPr>
              <a:r>
                <a:rPr sz="2400" dirty="0">
                  <a:solidFill>
                    <a:schemeClr val="bg1"/>
                  </a:solidFill>
                </a:rPr>
                <a:t>Reordering is not a problem because the CPU will ensure that         is only seen </a:t>
              </a:r>
              <a:r>
                <a:rPr sz="2400" i="1" dirty="0" err="1">
                  <a:solidFill>
                    <a:schemeClr val="bg1"/>
                  </a:solidFill>
                  <a:latin typeface="Avenir Next"/>
                  <a:ea typeface="Avenir Next"/>
                  <a:cs typeface="Avenir Next"/>
                  <a:sym typeface="Avenir Next"/>
                </a:rPr>
                <a:t>iff</a:t>
              </a:r>
              <a:r>
                <a:rPr sz="2400" dirty="0">
                  <a:solidFill>
                    <a:schemeClr val="bg1"/>
                  </a:solidFill>
                </a:rPr>
                <a:t>        succeeds.</a:t>
              </a:r>
            </a:p>
          </p:txBody>
        </p:sp>
        <p:sp>
          <p:nvSpPr>
            <p:cNvPr id="972" name="Закругленный прямоугольник"/>
            <p:cNvSpPr/>
            <p:nvPr/>
          </p:nvSpPr>
          <p:spPr>
            <a:xfrm>
              <a:off x="8141590" y="473345"/>
              <a:ext cx="377282" cy="376469"/>
            </a:xfrm>
            <a:prstGeom prst="roundRect">
              <a:avLst>
                <a:gd name="adj" fmla="val 14427"/>
              </a:avLst>
            </a:prstGeom>
            <a:solidFill>
              <a:schemeClr val="accent1"/>
            </a:solidFill>
            <a:ln w="12700" cap="flat">
              <a:noFill/>
              <a:miter lim="400000"/>
            </a:ln>
            <a:effectLst/>
          </p:spPr>
          <p:txBody>
            <a:bodyPr wrap="square" lIns="50800" tIns="50800" rIns="50800" bIns="50800" numCol="1" anchor="ctr">
              <a:noAutofit/>
            </a:bodyPr>
            <a:lstStyle/>
            <a:p>
              <a:pPr marL="342900" indent="-342900" algn="ctr">
                <a:lnSpc>
                  <a:spcPct val="80000"/>
                </a:lnSpc>
                <a:spcBef>
                  <a:spcPts val="0"/>
                </a:spcBef>
                <a:buFont typeface="Arial" panose="020B0604020202020204" pitchFamily="34" charset="0"/>
                <a:buChar char="•"/>
                <a:defRPr sz="2800" cap="all">
                  <a:solidFill>
                    <a:srgbClr val="FFFFFF"/>
                  </a:solidFill>
                  <a:latin typeface="+mn-lt"/>
                  <a:ea typeface="+mn-ea"/>
                  <a:cs typeface="+mn-cs"/>
                  <a:sym typeface="DIN Condensed"/>
                </a:defRPr>
              </a:pPr>
              <a:endParaRPr sz="2400">
                <a:solidFill>
                  <a:schemeClr val="bg1"/>
                </a:solidFill>
              </a:endParaRPr>
            </a:p>
          </p:txBody>
        </p:sp>
        <p:sp>
          <p:nvSpPr>
            <p:cNvPr id="973" name="Закругленный прямоугольник"/>
            <p:cNvSpPr/>
            <p:nvPr/>
          </p:nvSpPr>
          <p:spPr>
            <a:xfrm>
              <a:off x="10476565" y="455280"/>
              <a:ext cx="423941" cy="442317"/>
            </a:xfrm>
            <a:prstGeom prst="roundRect">
              <a:avLst>
                <a:gd name="adj" fmla="val 14427"/>
              </a:avLst>
            </a:prstGeom>
            <a:solidFill>
              <a:schemeClr val="accent4"/>
            </a:solidFill>
            <a:ln w="12700" cap="flat">
              <a:noFill/>
              <a:miter lim="400000"/>
            </a:ln>
            <a:effectLst/>
          </p:spPr>
          <p:txBody>
            <a:bodyPr wrap="square" lIns="50800" tIns="50800" rIns="50800" bIns="50800" numCol="1" anchor="ctr">
              <a:noAutofit/>
            </a:bodyPr>
            <a:lstStyle/>
            <a:p>
              <a:pPr marL="342900" indent="-342900" algn="ctr">
                <a:lnSpc>
                  <a:spcPct val="80000"/>
                </a:lnSpc>
                <a:spcBef>
                  <a:spcPts val="0"/>
                </a:spcBef>
                <a:buFont typeface="Arial" panose="020B0604020202020204" pitchFamily="34" charset="0"/>
                <a:buChar char="•"/>
                <a:defRPr sz="2800" cap="all">
                  <a:solidFill>
                    <a:srgbClr val="232323"/>
                  </a:solidFill>
                  <a:latin typeface="+mn-lt"/>
                  <a:ea typeface="+mn-ea"/>
                  <a:cs typeface="+mn-cs"/>
                  <a:sym typeface="DIN Condensed"/>
                </a:defRPr>
              </a:pPr>
              <a:endParaRPr sz="2400">
                <a:solidFill>
                  <a:schemeClr val="bg1"/>
                </a:solidFill>
              </a:endParaRPr>
            </a:p>
          </p:txBody>
        </p:sp>
      </p:grpSp>
      <p:grpSp>
        <p:nvGrpSpPr>
          <p:cNvPr id="977" name="Группа"/>
          <p:cNvGrpSpPr/>
          <p:nvPr/>
        </p:nvGrpSpPr>
        <p:grpSpPr>
          <a:xfrm>
            <a:off x="522566" y="7350685"/>
            <a:ext cx="10687221" cy="471924"/>
            <a:chOff x="0" y="437138"/>
            <a:chExt cx="10687220" cy="471923"/>
          </a:xfrm>
        </p:grpSpPr>
        <p:sp>
          <p:nvSpPr>
            <p:cNvPr id="975" name="Unless      is able to hide the secret in such a way that the attacker can find it later."/>
            <p:cNvSpPr txBox="1"/>
            <p:nvPr/>
          </p:nvSpPr>
          <p:spPr>
            <a:xfrm>
              <a:off x="0" y="437138"/>
              <a:ext cx="10687220" cy="4719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342900" indent="-342900">
                <a:buFont typeface="Arial" panose="020B0604020202020204" pitchFamily="34" charset="0"/>
                <a:buChar char="•"/>
                <a:defRPr sz="3600"/>
              </a:pPr>
              <a:r>
                <a:rPr sz="2400" i="1" dirty="0">
                  <a:solidFill>
                    <a:schemeClr val="bg1"/>
                  </a:solidFill>
                  <a:latin typeface="Avenir Next"/>
                  <a:ea typeface="Avenir Next"/>
                  <a:cs typeface="Avenir Next"/>
                  <a:sym typeface="Avenir Next"/>
                </a:rPr>
                <a:t>Unless</a:t>
              </a:r>
              <a:r>
                <a:rPr sz="2400" dirty="0">
                  <a:solidFill>
                    <a:schemeClr val="bg1"/>
                  </a:solidFill>
                </a:rPr>
                <a:t>      is able to hide the secret in such a way that the attacker can find it later.</a:t>
              </a:r>
            </a:p>
          </p:txBody>
        </p:sp>
        <p:sp>
          <p:nvSpPr>
            <p:cNvPr id="976" name="Закругленный прямоугольник"/>
            <p:cNvSpPr/>
            <p:nvPr/>
          </p:nvSpPr>
          <p:spPr>
            <a:xfrm>
              <a:off x="1297771" y="542731"/>
              <a:ext cx="250013" cy="293600"/>
            </a:xfrm>
            <a:prstGeom prst="roundRect">
              <a:avLst>
                <a:gd name="adj" fmla="val 14427"/>
              </a:avLst>
            </a:prstGeom>
            <a:solidFill>
              <a:schemeClr val="accent1"/>
            </a:solidFill>
            <a:ln w="12700" cap="flat">
              <a:noFill/>
              <a:miter lim="400000"/>
            </a:ln>
            <a:effectLst/>
          </p:spPr>
          <p:txBody>
            <a:bodyPr wrap="square" lIns="50800" tIns="50800" rIns="50800" bIns="50800" numCol="1" anchor="ctr">
              <a:noAutofit/>
            </a:bodyPr>
            <a:lstStyle/>
            <a:p>
              <a:pPr marL="342900" indent="-342900" algn="ctr">
                <a:lnSpc>
                  <a:spcPct val="80000"/>
                </a:lnSpc>
                <a:spcBef>
                  <a:spcPts val="0"/>
                </a:spcBef>
                <a:buFont typeface="Arial" panose="020B0604020202020204" pitchFamily="34" charset="0"/>
                <a:buChar char="•"/>
                <a:defRPr sz="2800" cap="all">
                  <a:solidFill>
                    <a:srgbClr val="FFFFFF"/>
                  </a:solidFill>
                  <a:latin typeface="+mn-lt"/>
                  <a:ea typeface="+mn-ea"/>
                  <a:cs typeface="+mn-cs"/>
                  <a:sym typeface="DIN Condensed"/>
                </a:defRPr>
              </a:pPr>
              <a:endParaRPr sz="2400" dirty="0">
                <a:solidFill>
                  <a:schemeClr val="bg1"/>
                </a:solidFill>
              </a:endParaRPr>
            </a:p>
          </p:txBody>
        </p:sp>
      </p:grpSp>
      <p:sp>
        <p:nvSpPr>
          <p:cNvPr id="978" name="The re-ordering on the right happens, when the “forbidden data” is already cached (because cache access is so fast)."/>
          <p:cNvSpPr txBox="1"/>
          <p:nvPr/>
        </p:nvSpPr>
        <p:spPr>
          <a:xfrm>
            <a:off x="406400" y="5654911"/>
            <a:ext cx="12417962" cy="841256"/>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defRPr sz="3600"/>
            </a:lvl1pPr>
          </a:lstStyle>
          <a:p>
            <a:pPr marL="342900" indent="-342900">
              <a:buFont typeface="Arial" panose="020B0604020202020204" pitchFamily="34" charset="0"/>
              <a:buChar char="•"/>
            </a:pPr>
            <a:r>
              <a:rPr sz="2400" dirty="0">
                <a:solidFill>
                  <a:schemeClr val="bg1"/>
                </a:solidFill>
              </a:rPr>
              <a:t>The re-ordering on the right happens, when the “forbidden data” is already cached (because cache access is so fast).</a:t>
            </a:r>
          </a:p>
        </p:txBody>
      </p:sp>
      <p:sp>
        <p:nvSpPr>
          <p:cNvPr id="979" name="In our burger example:…"/>
          <p:cNvSpPr txBox="1"/>
          <p:nvPr/>
        </p:nvSpPr>
        <p:spPr>
          <a:xfrm>
            <a:off x="7762493" y="7730456"/>
            <a:ext cx="5008422" cy="1949252"/>
          </a:xfrm>
          <a:prstGeom prst="rect">
            <a:avLst/>
          </a:prstGeom>
          <a:solidFill>
            <a:schemeClr val="accent1">
              <a:lumMod val="60000"/>
              <a:lumOff val="40000"/>
            </a:schemeClr>
          </a:solidFill>
          <a:ln w="12700">
            <a:solidFill>
              <a:schemeClr val="bg1">
                <a:lumMod val="75000"/>
                <a:lumOff val="25000"/>
              </a:schemeClr>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spcBef>
                <a:spcPts val="0"/>
              </a:spcBef>
              <a:defRPr sz="3600">
                <a:solidFill>
                  <a:srgbClr val="FFFFFF"/>
                </a:solidFill>
                <a:latin typeface="+mn-lt"/>
                <a:ea typeface="+mn-ea"/>
                <a:cs typeface="+mn-cs"/>
                <a:sym typeface="DIN Condensed"/>
              </a:defRPr>
            </a:pPr>
            <a:r>
              <a:rPr sz="2400" dirty="0">
                <a:solidFill>
                  <a:schemeClr val="bg1"/>
                </a:solidFill>
              </a:rPr>
              <a:t>In our burger example:</a:t>
            </a:r>
          </a:p>
          <a:p>
            <a:pPr marL="543858" indent="-543858">
              <a:spcBef>
                <a:spcPts val="0"/>
              </a:spcBef>
              <a:buSzPct val="100000"/>
              <a:buAutoNum type="arabicPeriod"/>
              <a:defRPr sz="3600">
                <a:solidFill>
                  <a:srgbClr val="FFFFFF"/>
                </a:solidFill>
                <a:latin typeface="+mn-lt"/>
                <a:ea typeface="+mn-ea"/>
                <a:cs typeface="+mn-cs"/>
                <a:sym typeface="DIN Condensed"/>
              </a:defRPr>
            </a:pPr>
            <a:r>
              <a:rPr sz="2400" dirty="0">
                <a:solidFill>
                  <a:schemeClr val="bg1"/>
                </a:solidFill>
              </a:rPr>
              <a:t>Customer orders a burger &amp; coffee</a:t>
            </a:r>
          </a:p>
          <a:p>
            <a:pPr marL="543858" indent="-543858">
              <a:spcBef>
                <a:spcPts val="0"/>
              </a:spcBef>
              <a:buSzPct val="100000"/>
              <a:buAutoNum type="arabicPeriod"/>
              <a:defRPr sz="3600">
                <a:solidFill>
                  <a:srgbClr val="FFFFFF"/>
                </a:solidFill>
                <a:latin typeface="+mn-lt"/>
                <a:ea typeface="+mn-ea"/>
                <a:cs typeface="+mn-cs"/>
                <a:sym typeface="DIN Condensed"/>
              </a:defRPr>
            </a:pPr>
            <a:r>
              <a:rPr sz="2400" dirty="0">
                <a:solidFill>
                  <a:schemeClr val="bg1"/>
                </a:solidFill>
              </a:rPr>
              <a:t>Customer gets his burger</a:t>
            </a:r>
          </a:p>
          <a:p>
            <a:pPr marL="543858" indent="-543858">
              <a:spcBef>
                <a:spcPts val="0"/>
              </a:spcBef>
              <a:buSzPct val="100000"/>
              <a:buAutoNum type="arabicPeriod"/>
              <a:defRPr sz="3600">
                <a:solidFill>
                  <a:srgbClr val="FFFFFF"/>
                </a:solidFill>
                <a:latin typeface="+mn-lt"/>
                <a:ea typeface="+mn-ea"/>
                <a:cs typeface="+mn-cs"/>
                <a:sym typeface="DIN Condensed"/>
              </a:defRPr>
            </a:pPr>
            <a:r>
              <a:rPr sz="2400" dirty="0">
                <a:solidFill>
                  <a:schemeClr val="bg1"/>
                </a:solidFill>
              </a:rPr>
              <a:t>Coffee machine breaks</a:t>
            </a:r>
          </a:p>
          <a:p>
            <a:pPr marL="543858" indent="-543858">
              <a:spcBef>
                <a:spcPts val="0"/>
              </a:spcBef>
              <a:buSzPct val="100000"/>
              <a:buAutoNum type="arabicPeriod"/>
              <a:defRPr sz="3600" u="sng">
                <a:solidFill>
                  <a:srgbClr val="FFFFFF"/>
                </a:solidFill>
                <a:latin typeface="+mn-lt"/>
                <a:ea typeface="+mn-ea"/>
                <a:cs typeface="+mn-cs"/>
                <a:sym typeface="DIN Condensed"/>
              </a:defRPr>
            </a:pPr>
            <a:r>
              <a:rPr sz="2400" dirty="0">
                <a:solidFill>
                  <a:schemeClr val="bg1"/>
                </a:solidFill>
              </a:rPr>
              <a:t>Customer runs away with burger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9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9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 grpId="1" advAuto="0"/>
      <p:bldP spid="977" grpId="2" advAuto="0"/>
      <p:bldP spid="979"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1"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982" name="Meltdown"/>
          <p:cNvSpPr txBox="1">
            <a:spLocks noGrp="1"/>
          </p:cNvSpPr>
          <p:nvPr>
            <p:ph type="title"/>
          </p:nvPr>
        </p:nvSpPr>
        <p:spPr>
          <a:prstGeom prst="rect">
            <a:avLst/>
          </a:prstGeom>
        </p:spPr>
        <p:txBody>
          <a:bodyPr/>
          <a:lstStyle>
            <a:lvl1pPr defTabSz="467359">
              <a:spcBef>
                <a:spcPts val="2200"/>
              </a:spcBef>
              <a:defRPr sz="4800"/>
            </a:lvl1pPr>
          </a:lstStyle>
          <a:p>
            <a:r>
              <a:t>Meltdown</a:t>
            </a:r>
          </a:p>
        </p:txBody>
      </p:sp>
      <p:sp>
        <p:nvSpPr>
          <p:cNvPr id="98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pic>
        <p:nvPicPr>
          <p:cNvPr id="984"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985" name="For Meltdown two actors are needed…"/>
          <p:cNvSpPr txBox="1"/>
          <p:nvPr/>
        </p:nvSpPr>
        <p:spPr>
          <a:xfrm>
            <a:off x="406399" y="2368103"/>
            <a:ext cx="12192002" cy="379591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600"/>
            </a:pPr>
            <a:r>
              <a:rPr dirty="0">
                <a:solidFill>
                  <a:schemeClr val="bg1"/>
                </a:solidFill>
              </a:rPr>
              <a:t>For Meltdown two actors are needed</a:t>
            </a:r>
          </a:p>
          <a:p>
            <a:pPr>
              <a:defRPr sz="3600"/>
            </a:pPr>
            <a:r>
              <a:rPr dirty="0">
                <a:solidFill>
                  <a:schemeClr val="bg1"/>
                </a:solidFill>
              </a:rPr>
              <a:t>The </a:t>
            </a:r>
            <a:r>
              <a:rPr b="1" dirty="0">
                <a:solidFill>
                  <a:schemeClr val="bg1"/>
                </a:solidFill>
                <a:latin typeface="Avenir Next"/>
                <a:ea typeface="Avenir Next"/>
                <a:cs typeface="Avenir Next"/>
                <a:sym typeface="Avenir Next"/>
              </a:rPr>
              <a:t>spy</a:t>
            </a:r>
            <a:r>
              <a:rPr dirty="0">
                <a:solidFill>
                  <a:schemeClr val="bg1"/>
                </a:solidFill>
              </a:rPr>
              <a:t> and a </a:t>
            </a:r>
            <a:r>
              <a:rPr b="1" dirty="0">
                <a:solidFill>
                  <a:schemeClr val="bg1"/>
                </a:solidFill>
                <a:latin typeface="Avenir Next"/>
                <a:ea typeface="Avenir Next"/>
                <a:cs typeface="Avenir Next"/>
                <a:sym typeface="Avenir Next"/>
              </a:rPr>
              <a:t>collector</a:t>
            </a:r>
            <a:r>
              <a:rPr dirty="0">
                <a:solidFill>
                  <a:schemeClr val="bg1"/>
                </a:solidFill>
              </a:rPr>
              <a:t>.</a:t>
            </a:r>
            <a:endParaRPr lang="en-US" dirty="0">
              <a:solidFill>
                <a:schemeClr val="bg1"/>
              </a:solidFill>
            </a:endParaRPr>
          </a:p>
          <a:p>
            <a:pPr marL="571500" indent="-571500">
              <a:buFont typeface="Arial" panose="020B0604020202020204" pitchFamily="34" charset="0"/>
              <a:buChar char="•"/>
              <a:defRPr sz="3600"/>
            </a:pPr>
            <a:r>
              <a:rPr dirty="0">
                <a:solidFill>
                  <a:schemeClr val="bg1"/>
                </a:solidFill>
              </a:rPr>
              <a:t>The </a:t>
            </a:r>
            <a:r>
              <a:rPr b="1" dirty="0">
                <a:solidFill>
                  <a:schemeClr val="bg1"/>
                </a:solidFill>
                <a:latin typeface="Avenir Next"/>
                <a:ea typeface="Avenir Next"/>
                <a:cs typeface="Avenir Next"/>
                <a:sym typeface="Avenir Next"/>
              </a:rPr>
              <a:t>spy</a:t>
            </a:r>
            <a:r>
              <a:rPr dirty="0">
                <a:solidFill>
                  <a:schemeClr val="bg1"/>
                </a:solidFill>
              </a:rPr>
              <a:t> will “steal” the secret and stash it away. The CPU will kill him for accessing the secret information.</a:t>
            </a:r>
          </a:p>
          <a:p>
            <a:pPr marL="571500" indent="-571500">
              <a:buFont typeface="Arial" panose="020B0604020202020204" pitchFamily="34" charset="0"/>
              <a:buChar char="•"/>
              <a:defRPr sz="3600"/>
            </a:pPr>
            <a:r>
              <a:rPr dirty="0">
                <a:solidFill>
                  <a:schemeClr val="bg1"/>
                </a:solidFill>
              </a:rPr>
              <a:t>The </a:t>
            </a:r>
            <a:r>
              <a:rPr b="1" dirty="0">
                <a:solidFill>
                  <a:schemeClr val="bg1"/>
                </a:solidFill>
                <a:latin typeface="Avenir Next"/>
                <a:ea typeface="Avenir Next"/>
                <a:cs typeface="Avenir Next"/>
                <a:sym typeface="Avenir Next"/>
              </a:rPr>
              <a:t>collector</a:t>
            </a:r>
            <a:r>
              <a:rPr dirty="0">
                <a:solidFill>
                  <a:schemeClr val="bg1"/>
                </a:solidFill>
              </a:rPr>
              <a:t> will find the stashed away secret.</a:t>
            </a:r>
          </a:p>
        </p:txBody>
      </p:sp>
      <p:grpSp>
        <p:nvGrpSpPr>
          <p:cNvPr id="988" name="Группа"/>
          <p:cNvGrpSpPr/>
          <p:nvPr/>
        </p:nvGrpSpPr>
        <p:grpSpPr>
          <a:xfrm>
            <a:off x="3227190" y="6794533"/>
            <a:ext cx="1623307" cy="2072575"/>
            <a:chOff x="0" y="0"/>
            <a:chExt cx="1623305" cy="2072573"/>
          </a:xfrm>
        </p:grpSpPr>
        <p:sp>
          <p:nvSpPr>
            <p:cNvPr id="986" name="Spy"/>
            <p:cNvSpPr txBox="1"/>
            <p:nvPr/>
          </p:nvSpPr>
          <p:spPr>
            <a:xfrm>
              <a:off x="523997" y="1628073"/>
              <a:ext cx="575311"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chemeClr val="accent4"/>
                  </a:solidFill>
                  <a:latin typeface="Avenir Next"/>
                  <a:ea typeface="Avenir Next"/>
                  <a:cs typeface="Avenir Next"/>
                  <a:sym typeface="Avenir Next"/>
                </a:defRPr>
              </a:lvl1pPr>
            </a:lstStyle>
            <a:p>
              <a:r>
                <a:t>Spy</a:t>
              </a:r>
            </a:p>
          </p:txBody>
        </p:sp>
        <p:sp>
          <p:nvSpPr>
            <p:cNvPr id="987" name="110011010 010111010 111100100 000101101 100110010"/>
            <p:cNvSpPr txBox="1"/>
            <p:nvPr/>
          </p:nvSpPr>
          <p:spPr>
            <a:xfrm>
              <a:off x="0" y="-1"/>
              <a:ext cx="1623306" cy="168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b="1">
                  <a:solidFill>
                    <a:schemeClr val="accent4"/>
                  </a:solidFill>
                  <a:latin typeface="Courier New"/>
                  <a:ea typeface="Courier New"/>
                  <a:cs typeface="Courier New"/>
                  <a:sym typeface="Courier New"/>
                </a:defRPr>
              </a:pPr>
              <a:r>
                <a:rPr dirty="0"/>
                <a:t>110011010</a:t>
              </a:r>
              <a:br>
                <a:rPr dirty="0"/>
              </a:br>
              <a:r>
                <a:rPr dirty="0"/>
                <a:t>010111010</a:t>
              </a:r>
              <a:br>
                <a:rPr dirty="0"/>
              </a:br>
              <a:r>
                <a:rPr dirty="0"/>
                <a:t>111100100</a:t>
              </a:r>
              <a:br>
                <a:rPr dirty="0"/>
              </a:br>
              <a:r>
                <a:rPr dirty="0"/>
                <a:t>000101101</a:t>
              </a:r>
              <a:br>
                <a:rPr dirty="0"/>
              </a:br>
              <a:r>
                <a:rPr dirty="0"/>
                <a:t>100110010</a:t>
              </a:r>
            </a:p>
          </p:txBody>
        </p:sp>
      </p:grpSp>
      <p:grpSp>
        <p:nvGrpSpPr>
          <p:cNvPr id="991" name="Группа"/>
          <p:cNvGrpSpPr/>
          <p:nvPr/>
        </p:nvGrpSpPr>
        <p:grpSpPr>
          <a:xfrm>
            <a:off x="7580612" y="6708109"/>
            <a:ext cx="1623307" cy="2159000"/>
            <a:chOff x="0" y="0"/>
            <a:chExt cx="1623305" cy="2158999"/>
          </a:xfrm>
        </p:grpSpPr>
        <p:sp>
          <p:nvSpPr>
            <p:cNvPr id="989" name="Collector"/>
            <p:cNvSpPr txBox="1"/>
            <p:nvPr/>
          </p:nvSpPr>
          <p:spPr>
            <a:xfrm>
              <a:off x="194305" y="1714499"/>
              <a:ext cx="1234695"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chemeClr val="accent3"/>
                  </a:solidFill>
                  <a:latin typeface="Avenir Next"/>
                  <a:ea typeface="Avenir Next"/>
                  <a:cs typeface="Avenir Next"/>
                  <a:sym typeface="Avenir Next"/>
                </a:defRPr>
              </a:lvl1pPr>
            </a:lstStyle>
            <a:p>
              <a:r>
                <a:t>Collector</a:t>
              </a:r>
            </a:p>
          </p:txBody>
        </p:sp>
        <p:sp>
          <p:nvSpPr>
            <p:cNvPr id="990" name="110011010 010111010 111100100 000101101 100110010"/>
            <p:cNvSpPr txBox="1"/>
            <p:nvPr/>
          </p:nvSpPr>
          <p:spPr>
            <a:xfrm>
              <a:off x="0" y="-1"/>
              <a:ext cx="1623306" cy="168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b="1">
                  <a:solidFill>
                    <a:schemeClr val="accent3"/>
                  </a:solidFill>
                  <a:latin typeface="Courier New"/>
                  <a:ea typeface="Courier New"/>
                  <a:cs typeface="Courier New"/>
                  <a:sym typeface="Courier New"/>
                </a:defRPr>
              </a:pPr>
              <a:r>
                <a:rPr dirty="0"/>
                <a:t>110011010</a:t>
              </a:r>
              <a:br>
                <a:rPr dirty="0"/>
              </a:br>
              <a:r>
                <a:rPr dirty="0"/>
                <a:t>010111010</a:t>
              </a:r>
              <a:br>
                <a:rPr dirty="0"/>
              </a:br>
              <a:r>
                <a:rPr dirty="0"/>
                <a:t>111100100</a:t>
              </a:r>
              <a:br>
                <a:rPr dirty="0"/>
              </a:br>
              <a:r>
                <a:rPr dirty="0"/>
                <a:t>000101101</a:t>
              </a:r>
              <a:br>
                <a:rPr dirty="0"/>
              </a:br>
              <a:r>
                <a:rPr dirty="0"/>
                <a:t>100110010</a:t>
              </a:r>
            </a:p>
          </p:txBody>
        </p:sp>
      </p:gr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 name="“It’s a 1”"/>
          <p:cNvSpPr/>
          <p:nvPr/>
        </p:nvSpPr>
        <p:spPr>
          <a:xfrm>
            <a:off x="7239000" y="3061071"/>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1”</a:t>
            </a:r>
          </a:p>
        </p:txBody>
      </p:sp>
      <p:sp>
        <p:nvSpPr>
          <p:cNvPr id="994" name="Закругленный прямоугольник"/>
          <p:cNvSpPr/>
          <p:nvPr/>
        </p:nvSpPr>
        <p:spPr>
          <a:xfrm>
            <a:off x="516563" y="7202229"/>
            <a:ext cx="480616" cy="483729"/>
          </a:xfrm>
          <a:prstGeom prst="roundRect">
            <a:avLst>
              <a:gd name="adj" fmla="val 14427"/>
            </a:avLst>
          </a:pr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nvGrpSpPr>
          <p:cNvPr id="997" name="Группа"/>
          <p:cNvGrpSpPr/>
          <p:nvPr/>
        </p:nvGrpSpPr>
        <p:grpSpPr>
          <a:xfrm>
            <a:off x="413395" y="4359237"/>
            <a:ext cx="1623307" cy="2159001"/>
            <a:chOff x="0" y="0"/>
            <a:chExt cx="1623305" cy="2158999"/>
          </a:xfrm>
        </p:grpSpPr>
        <p:sp>
          <p:nvSpPr>
            <p:cNvPr id="995" name="Collector"/>
            <p:cNvSpPr txBox="1"/>
            <p:nvPr/>
          </p:nvSpPr>
          <p:spPr>
            <a:xfrm>
              <a:off x="194305" y="1714499"/>
              <a:ext cx="1234695"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chemeClr val="accent3"/>
                  </a:solidFill>
                  <a:latin typeface="Avenir Next"/>
                  <a:ea typeface="Avenir Next"/>
                  <a:cs typeface="Avenir Next"/>
                  <a:sym typeface="Avenir Next"/>
                </a:defRPr>
              </a:lvl1pPr>
            </a:lstStyle>
            <a:p>
              <a:r>
                <a:t>Collector</a:t>
              </a:r>
            </a:p>
          </p:txBody>
        </p:sp>
        <p:sp>
          <p:nvSpPr>
            <p:cNvPr id="996" name="110011010 010111010 111100100 000101101 100110010"/>
            <p:cNvSpPr txBox="1"/>
            <p:nvPr/>
          </p:nvSpPr>
          <p:spPr>
            <a:xfrm>
              <a:off x="0" y="-1"/>
              <a:ext cx="1623306" cy="168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b="1">
                  <a:solidFill>
                    <a:schemeClr val="accent3"/>
                  </a:solidFill>
                  <a:latin typeface="Courier New"/>
                  <a:ea typeface="Courier New"/>
                  <a:cs typeface="Courier New"/>
                  <a:sym typeface="Courier New"/>
                </a:defRPr>
              </a:pPr>
              <a:r>
                <a:t>110011010</a:t>
              </a:r>
              <a:br/>
              <a:r>
                <a:t>010111010</a:t>
              </a:r>
              <a:br/>
              <a:r>
                <a:t>111100100</a:t>
              </a:r>
              <a:br/>
              <a:r>
                <a:t>000101101</a:t>
              </a:r>
              <a:br/>
              <a:r>
                <a:t>100110010</a:t>
              </a:r>
            </a:p>
          </p:txBody>
        </p:sp>
      </p:grpSp>
      <p:grpSp>
        <p:nvGrpSpPr>
          <p:cNvPr id="1000" name="Группа"/>
          <p:cNvGrpSpPr/>
          <p:nvPr/>
        </p:nvGrpSpPr>
        <p:grpSpPr>
          <a:xfrm>
            <a:off x="413395" y="2316185"/>
            <a:ext cx="1623307" cy="2072575"/>
            <a:chOff x="0" y="0"/>
            <a:chExt cx="1623305" cy="2072573"/>
          </a:xfrm>
        </p:grpSpPr>
        <p:sp>
          <p:nvSpPr>
            <p:cNvPr id="998" name="Spy"/>
            <p:cNvSpPr txBox="1"/>
            <p:nvPr/>
          </p:nvSpPr>
          <p:spPr>
            <a:xfrm>
              <a:off x="523997" y="1628073"/>
              <a:ext cx="575311"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chemeClr val="accent4"/>
                  </a:solidFill>
                  <a:latin typeface="Avenir Next"/>
                  <a:ea typeface="Avenir Next"/>
                  <a:cs typeface="Avenir Next"/>
                  <a:sym typeface="Avenir Next"/>
                </a:defRPr>
              </a:lvl1pPr>
            </a:lstStyle>
            <a:p>
              <a:r>
                <a:t>Spy</a:t>
              </a:r>
            </a:p>
          </p:txBody>
        </p:sp>
        <p:sp>
          <p:nvSpPr>
            <p:cNvPr id="999" name="110011010 010111010 111100100 000101101 100110010"/>
            <p:cNvSpPr txBox="1"/>
            <p:nvPr/>
          </p:nvSpPr>
          <p:spPr>
            <a:xfrm>
              <a:off x="0" y="-1"/>
              <a:ext cx="1623306" cy="168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b="1">
                  <a:solidFill>
                    <a:schemeClr val="accent4"/>
                  </a:solidFill>
                  <a:latin typeface="Courier New"/>
                  <a:ea typeface="Courier New"/>
                  <a:cs typeface="Courier New"/>
                  <a:sym typeface="Courier New"/>
                </a:defRPr>
              </a:pPr>
              <a:r>
                <a:t>110011010</a:t>
              </a:r>
              <a:br/>
              <a:r>
                <a:t>010111010</a:t>
              </a:r>
              <a:br/>
              <a:r>
                <a:t>111100100</a:t>
              </a:r>
              <a:br/>
              <a:r>
                <a:t>000101101</a:t>
              </a:r>
              <a:br/>
              <a:r>
                <a:t>100110010</a:t>
              </a:r>
            </a:p>
          </p:txBody>
        </p:sp>
      </p:grpSp>
      <p:sp>
        <p:nvSpPr>
          <p:cNvPr id="1001"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002" name="Meltdown: The Sidechannel (Idea)"/>
          <p:cNvSpPr txBox="1">
            <a:spLocks noGrp="1"/>
          </p:cNvSpPr>
          <p:nvPr>
            <p:ph type="title"/>
          </p:nvPr>
        </p:nvSpPr>
        <p:spPr>
          <a:prstGeom prst="rect">
            <a:avLst/>
          </a:prstGeom>
        </p:spPr>
        <p:txBody>
          <a:bodyPr/>
          <a:lstStyle>
            <a:lvl1pPr defTabSz="467359">
              <a:spcBef>
                <a:spcPts val="2200"/>
              </a:spcBef>
              <a:defRPr sz="4800"/>
            </a:lvl1pPr>
          </a:lstStyle>
          <a:p>
            <a:r>
              <a:t>Meltdown: The Sidechannel (Idea)</a:t>
            </a:r>
          </a:p>
        </p:txBody>
      </p:sp>
      <p:sp>
        <p:nvSpPr>
          <p:cNvPr id="100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pic>
        <p:nvPicPr>
          <p:cNvPr id="1004"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1005" name="Spy will read the secret…"/>
          <p:cNvSpPr txBox="1"/>
          <p:nvPr/>
        </p:nvSpPr>
        <p:spPr>
          <a:xfrm>
            <a:off x="543316" y="6757501"/>
            <a:ext cx="12750042" cy="21339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nSpc>
                <a:spcPct val="50000"/>
              </a:lnSpc>
              <a:buClr>
                <a:schemeClr val="accent1"/>
              </a:buClr>
              <a:buSzPct val="100000"/>
              <a:buFont typeface="Avenir Next"/>
              <a:buAutoNum type="arabicPeriod"/>
              <a:defRPr sz="3600"/>
            </a:pPr>
            <a:r>
              <a:rPr dirty="0"/>
              <a:t> </a:t>
            </a:r>
            <a:r>
              <a:rPr b="1" dirty="0">
                <a:solidFill>
                  <a:schemeClr val="accent4"/>
                </a:solidFill>
                <a:latin typeface="Avenir Next"/>
                <a:ea typeface="Avenir Next"/>
                <a:cs typeface="Avenir Next"/>
                <a:sym typeface="Avenir Next"/>
              </a:rPr>
              <a:t>Spy</a:t>
            </a:r>
            <a:r>
              <a:rPr dirty="0"/>
              <a:t> </a:t>
            </a:r>
            <a:r>
              <a:rPr dirty="0">
                <a:solidFill>
                  <a:schemeClr val="bg1"/>
                </a:solidFill>
              </a:rPr>
              <a:t>will read the </a:t>
            </a:r>
            <a:r>
              <a:rPr b="1" dirty="0">
                <a:solidFill>
                  <a:schemeClr val="accent5"/>
                </a:solidFill>
                <a:latin typeface="Avenir Next"/>
                <a:ea typeface="Avenir Next"/>
                <a:cs typeface="Avenir Next"/>
                <a:sym typeface="Avenir Next"/>
              </a:rPr>
              <a:t>secret </a:t>
            </a:r>
          </a:p>
          <a:p>
            <a:pPr marL="228600" indent="-228600">
              <a:lnSpc>
                <a:spcPct val="50000"/>
              </a:lnSpc>
              <a:buClr>
                <a:schemeClr val="accent1"/>
              </a:buClr>
              <a:buSzPct val="100000"/>
              <a:buFont typeface="Avenir Next"/>
              <a:buAutoNum type="arabicPeriod"/>
              <a:defRPr sz="3600"/>
            </a:pPr>
            <a:r>
              <a:rPr dirty="0"/>
              <a:t> </a:t>
            </a:r>
            <a:r>
              <a:rPr dirty="0">
                <a:solidFill>
                  <a:schemeClr val="bg1"/>
                </a:solidFill>
              </a:rPr>
              <a:t>Depending on the </a:t>
            </a:r>
            <a:r>
              <a:rPr b="1" dirty="0">
                <a:solidFill>
                  <a:schemeClr val="accent5"/>
                </a:solidFill>
                <a:latin typeface="Avenir Next"/>
                <a:ea typeface="Avenir Next"/>
                <a:cs typeface="Avenir Next"/>
                <a:sym typeface="Avenir Next"/>
              </a:rPr>
              <a:t>value</a:t>
            </a:r>
            <a:r>
              <a:rPr dirty="0"/>
              <a:t>, </a:t>
            </a:r>
            <a:r>
              <a:rPr b="1" dirty="0">
                <a:solidFill>
                  <a:schemeClr val="accent4"/>
                </a:solidFill>
                <a:latin typeface="Avenir Next"/>
                <a:ea typeface="Avenir Next"/>
                <a:cs typeface="Avenir Next"/>
                <a:sym typeface="Avenir Next"/>
              </a:rPr>
              <a:t>Spy</a:t>
            </a:r>
            <a:r>
              <a:rPr dirty="0"/>
              <a:t> </a:t>
            </a:r>
            <a:r>
              <a:rPr dirty="0">
                <a:solidFill>
                  <a:schemeClr val="bg1"/>
                </a:solidFill>
              </a:rPr>
              <a:t>will mark a grey block</a:t>
            </a:r>
          </a:p>
          <a:p>
            <a:pPr marL="228600" indent="-228600">
              <a:lnSpc>
                <a:spcPct val="50000"/>
              </a:lnSpc>
              <a:buClr>
                <a:schemeClr val="accent1"/>
              </a:buClr>
              <a:buSzPct val="100000"/>
              <a:buFont typeface="Avenir Next"/>
              <a:buAutoNum type="arabicPeriod"/>
              <a:defRPr sz="3600"/>
            </a:pPr>
            <a:r>
              <a:rPr dirty="0"/>
              <a:t> </a:t>
            </a:r>
            <a:r>
              <a:rPr dirty="0">
                <a:solidFill>
                  <a:schemeClr val="bg1"/>
                </a:solidFill>
              </a:rPr>
              <a:t>CPU detects </a:t>
            </a:r>
            <a:r>
              <a:rPr b="1" dirty="0" err="1">
                <a:solidFill>
                  <a:schemeClr val="accent4"/>
                </a:solidFill>
                <a:latin typeface="Avenir Next"/>
                <a:ea typeface="Avenir Next"/>
                <a:cs typeface="Avenir Next"/>
                <a:sym typeface="Avenir Next"/>
              </a:rPr>
              <a:t>Spys</a:t>
            </a:r>
            <a:r>
              <a:rPr dirty="0"/>
              <a:t> </a:t>
            </a:r>
            <a:r>
              <a:rPr dirty="0">
                <a:solidFill>
                  <a:schemeClr val="bg1"/>
                </a:solidFill>
              </a:rPr>
              <a:t>access validation and terminates</a:t>
            </a:r>
            <a:r>
              <a:rPr dirty="0"/>
              <a:t> </a:t>
            </a:r>
            <a:r>
              <a:rPr b="1" dirty="0">
                <a:solidFill>
                  <a:schemeClr val="accent4"/>
                </a:solidFill>
                <a:latin typeface="Avenir Next"/>
                <a:ea typeface="Avenir Next"/>
                <a:cs typeface="Avenir Next"/>
                <a:sym typeface="Avenir Next"/>
              </a:rPr>
              <a:t>Spy</a:t>
            </a:r>
          </a:p>
          <a:p>
            <a:pPr marL="228600" indent="-228600">
              <a:lnSpc>
                <a:spcPct val="50000"/>
              </a:lnSpc>
              <a:buClr>
                <a:schemeClr val="accent1"/>
              </a:buClr>
              <a:buSzPct val="100000"/>
              <a:buFont typeface="Avenir Next"/>
              <a:buAutoNum type="arabicPeriod"/>
              <a:defRPr sz="3600"/>
            </a:pPr>
            <a:r>
              <a:rPr b="1" dirty="0">
                <a:solidFill>
                  <a:schemeClr val="accent4"/>
                </a:solidFill>
                <a:latin typeface="Avenir Next"/>
                <a:ea typeface="Avenir Next"/>
                <a:cs typeface="Avenir Next"/>
                <a:sym typeface="Avenir Next"/>
              </a:rPr>
              <a:t> </a:t>
            </a:r>
            <a:r>
              <a:rPr b="1" dirty="0">
                <a:solidFill>
                  <a:schemeClr val="accent3"/>
                </a:solidFill>
                <a:latin typeface="Avenir Next"/>
                <a:ea typeface="Avenir Next"/>
                <a:cs typeface="Avenir Next"/>
                <a:sym typeface="Avenir Next"/>
              </a:rPr>
              <a:t>Collector</a:t>
            </a:r>
            <a:r>
              <a:rPr dirty="0"/>
              <a:t> </a:t>
            </a:r>
            <a:r>
              <a:rPr dirty="0">
                <a:solidFill>
                  <a:schemeClr val="bg1"/>
                </a:solidFill>
              </a:rPr>
              <a:t>now looks for </a:t>
            </a:r>
            <a:r>
              <a:rPr b="1" dirty="0" err="1">
                <a:solidFill>
                  <a:schemeClr val="accent4"/>
                </a:solidFill>
                <a:latin typeface="Avenir Next"/>
                <a:ea typeface="Avenir Next"/>
                <a:cs typeface="Avenir Next"/>
                <a:sym typeface="Avenir Next"/>
              </a:rPr>
              <a:t>Spys</a:t>
            </a:r>
            <a:r>
              <a:rPr b="1" dirty="0">
                <a:solidFill>
                  <a:schemeClr val="accent4"/>
                </a:solidFill>
                <a:latin typeface="Avenir Next"/>
                <a:ea typeface="Avenir Next"/>
                <a:cs typeface="Avenir Next"/>
                <a:sym typeface="Avenir Next"/>
              </a:rPr>
              <a:t> </a:t>
            </a:r>
            <a:r>
              <a:rPr dirty="0">
                <a:solidFill>
                  <a:schemeClr val="bg1"/>
                </a:solidFill>
              </a:rPr>
              <a:t>mark in all grey blocks</a:t>
            </a:r>
          </a:p>
        </p:txBody>
      </p:sp>
      <p:sp>
        <p:nvSpPr>
          <p:cNvPr id="1006" name="Прямоугольник"/>
          <p:cNvSpPr/>
          <p:nvPr/>
        </p:nvSpPr>
        <p:spPr>
          <a:xfrm>
            <a:off x="7239000" y="3035850"/>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07" name="Прямоугольник"/>
          <p:cNvSpPr/>
          <p:nvPr/>
        </p:nvSpPr>
        <p:spPr>
          <a:xfrm>
            <a:off x="7239000" y="2170189"/>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08" name="Прямоугольник"/>
          <p:cNvSpPr/>
          <p:nvPr/>
        </p:nvSpPr>
        <p:spPr>
          <a:xfrm>
            <a:off x="7239000" y="3657257"/>
            <a:ext cx="23426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09" name="Прямоугольник"/>
          <p:cNvSpPr/>
          <p:nvPr/>
        </p:nvSpPr>
        <p:spPr>
          <a:xfrm>
            <a:off x="7239000" y="4278664"/>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10" name="Прямоугольник"/>
          <p:cNvSpPr/>
          <p:nvPr/>
        </p:nvSpPr>
        <p:spPr>
          <a:xfrm>
            <a:off x="7239000" y="5259689"/>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11" name="…"/>
          <p:cNvSpPr txBox="1"/>
          <p:nvPr/>
        </p:nvSpPr>
        <p:spPr>
          <a:xfrm>
            <a:off x="8226176" y="4795693"/>
            <a:ext cx="3683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a:ea typeface="Avenir Next"/>
                <a:cs typeface="Avenir Next"/>
                <a:sym typeface="Avenir Next"/>
              </a:defRPr>
            </a:lvl1pPr>
          </a:lstStyle>
          <a:p>
            <a:r>
              <a:t>…</a:t>
            </a:r>
          </a:p>
        </p:txBody>
      </p:sp>
      <p:sp>
        <p:nvSpPr>
          <p:cNvPr id="1012" name="“It’s a 2”"/>
          <p:cNvSpPr/>
          <p:nvPr/>
        </p:nvSpPr>
        <p:spPr>
          <a:xfrm>
            <a:off x="7239000" y="3657257"/>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2”</a:t>
            </a:r>
          </a:p>
        </p:txBody>
      </p:sp>
      <p:sp>
        <p:nvSpPr>
          <p:cNvPr id="1013" name="Places"/>
          <p:cNvSpPr txBox="1"/>
          <p:nvPr/>
        </p:nvSpPr>
        <p:spPr>
          <a:xfrm>
            <a:off x="7995494" y="5837629"/>
            <a:ext cx="900888" cy="4719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Avenir Next"/>
                <a:ea typeface="Avenir Next"/>
                <a:cs typeface="Avenir Next"/>
                <a:sym typeface="Avenir Next"/>
              </a:defRPr>
            </a:lvl1pPr>
          </a:lstStyle>
          <a:p>
            <a:r>
              <a:rPr dirty="0">
                <a:solidFill>
                  <a:schemeClr val="bg1"/>
                </a:solidFill>
              </a:rPr>
              <a:t>Places</a:t>
            </a:r>
          </a:p>
        </p:txBody>
      </p:sp>
      <p:sp>
        <p:nvSpPr>
          <p:cNvPr id="1014" name="“It’s a 3”"/>
          <p:cNvSpPr/>
          <p:nvPr/>
        </p:nvSpPr>
        <p:spPr>
          <a:xfrm>
            <a:off x="7239000" y="427866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3”</a:t>
            </a:r>
          </a:p>
        </p:txBody>
      </p:sp>
      <p:sp>
        <p:nvSpPr>
          <p:cNvPr id="1015" name="“It’s a 1”"/>
          <p:cNvSpPr/>
          <p:nvPr/>
        </p:nvSpPr>
        <p:spPr>
          <a:xfrm>
            <a:off x="7239000" y="3048550"/>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1”</a:t>
            </a:r>
          </a:p>
        </p:txBody>
      </p:sp>
      <p:sp>
        <p:nvSpPr>
          <p:cNvPr id="1016" name="Secret (“3”)"/>
          <p:cNvSpPr/>
          <p:nvPr/>
        </p:nvSpPr>
        <p:spPr>
          <a:xfrm>
            <a:off x="7239000" y="5248825"/>
            <a:ext cx="2368054" cy="56058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Secret (“3”)</a:t>
            </a:r>
          </a:p>
        </p:txBody>
      </p:sp>
      <p:sp>
        <p:nvSpPr>
          <p:cNvPr id="1017" name="…"/>
          <p:cNvSpPr txBox="1"/>
          <p:nvPr/>
        </p:nvSpPr>
        <p:spPr>
          <a:xfrm>
            <a:off x="8226176" y="2627009"/>
            <a:ext cx="3683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a:ea typeface="Avenir Next"/>
                <a:cs typeface="Avenir Next"/>
                <a:sym typeface="Avenir Next"/>
              </a:defRPr>
            </a:lvl1pPr>
          </a:lstStyle>
          <a:p>
            <a:r>
              <a:t>…</a:t>
            </a:r>
          </a:p>
        </p:txBody>
      </p:sp>
      <p:sp>
        <p:nvSpPr>
          <p:cNvPr id="1029" name="Соединит. линия"/>
          <p:cNvSpPr/>
          <p:nvPr/>
        </p:nvSpPr>
        <p:spPr>
          <a:xfrm>
            <a:off x="2035809" y="3351530"/>
            <a:ext cx="5190491" cy="218821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182" y="21600"/>
                </a:lnTo>
                <a:lnTo>
                  <a:pt x="3182" y="0"/>
                </a:lnTo>
                <a:lnTo>
                  <a:pt x="0" y="0"/>
                </a:lnTo>
              </a:path>
            </a:pathLst>
          </a:custGeom>
          <a:ln w="127000">
            <a:solidFill>
              <a:schemeClr val="accent4"/>
            </a:solidFill>
            <a:miter lim="400000"/>
            <a:headEnd type="triangle"/>
          </a:ln>
        </p:spPr>
        <p:txBody>
          <a:bodyPr/>
          <a:lstStyle/>
          <a:p>
            <a:endParaRPr/>
          </a:p>
        </p:txBody>
      </p:sp>
      <p:sp>
        <p:nvSpPr>
          <p:cNvPr id="1030" name="Соединит. линия"/>
          <p:cNvSpPr/>
          <p:nvPr/>
        </p:nvSpPr>
        <p:spPr>
          <a:xfrm>
            <a:off x="2035809" y="3351530"/>
            <a:ext cx="5234941" cy="11912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550" y="21600"/>
                </a:lnTo>
                <a:lnTo>
                  <a:pt x="18550" y="0"/>
                </a:lnTo>
                <a:lnTo>
                  <a:pt x="0" y="0"/>
                </a:lnTo>
              </a:path>
            </a:pathLst>
          </a:custGeom>
          <a:ln w="127000">
            <a:solidFill>
              <a:schemeClr val="accent1"/>
            </a:solidFill>
            <a:miter lim="400000"/>
            <a:headEnd type="triangle"/>
          </a:ln>
        </p:spPr>
        <p:txBody>
          <a:bodyPr/>
          <a:lstStyle/>
          <a:p>
            <a:endParaRPr/>
          </a:p>
        </p:txBody>
      </p:sp>
      <p:sp>
        <p:nvSpPr>
          <p:cNvPr id="1020" name="Декоративный крестик"/>
          <p:cNvSpPr/>
          <p:nvPr/>
        </p:nvSpPr>
        <p:spPr>
          <a:xfrm>
            <a:off x="620611" y="2327649"/>
            <a:ext cx="1208874" cy="1428488"/>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031" name="Соединит. линия"/>
          <p:cNvSpPr/>
          <p:nvPr/>
        </p:nvSpPr>
        <p:spPr>
          <a:xfrm>
            <a:off x="2052320" y="3300730"/>
            <a:ext cx="5231130" cy="20332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127000">
            <a:solidFill>
              <a:schemeClr val="accent3"/>
            </a:solidFill>
            <a:miter lim="400000"/>
            <a:headEnd type="triangle"/>
          </a:ln>
        </p:spPr>
        <p:txBody>
          <a:bodyPr/>
          <a:lstStyle/>
          <a:p>
            <a:endParaRPr/>
          </a:p>
        </p:txBody>
      </p:sp>
      <p:sp>
        <p:nvSpPr>
          <p:cNvPr id="1032" name="Соединит. линия"/>
          <p:cNvSpPr/>
          <p:nvPr/>
        </p:nvSpPr>
        <p:spPr>
          <a:xfrm>
            <a:off x="2087879" y="3815080"/>
            <a:ext cx="5184142" cy="9766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127000">
            <a:solidFill>
              <a:schemeClr val="accent3"/>
            </a:solidFill>
            <a:miter lim="400000"/>
            <a:headEnd type="triangle"/>
          </a:ln>
        </p:spPr>
        <p:txBody>
          <a:bodyPr/>
          <a:lstStyle/>
          <a:p>
            <a:endParaRPr/>
          </a:p>
        </p:txBody>
      </p:sp>
      <p:sp>
        <p:nvSpPr>
          <p:cNvPr id="1023" name="“It’s a 2”"/>
          <p:cNvSpPr/>
          <p:nvPr/>
        </p:nvSpPr>
        <p:spPr>
          <a:xfrm>
            <a:off x="7239000" y="3657718"/>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2”</a:t>
            </a:r>
          </a:p>
        </p:txBody>
      </p:sp>
      <p:sp>
        <p:nvSpPr>
          <p:cNvPr id="1033" name="Соединит. линия"/>
          <p:cNvSpPr/>
          <p:nvPr/>
        </p:nvSpPr>
        <p:spPr>
          <a:xfrm>
            <a:off x="2035810" y="4531359"/>
            <a:ext cx="5248910" cy="9067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702" y="0"/>
                </a:lnTo>
                <a:lnTo>
                  <a:pt x="2702" y="21600"/>
                </a:lnTo>
                <a:lnTo>
                  <a:pt x="0" y="21600"/>
                </a:lnTo>
              </a:path>
            </a:pathLst>
          </a:custGeom>
          <a:ln w="127000">
            <a:solidFill>
              <a:schemeClr val="accent3"/>
            </a:solidFill>
            <a:miter lim="400000"/>
            <a:headEnd type="triangle"/>
          </a:ln>
        </p:spPr>
        <p:txBody>
          <a:bodyPr/>
          <a:lstStyle/>
          <a:p>
            <a:endParaRPr/>
          </a:p>
        </p:txBody>
      </p:sp>
      <p:sp>
        <p:nvSpPr>
          <p:cNvPr id="1025" name="Закругленный прямоугольник"/>
          <p:cNvSpPr/>
          <p:nvPr/>
        </p:nvSpPr>
        <p:spPr>
          <a:xfrm>
            <a:off x="516563" y="6573822"/>
            <a:ext cx="480616" cy="483729"/>
          </a:xfrm>
          <a:prstGeom prst="roundRect">
            <a:avLst>
              <a:gd name="adj" fmla="val 14427"/>
            </a:avLst>
          </a:pr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026" name="Закругленный прямоугольник"/>
          <p:cNvSpPr/>
          <p:nvPr/>
        </p:nvSpPr>
        <p:spPr>
          <a:xfrm>
            <a:off x="516563" y="8437495"/>
            <a:ext cx="480616" cy="483729"/>
          </a:xfrm>
          <a:prstGeom prst="roundRect">
            <a:avLst>
              <a:gd name="adj" fmla="val 14427"/>
            </a:avLst>
          </a:pr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027" name="Закругленный прямоугольник"/>
          <p:cNvSpPr/>
          <p:nvPr/>
        </p:nvSpPr>
        <p:spPr>
          <a:xfrm>
            <a:off x="516563" y="7819862"/>
            <a:ext cx="480616" cy="483729"/>
          </a:xfrm>
          <a:prstGeom prst="roundRect">
            <a:avLst>
              <a:gd name="adj" fmla="val 14427"/>
            </a:avLst>
          </a:pr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028" name="Декоративная галочка"/>
          <p:cNvSpPr/>
          <p:nvPr/>
        </p:nvSpPr>
        <p:spPr>
          <a:xfrm>
            <a:off x="8861380" y="4186482"/>
            <a:ext cx="760867" cy="723024"/>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0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005">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2" nodeType="afterEffect">
                                  <p:stCondLst>
                                    <p:cond delay="0"/>
                                  </p:stCondLst>
                                  <p:iterate>
                                    <p:tmAbs val="0"/>
                                  </p:iterate>
                                  <p:childTnLst>
                                    <p:set>
                                      <p:cBhvr>
                                        <p:cTn id="11" fill="hold"/>
                                        <p:tgtEl>
                                          <p:spTgt spid="1025"/>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3" nodeType="afterEffect">
                                  <p:stCondLst>
                                    <p:cond delay="0"/>
                                  </p:stCondLst>
                                  <p:iterate>
                                    <p:tmAbs val="0"/>
                                  </p:iterate>
                                  <p:childTnLst>
                                    <p:set>
                                      <p:cBhvr>
                                        <p:cTn id="14" fill="hold"/>
                                        <p:tgtEl>
                                          <p:spTgt spid="10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4" nodeType="clickEffect">
                                  <p:stCondLst>
                                    <p:cond delay="0"/>
                                  </p:stCondLst>
                                  <p:iterate>
                                    <p:tmAbs val="0"/>
                                  </p:iterate>
                                  <p:childTnLst>
                                    <p:set>
                                      <p:cBhvr>
                                        <p:cTn id="18" fill="hold">
                                          <p:stCondLst>
                                            <p:cond delay="0"/>
                                          </p:stCondLst>
                                        </p:cTn>
                                        <p:tgtEl>
                                          <p:spTgt spid="1029"/>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1" nodeType="afterEffect">
                                  <p:stCondLst>
                                    <p:cond delay="0"/>
                                  </p:stCondLst>
                                  <p:iterate>
                                    <p:tmAbs val="0"/>
                                  </p:iterate>
                                  <p:childTnLst>
                                    <p:set>
                                      <p:cBhvr>
                                        <p:cTn id="21" fill="hold"/>
                                        <p:tgtEl>
                                          <p:spTgt spid="1005">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5" nodeType="afterEffect">
                                  <p:stCondLst>
                                    <p:cond delay="0"/>
                                  </p:stCondLst>
                                  <p:iterate>
                                    <p:tmAbs val="0"/>
                                  </p:iterate>
                                  <p:childTnLst>
                                    <p:set>
                                      <p:cBhvr>
                                        <p:cTn id="24" fill="hold"/>
                                        <p:tgtEl>
                                          <p:spTgt spid="99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6" nodeType="afterEffect">
                                  <p:stCondLst>
                                    <p:cond delay="0"/>
                                  </p:stCondLst>
                                  <p:iterate>
                                    <p:tmAbs val="0"/>
                                  </p:iterate>
                                  <p:childTnLst>
                                    <p:set>
                                      <p:cBhvr>
                                        <p:cTn id="27" fill="hold"/>
                                        <p:tgtEl>
                                          <p:spTgt spid="103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7" nodeType="afterEffect">
                                  <p:stCondLst>
                                    <p:cond delay="0"/>
                                  </p:stCondLst>
                                  <p:iterate>
                                    <p:tmAbs val="0"/>
                                  </p:iterate>
                                  <p:childTnLst>
                                    <p:set>
                                      <p:cBhvr>
                                        <p:cTn id="30" fill="hold"/>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8" nodeType="clickEffect">
                                  <p:stCondLst>
                                    <p:cond delay="0"/>
                                  </p:stCondLst>
                                  <p:iterate>
                                    <p:tmAbs val="0"/>
                                  </p:iterate>
                                  <p:childTnLst>
                                    <p:set>
                                      <p:cBhvr>
                                        <p:cTn id="34" fill="hold">
                                          <p:stCondLst>
                                            <p:cond delay="0"/>
                                          </p:stCondLst>
                                        </p:cTn>
                                        <p:tgtEl>
                                          <p:spTgt spid="103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1" nodeType="afterEffect">
                                  <p:stCondLst>
                                    <p:cond delay="0"/>
                                  </p:stCondLst>
                                  <p:iterate>
                                    <p:tmAbs val="0"/>
                                  </p:iterate>
                                  <p:childTnLst>
                                    <p:set>
                                      <p:cBhvr>
                                        <p:cTn id="37" fill="hold"/>
                                        <p:tgtEl>
                                          <p:spTgt spid="1005">
                                            <p:txEl>
                                              <p:pRg st="2" end="2"/>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9" nodeType="afterEffect">
                                  <p:stCondLst>
                                    <p:cond delay="0"/>
                                  </p:stCondLst>
                                  <p:iterate>
                                    <p:tmAbs val="0"/>
                                  </p:iterate>
                                  <p:childTnLst>
                                    <p:set>
                                      <p:cBhvr>
                                        <p:cTn id="40" fill="hold"/>
                                        <p:tgtEl>
                                          <p:spTgt spid="102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0" nodeType="afterEffect">
                                  <p:stCondLst>
                                    <p:cond delay="0"/>
                                  </p:stCondLst>
                                  <p:iterate>
                                    <p:tmAbs val="0"/>
                                  </p:iterate>
                                  <p:childTnLst>
                                    <p:set>
                                      <p:cBhvr>
                                        <p:cTn id="43" fill="hold"/>
                                        <p:tgtEl>
                                          <p:spTgt spid="10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1" nodeType="clickEffect">
                                  <p:stCondLst>
                                    <p:cond delay="0"/>
                                  </p:stCondLst>
                                  <p:iterate>
                                    <p:tmAbs val="0"/>
                                  </p:iterate>
                                  <p:childTnLst>
                                    <p:set>
                                      <p:cBhvr>
                                        <p:cTn id="47" fill="hold"/>
                                        <p:tgtEl>
                                          <p:spTgt spid="1026"/>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 nodeType="afterEffect">
                                  <p:stCondLst>
                                    <p:cond delay="0"/>
                                  </p:stCondLst>
                                  <p:iterate>
                                    <p:tmAbs val="0"/>
                                  </p:iterate>
                                  <p:childTnLst>
                                    <p:set>
                                      <p:cBhvr>
                                        <p:cTn id="50" fill="hold"/>
                                        <p:tgtEl>
                                          <p:spTgt spid="100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2" nodeType="clickEffect">
                                  <p:stCondLst>
                                    <p:cond delay="0"/>
                                  </p:stCondLst>
                                  <p:iterate>
                                    <p:tmAbs val="0"/>
                                  </p:iterate>
                                  <p:childTnLst>
                                    <p:set>
                                      <p:cBhvr>
                                        <p:cTn id="54" fill="hold"/>
                                        <p:tgtEl>
                                          <p:spTgt spid="10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3" nodeType="clickEffect">
                                  <p:stCondLst>
                                    <p:cond delay="0"/>
                                  </p:stCondLst>
                                  <p:iterate>
                                    <p:tmAbs val="0"/>
                                  </p:iterate>
                                  <p:childTnLst>
                                    <p:set>
                                      <p:cBhvr>
                                        <p:cTn id="58" fill="hold">
                                          <p:stCondLst>
                                            <p:cond delay="0"/>
                                          </p:stCondLst>
                                        </p:cTn>
                                        <p:tgtEl>
                                          <p:spTgt spid="1031"/>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14" nodeType="afterEffect">
                                  <p:stCondLst>
                                    <p:cond delay="0"/>
                                  </p:stCondLst>
                                  <p:iterate>
                                    <p:tmAbs val="0"/>
                                  </p:iterate>
                                  <p:childTnLst>
                                    <p:set>
                                      <p:cBhvr>
                                        <p:cTn id="61" fill="hold"/>
                                        <p:tgtEl>
                                          <p:spTgt spid="1032"/>
                                        </p:tgtEl>
                                        <p:attrNameLst>
                                          <p:attrName>style.visibility</p:attrName>
                                        </p:attrNameLst>
                                      </p:cBhvr>
                                      <p:to>
                                        <p:strVal val="visible"/>
                                      </p:to>
                                    </p:set>
                                  </p:childTnLst>
                                </p:cTn>
                              </p:par>
                            </p:childTnLst>
                          </p:cTn>
                        </p:par>
                        <p:par>
                          <p:cTn id="62" fill="hold">
                            <p:stCondLst>
                              <p:cond delay="0"/>
                            </p:stCondLst>
                            <p:childTnLst>
                              <p:par>
                                <p:cTn id="63" presetID="35" presetClass="emph" presetSubtype="0" repeatCount="4000" fill="hold" grpId="15" nodeType="afterEffect">
                                  <p:stCondLst>
                                    <p:cond delay="0"/>
                                  </p:stCondLst>
                                  <p:childTnLst>
                                    <p:anim calcmode="discrete" valueType="str">
                                      <p:cBhvr>
                                        <p:cTn id="64" dur="1000" fill="hold"/>
                                        <p:tgtEl>
                                          <p:spTgt spid="1023"/>
                                        </p:tgtEl>
                                        <p:attrNameLst>
                                          <p:attrName>style.visibility</p:attrName>
                                        </p:attrNameLst>
                                      </p:cBhvr>
                                      <p:tavLst>
                                        <p:tav tm="0">
                                          <p:val>
                                            <p:strVal val="hidden"/>
                                          </p:val>
                                        </p:tav>
                                        <p:tav tm="50000">
                                          <p:val>
                                            <p:strVal val="visible"/>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6" nodeType="clickEffect">
                                  <p:stCondLst>
                                    <p:cond delay="0"/>
                                  </p:stCondLst>
                                  <p:iterate>
                                    <p:tmAbs val="0"/>
                                  </p:iterate>
                                  <p:childTnLst>
                                    <p:set>
                                      <p:cBhvr>
                                        <p:cTn id="68" fill="hold">
                                          <p:stCondLst>
                                            <p:cond delay="0"/>
                                          </p:stCondLst>
                                        </p:cTn>
                                        <p:tgtEl>
                                          <p:spTgt spid="1032"/>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grpId="17" nodeType="afterEffect">
                                  <p:stCondLst>
                                    <p:cond delay="0"/>
                                  </p:stCondLst>
                                  <p:iterate>
                                    <p:tmAbs val="0"/>
                                  </p:iterate>
                                  <p:childTnLst>
                                    <p:set>
                                      <p:cBhvr>
                                        <p:cTn id="71" fill="hold"/>
                                        <p:tgtEl>
                                          <p:spTgt spid="1033"/>
                                        </p:tgtEl>
                                        <p:attrNameLst>
                                          <p:attrName>style.visibility</p:attrName>
                                        </p:attrNameLst>
                                      </p:cBhvr>
                                      <p:to>
                                        <p:strVal val="visible"/>
                                      </p:to>
                                    </p:set>
                                  </p:childTnLst>
                                </p:cTn>
                              </p:par>
                            </p:childTnLst>
                          </p:cTn>
                        </p:par>
                        <p:par>
                          <p:cTn id="72" fill="hold">
                            <p:stCondLst>
                              <p:cond delay="0"/>
                            </p:stCondLst>
                            <p:childTnLst>
                              <p:par>
                                <p:cTn id="73" presetID="35" presetClass="emph" presetSubtype="0" repeatCount="4000" fill="hold" grpId="18" nodeType="afterEffect">
                                  <p:stCondLst>
                                    <p:cond delay="0"/>
                                  </p:stCondLst>
                                  <p:childTnLst>
                                    <p:anim calcmode="discrete" valueType="str">
                                      <p:cBhvr>
                                        <p:cTn id="74" dur="1000" fill="hold"/>
                                        <p:tgtEl>
                                          <p:spTgt spid="10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 grpId="5" animBg="1" advAuto="0"/>
      <p:bldP spid="1005" grpId="1" build="p" bldLvl="5" animBg="1" advAuto="0"/>
      <p:bldP spid="1029" grpId="3" animBg="1" advAuto="0"/>
      <p:bldP spid="1029" grpId="4" animBg="1" advAuto="0"/>
      <p:bldP spid="1030" grpId="6" animBg="1" advAuto="0"/>
      <p:bldP spid="1030" grpId="8" animBg="1" advAuto="0"/>
      <p:bldP spid="1020" grpId="10" animBg="1" advAuto="0"/>
      <p:bldP spid="1031" grpId="12" animBg="1" advAuto="0"/>
      <p:bldP spid="1031" grpId="13" animBg="1" advAuto="0"/>
      <p:bldP spid="1032" grpId="14" animBg="1" advAuto="0"/>
      <p:bldP spid="1032" grpId="16" animBg="1" advAuto="0"/>
      <p:bldP spid="1023" grpId="15" animBg="1" advAuto="0"/>
      <p:bldP spid="1033" grpId="17" animBg="1" advAuto="0"/>
      <p:bldP spid="1025" grpId="2" animBg="1" advAuto="0"/>
      <p:bldP spid="1026" grpId="11" animBg="1" advAuto="0"/>
      <p:bldP spid="1027" grpId="9" animBg="1" advAuto="0"/>
      <p:bldP spid="1028" grpId="7" animBg="1" advAuto="0"/>
      <p:bldP spid="1028" grpId="18" animBg="1" advAuto="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37" name="Группа"/>
          <p:cNvGrpSpPr/>
          <p:nvPr/>
        </p:nvGrpSpPr>
        <p:grpSpPr>
          <a:xfrm>
            <a:off x="413395" y="4211017"/>
            <a:ext cx="1623307" cy="2159000"/>
            <a:chOff x="0" y="0"/>
            <a:chExt cx="1623305" cy="2158999"/>
          </a:xfrm>
        </p:grpSpPr>
        <p:sp>
          <p:nvSpPr>
            <p:cNvPr id="1035" name="Collector"/>
            <p:cNvSpPr txBox="1"/>
            <p:nvPr/>
          </p:nvSpPr>
          <p:spPr>
            <a:xfrm>
              <a:off x="194305" y="1714499"/>
              <a:ext cx="1234695"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chemeClr val="accent3"/>
                  </a:solidFill>
                  <a:latin typeface="Avenir Next"/>
                  <a:ea typeface="Avenir Next"/>
                  <a:cs typeface="Avenir Next"/>
                  <a:sym typeface="Avenir Next"/>
                </a:defRPr>
              </a:lvl1pPr>
            </a:lstStyle>
            <a:p>
              <a:r>
                <a:t>Collector</a:t>
              </a:r>
            </a:p>
          </p:txBody>
        </p:sp>
        <p:sp>
          <p:nvSpPr>
            <p:cNvPr id="1036" name="110011010 010111010 111100100 000101101 100110010"/>
            <p:cNvSpPr txBox="1"/>
            <p:nvPr/>
          </p:nvSpPr>
          <p:spPr>
            <a:xfrm>
              <a:off x="0" y="-1"/>
              <a:ext cx="1623306" cy="168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b="1">
                  <a:solidFill>
                    <a:schemeClr val="accent3"/>
                  </a:solidFill>
                  <a:latin typeface="Courier New"/>
                  <a:ea typeface="Courier New"/>
                  <a:cs typeface="Courier New"/>
                  <a:sym typeface="Courier New"/>
                </a:defRPr>
              </a:pPr>
              <a:r>
                <a:t>110011010</a:t>
              </a:r>
              <a:br/>
              <a:r>
                <a:t>010111010</a:t>
              </a:r>
              <a:br/>
              <a:r>
                <a:t>111100100</a:t>
              </a:r>
              <a:br/>
              <a:r>
                <a:t>000101101</a:t>
              </a:r>
              <a:br/>
              <a:r>
                <a:t>100110010</a:t>
              </a:r>
            </a:p>
          </p:txBody>
        </p:sp>
      </p:grpSp>
      <p:grpSp>
        <p:nvGrpSpPr>
          <p:cNvPr id="1040" name="Группа"/>
          <p:cNvGrpSpPr/>
          <p:nvPr/>
        </p:nvGrpSpPr>
        <p:grpSpPr>
          <a:xfrm>
            <a:off x="413395" y="2175253"/>
            <a:ext cx="1623307" cy="2072574"/>
            <a:chOff x="0" y="0"/>
            <a:chExt cx="1623305" cy="2072573"/>
          </a:xfrm>
        </p:grpSpPr>
        <p:sp>
          <p:nvSpPr>
            <p:cNvPr id="1038" name="Spy"/>
            <p:cNvSpPr txBox="1"/>
            <p:nvPr/>
          </p:nvSpPr>
          <p:spPr>
            <a:xfrm>
              <a:off x="523997" y="1628073"/>
              <a:ext cx="575311"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chemeClr val="accent4"/>
                  </a:solidFill>
                  <a:latin typeface="Avenir Next"/>
                  <a:ea typeface="Avenir Next"/>
                  <a:cs typeface="Avenir Next"/>
                  <a:sym typeface="Avenir Next"/>
                </a:defRPr>
              </a:lvl1pPr>
            </a:lstStyle>
            <a:p>
              <a:r>
                <a:t>Spy</a:t>
              </a:r>
            </a:p>
          </p:txBody>
        </p:sp>
        <p:sp>
          <p:nvSpPr>
            <p:cNvPr id="1039" name="110011010 010111010 111100100 000101101 100110010"/>
            <p:cNvSpPr txBox="1"/>
            <p:nvPr/>
          </p:nvSpPr>
          <p:spPr>
            <a:xfrm>
              <a:off x="0" y="-1"/>
              <a:ext cx="1623306" cy="168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b="1">
                  <a:solidFill>
                    <a:schemeClr val="accent4"/>
                  </a:solidFill>
                  <a:latin typeface="Courier New"/>
                  <a:ea typeface="Courier New"/>
                  <a:cs typeface="Courier New"/>
                  <a:sym typeface="Courier New"/>
                </a:defRPr>
              </a:pPr>
              <a:r>
                <a:t>110011010</a:t>
              </a:r>
              <a:br/>
              <a:r>
                <a:t>010111010</a:t>
              </a:r>
              <a:br/>
              <a:r>
                <a:t>111100100</a:t>
              </a:r>
              <a:br/>
              <a:r>
                <a:t>000101101</a:t>
              </a:r>
              <a:br/>
              <a:r>
                <a:t>100110010</a:t>
              </a:r>
            </a:p>
          </p:txBody>
        </p:sp>
      </p:grpSp>
      <p:sp>
        <p:nvSpPr>
          <p:cNvPr id="1041"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042" name="Meltdown: The attack"/>
          <p:cNvSpPr txBox="1">
            <a:spLocks noGrp="1"/>
          </p:cNvSpPr>
          <p:nvPr>
            <p:ph type="title"/>
          </p:nvPr>
        </p:nvSpPr>
        <p:spPr>
          <a:prstGeom prst="rect">
            <a:avLst/>
          </a:prstGeom>
        </p:spPr>
        <p:txBody>
          <a:bodyPr>
            <a:normAutofit/>
          </a:bodyPr>
          <a:lstStyle>
            <a:lvl1pPr defTabSz="467359">
              <a:spcBef>
                <a:spcPts val="2200"/>
              </a:spcBef>
              <a:defRPr sz="4800"/>
            </a:lvl1pPr>
          </a:lstStyle>
          <a:p>
            <a:r>
              <a:rPr sz="4400" dirty="0"/>
              <a:t>Meltdown: The attack</a:t>
            </a:r>
          </a:p>
        </p:txBody>
      </p:sp>
      <p:sp>
        <p:nvSpPr>
          <p:cNvPr id="104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pic>
        <p:nvPicPr>
          <p:cNvPr id="1044"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1045" name="Прямоугольник"/>
          <p:cNvSpPr/>
          <p:nvPr/>
        </p:nvSpPr>
        <p:spPr>
          <a:xfrm>
            <a:off x="7480300" y="3035850"/>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46" name="Прямоугольник"/>
          <p:cNvSpPr/>
          <p:nvPr/>
        </p:nvSpPr>
        <p:spPr>
          <a:xfrm>
            <a:off x="7480300" y="2170189"/>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47" name="Прямоугольник"/>
          <p:cNvSpPr/>
          <p:nvPr/>
        </p:nvSpPr>
        <p:spPr>
          <a:xfrm>
            <a:off x="7480300" y="3657257"/>
            <a:ext cx="23426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48" name="Прямоугольник"/>
          <p:cNvSpPr/>
          <p:nvPr/>
        </p:nvSpPr>
        <p:spPr>
          <a:xfrm>
            <a:off x="7480300" y="4278664"/>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49" name="Прямоугольник"/>
          <p:cNvSpPr/>
          <p:nvPr/>
        </p:nvSpPr>
        <p:spPr>
          <a:xfrm>
            <a:off x="7480300" y="5259689"/>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50" name="…"/>
          <p:cNvSpPr txBox="1"/>
          <p:nvPr/>
        </p:nvSpPr>
        <p:spPr>
          <a:xfrm>
            <a:off x="8467476" y="4795693"/>
            <a:ext cx="3683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a:ea typeface="Avenir Next"/>
                <a:cs typeface="Avenir Next"/>
                <a:sym typeface="Avenir Next"/>
              </a:defRPr>
            </a:lvl1pPr>
          </a:lstStyle>
          <a:p>
            <a:r>
              <a:t>…</a:t>
            </a:r>
          </a:p>
        </p:txBody>
      </p:sp>
      <p:sp>
        <p:nvSpPr>
          <p:cNvPr id="1051" name="Meltdown needs some preconditions…"/>
          <p:cNvSpPr txBox="1"/>
          <p:nvPr/>
        </p:nvSpPr>
        <p:spPr>
          <a:xfrm>
            <a:off x="543316" y="7140852"/>
            <a:ext cx="12300978" cy="15491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61470" indent="-261470">
              <a:lnSpc>
                <a:spcPct val="50000"/>
              </a:lnSpc>
              <a:buClr>
                <a:schemeClr val="accent1"/>
              </a:buClr>
              <a:buSzPct val="104999"/>
              <a:buFont typeface="Avenir Next"/>
              <a:buChar char="‣"/>
              <a:defRPr sz="3600"/>
            </a:pPr>
            <a:r>
              <a:rPr dirty="0">
                <a:solidFill>
                  <a:schemeClr val="bg1"/>
                </a:solidFill>
              </a:rPr>
              <a:t>Meltdown needs some preconditions</a:t>
            </a:r>
          </a:p>
          <a:p>
            <a:pPr marL="261470" indent="-261470">
              <a:lnSpc>
                <a:spcPct val="50000"/>
              </a:lnSpc>
              <a:buClr>
                <a:schemeClr val="accent1"/>
              </a:buClr>
              <a:buSzPct val="104999"/>
              <a:buFont typeface="Avenir Next"/>
              <a:buChar char="‣"/>
              <a:defRPr sz="3600"/>
            </a:pPr>
            <a:r>
              <a:rPr dirty="0">
                <a:solidFill>
                  <a:schemeClr val="bg1"/>
                </a:solidFill>
              </a:rPr>
              <a:t>The</a:t>
            </a:r>
            <a:r>
              <a:rPr dirty="0"/>
              <a:t> </a:t>
            </a:r>
            <a:r>
              <a:rPr b="1" dirty="0">
                <a:solidFill>
                  <a:schemeClr val="accent5"/>
                </a:solidFill>
                <a:latin typeface="Avenir Next"/>
                <a:ea typeface="Avenir Next"/>
                <a:cs typeface="Avenir Next"/>
                <a:sym typeface="Avenir Next"/>
              </a:rPr>
              <a:t>secret</a:t>
            </a:r>
            <a:r>
              <a:rPr dirty="0"/>
              <a:t> </a:t>
            </a:r>
            <a:r>
              <a:rPr dirty="0">
                <a:solidFill>
                  <a:schemeClr val="bg1"/>
                </a:solidFill>
              </a:rPr>
              <a:t>is in the cache (value: 3)</a:t>
            </a:r>
          </a:p>
          <a:p>
            <a:pPr marL="261470" indent="-261470">
              <a:lnSpc>
                <a:spcPct val="50000"/>
              </a:lnSpc>
              <a:buClr>
                <a:schemeClr val="accent1"/>
              </a:buClr>
              <a:buSzPct val="104999"/>
              <a:buFont typeface="Avenir Next"/>
              <a:buChar char="‣"/>
              <a:defRPr sz="3600"/>
            </a:pPr>
            <a:r>
              <a:rPr dirty="0">
                <a:solidFill>
                  <a:schemeClr val="bg1"/>
                </a:solidFill>
              </a:rPr>
              <a:t>Both</a:t>
            </a:r>
            <a:r>
              <a:rPr dirty="0"/>
              <a:t> </a:t>
            </a:r>
            <a:r>
              <a:rPr b="1" dirty="0">
                <a:solidFill>
                  <a:schemeClr val="accent4"/>
                </a:solidFill>
                <a:latin typeface="Avenir Next"/>
                <a:ea typeface="Avenir Next"/>
                <a:cs typeface="Avenir Next"/>
                <a:sym typeface="Avenir Next"/>
              </a:rPr>
              <a:t>Spy </a:t>
            </a:r>
            <a:r>
              <a:rPr dirty="0">
                <a:solidFill>
                  <a:schemeClr val="bg1"/>
                </a:solidFill>
              </a:rPr>
              <a:t>and</a:t>
            </a:r>
            <a:r>
              <a:rPr dirty="0"/>
              <a:t> </a:t>
            </a:r>
            <a:r>
              <a:rPr b="1" dirty="0">
                <a:solidFill>
                  <a:schemeClr val="accent3"/>
                </a:solidFill>
                <a:latin typeface="Avenir Next"/>
                <a:ea typeface="Avenir Next"/>
                <a:cs typeface="Avenir Next"/>
                <a:sym typeface="Avenir Next"/>
              </a:rPr>
              <a:t>Collector</a:t>
            </a:r>
            <a:r>
              <a:rPr dirty="0"/>
              <a:t> </a:t>
            </a:r>
            <a:r>
              <a:rPr dirty="0">
                <a:solidFill>
                  <a:schemeClr val="bg1"/>
                </a:solidFill>
              </a:rPr>
              <a:t>can read grey memory blocks</a:t>
            </a:r>
          </a:p>
        </p:txBody>
      </p:sp>
      <p:sp>
        <p:nvSpPr>
          <p:cNvPr id="1052" name="RAM"/>
          <p:cNvSpPr txBox="1"/>
          <p:nvPr/>
        </p:nvSpPr>
        <p:spPr>
          <a:xfrm>
            <a:off x="8236794" y="5813241"/>
            <a:ext cx="82966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Avenir Next"/>
                <a:ea typeface="Avenir Next"/>
                <a:cs typeface="Avenir Next"/>
                <a:sym typeface="Avenir Next"/>
              </a:defRPr>
            </a:lvl1pPr>
          </a:lstStyle>
          <a:p>
            <a:r>
              <a:t>RAM</a:t>
            </a:r>
          </a:p>
        </p:txBody>
      </p:sp>
      <p:grpSp>
        <p:nvGrpSpPr>
          <p:cNvPr id="1056" name="Группа"/>
          <p:cNvGrpSpPr/>
          <p:nvPr/>
        </p:nvGrpSpPr>
        <p:grpSpPr>
          <a:xfrm>
            <a:off x="7480300" y="3048550"/>
            <a:ext cx="2368054" cy="1790701"/>
            <a:chOff x="0" y="0"/>
            <a:chExt cx="2368053" cy="1790700"/>
          </a:xfrm>
        </p:grpSpPr>
        <p:sp>
          <p:nvSpPr>
            <p:cNvPr id="1053" name="“It’s a 2”"/>
            <p:cNvSpPr/>
            <p:nvPr/>
          </p:nvSpPr>
          <p:spPr>
            <a:xfrm>
              <a:off x="0" y="608707"/>
              <a:ext cx="2368054" cy="560586"/>
            </a:xfrm>
            <a:prstGeom prst="rect">
              <a:avLst/>
            </a:prstGeom>
            <a:solidFill>
              <a:srgbClr val="84878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FFFFFF"/>
                  </a:solidFill>
                  <a:latin typeface="+mn-lt"/>
                  <a:ea typeface="+mn-ea"/>
                  <a:cs typeface="+mn-cs"/>
                  <a:sym typeface="DIN Condensed"/>
                </a:defRPr>
              </a:lvl1pPr>
            </a:lstStyle>
            <a:p>
              <a:r>
                <a:t>“It’s a 2”</a:t>
              </a:r>
            </a:p>
          </p:txBody>
        </p:sp>
        <p:sp>
          <p:nvSpPr>
            <p:cNvPr id="1054" name="“It’s a 3”"/>
            <p:cNvSpPr/>
            <p:nvPr/>
          </p:nvSpPr>
          <p:spPr>
            <a:xfrm>
              <a:off x="0" y="1230114"/>
              <a:ext cx="2368054" cy="560586"/>
            </a:xfrm>
            <a:prstGeom prst="rect">
              <a:avLst/>
            </a:prstGeom>
            <a:solidFill>
              <a:srgbClr val="84878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FFFFFF"/>
                  </a:solidFill>
                  <a:latin typeface="+mn-lt"/>
                  <a:ea typeface="+mn-ea"/>
                  <a:cs typeface="+mn-cs"/>
                  <a:sym typeface="DIN Condensed"/>
                </a:defRPr>
              </a:lvl1pPr>
            </a:lstStyle>
            <a:p>
              <a:r>
                <a:t>“It’s a 3”</a:t>
              </a:r>
            </a:p>
          </p:txBody>
        </p:sp>
        <p:sp>
          <p:nvSpPr>
            <p:cNvPr id="1055" name="“It’s a 1”"/>
            <p:cNvSpPr/>
            <p:nvPr/>
          </p:nvSpPr>
          <p:spPr>
            <a:xfrm>
              <a:off x="0" y="0"/>
              <a:ext cx="2368054" cy="560586"/>
            </a:xfrm>
            <a:prstGeom prst="rect">
              <a:avLst/>
            </a:prstGeom>
            <a:solidFill>
              <a:srgbClr val="84878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FFFFFF"/>
                  </a:solidFill>
                  <a:latin typeface="+mn-lt"/>
                  <a:ea typeface="+mn-ea"/>
                  <a:cs typeface="+mn-cs"/>
                  <a:sym typeface="DIN Condensed"/>
                </a:defRPr>
              </a:lvl1pPr>
            </a:lstStyle>
            <a:p>
              <a:r>
                <a:t>“It’s a 1”</a:t>
              </a:r>
            </a:p>
          </p:txBody>
        </p:sp>
      </p:grpSp>
      <p:sp>
        <p:nvSpPr>
          <p:cNvPr id="1057" name="Secret (“3”)"/>
          <p:cNvSpPr/>
          <p:nvPr/>
        </p:nvSpPr>
        <p:spPr>
          <a:xfrm>
            <a:off x="7480300" y="5248825"/>
            <a:ext cx="2368054" cy="56058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Secret (“3”)</a:t>
            </a:r>
          </a:p>
        </p:txBody>
      </p:sp>
      <p:grpSp>
        <p:nvGrpSpPr>
          <p:cNvPr id="1068" name="Группа"/>
          <p:cNvGrpSpPr/>
          <p:nvPr/>
        </p:nvGrpSpPr>
        <p:grpSpPr>
          <a:xfrm>
            <a:off x="9899902" y="3062143"/>
            <a:ext cx="1078031" cy="2670045"/>
            <a:chOff x="0" y="0"/>
            <a:chExt cx="1078029" cy="2670043"/>
          </a:xfrm>
        </p:grpSpPr>
        <p:sp>
          <p:nvSpPr>
            <p:cNvPr id="1058" name="Декоративная галочка"/>
            <p:cNvSpPr/>
            <p:nvPr/>
          </p:nvSpPr>
          <p:spPr>
            <a:xfrm>
              <a:off x="63500" y="-1"/>
              <a:ext cx="481130" cy="45720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059" name="Декоративная галочка"/>
            <p:cNvSpPr/>
            <p:nvPr/>
          </p:nvSpPr>
          <p:spPr>
            <a:xfrm>
              <a:off x="596900" y="-1"/>
              <a:ext cx="481130" cy="45720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060" name="Декоративная галочка"/>
            <p:cNvSpPr/>
            <p:nvPr/>
          </p:nvSpPr>
          <p:spPr>
            <a:xfrm>
              <a:off x="25400" y="595114"/>
              <a:ext cx="481130" cy="45720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061" name="Декоративная галочка"/>
            <p:cNvSpPr/>
            <p:nvPr/>
          </p:nvSpPr>
          <p:spPr>
            <a:xfrm>
              <a:off x="558800" y="595114"/>
              <a:ext cx="481130" cy="45720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062" name="Декоративная галочка"/>
            <p:cNvSpPr/>
            <p:nvPr/>
          </p:nvSpPr>
          <p:spPr>
            <a:xfrm>
              <a:off x="0" y="1185073"/>
              <a:ext cx="481130" cy="45720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063" name="Декоративная галочка"/>
            <p:cNvSpPr/>
            <p:nvPr/>
          </p:nvSpPr>
          <p:spPr>
            <a:xfrm>
              <a:off x="533400" y="1185073"/>
              <a:ext cx="481130" cy="45720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064" name="Декоративная галочка"/>
            <p:cNvSpPr/>
            <p:nvPr/>
          </p:nvSpPr>
          <p:spPr>
            <a:xfrm>
              <a:off x="0" y="2111977"/>
              <a:ext cx="481130" cy="45720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065" name="Декоративная галочка"/>
            <p:cNvSpPr/>
            <p:nvPr/>
          </p:nvSpPr>
          <p:spPr>
            <a:xfrm>
              <a:off x="533400" y="2111977"/>
              <a:ext cx="481130" cy="457201"/>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066" name="Декоративный крестик"/>
            <p:cNvSpPr/>
            <p:nvPr/>
          </p:nvSpPr>
          <p:spPr>
            <a:xfrm>
              <a:off x="533400" y="2223970"/>
              <a:ext cx="368300" cy="435210"/>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067" name="Декоративный крестик"/>
            <p:cNvSpPr/>
            <p:nvPr/>
          </p:nvSpPr>
          <p:spPr>
            <a:xfrm>
              <a:off x="56415" y="2234835"/>
              <a:ext cx="368301" cy="43520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grpSp>
        <p:nvGrpSpPr>
          <p:cNvPr id="1071" name="Группа"/>
          <p:cNvGrpSpPr/>
          <p:nvPr/>
        </p:nvGrpSpPr>
        <p:grpSpPr>
          <a:xfrm>
            <a:off x="7196580" y="975221"/>
            <a:ext cx="2910094" cy="1868978"/>
            <a:chOff x="0" y="0"/>
            <a:chExt cx="2910093" cy="1868977"/>
          </a:xfrm>
        </p:grpSpPr>
        <p:sp>
          <p:nvSpPr>
            <p:cNvPr id="1069" name="grey box: memory block tested by Collector"/>
            <p:cNvSpPr txBox="1"/>
            <p:nvPr/>
          </p:nvSpPr>
          <p:spPr>
            <a:xfrm>
              <a:off x="0" y="-1"/>
              <a:ext cx="2910094" cy="12750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90000"/>
                </a:lnSpc>
                <a:defRPr sz="2400">
                  <a:solidFill>
                    <a:schemeClr val="accent1"/>
                  </a:solidFill>
                </a:defRPr>
              </a:pPr>
              <a:r>
                <a:t>grey box:</a:t>
              </a:r>
              <a:br/>
              <a:r>
                <a:t>memory block tested by </a:t>
              </a:r>
              <a:r>
                <a:rPr b="1">
                  <a:solidFill>
                    <a:schemeClr val="accent3"/>
                  </a:solidFill>
                  <a:latin typeface="Avenir Next"/>
                  <a:ea typeface="Avenir Next"/>
                  <a:cs typeface="Avenir Next"/>
                  <a:sym typeface="Avenir Next"/>
                </a:rPr>
                <a:t>Collector</a:t>
              </a:r>
            </a:p>
          </p:txBody>
        </p:sp>
        <p:sp>
          <p:nvSpPr>
            <p:cNvPr id="1070" name="Стрелка"/>
            <p:cNvSpPr/>
            <p:nvPr/>
          </p:nvSpPr>
          <p:spPr>
            <a:xfrm rot="5400000">
              <a:off x="1061036" y="1142403"/>
              <a:ext cx="598290" cy="854860"/>
            </a:xfrm>
            <a:prstGeom prst="rightArrow">
              <a:avLst>
                <a:gd name="adj1" fmla="val 30619"/>
                <a:gd name="adj2" fmla="val 54310"/>
              </a:avLst>
            </a:pr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1072" name="…"/>
          <p:cNvSpPr txBox="1"/>
          <p:nvPr/>
        </p:nvSpPr>
        <p:spPr>
          <a:xfrm>
            <a:off x="8467476" y="2627009"/>
            <a:ext cx="3683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a:ea typeface="Avenir Next"/>
                <a:cs typeface="Avenir Next"/>
                <a:sym typeface="Avenir Next"/>
              </a:defRPr>
            </a:lvl1pPr>
          </a:lstStyle>
          <a:p>
            <a:r>
              <a:t>…</a:t>
            </a:r>
          </a:p>
        </p:txBody>
      </p:sp>
      <p:grpSp>
        <p:nvGrpSpPr>
          <p:cNvPr id="1075" name="Группа"/>
          <p:cNvGrpSpPr/>
          <p:nvPr/>
        </p:nvGrpSpPr>
        <p:grpSpPr>
          <a:xfrm>
            <a:off x="10011488" y="1550357"/>
            <a:ext cx="1733413" cy="1410160"/>
            <a:chOff x="0" y="0"/>
            <a:chExt cx="1733412" cy="1410158"/>
          </a:xfrm>
        </p:grpSpPr>
        <p:sp>
          <p:nvSpPr>
            <p:cNvPr id="1073" name="Группа"/>
            <p:cNvSpPr txBox="1"/>
            <p:nvPr/>
          </p:nvSpPr>
          <p:spPr>
            <a:xfrm>
              <a:off x="143270" y="-1"/>
              <a:ext cx="1590143" cy="8559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nSpc>
                  <a:spcPct val="80000"/>
                </a:lnSpc>
                <a:defRPr sz="2400">
                  <a:solidFill>
                    <a:schemeClr val="accent1"/>
                  </a:solidFill>
                </a:defRPr>
              </a:pPr>
              <a:r>
                <a:t>allowed to</a:t>
              </a:r>
              <a:br/>
              <a:r>
                <a:t>read?</a:t>
              </a:r>
            </a:p>
          </p:txBody>
        </p:sp>
        <p:sp>
          <p:nvSpPr>
            <p:cNvPr id="1074" name="Стрелка"/>
            <p:cNvSpPr/>
            <p:nvPr/>
          </p:nvSpPr>
          <p:spPr>
            <a:xfrm rot="5400000">
              <a:off x="128284" y="683584"/>
              <a:ext cx="598291" cy="854860"/>
            </a:xfrm>
            <a:prstGeom prst="rightArrow">
              <a:avLst>
                <a:gd name="adj1" fmla="val 30619"/>
                <a:gd name="adj2" fmla="val 54310"/>
              </a:avLst>
            </a:pr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1076" name="Cache"/>
          <p:cNvSpPr txBox="1"/>
          <p:nvPr/>
        </p:nvSpPr>
        <p:spPr>
          <a:xfrm>
            <a:off x="4054814" y="5469909"/>
            <a:ext cx="101650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Avenir Next"/>
                <a:ea typeface="Avenir Next"/>
                <a:cs typeface="Avenir Next"/>
                <a:sym typeface="Avenir Next"/>
              </a:defRPr>
            </a:lvl1pPr>
          </a:lstStyle>
          <a:p>
            <a:r>
              <a:t>Cache</a:t>
            </a:r>
          </a:p>
        </p:txBody>
      </p:sp>
      <p:sp>
        <p:nvSpPr>
          <p:cNvPr id="1077" name="Прямоугольник"/>
          <p:cNvSpPr/>
          <p:nvPr/>
        </p:nvSpPr>
        <p:spPr>
          <a:xfrm>
            <a:off x="3505200" y="4861202"/>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78" name="Прямоугольник"/>
          <p:cNvSpPr/>
          <p:nvPr/>
        </p:nvSpPr>
        <p:spPr>
          <a:xfrm>
            <a:off x="3505200" y="3613377"/>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79" name="Secret (“3”)"/>
          <p:cNvSpPr/>
          <p:nvPr/>
        </p:nvSpPr>
        <p:spPr>
          <a:xfrm>
            <a:off x="3505200" y="4213502"/>
            <a:ext cx="2368054" cy="56058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Secret (“3”)</a:t>
            </a:r>
          </a:p>
        </p:txBody>
      </p:sp>
      <p:sp>
        <p:nvSpPr>
          <p:cNvPr id="1080" name="Прямоугольник"/>
          <p:cNvSpPr/>
          <p:nvPr/>
        </p:nvSpPr>
        <p:spPr>
          <a:xfrm>
            <a:off x="3505200" y="2996108"/>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81" name="Прямоугольник"/>
          <p:cNvSpPr/>
          <p:nvPr/>
        </p:nvSpPr>
        <p:spPr>
          <a:xfrm>
            <a:off x="3505200" y="2378838"/>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3" name="“It’s a 1”"/>
          <p:cNvSpPr/>
          <p:nvPr/>
        </p:nvSpPr>
        <p:spPr>
          <a:xfrm>
            <a:off x="7239000" y="3061071"/>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1”</a:t>
            </a:r>
          </a:p>
        </p:txBody>
      </p:sp>
      <p:sp>
        <p:nvSpPr>
          <p:cNvPr id="1084" name="Закругленный прямоугольник"/>
          <p:cNvSpPr/>
          <p:nvPr/>
        </p:nvSpPr>
        <p:spPr>
          <a:xfrm>
            <a:off x="72063" y="6928301"/>
            <a:ext cx="480616" cy="483729"/>
          </a:xfrm>
          <a:prstGeom prst="roundRect">
            <a:avLst>
              <a:gd name="adj" fmla="val 14427"/>
            </a:avLst>
          </a:pr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nvGrpSpPr>
          <p:cNvPr id="1087" name="Группа"/>
          <p:cNvGrpSpPr/>
          <p:nvPr/>
        </p:nvGrpSpPr>
        <p:grpSpPr>
          <a:xfrm>
            <a:off x="413395" y="4218304"/>
            <a:ext cx="1623307" cy="2159001"/>
            <a:chOff x="0" y="0"/>
            <a:chExt cx="1623305" cy="2158999"/>
          </a:xfrm>
        </p:grpSpPr>
        <p:sp>
          <p:nvSpPr>
            <p:cNvPr id="1085" name="Collector"/>
            <p:cNvSpPr txBox="1"/>
            <p:nvPr/>
          </p:nvSpPr>
          <p:spPr>
            <a:xfrm>
              <a:off x="194305" y="1714499"/>
              <a:ext cx="1234695"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chemeClr val="accent3"/>
                  </a:solidFill>
                  <a:latin typeface="Avenir Next"/>
                  <a:ea typeface="Avenir Next"/>
                  <a:cs typeface="Avenir Next"/>
                  <a:sym typeface="Avenir Next"/>
                </a:defRPr>
              </a:lvl1pPr>
            </a:lstStyle>
            <a:p>
              <a:r>
                <a:t>Collector</a:t>
              </a:r>
            </a:p>
          </p:txBody>
        </p:sp>
        <p:sp>
          <p:nvSpPr>
            <p:cNvPr id="1086" name="110011010 010111010 111100100 000101101 100110010"/>
            <p:cNvSpPr txBox="1"/>
            <p:nvPr/>
          </p:nvSpPr>
          <p:spPr>
            <a:xfrm>
              <a:off x="0" y="-1"/>
              <a:ext cx="1623306" cy="168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b="1">
                  <a:solidFill>
                    <a:schemeClr val="accent3"/>
                  </a:solidFill>
                  <a:latin typeface="Courier New"/>
                  <a:ea typeface="Courier New"/>
                  <a:cs typeface="Courier New"/>
                  <a:sym typeface="Courier New"/>
                </a:defRPr>
              </a:pPr>
              <a:r>
                <a:t>110011010</a:t>
              </a:r>
              <a:br/>
              <a:r>
                <a:t>010111010</a:t>
              </a:r>
              <a:br/>
              <a:r>
                <a:t>111100100</a:t>
              </a:r>
              <a:br/>
              <a:r>
                <a:t>000101101</a:t>
              </a:r>
              <a:br/>
              <a:r>
                <a:t>100110010</a:t>
              </a:r>
            </a:p>
          </p:txBody>
        </p:sp>
      </p:grpSp>
      <p:grpSp>
        <p:nvGrpSpPr>
          <p:cNvPr id="1090" name="Группа"/>
          <p:cNvGrpSpPr/>
          <p:nvPr/>
        </p:nvGrpSpPr>
        <p:grpSpPr>
          <a:xfrm>
            <a:off x="413395" y="2175253"/>
            <a:ext cx="1623307" cy="2072574"/>
            <a:chOff x="0" y="0"/>
            <a:chExt cx="1623305" cy="2072573"/>
          </a:xfrm>
        </p:grpSpPr>
        <p:sp>
          <p:nvSpPr>
            <p:cNvPr id="1088" name="Spy"/>
            <p:cNvSpPr txBox="1"/>
            <p:nvPr/>
          </p:nvSpPr>
          <p:spPr>
            <a:xfrm>
              <a:off x="523997" y="1628073"/>
              <a:ext cx="575311"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1">
                  <a:solidFill>
                    <a:schemeClr val="accent4"/>
                  </a:solidFill>
                  <a:latin typeface="Avenir Next"/>
                  <a:ea typeface="Avenir Next"/>
                  <a:cs typeface="Avenir Next"/>
                  <a:sym typeface="Avenir Next"/>
                </a:defRPr>
              </a:lvl1pPr>
            </a:lstStyle>
            <a:p>
              <a:r>
                <a:t>Spy</a:t>
              </a:r>
            </a:p>
          </p:txBody>
        </p:sp>
        <p:sp>
          <p:nvSpPr>
            <p:cNvPr id="1089" name="110011010 010111010 111100100 000101101 100110010"/>
            <p:cNvSpPr txBox="1"/>
            <p:nvPr/>
          </p:nvSpPr>
          <p:spPr>
            <a:xfrm>
              <a:off x="0" y="-1"/>
              <a:ext cx="1623306" cy="168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200" b="1">
                  <a:solidFill>
                    <a:schemeClr val="accent4"/>
                  </a:solidFill>
                  <a:latin typeface="Courier New"/>
                  <a:ea typeface="Courier New"/>
                  <a:cs typeface="Courier New"/>
                  <a:sym typeface="Courier New"/>
                </a:defRPr>
              </a:pPr>
              <a:r>
                <a:t>110011010</a:t>
              </a:r>
              <a:br/>
              <a:r>
                <a:t>010111010</a:t>
              </a:r>
              <a:br/>
              <a:r>
                <a:t>111100100</a:t>
              </a:r>
              <a:br/>
              <a:r>
                <a:t>000101101</a:t>
              </a:r>
              <a:br/>
              <a:r>
                <a:t>100110010</a:t>
              </a:r>
            </a:p>
          </p:txBody>
        </p:sp>
      </p:grpSp>
      <p:sp>
        <p:nvSpPr>
          <p:cNvPr id="1091"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092" name="Meltdown: The attack"/>
          <p:cNvSpPr txBox="1">
            <a:spLocks noGrp="1"/>
          </p:cNvSpPr>
          <p:nvPr>
            <p:ph type="title"/>
          </p:nvPr>
        </p:nvSpPr>
        <p:spPr>
          <a:prstGeom prst="rect">
            <a:avLst/>
          </a:prstGeom>
        </p:spPr>
        <p:txBody>
          <a:bodyPr>
            <a:normAutofit/>
          </a:bodyPr>
          <a:lstStyle>
            <a:lvl1pPr defTabSz="467359">
              <a:spcBef>
                <a:spcPts val="2200"/>
              </a:spcBef>
              <a:defRPr sz="4800"/>
            </a:lvl1pPr>
          </a:lstStyle>
          <a:p>
            <a:r>
              <a:rPr sz="4400" dirty="0"/>
              <a:t>Meltdown: The attack</a:t>
            </a:r>
          </a:p>
        </p:txBody>
      </p:sp>
      <p:sp>
        <p:nvSpPr>
          <p:cNvPr id="109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18</a:t>
            </a:fld>
            <a:endParaRPr/>
          </a:p>
        </p:txBody>
      </p:sp>
      <p:pic>
        <p:nvPicPr>
          <p:cNvPr id="1094"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1095" name="Spy will read the secret…"/>
          <p:cNvSpPr txBox="1"/>
          <p:nvPr/>
        </p:nvSpPr>
        <p:spPr>
          <a:xfrm>
            <a:off x="543316" y="6465113"/>
            <a:ext cx="12750042" cy="27186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nSpc>
                <a:spcPct val="50000"/>
              </a:lnSpc>
              <a:buClr>
                <a:schemeClr val="accent1"/>
              </a:buClr>
              <a:buSzPct val="100000"/>
              <a:buFont typeface="Avenir Next"/>
              <a:buAutoNum type="arabicPeriod"/>
              <a:defRPr sz="3600"/>
            </a:pPr>
            <a:r>
              <a:rPr dirty="0"/>
              <a:t> </a:t>
            </a:r>
            <a:r>
              <a:rPr b="1" dirty="0">
                <a:solidFill>
                  <a:schemeClr val="accent4"/>
                </a:solidFill>
                <a:latin typeface="Avenir Next"/>
                <a:ea typeface="Avenir Next"/>
                <a:cs typeface="Avenir Next"/>
                <a:sym typeface="Avenir Next"/>
              </a:rPr>
              <a:t>Spy</a:t>
            </a:r>
            <a:r>
              <a:rPr dirty="0"/>
              <a:t> </a:t>
            </a:r>
            <a:r>
              <a:rPr dirty="0">
                <a:solidFill>
                  <a:schemeClr val="bg1"/>
                </a:solidFill>
              </a:rPr>
              <a:t>will read the </a:t>
            </a:r>
            <a:r>
              <a:rPr b="1" dirty="0">
                <a:solidFill>
                  <a:schemeClr val="accent5"/>
                </a:solidFill>
                <a:latin typeface="Avenir Next"/>
                <a:ea typeface="Avenir Next"/>
                <a:cs typeface="Avenir Next"/>
                <a:sym typeface="Avenir Next"/>
              </a:rPr>
              <a:t>secret </a:t>
            </a:r>
          </a:p>
          <a:p>
            <a:pPr marL="228600" indent="-228600">
              <a:lnSpc>
                <a:spcPct val="50000"/>
              </a:lnSpc>
              <a:buClr>
                <a:schemeClr val="accent1"/>
              </a:buClr>
              <a:buSzPct val="100000"/>
              <a:buFont typeface="Avenir Next"/>
              <a:buAutoNum type="arabicPeriod"/>
              <a:defRPr sz="3600"/>
            </a:pPr>
            <a:r>
              <a:rPr dirty="0"/>
              <a:t> </a:t>
            </a:r>
            <a:r>
              <a:rPr dirty="0">
                <a:solidFill>
                  <a:schemeClr val="bg1"/>
                </a:solidFill>
              </a:rPr>
              <a:t>Depending on the </a:t>
            </a:r>
            <a:r>
              <a:rPr b="1" dirty="0">
                <a:solidFill>
                  <a:schemeClr val="accent5"/>
                </a:solidFill>
                <a:latin typeface="Avenir Next"/>
                <a:ea typeface="Avenir Next"/>
                <a:cs typeface="Avenir Next"/>
                <a:sym typeface="Avenir Next"/>
              </a:rPr>
              <a:t>value</a:t>
            </a:r>
            <a:r>
              <a:rPr dirty="0">
                <a:solidFill>
                  <a:schemeClr val="bg1"/>
                </a:solidFill>
              </a:rPr>
              <a:t>,</a:t>
            </a:r>
            <a:r>
              <a:rPr dirty="0"/>
              <a:t> </a:t>
            </a:r>
            <a:r>
              <a:rPr b="1" dirty="0">
                <a:solidFill>
                  <a:schemeClr val="accent4"/>
                </a:solidFill>
                <a:latin typeface="Avenir Next"/>
                <a:ea typeface="Avenir Next"/>
                <a:cs typeface="Avenir Next"/>
                <a:sym typeface="Avenir Next"/>
              </a:rPr>
              <a:t>Spy</a:t>
            </a:r>
            <a:r>
              <a:rPr dirty="0"/>
              <a:t> </a:t>
            </a:r>
            <a:r>
              <a:rPr dirty="0">
                <a:solidFill>
                  <a:schemeClr val="bg1"/>
                </a:solidFill>
              </a:rPr>
              <a:t>will cache a grey block</a:t>
            </a:r>
            <a:r>
              <a:rPr baseline="31999" dirty="0">
                <a:solidFill>
                  <a:schemeClr val="bg1"/>
                </a:solidFill>
              </a:rPr>
              <a:t>1</a:t>
            </a:r>
          </a:p>
          <a:p>
            <a:pPr marL="228600" indent="-228600">
              <a:lnSpc>
                <a:spcPct val="50000"/>
              </a:lnSpc>
              <a:buClr>
                <a:schemeClr val="accent1"/>
              </a:buClr>
              <a:buSzPct val="100000"/>
              <a:buFont typeface="Avenir Next"/>
              <a:buAutoNum type="arabicPeriod"/>
              <a:defRPr sz="3600"/>
            </a:pPr>
            <a:r>
              <a:rPr dirty="0">
                <a:solidFill>
                  <a:schemeClr val="bg1"/>
                </a:solidFill>
              </a:rPr>
              <a:t> CPU detects </a:t>
            </a:r>
            <a:r>
              <a:rPr b="1" dirty="0" err="1">
                <a:solidFill>
                  <a:schemeClr val="accent4"/>
                </a:solidFill>
                <a:latin typeface="Avenir Next"/>
                <a:ea typeface="Avenir Next"/>
                <a:cs typeface="Avenir Next"/>
                <a:sym typeface="Avenir Next"/>
              </a:rPr>
              <a:t>Spys</a:t>
            </a:r>
            <a:r>
              <a:rPr dirty="0"/>
              <a:t> </a:t>
            </a:r>
            <a:r>
              <a:rPr dirty="0">
                <a:solidFill>
                  <a:schemeClr val="bg1"/>
                </a:solidFill>
              </a:rPr>
              <a:t>access validation and terminates </a:t>
            </a:r>
            <a:r>
              <a:rPr b="1" dirty="0">
                <a:solidFill>
                  <a:schemeClr val="accent4"/>
                </a:solidFill>
                <a:latin typeface="Avenir Next"/>
                <a:ea typeface="Avenir Next"/>
                <a:cs typeface="Avenir Next"/>
                <a:sym typeface="Avenir Next"/>
              </a:rPr>
              <a:t>Spy</a:t>
            </a:r>
          </a:p>
          <a:p>
            <a:pPr marL="228600" indent="-228600">
              <a:lnSpc>
                <a:spcPct val="50000"/>
              </a:lnSpc>
              <a:buClr>
                <a:schemeClr val="accent1"/>
              </a:buClr>
              <a:buSzPct val="100000"/>
              <a:buFont typeface="Avenir Next"/>
              <a:buAutoNum type="arabicPeriod"/>
              <a:defRPr sz="3600"/>
            </a:pPr>
            <a:r>
              <a:rPr b="1" dirty="0">
                <a:solidFill>
                  <a:schemeClr val="accent4"/>
                </a:solidFill>
                <a:latin typeface="Avenir Next"/>
                <a:ea typeface="Avenir Next"/>
                <a:cs typeface="Avenir Next"/>
                <a:sym typeface="Avenir Next"/>
              </a:rPr>
              <a:t> </a:t>
            </a:r>
            <a:r>
              <a:rPr b="1" dirty="0">
                <a:solidFill>
                  <a:schemeClr val="accent3"/>
                </a:solidFill>
                <a:latin typeface="Avenir Next"/>
                <a:ea typeface="Avenir Next"/>
                <a:cs typeface="Avenir Next"/>
                <a:sym typeface="Avenir Next"/>
              </a:rPr>
              <a:t>Collector</a:t>
            </a:r>
            <a:r>
              <a:rPr dirty="0"/>
              <a:t> </a:t>
            </a:r>
            <a:r>
              <a:rPr dirty="0">
                <a:solidFill>
                  <a:schemeClr val="bg1"/>
                </a:solidFill>
              </a:rPr>
              <a:t>now reads all grey blocks and stops the time</a:t>
            </a:r>
          </a:p>
          <a:p>
            <a:pPr marL="673100" lvl="1" indent="-228600">
              <a:lnSpc>
                <a:spcPct val="50000"/>
              </a:lnSpc>
              <a:buClr>
                <a:schemeClr val="accent1"/>
              </a:buClr>
              <a:buSzPct val="100000"/>
              <a:buFont typeface="Avenir Next"/>
              <a:buAutoNum type="arabicPeriod"/>
              <a:defRPr sz="3600"/>
            </a:pPr>
            <a:r>
              <a:rPr dirty="0">
                <a:solidFill>
                  <a:schemeClr val="bg1"/>
                </a:solidFill>
              </a:rPr>
              <a:t>Block “It’s a 3” will be the block read the fastest</a:t>
            </a:r>
          </a:p>
        </p:txBody>
      </p:sp>
      <p:sp>
        <p:nvSpPr>
          <p:cNvPr id="1096" name="Прямоугольник"/>
          <p:cNvSpPr/>
          <p:nvPr/>
        </p:nvSpPr>
        <p:spPr>
          <a:xfrm>
            <a:off x="7239000" y="3035850"/>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97" name="Прямоугольник"/>
          <p:cNvSpPr/>
          <p:nvPr/>
        </p:nvSpPr>
        <p:spPr>
          <a:xfrm>
            <a:off x="7239000" y="2170189"/>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98" name="Прямоугольник"/>
          <p:cNvSpPr/>
          <p:nvPr/>
        </p:nvSpPr>
        <p:spPr>
          <a:xfrm>
            <a:off x="7239000" y="3657257"/>
            <a:ext cx="23426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099" name="Прямоугольник"/>
          <p:cNvSpPr/>
          <p:nvPr/>
        </p:nvSpPr>
        <p:spPr>
          <a:xfrm>
            <a:off x="7239000" y="4278664"/>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100" name="Прямоугольник"/>
          <p:cNvSpPr/>
          <p:nvPr/>
        </p:nvSpPr>
        <p:spPr>
          <a:xfrm>
            <a:off x="7239000" y="5259689"/>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101" name="…"/>
          <p:cNvSpPr txBox="1"/>
          <p:nvPr/>
        </p:nvSpPr>
        <p:spPr>
          <a:xfrm>
            <a:off x="8226176" y="4795693"/>
            <a:ext cx="3683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a:ea typeface="Avenir Next"/>
                <a:cs typeface="Avenir Next"/>
                <a:sym typeface="Avenir Next"/>
              </a:defRPr>
            </a:lvl1pPr>
          </a:lstStyle>
          <a:p>
            <a:r>
              <a:t>…</a:t>
            </a:r>
          </a:p>
        </p:txBody>
      </p:sp>
      <p:sp>
        <p:nvSpPr>
          <p:cNvPr id="1102" name="“It’s a 2”"/>
          <p:cNvSpPr/>
          <p:nvPr/>
        </p:nvSpPr>
        <p:spPr>
          <a:xfrm>
            <a:off x="7239000" y="3657257"/>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2”</a:t>
            </a:r>
          </a:p>
        </p:txBody>
      </p:sp>
      <p:sp>
        <p:nvSpPr>
          <p:cNvPr id="1103" name="RAM"/>
          <p:cNvSpPr txBox="1"/>
          <p:nvPr/>
        </p:nvSpPr>
        <p:spPr>
          <a:xfrm>
            <a:off x="7995494" y="5813241"/>
            <a:ext cx="82966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Avenir Next"/>
                <a:ea typeface="Avenir Next"/>
                <a:cs typeface="Avenir Next"/>
                <a:sym typeface="Avenir Next"/>
              </a:defRPr>
            </a:lvl1pPr>
          </a:lstStyle>
          <a:p>
            <a:r>
              <a:t>RAM</a:t>
            </a:r>
          </a:p>
        </p:txBody>
      </p:sp>
      <p:sp>
        <p:nvSpPr>
          <p:cNvPr id="1104" name="“It’s a 3”"/>
          <p:cNvSpPr/>
          <p:nvPr/>
        </p:nvSpPr>
        <p:spPr>
          <a:xfrm>
            <a:off x="7239000" y="427866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3”</a:t>
            </a:r>
          </a:p>
        </p:txBody>
      </p:sp>
      <p:sp>
        <p:nvSpPr>
          <p:cNvPr id="1105" name="“It’s a 1”"/>
          <p:cNvSpPr/>
          <p:nvPr/>
        </p:nvSpPr>
        <p:spPr>
          <a:xfrm>
            <a:off x="7239000" y="3048550"/>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1”</a:t>
            </a:r>
          </a:p>
        </p:txBody>
      </p:sp>
      <p:sp>
        <p:nvSpPr>
          <p:cNvPr id="1106" name="Secret (“3”)"/>
          <p:cNvSpPr/>
          <p:nvPr/>
        </p:nvSpPr>
        <p:spPr>
          <a:xfrm>
            <a:off x="7239000" y="5248825"/>
            <a:ext cx="2368054" cy="56058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Secret (“3”)</a:t>
            </a:r>
          </a:p>
        </p:txBody>
      </p:sp>
      <p:sp>
        <p:nvSpPr>
          <p:cNvPr id="1107" name="…"/>
          <p:cNvSpPr txBox="1"/>
          <p:nvPr/>
        </p:nvSpPr>
        <p:spPr>
          <a:xfrm>
            <a:off x="8226176" y="2627009"/>
            <a:ext cx="36830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Avenir Next"/>
                <a:ea typeface="Avenir Next"/>
                <a:cs typeface="Avenir Next"/>
                <a:sym typeface="Avenir Next"/>
              </a:defRPr>
            </a:lvl1pPr>
          </a:lstStyle>
          <a:p>
            <a:r>
              <a:t>…</a:t>
            </a:r>
          </a:p>
        </p:txBody>
      </p:sp>
      <p:sp>
        <p:nvSpPr>
          <p:cNvPr id="1108" name="Cache"/>
          <p:cNvSpPr txBox="1"/>
          <p:nvPr/>
        </p:nvSpPr>
        <p:spPr>
          <a:xfrm>
            <a:off x="4054814" y="5469909"/>
            <a:ext cx="101650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b="1">
                <a:latin typeface="Avenir Next"/>
                <a:ea typeface="Avenir Next"/>
                <a:cs typeface="Avenir Next"/>
                <a:sym typeface="Avenir Next"/>
              </a:defRPr>
            </a:lvl1pPr>
          </a:lstStyle>
          <a:p>
            <a:r>
              <a:t>Cache</a:t>
            </a:r>
          </a:p>
        </p:txBody>
      </p:sp>
      <p:sp>
        <p:nvSpPr>
          <p:cNvPr id="1109" name="Прямоугольник"/>
          <p:cNvSpPr/>
          <p:nvPr/>
        </p:nvSpPr>
        <p:spPr>
          <a:xfrm>
            <a:off x="3505200" y="4861202"/>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110" name="Прямоугольник"/>
          <p:cNvSpPr/>
          <p:nvPr/>
        </p:nvSpPr>
        <p:spPr>
          <a:xfrm>
            <a:off x="3505200" y="3613377"/>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111" name="Secret (“3”)"/>
          <p:cNvSpPr/>
          <p:nvPr/>
        </p:nvSpPr>
        <p:spPr>
          <a:xfrm>
            <a:off x="3505200" y="4213502"/>
            <a:ext cx="2368054" cy="56058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Secret (“3”)</a:t>
            </a:r>
          </a:p>
        </p:txBody>
      </p:sp>
      <p:sp>
        <p:nvSpPr>
          <p:cNvPr id="1112" name="Прямоугольник"/>
          <p:cNvSpPr/>
          <p:nvPr/>
        </p:nvSpPr>
        <p:spPr>
          <a:xfrm>
            <a:off x="3505200" y="2996108"/>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113" name="Прямоугольник"/>
          <p:cNvSpPr/>
          <p:nvPr/>
        </p:nvSpPr>
        <p:spPr>
          <a:xfrm>
            <a:off x="3505200" y="2378838"/>
            <a:ext cx="2368054" cy="56058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134" name="Соединит. линия"/>
          <p:cNvSpPr/>
          <p:nvPr/>
        </p:nvSpPr>
        <p:spPr>
          <a:xfrm>
            <a:off x="2035810" y="3210560"/>
            <a:ext cx="1449071" cy="12115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786" y="21600"/>
                </a:lnTo>
                <a:lnTo>
                  <a:pt x="3786" y="0"/>
                </a:lnTo>
                <a:lnTo>
                  <a:pt x="0" y="0"/>
                </a:lnTo>
              </a:path>
            </a:pathLst>
          </a:custGeom>
          <a:ln w="127000">
            <a:solidFill>
              <a:schemeClr val="accent4"/>
            </a:solidFill>
            <a:miter lim="400000"/>
            <a:headEnd type="triangle"/>
          </a:ln>
        </p:spPr>
        <p:txBody>
          <a:bodyPr/>
          <a:lstStyle/>
          <a:p>
            <a:endParaRPr/>
          </a:p>
        </p:txBody>
      </p:sp>
      <p:sp>
        <p:nvSpPr>
          <p:cNvPr id="1135" name="Соединит. линия"/>
          <p:cNvSpPr/>
          <p:nvPr/>
        </p:nvSpPr>
        <p:spPr>
          <a:xfrm>
            <a:off x="2035809" y="3210560"/>
            <a:ext cx="5234941" cy="13322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550" y="21600"/>
                </a:lnTo>
                <a:lnTo>
                  <a:pt x="18550" y="0"/>
                </a:lnTo>
                <a:lnTo>
                  <a:pt x="0" y="0"/>
                </a:lnTo>
              </a:path>
            </a:pathLst>
          </a:custGeom>
          <a:ln w="127000">
            <a:solidFill>
              <a:schemeClr val="accent1"/>
            </a:solidFill>
            <a:miter lim="400000"/>
            <a:headEnd type="triangle"/>
          </a:ln>
        </p:spPr>
        <p:txBody>
          <a:bodyPr/>
          <a:lstStyle/>
          <a:p>
            <a:endParaRPr/>
          </a:p>
        </p:txBody>
      </p:sp>
      <p:sp>
        <p:nvSpPr>
          <p:cNvPr id="1116" name="“It’s a 3”"/>
          <p:cNvSpPr/>
          <p:nvPr/>
        </p:nvSpPr>
        <p:spPr>
          <a:xfrm>
            <a:off x="7226089" y="4267700"/>
            <a:ext cx="2368055"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3”</a:t>
            </a:r>
          </a:p>
        </p:txBody>
      </p:sp>
      <p:sp>
        <p:nvSpPr>
          <p:cNvPr id="1117" name="Декоративный крестик"/>
          <p:cNvSpPr/>
          <p:nvPr/>
        </p:nvSpPr>
        <p:spPr>
          <a:xfrm>
            <a:off x="620611" y="2186716"/>
            <a:ext cx="1208874" cy="142848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136" name="Соединит. линия"/>
          <p:cNvSpPr/>
          <p:nvPr/>
        </p:nvSpPr>
        <p:spPr>
          <a:xfrm>
            <a:off x="2052320" y="3300730"/>
            <a:ext cx="5231130" cy="20332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127000">
            <a:solidFill>
              <a:schemeClr val="accent3"/>
            </a:solidFill>
            <a:miter lim="400000"/>
            <a:headEnd type="triangle"/>
          </a:ln>
        </p:spPr>
        <p:txBody>
          <a:bodyPr/>
          <a:lstStyle/>
          <a:p>
            <a:endParaRPr/>
          </a:p>
        </p:txBody>
      </p:sp>
      <p:sp>
        <p:nvSpPr>
          <p:cNvPr id="1137" name="Соединит. линия"/>
          <p:cNvSpPr/>
          <p:nvPr/>
        </p:nvSpPr>
        <p:spPr>
          <a:xfrm>
            <a:off x="2087879" y="3815080"/>
            <a:ext cx="5184142" cy="97663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ln w="127000">
            <a:solidFill>
              <a:schemeClr val="accent3"/>
            </a:solidFill>
            <a:miter lim="400000"/>
            <a:headEnd type="triangle"/>
          </a:ln>
        </p:spPr>
        <p:txBody>
          <a:bodyPr/>
          <a:lstStyle/>
          <a:p>
            <a:endParaRPr/>
          </a:p>
        </p:txBody>
      </p:sp>
      <p:sp>
        <p:nvSpPr>
          <p:cNvPr id="1120" name="“It’s a 2”"/>
          <p:cNvSpPr/>
          <p:nvPr/>
        </p:nvSpPr>
        <p:spPr>
          <a:xfrm>
            <a:off x="7239000" y="3657718"/>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“It’s a 2”</a:t>
            </a:r>
          </a:p>
        </p:txBody>
      </p:sp>
      <p:sp>
        <p:nvSpPr>
          <p:cNvPr id="1138" name="Соединит. линия"/>
          <p:cNvSpPr/>
          <p:nvPr/>
        </p:nvSpPr>
        <p:spPr>
          <a:xfrm>
            <a:off x="2035810" y="4531360"/>
            <a:ext cx="5248910" cy="7658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702" y="0"/>
                </a:lnTo>
                <a:lnTo>
                  <a:pt x="2702" y="21600"/>
                </a:lnTo>
                <a:lnTo>
                  <a:pt x="0" y="21600"/>
                </a:lnTo>
              </a:path>
            </a:pathLst>
          </a:custGeom>
          <a:ln w="127000">
            <a:solidFill>
              <a:schemeClr val="accent3"/>
            </a:solidFill>
            <a:miter lim="400000"/>
            <a:headEnd type="triangle"/>
          </a:ln>
        </p:spPr>
        <p:txBody>
          <a:bodyPr/>
          <a:lstStyle/>
          <a:p>
            <a:endParaRPr/>
          </a:p>
        </p:txBody>
      </p:sp>
      <p:sp>
        <p:nvSpPr>
          <p:cNvPr id="1122" name="read: 103ns (uncached read)"/>
          <p:cNvSpPr txBox="1"/>
          <p:nvPr/>
        </p:nvSpPr>
        <p:spPr>
          <a:xfrm>
            <a:off x="9782459" y="3105284"/>
            <a:ext cx="3087384" cy="3488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sz="2800">
                <a:solidFill>
                  <a:srgbClr val="FFFFFF"/>
                </a:solidFill>
                <a:latin typeface="+mn-lt"/>
                <a:ea typeface="+mn-ea"/>
                <a:cs typeface="+mn-cs"/>
                <a:sym typeface="DIN Condensed"/>
              </a:defRPr>
            </a:lvl1pPr>
          </a:lstStyle>
          <a:p>
            <a:r>
              <a:rPr sz="2000" dirty="0"/>
              <a:t>read: 103ns (</a:t>
            </a:r>
            <a:r>
              <a:rPr sz="2000" dirty="0" err="1"/>
              <a:t>uncached</a:t>
            </a:r>
            <a:r>
              <a:rPr sz="2000" dirty="0"/>
              <a:t> read)</a:t>
            </a:r>
          </a:p>
        </p:txBody>
      </p:sp>
      <p:sp>
        <p:nvSpPr>
          <p:cNvPr id="1123" name="read: 103ns (uncached read)"/>
          <p:cNvSpPr txBox="1"/>
          <p:nvPr/>
        </p:nvSpPr>
        <p:spPr>
          <a:xfrm>
            <a:off x="9782459" y="3748355"/>
            <a:ext cx="3087384" cy="34881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sz="2800">
                <a:solidFill>
                  <a:srgbClr val="FFFFFF"/>
                </a:solidFill>
                <a:latin typeface="+mn-lt"/>
                <a:ea typeface="+mn-ea"/>
                <a:cs typeface="+mn-cs"/>
                <a:sym typeface="DIN Condensed"/>
              </a:defRPr>
            </a:lvl1pPr>
          </a:lstStyle>
          <a:p>
            <a:r>
              <a:rPr sz="2000" dirty="0"/>
              <a:t>read: 103ns (</a:t>
            </a:r>
            <a:r>
              <a:rPr sz="2000" dirty="0" err="1"/>
              <a:t>uncached</a:t>
            </a:r>
            <a:r>
              <a:rPr sz="2000" dirty="0"/>
              <a:t> read)</a:t>
            </a:r>
          </a:p>
        </p:txBody>
      </p:sp>
      <p:sp>
        <p:nvSpPr>
          <p:cNvPr id="1124" name="read: 3ns (cached)"/>
          <p:cNvSpPr txBox="1"/>
          <p:nvPr/>
        </p:nvSpPr>
        <p:spPr>
          <a:xfrm>
            <a:off x="9760008" y="4383084"/>
            <a:ext cx="2024593" cy="354969"/>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sz="2800">
                <a:solidFill>
                  <a:srgbClr val="FFFFFF"/>
                </a:solidFill>
                <a:latin typeface="+mn-lt"/>
                <a:ea typeface="+mn-ea"/>
                <a:cs typeface="+mn-cs"/>
                <a:sym typeface="DIN Condensed"/>
              </a:defRPr>
            </a:lvl1pPr>
          </a:lstStyle>
          <a:p>
            <a:r>
              <a:rPr sz="2000"/>
              <a:t>read: 3ns (cached)</a:t>
            </a:r>
          </a:p>
        </p:txBody>
      </p:sp>
      <p:grpSp>
        <p:nvGrpSpPr>
          <p:cNvPr id="1129" name="Группа"/>
          <p:cNvGrpSpPr/>
          <p:nvPr/>
        </p:nvGrpSpPr>
        <p:grpSpPr>
          <a:xfrm>
            <a:off x="860477" y="6826860"/>
            <a:ext cx="12144323" cy="2476030"/>
            <a:chOff x="-75899" y="69364"/>
            <a:chExt cx="12144321" cy="2476028"/>
          </a:xfrm>
        </p:grpSpPr>
        <p:pic>
          <p:nvPicPr>
            <p:cNvPr id="1125" name="Прямоугольник" descr="Прямоугольник"/>
            <p:cNvPicPr>
              <a:picLocks/>
            </p:cNvPicPr>
            <p:nvPr/>
          </p:nvPicPr>
          <p:blipFill>
            <a:blip r:embed="rId3">
              <a:extLst/>
            </a:blip>
            <a:stretch>
              <a:fillRect/>
            </a:stretch>
          </p:blipFill>
          <p:spPr>
            <a:xfrm>
              <a:off x="28302" y="69364"/>
              <a:ext cx="12040120" cy="719073"/>
            </a:xfrm>
            <a:prstGeom prst="rect">
              <a:avLst/>
            </a:prstGeom>
            <a:effectLst/>
          </p:spPr>
        </p:pic>
        <p:pic>
          <p:nvPicPr>
            <p:cNvPr id="1127" name="Прямоугольник" descr="Прямоугольник"/>
            <p:cNvPicPr>
              <a:picLocks/>
            </p:cNvPicPr>
            <p:nvPr/>
          </p:nvPicPr>
          <p:blipFill>
            <a:blip r:embed="rId4">
              <a:extLst/>
            </a:blip>
            <a:stretch>
              <a:fillRect/>
            </a:stretch>
          </p:blipFill>
          <p:spPr>
            <a:xfrm>
              <a:off x="-75899" y="1829395"/>
              <a:ext cx="12040120" cy="715997"/>
            </a:xfrm>
            <a:prstGeom prst="rect">
              <a:avLst/>
            </a:prstGeom>
            <a:effectLst/>
          </p:spPr>
        </p:pic>
      </p:grpSp>
      <p:sp>
        <p:nvSpPr>
          <p:cNvPr id="1130" name="2"/>
          <p:cNvSpPr/>
          <p:nvPr/>
        </p:nvSpPr>
        <p:spPr>
          <a:xfrm>
            <a:off x="72063" y="6299895"/>
            <a:ext cx="480616" cy="483729"/>
          </a:xfrm>
          <a:prstGeom prst="roundRect">
            <a:avLst>
              <a:gd name="adj" fmla="val 14427"/>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t>2</a:t>
            </a:r>
          </a:p>
        </p:txBody>
      </p:sp>
      <p:sp>
        <p:nvSpPr>
          <p:cNvPr id="1131" name="Закругленный прямоугольник"/>
          <p:cNvSpPr/>
          <p:nvPr/>
        </p:nvSpPr>
        <p:spPr>
          <a:xfrm>
            <a:off x="249863" y="8772192"/>
            <a:ext cx="480616" cy="483729"/>
          </a:xfrm>
          <a:prstGeom prst="roundRect">
            <a:avLst>
              <a:gd name="adj" fmla="val 14427"/>
            </a:avLst>
          </a:pr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132" name="1"/>
          <p:cNvSpPr/>
          <p:nvPr/>
        </p:nvSpPr>
        <p:spPr>
          <a:xfrm>
            <a:off x="72063" y="7545934"/>
            <a:ext cx="480616" cy="483729"/>
          </a:xfrm>
          <a:prstGeom prst="roundRect">
            <a:avLst>
              <a:gd name="adj" fmla="val 14427"/>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t>1</a:t>
            </a:r>
          </a:p>
        </p:txBody>
      </p:sp>
      <p:sp>
        <p:nvSpPr>
          <p:cNvPr id="1133" name="1 Actually Spy will cache the address of block #3 and Collector will read the blocks addresses"/>
          <p:cNvSpPr txBox="1"/>
          <p:nvPr/>
        </p:nvSpPr>
        <p:spPr>
          <a:xfrm>
            <a:off x="61388" y="9387973"/>
            <a:ext cx="11113620" cy="4565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300"/>
            </a:pPr>
            <a:r>
              <a:rPr baseline="31999" dirty="0">
                <a:solidFill>
                  <a:schemeClr val="bg1"/>
                </a:solidFill>
              </a:rPr>
              <a:t>1</a:t>
            </a:r>
            <a:r>
              <a:rPr dirty="0">
                <a:solidFill>
                  <a:schemeClr val="bg1"/>
                </a:solidFill>
              </a:rPr>
              <a:t> Actually Spy will cache the </a:t>
            </a:r>
            <a:r>
              <a:rPr i="1" dirty="0">
                <a:solidFill>
                  <a:schemeClr val="bg1"/>
                </a:solidFill>
                <a:latin typeface="Avenir Next"/>
                <a:ea typeface="Avenir Next"/>
                <a:cs typeface="Avenir Next"/>
                <a:sym typeface="Avenir Next"/>
              </a:rPr>
              <a:t>address</a:t>
            </a:r>
            <a:r>
              <a:rPr dirty="0">
                <a:solidFill>
                  <a:schemeClr val="bg1"/>
                </a:solidFill>
              </a:rPr>
              <a:t> of block #3 and Collector will read the blocks </a:t>
            </a:r>
            <a:r>
              <a:rPr i="1" dirty="0">
                <a:solidFill>
                  <a:schemeClr val="bg1"/>
                </a:solidFill>
                <a:latin typeface="Avenir Next"/>
                <a:ea typeface="Avenir Next"/>
                <a:cs typeface="Avenir Next"/>
                <a:sym typeface="Avenir Next"/>
              </a:rPr>
              <a:t>addresses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95">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095">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2" nodeType="afterEffect">
                                  <p:stCondLst>
                                    <p:cond delay="0"/>
                                  </p:stCondLst>
                                  <p:iterate>
                                    <p:tmAbs val="0"/>
                                  </p:iterate>
                                  <p:childTnLst>
                                    <p:set>
                                      <p:cBhvr>
                                        <p:cTn id="11" fill="hold"/>
                                        <p:tgtEl>
                                          <p:spTgt spid="1130"/>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3" nodeType="afterEffect">
                                  <p:stCondLst>
                                    <p:cond delay="0"/>
                                  </p:stCondLst>
                                  <p:iterate>
                                    <p:tmAbs val="0"/>
                                  </p:iterate>
                                  <p:childTnLst>
                                    <p:set>
                                      <p:cBhvr>
                                        <p:cTn id="14" fill="hold"/>
                                        <p:tgtEl>
                                          <p:spTgt spid="1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4" nodeType="clickEffect">
                                  <p:stCondLst>
                                    <p:cond delay="0"/>
                                  </p:stCondLst>
                                  <p:iterate>
                                    <p:tmAbs val="0"/>
                                  </p:iterate>
                                  <p:childTnLst>
                                    <p:set>
                                      <p:cBhvr>
                                        <p:cTn id="18" fill="hold">
                                          <p:stCondLst>
                                            <p:cond delay="0"/>
                                          </p:stCondLst>
                                        </p:cTn>
                                        <p:tgtEl>
                                          <p:spTgt spid="1134"/>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1" nodeType="afterEffect">
                                  <p:stCondLst>
                                    <p:cond delay="0"/>
                                  </p:stCondLst>
                                  <p:iterate>
                                    <p:tmAbs val="0"/>
                                  </p:iterate>
                                  <p:childTnLst>
                                    <p:set>
                                      <p:cBhvr>
                                        <p:cTn id="21" fill="hold"/>
                                        <p:tgtEl>
                                          <p:spTgt spid="1095">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5" nodeType="afterEffect">
                                  <p:stCondLst>
                                    <p:cond delay="0"/>
                                  </p:stCondLst>
                                  <p:iterate>
                                    <p:tmAbs val="0"/>
                                  </p:iterate>
                                  <p:childTnLst>
                                    <p:set>
                                      <p:cBhvr>
                                        <p:cTn id="24" fill="hold"/>
                                        <p:tgtEl>
                                          <p:spTgt spid="113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6" nodeType="afterEffect">
                                  <p:stCondLst>
                                    <p:cond delay="0"/>
                                  </p:stCondLst>
                                  <p:iterate>
                                    <p:tmAbs val="0"/>
                                  </p:iterate>
                                  <p:childTnLst>
                                    <p:set>
                                      <p:cBhvr>
                                        <p:cTn id="27" fill="hold"/>
                                        <p:tgtEl>
                                          <p:spTgt spid="108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7" nodeType="afterEffect">
                                  <p:stCondLst>
                                    <p:cond delay="0"/>
                                  </p:stCondLst>
                                  <p:iterate>
                                    <p:tmAbs val="0"/>
                                  </p:iterate>
                                  <p:childTnLst>
                                    <p:set>
                                      <p:cBhvr>
                                        <p:cTn id="30" fill="hold"/>
                                        <p:tgtEl>
                                          <p:spTgt spid="1135"/>
                                        </p:tgtEl>
                                        <p:attrNameLst>
                                          <p:attrName>style.visibility</p:attrName>
                                        </p:attrNameLst>
                                      </p:cBhvr>
                                      <p:to>
                                        <p:strVal val="visible"/>
                                      </p:to>
                                    </p:set>
                                  </p:childTnLst>
                                </p:cTn>
                              </p:par>
                            </p:childTnLst>
                          </p:cTn>
                        </p:par>
                        <p:par>
                          <p:cTn id="31" fill="hold">
                            <p:stCondLst>
                              <p:cond delay="0"/>
                            </p:stCondLst>
                            <p:childTnLst>
                              <p:par>
                                <p:cTn id="32" presetID="-1" presetClass="path" presetSubtype="0" accel="50000" decel="50000" fill="hold" nodeType="afterEffect">
                                  <p:stCondLst>
                                    <p:cond delay="0"/>
                                  </p:stCondLst>
                                  <p:childTnLst>
                                    <p:animMotion origin="layout" path="M 0.000000 0.000000 L -0.286893 -0.068805" pathEditMode="relative">
                                      <p:cBhvr>
                                        <p:cTn id="33" dur="1000" fill="hold"/>
                                        <p:tgtEl>
                                          <p:spTgt spid="1116"/>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9" nodeType="clickEffect">
                                  <p:stCondLst>
                                    <p:cond delay="0"/>
                                  </p:stCondLst>
                                  <p:iterate>
                                    <p:tmAbs val="0"/>
                                  </p:iterate>
                                  <p:childTnLst>
                                    <p:set>
                                      <p:cBhvr>
                                        <p:cTn id="37" fill="hold">
                                          <p:stCondLst>
                                            <p:cond delay="0"/>
                                          </p:stCondLst>
                                        </p:cTn>
                                        <p:tgtEl>
                                          <p:spTgt spid="1135"/>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grpId="1" nodeType="afterEffect">
                                  <p:stCondLst>
                                    <p:cond delay="0"/>
                                  </p:stCondLst>
                                  <p:iterate>
                                    <p:tmAbs val="0"/>
                                  </p:iterate>
                                  <p:childTnLst>
                                    <p:set>
                                      <p:cBhvr>
                                        <p:cTn id="40" fill="hold"/>
                                        <p:tgtEl>
                                          <p:spTgt spid="1095">
                                            <p:txEl>
                                              <p:pRg st="2" end="2"/>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0" nodeType="afterEffect">
                                  <p:stCondLst>
                                    <p:cond delay="0"/>
                                  </p:stCondLst>
                                  <p:iterate>
                                    <p:tmAbs val="0"/>
                                  </p:iterate>
                                  <p:childTnLst>
                                    <p:set>
                                      <p:cBhvr>
                                        <p:cTn id="43" fill="hold"/>
                                        <p:tgtEl>
                                          <p:spTgt spid="113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11" nodeType="afterEffect">
                                  <p:stCondLst>
                                    <p:cond delay="0"/>
                                  </p:stCondLst>
                                  <p:iterate>
                                    <p:tmAbs val="0"/>
                                  </p:iterate>
                                  <p:childTnLst>
                                    <p:set>
                                      <p:cBhvr>
                                        <p:cTn id="46" fill="hold"/>
                                        <p:tgtEl>
                                          <p:spTgt spid="11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iterate>
                                    <p:tmAbs val="0"/>
                                  </p:iterate>
                                  <p:childTnLst>
                                    <p:set>
                                      <p:cBhvr>
                                        <p:cTn id="50" fill="hold"/>
                                        <p:tgtEl>
                                          <p:spTgt spid="109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2" nodeType="clickEffect">
                                  <p:stCondLst>
                                    <p:cond delay="0"/>
                                  </p:stCondLst>
                                  <p:iterate>
                                    <p:tmAbs val="0"/>
                                  </p:iterate>
                                  <p:childTnLst>
                                    <p:set>
                                      <p:cBhvr>
                                        <p:cTn id="54" fill="hold"/>
                                        <p:tgtEl>
                                          <p:spTgt spid="1136"/>
                                        </p:tgtEl>
                                        <p:attrNameLst>
                                          <p:attrName>style.visibility</p:attrName>
                                        </p:attrNameLst>
                                      </p:cBhvr>
                                      <p:to>
                                        <p:strVal val="visible"/>
                                      </p:to>
                                    </p:set>
                                  </p:childTnLst>
                                </p:cTn>
                              </p:par>
                            </p:childTnLst>
                          </p:cTn>
                        </p:par>
                        <p:par>
                          <p:cTn id="55" fill="hold">
                            <p:stCondLst>
                              <p:cond delay="0"/>
                            </p:stCondLst>
                            <p:childTnLst>
                              <p:par>
                                <p:cTn id="56" presetID="-1" presetClass="path" presetSubtype="0" accel="50000" decel="50000" fill="hold" nodeType="afterEffect">
                                  <p:stCondLst>
                                    <p:cond delay="0"/>
                                  </p:stCondLst>
                                  <p:childTnLst>
                                    <p:animMotion origin="layout" path="M 0.000000 0.000000 L -0.287109 0.185863" pathEditMode="relative">
                                      <p:cBhvr>
                                        <p:cTn id="57" dur="1000" fill="hold"/>
                                        <p:tgtEl>
                                          <p:spTgt spid="1083"/>
                                        </p:tgtEl>
                                        <p:attrNameLst>
                                          <p:attrName>ppt_x</p:attrName>
                                          <p:attrName>ppt_y</p:attrName>
                                        </p:attrNameLst>
                                      </p:cBhvr>
                                    </p:animMotion>
                                  </p:childTnLst>
                                </p:cTn>
                              </p:par>
                            </p:childTnLst>
                          </p:cTn>
                        </p:par>
                        <p:par>
                          <p:cTn id="58" fill="hold">
                            <p:stCondLst>
                              <p:cond delay="1000"/>
                            </p:stCondLst>
                            <p:childTnLst>
                              <p:par>
                                <p:cTn id="59" presetID="1" presetClass="entr" presetSubtype="0" fill="hold" grpId="14" nodeType="afterEffect">
                                  <p:stCondLst>
                                    <p:cond delay="0"/>
                                  </p:stCondLst>
                                  <p:iterate>
                                    <p:tmAbs val="0"/>
                                  </p:iterate>
                                  <p:childTnLst>
                                    <p:set>
                                      <p:cBhvr>
                                        <p:cTn id="60" fill="hold"/>
                                        <p:tgtEl>
                                          <p:spTgt spid="11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5" nodeType="clickEffect">
                                  <p:stCondLst>
                                    <p:cond delay="0"/>
                                  </p:stCondLst>
                                  <p:iterate>
                                    <p:tmAbs val="0"/>
                                  </p:iterate>
                                  <p:childTnLst>
                                    <p:set>
                                      <p:cBhvr>
                                        <p:cTn id="64" fill="hold">
                                          <p:stCondLst>
                                            <p:cond delay="0"/>
                                          </p:stCondLst>
                                        </p:cTn>
                                        <p:tgtEl>
                                          <p:spTgt spid="1136"/>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16" nodeType="afterEffect">
                                  <p:stCondLst>
                                    <p:cond delay="0"/>
                                  </p:stCondLst>
                                  <p:iterate>
                                    <p:tmAbs val="0"/>
                                  </p:iterate>
                                  <p:childTnLst>
                                    <p:set>
                                      <p:cBhvr>
                                        <p:cTn id="67" fill="hold"/>
                                        <p:tgtEl>
                                          <p:spTgt spid="1137"/>
                                        </p:tgtEl>
                                        <p:attrNameLst>
                                          <p:attrName>style.visibility</p:attrName>
                                        </p:attrNameLst>
                                      </p:cBhvr>
                                      <p:to>
                                        <p:strVal val="visible"/>
                                      </p:to>
                                    </p:set>
                                  </p:childTnLst>
                                </p:cTn>
                              </p:par>
                            </p:childTnLst>
                          </p:cTn>
                        </p:par>
                        <p:par>
                          <p:cTn id="68" fill="hold">
                            <p:stCondLst>
                              <p:cond delay="0"/>
                            </p:stCondLst>
                            <p:childTnLst>
                              <p:par>
                                <p:cTn id="69" presetID="35" presetClass="emph" presetSubtype="0" repeatCount="4000" fill="hold" grpId="17" nodeType="afterEffect">
                                  <p:stCondLst>
                                    <p:cond delay="0"/>
                                  </p:stCondLst>
                                  <p:childTnLst>
                                    <p:anim calcmode="discrete" valueType="str">
                                      <p:cBhvr>
                                        <p:cTn id="70" dur="1000" fill="hold"/>
                                        <p:tgtEl>
                                          <p:spTgt spid="1120"/>
                                        </p:tgtEl>
                                        <p:attrNameLst>
                                          <p:attrName>style.visibility</p:attrName>
                                        </p:attrNameLst>
                                      </p:cBhvr>
                                      <p:tavLst>
                                        <p:tav tm="0">
                                          <p:val>
                                            <p:strVal val="hidden"/>
                                          </p:val>
                                        </p:tav>
                                        <p:tav tm="50000">
                                          <p:val>
                                            <p:strVal val="visible"/>
                                          </p:val>
                                        </p:tav>
                                      </p:tavLst>
                                    </p:anim>
                                  </p:childTnLst>
                                </p:cTn>
                              </p:par>
                            </p:childTnLst>
                          </p:cTn>
                        </p:par>
                        <p:par>
                          <p:cTn id="71" fill="hold">
                            <p:stCondLst>
                              <p:cond delay="0"/>
                            </p:stCondLst>
                            <p:childTnLst>
                              <p:par>
                                <p:cTn id="72" presetID="-1" presetClass="path" presetSubtype="0" accel="50000" decel="50000" fill="hold" nodeType="afterEffect">
                                  <p:stCondLst>
                                    <p:cond delay="0"/>
                                  </p:stCondLst>
                                  <p:childTnLst>
                                    <p:animMotion origin="layout" path="M 0.000000 0.000000 L -0.287109 -0.132361" pathEditMode="relative">
                                      <p:cBhvr>
                                        <p:cTn id="73" dur="1000" fill="hold"/>
                                        <p:tgtEl>
                                          <p:spTgt spid="1120"/>
                                        </p:tgtEl>
                                        <p:attrNameLst>
                                          <p:attrName>ppt_x</p:attrName>
                                          <p:attrName>ppt_y</p:attrName>
                                        </p:attrNameLst>
                                      </p:cBhvr>
                                    </p:animMotion>
                                  </p:childTnLst>
                                </p:cTn>
                              </p:par>
                            </p:childTnLst>
                          </p:cTn>
                        </p:par>
                        <p:par>
                          <p:cTn id="74" fill="hold">
                            <p:stCondLst>
                              <p:cond delay="1000"/>
                            </p:stCondLst>
                            <p:childTnLst>
                              <p:par>
                                <p:cTn id="75" presetID="1" presetClass="entr" presetSubtype="0" fill="hold" grpId="19" nodeType="afterEffect">
                                  <p:stCondLst>
                                    <p:cond delay="0"/>
                                  </p:stCondLst>
                                  <p:iterate>
                                    <p:tmAbs val="0"/>
                                  </p:iterate>
                                  <p:childTnLst>
                                    <p:set>
                                      <p:cBhvr>
                                        <p:cTn id="76" fill="hold"/>
                                        <p:tgtEl>
                                          <p:spTgt spid="112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20" nodeType="clickEffect">
                                  <p:stCondLst>
                                    <p:cond delay="0"/>
                                  </p:stCondLst>
                                  <p:iterate>
                                    <p:tmAbs val="0"/>
                                  </p:iterate>
                                  <p:childTnLst>
                                    <p:set>
                                      <p:cBhvr>
                                        <p:cTn id="80" fill="hold">
                                          <p:stCondLst>
                                            <p:cond delay="0"/>
                                          </p:stCondLst>
                                        </p:cTn>
                                        <p:tgtEl>
                                          <p:spTgt spid="1137"/>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grpId="21" nodeType="afterEffect">
                                  <p:stCondLst>
                                    <p:cond delay="0"/>
                                  </p:stCondLst>
                                  <p:iterate>
                                    <p:tmAbs val="0"/>
                                  </p:iterate>
                                  <p:childTnLst>
                                    <p:set>
                                      <p:cBhvr>
                                        <p:cTn id="83" fill="hold"/>
                                        <p:tgtEl>
                                          <p:spTgt spid="1138"/>
                                        </p:tgtEl>
                                        <p:attrNameLst>
                                          <p:attrName>style.visibility</p:attrName>
                                        </p:attrNameLst>
                                      </p:cBhvr>
                                      <p:to>
                                        <p:strVal val="visible"/>
                                      </p:to>
                                    </p:set>
                                  </p:childTnLst>
                                </p:cTn>
                              </p:par>
                            </p:childTnLst>
                          </p:cTn>
                        </p:par>
                        <p:par>
                          <p:cTn id="84" fill="hold">
                            <p:stCondLst>
                              <p:cond delay="0"/>
                            </p:stCondLst>
                            <p:childTnLst>
                              <p:par>
                                <p:cTn id="85" presetID="35" presetClass="emph" presetSubtype="0" repeatCount="4000" fill="hold" grpId="22" nodeType="afterEffect">
                                  <p:stCondLst>
                                    <p:cond delay="0"/>
                                  </p:stCondLst>
                                  <p:childTnLst>
                                    <p:anim calcmode="discrete" valueType="str">
                                      <p:cBhvr>
                                        <p:cTn id="86" dur="1000" fill="hold"/>
                                        <p:tgtEl>
                                          <p:spTgt spid="1116"/>
                                        </p:tgtEl>
                                        <p:attrNameLst>
                                          <p:attrName>style.visibility</p:attrName>
                                        </p:attrNameLst>
                                      </p:cBhvr>
                                      <p:tavLst>
                                        <p:tav tm="0">
                                          <p:val>
                                            <p:strVal val="hidden"/>
                                          </p:val>
                                        </p:tav>
                                        <p:tav tm="50000">
                                          <p:val>
                                            <p:strVal val="visible"/>
                                          </p:val>
                                        </p:tav>
                                      </p:tavLst>
                                    </p:anim>
                                  </p:childTnLst>
                                </p:cTn>
                              </p:par>
                            </p:childTnLst>
                          </p:cTn>
                        </p:par>
                        <p:par>
                          <p:cTn id="87" fill="hold">
                            <p:stCondLst>
                              <p:cond delay="1000"/>
                            </p:stCondLst>
                            <p:childTnLst>
                              <p:par>
                                <p:cTn id="88" presetID="1" presetClass="entr" presetSubtype="0" fill="hold" grpId="23" nodeType="afterEffect">
                                  <p:stCondLst>
                                    <p:cond delay="0"/>
                                  </p:stCondLst>
                                  <p:iterate>
                                    <p:tmAbs val="0"/>
                                  </p:iterate>
                                  <p:childTnLst>
                                    <p:set>
                                      <p:cBhvr>
                                        <p:cTn id="89" fill="hold"/>
                                        <p:tgtEl>
                                          <p:spTgt spid="112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4" nodeType="clickEffect">
                                  <p:stCondLst>
                                    <p:cond delay="0"/>
                                  </p:stCondLst>
                                  <p:iterate>
                                    <p:tmAbs val="0"/>
                                  </p:iterate>
                                  <p:childTnLst>
                                    <p:set>
                                      <p:cBhvr>
                                        <p:cTn id="93" fill="hold">
                                          <p:stCondLst>
                                            <p:cond delay="0"/>
                                          </p:stCondLst>
                                        </p:cTn>
                                        <p:tgtEl>
                                          <p:spTgt spid="1138"/>
                                        </p:tgtEl>
                                        <p:attrNameLst>
                                          <p:attrName>style.visibility</p:attrName>
                                        </p:attrNameLst>
                                      </p:cBhvr>
                                      <p:to>
                                        <p:strVal val="hidden"/>
                                      </p:to>
                                    </p:set>
                                  </p:childTnLst>
                                </p:cTn>
                              </p:par>
                            </p:childTnLst>
                          </p:cTn>
                        </p:par>
                        <p:par>
                          <p:cTn id="94" fill="hold">
                            <p:stCondLst>
                              <p:cond delay="0"/>
                            </p:stCondLst>
                            <p:childTnLst>
                              <p:par>
                                <p:cTn id="95" presetID="1" presetClass="entr" presetSubtype="0" fill="hold" grpId="1" nodeType="afterEffect">
                                  <p:stCondLst>
                                    <p:cond delay="0"/>
                                  </p:stCondLst>
                                  <p:iterate>
                                    <p:tmAbs val="0"/>
                                  </p:iterate>
                                  <p:childTnLst>
                                    <p:set>
                                      <p:cBhvr>
                                        <p:cTn id="96" fill="hold"/>
                                        <p:tgtEl>
                                          <p:spTgt spid="1095">
                                            <p:txEl>
                                              <p:pRg st="4" end="4"/>
                                            </p:txEl>
                                          </p:spTgt>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25" nodeType="afterEffect">
                                  <p:stCondLst>
                                    <p:cond delay="0"/>
                                  </p:stCondLst>
                                  <p:iterate>
                                    <p:tmAbs val="0"/>
                                  </p:iterate>
                                  <p:childTnLst>
                                    <p:set>
                                      <p:cBhvr>
                                        <p:cTn id="99" fill="hold"/>
                                        <p:tgtEl>
                                          <p:spTgt spid="113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9" presetClass="entr" fill="hold" grpId="26" nodeType="clickEffect">
                                  <p:stCondLst>
                                    <p:cond delay="0"/>
                                  </p:stCondLst>
                                  <p:iterate>
                                    <p:tmAbs val="0"/>
                                  </p:iterate>
                                  <p:childTnLst>
                                    <p:set>
                                      <p:cBhvr>
                                        <p:cTn id="103" fill="hold"/>
                                        <p:tgtEl>
                                          <p:spTgt spid="1129"/>
                                        </p:tgtEl>
                                        <p:attrNameLst>
                                          <p:attrName>style.visibility</p:attrName>
                                        </p:attrNameLst>
                                      </p:cBhvr>
                                      <p:to>
                                        <p:strVal val="visible"/>
                                      </p:to>
                                    </p:set>
                                    <p:animEffect transition="in" filter="dissolve">
                                      <p:cBhvr>
                                        <p:cTn id="104" dur="1000"/>
                                        <p:tgtEl>
                                          <p:spTgt spid="1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6" animBg="1" advAuto="0"/>
      <p:bldP spid="1095" grpId="1" build="p" bldLvl="5" animBg="1" advAuto="0"/>
      <p:bldP spid="1134" grpId="3" animBg="1" advAuto="0"/>
      <p:bldP spid="1134" grpId="4" animBg="1" advAuto="0"/>
      <p:bldP spid="1135" grpId="7" animBg="1" advAuto="0"/>
      <p:bldP spid="1135" grpId="9" animBg="1" advAuto="0"/>
      <p:bldP spid="1116" grpId="22" animBg="1" advAuto="0"/>
      <p:bldP spid="1117" grpId="11" animBg="1" advAuto="0"/>
      <p:bldP spid="1136" grpId="12" animBg="1" advAuto="0"/>
      <p:bldP spid="1136" grpId="15" animBg="1" advAuto="0"/>
      <p:bldP spid="1137" grpId="16" animBg="1" advAuto="0"/>
      <p:bldP spid="1137" grpId="20" animBg="1" advAuto="0"/>
      <p:bldP spid="1120" grpId="17" animBg="1" advAuto="0"/>
      <p:bldP spid="1138" grpId="21" animBg="1" advAuto="0"/>
      <p:bldP spid="1138" grpId="24" animBg="1" advAuto="0"/>
      <p:bldP spid="1122" grpId="14" animBg="1" advAuto="0"/>
      <p:bldP spid="1123" grpId="19" animBg="1" advAuto="0"/>
      <p:bldP spid="1124" grpId="23" animBg="1" advAuto="0"/>
      <p:bldP spid="1129" grpId="26" animBg="1" advAuto="0"/>
      <p:bldP spid="1130" grpId="2" animBg="1" advAuto="0"/>
      <p:bldP spid="1131" grpId="25" animBg="1" advAuto="0"/>
      <p:bldP spid="1132" grpId="10" animBg="1" advAuto="0"/>
      <p:bldP spid="1133" grpId="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0" name="Meltdown exploits two properties of modern CPUs…"/>
          <p:cNvSpPr txBox="1"/>
          <p:nvPr/>
        </p:nvSpPr>
        <p:spPr>
          <a:xfrm>
            <a:off x="508421" y="2460882"/>
            <a:ext cx="12192002" cy="63812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600"/>
            </a:pPr>
            <a:r>
              <a:rPr dirty="0">
                <a:solidFill>
                  <a:schemeClr val="bg1"/>
                </a:solidFill>
              </a:rPr>
              <a:t>Meltdown exploits two properties of modern CPUs</a:t>
            </a:r>
          </a:p>
          <a:p>
            <a:pPr marL="470647" indent="-470647">
              <a:buClr>
                <a:schemeClr val="accent1"/>
              </a:buClr>
              <a:buSzPct val="104999"/>
              <a:buFont typeface="Avenir Next"/>
              <a:buChar char="‣"/>
              <a:defRPr sz="3600"/>
            </a:pPr>
            <a:r>
              <a:rPr i="1" dirty="0">
                <a:solidFill>
                  <a:schemeClr val="bg1"/>
                </a:solidFill>
                <a:latin typeface="Avenir Next"/>
                <a:ea typeface="Avenir Next"/>
                <a:cs typeface="Avenir Next"/>
                <a:sym typeface="Avenir Next"/>
              </a:rPr>
              <a:t>Out of order execution</a:t>
            </a:r>
            <a:r>
              <a:rPr dirty="0">
                <a:solidFill>
                  <a:schemeClr val="bg1"/>
                </a:solidFill>
              </a:rPr>
              <a:t> of OPs and µOPs</a:t>
            </a:r>
          </a:p>
          <a:p>
            <a:pPr marL="470647" indent="-470647">
              <a:buClr>
                <a:schemeClr val="accent1"/>
              </a:buClr>
              <a:buSzPct val="104999"/>
              <a:buFont typeface="Avenir Next"/>
              <a:buChar char="‣"/>
              <a:defRPr sz="3600"/>
            </a:pPr>
            <a:r>
              <a:rPr dirty="0">
                <a:solidFill>
                  <a:schemeClr val="bg1"/>
                </a:solidFill>
              </a:rPr>
              <a:t>Timing side channels for the cache </a:t>
            </a:r>
          </a:p>
          <a:p>
            <a:pPr>
              <a:defRPr sz="3600"/>
            </a:pPr>
            <a:r>
              <a:rPr dirty="0">
                <a:solidFill>
                  <a:schemeClr val="bg1"/>
                </a:solidFill>
              </a:rPr>
              <a:t/>
            </a:r>
            <a:br>
              <a:rPr dirty="0">
                <a:solidFill>
                  <a:schemeClr val="bg1"/>
                </a:solidFill>
              </a:rPr>
            </a:br>
            <a:r>
              <a:rPr dirty="0">
                <a:solidFill>
                  <a:schemeClr val="bg1"/>
                </a:solidFill>
              </a:rPr>
              <a:t>This allows an attacker to</a:t>
            </a:r>
          </a:p>
          <a:p>
            <a:pPr marL="470647" indent="-470647">
              <a:buClr>
                <a:schemeClr val="accent1"/>
              </a:buClr>
              <a:buSzPct val="104999"/>
              <a:buFont typeface="Avenir Next"/>
              <a:buChar char="‣"/>
              <a:defRPr sz="3600"/>
            </a:pPr>
            <a:r>
              <a:rPr dirty="0">
                <a:solidFill>
                  <a:schemeClr val="bg1"/>
                </a:solidFill>
              </a:rPr>
              <a:t>Read all memory mapped</a:t>
            </a:r>
            <a:r>
              <a:rPr baseline="31999" dirty="0">
                <a:solidFill>
                  <a:schemeClr val="bg1"/>
                </a:solidFill>
              </a:rPr>
              <a:t>1</a:t>
            </a:r>
            <a:r>
              <a:rPr dirty="0">
                <a:solidFill>
                  <a:schemeClr val="bg1"/>
                </a:solidFill>
              </a:rPr>
              <a:t> in a process</a:t>
            </a:r>
          </a:p>
          <a:p>
            <a:pPr marL="470647" indent="-470647">
              <a:buClr>
                <a:schemeClr val="accent1"/>
              </a:buClr>
              <a:buSzPct val="104999"/>
              <a:buFont typeface="Avenir Next"/>
              <a:buChar char="‣"/>
              <a:defRPr sz="3600"/>
            </a:pPr>
            <a:r>
              <a:rPr dirty="0">
                <a:solidFill>
                  <a:schemeClr val="bg1"/>
                </a:solidFill>
              </a:rPr>
              <a:t>This often includes all other processes memory</a:t>
            </a:r>
          </a:p>
          <a:p>
            <a:pPr marL="470647" indent="-470647">
              <a:buClr>
                <a:schemeClr val="accent1"/>
              </a:buClr>
              <a:buSzPct val="104999"/>
              <a:buFont typeface="Avenir Next"/>
              <a:buChar char="‣"/>
              <a:defRPr sz="3600"/>
            </a:pPr>
            <a:r>
              <a:rPr dirty="0">
                <a:solidFill>
                  <a:schemeClr val="bg1"/>
                </a:solidFill>
              </a:rPr>
              <a:t>This does NOT allow reading “outside of a VM</a:t>
            </a:r>
            <a:r>
              <a:rPr baseline="31999" dirty="0">
                <a:solidFill>
                  <a:schemeClr val="bg1"/>
                </a:solidFill>
              </a:rPr>
              <a:t>2</a:t>
            </a:r>
            <a:r>
              <a:rPr dirty="0">
                <a:solidFill>
                  <a:schemeClr val="bg1"/>
                </a:solidFill>
              </a:rPr>
              <a:t>”</a:t>
            </a:r>
          </a:p>
        </p:txBody>
      </p:sp>
      <p:sp>
        <p:nvSpPr>
          <p:cNvPr id="1141"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142" name="Meltdown"/>
          <p:cNvSpPr txBox="1">
            <a:spLocks noGrp="1"/>
          </p:cNvSpPr>
          <p:nvPr>
            <p:ph type="title"/>
          </p:nvPr>
        </p:nvSpPr>
        <p:spPr>
          <a:prstGeom prst="rect">
            <a:avLst/>
          </a:prstGeom>
        </p:spPr>
        <p:txBody>
          <a:bodyPr/>
          <a:lstStyle>
            <a:lvl1pPr defTabSz="467359">
              <a:spcBef>
                <a:spcPts val="2200"/>
              </a:spcBef>
              <a:defRPr sz="4800"/>
            </a:lvl1pPr>
          </a:lstStyle>
          <a:p>
            <a:r>
              <a:rPr dirty="0"/>
              <a:t>Meltdown</a:t>
            </a:r>
          </a:p>
        </p:txBody>
      </p:sp>
      <p:sp>
        <p:nvSpPr>
          <p:cNvPr id="114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19</a:t>
            </a:fld>
            <a:endParaRPr/>
          </a:p>
        </p:txBody>
      </p:sp>
      <p:pic>
        <p:nvPicPr>
          <p:cNvPr id="1144"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
        <p:nvSpPr>
          <p:cNvPr id="1145" name="1 Virtual vs. physical memory is a subject for another time   2  For fully virtualised VMs"/>
          <p:cNvSpPr txBox="1"/>
          <p:nvPr/>
        </p:nvSpPr>
        <p:spPr>
          <a:xfrm>
            <a:off x="269196" y="9085838"/>
            <a:ext cx="10767371" cy="4719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400"/>
            </a:pPr>
            <a:r>
              <a:rPr baseline="31999" dirty="0">
                <a:solidFill>
                  <a:schemeClr val="bg1"/>
                </a:solidFill>
              </a:rPr>
              <a:t>1 </a:t>
            </a:r>
            <a:r>
              <a:rPr u="sng" dirty="0">
                <a:solidFill>
                  <a:schemeClr val="bg1"/>
                </a:solidFill>
                <a:hlinkClick r:id="rId3"/>
              </a:rPr>
              <a:t>Virtual vs. physical memory</a:t>
            </a:r>
            <a:r>
              <a:rPr dirty="0">
                <a:solidFill>
                  <a:schemeClr val="bg1"/>
                </a:solidFill>
              </a:rPr>
              <a:t> is a subject for another time   </a:t>
            </a:r>
            <a:r>
              <a:rPr baseline="31999" dirty="0">
                <a:solidFill>
                  <a:schemeClr val="bg1"/>
                </a:solidFill>
              </a:rPr>
              <a:t>2  </a:t>
            </a:r>
            <a:r>
              <a:rPr dirty="0">
                <a:solidFill>
                  <a:schemeClr val="bg1"/>
                </a:solidFill>
              </a:rPr>
              <a:t>For fully </a:t>
            </a:r>
            <a:r>
              <a:rPr dirty="0" err="1">
                <a:solidFill>
                  <a:schemeClr val="bg1"/>
                </a:solidFill>
              </a:rPr>
              <a:t>virtualised</a:t>
            </a:r>
            <a:r>
              <a:rPr dirty="0">
                <a:solidFill>
                  <a:schemeClr val="bg1"/>
                </a:solidFill>
              </a:rPr>
              <a:t> VMs </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1" name="Закругленный прямоугольник"/>
          <p:cNvGrpSpPr/>
          <p:nvPr/>
        </p:nvGrpSpPr>
        <p:grpSpPr>
          <a:xfrm>
            <a:off x="146942" y="2101382"/>
            <a:ext cx="12710916" cy="4130264"/>
            <a:chOff x="0" y="0"/>
            <a:chExt cx="12710914" cy="4130263"/>
          </a:xfrm>
        </p:grpSpPr>
        <p:sp>
          <p:nvSpPr>
            <p:cNvPr id="380" name="Закругленный прямоугольник"/>
            <p:cNvSpPr/>
            <p:nvPr/>
          </p:nvSpPr>
          <p:spPr>
            <a:xfrm>
              <a:off x="50800" y="50800"/>
              <a:ext cx="12609315" cy="4028664"/>
            </a:xfrm>
            <a:prstGeom prst="roundRect">
              <a:avLst>
                <a:gd name="adj" fmla="val 15434"/>
              </a:avLst>
            </a:prstGeom>
            <a:solidFill>
              <a:srgbClr val="000000"/>
            </a:solidFill>
            <a:ln>
              <a:noFill/>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pic>
          <p:nvPicPr>
            <p:cNvPr id="379" name="Закругленный прямоугольник" descr="Закругленный прямоугольник"/>
            <p:cNvPicPr>
              <a:picLocks/>
            </p:cNvPicPr>
            <p:nvPr/>
          </p:nvPicPr>
          <p:blipFill>
            <a:blip r:embed="rId2">
              <a:extLst/>
            </a:blip>
            <a:stretch>
              <a:fillRect/>
            </a:stretch>
          </p:blipFill>
          <p:spPr>
            <a:xfrm>
              <a:off x="0" y="0"/>
              <a:ext cx="12710915" cy="4130264"/>
            </a:xfrm>
            <a:prstGeom prst="rect">
              <a:avLst/>
            </a:prstGeom>
            <a:effectLst/>
          </p:spPr>
        </p:pic>
      </p:grpSp>
      <p:sp>
        <p:nvSpPr>
          <p:cNvPr id="382" name="Done"/>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Done</a:t>
            </a:r>
          </a:p>
        </p:txBody>
      </p:sp>
      <p:sp>
        <p:nvSpPr>
          <p:cNvPr id="383" name="Пицца"/>
          <p:cNvSpPr/>
          <p:nvPr/>
        </p:nvSpPr>
        <p:spPr>
          <a:xfrm>
            <a:off x="9536010" y="2979983"/>
            <a:ext cx="665439"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84" name="Order?"/>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Order?</a:t>
            </a:r>
          </a:p>
        </p:txBody>
      </p:sp>
      <p:sp>
        <p:nvSpPr>
          <p:cNvPr id="386" name="Confidential Burgers Inc. : serial, in order execution"/>
          <p:cNvSpPr txBox="1">
            <a:spLocks noGrp="1"/>
          </p:cNvSpPr>
          <p:nvPr>
            <p:ph type="title"/>
          </p:nvPr>
        </p:nvSpPr>
        <p:spPr>
          <a:prstGeom prst="rect">
            <a:avLst/>
          </a:prstGeom>
        </p:spPr>
        <p:txBody>
          <a:bodyPr>
            <a:normAutofit/>
          </a:bodyPr>
          <a:lstStyle>
            <a:lvl1pPr defTabSz="467359">
              <a:spcBef>
                <a:spcPts val="2200"/>
              </a:spcBef>
              <a:defRPr sz="4800"/>
            </a:lvl1pPr>
          </a:lstStyle>
          <a:p>
            <a:r>
              <a:rPr sz="3200" dirty="0"/>
              <a:t>Confidential Burgers Inc. : serial, in order execution</a:t>
            </a:r>
          </a:p>
        </p:txBody>
      </p:sp>
      <p:sp>
        <p:nvSpPr>
          <p:cNvPr id="387"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
        <p:nvSpPr>
          <p:cNvPr id="388" name="Мужчина"/>
          <p:cNvSpPr/>
          <p:nvPr/>
        </p:nvSpPr>
        <p:spPr>
          <a:xfrm>
            <a:off x="3599056" y="37610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389" name="Робот"/>
          <p:cNvSpPr/>
          <p:nvPr/>
        </p:nvSpPr>
        <p:spPr>
          <a:xfrm>
            <a:off x="7089029" y="378600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390" name="Customer"/>
          <p:cNvSpPr txBox="1"/>
          <p:nvPr/>
        </p:nvSpPr>
        <p:spPr>
          <a:xfrm>
            <a:off x="3254636" y="5424714"/>
            <a:ext cx="12560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Customer</a:t>
            </a:r>
          </a:p>
        </p:txBody>
      </p:sp>
      <p:sp>
        <p:nvSpPr>
          <p:cNvPr id="391" name="Waiter"/>
          <p:cNvSpPr txBox="1"/>
          <p:nvPr/>
        </p:nvSpPr>
        <p:spPr>
          <a:xfrm>
            <a:off x="7138628" y="5416550"/>
            <a:ext cx="88061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Waiter</a:t>
            </a:r>
          </a:p>
        </p:txBody>
      </p:sp>
      <p:sp>
        <p:nvSpPr>
          <p:cNvPr id="392" name="Прямоугольник"/>
          <p:cNvSpPr/>
          <p:nvPr/>
        </p:nvSpPr>
        <p:spPr>
          <a:xfrm>
            <a:off x="5119989" y="4458971"/>
            <a:ext cx="1270001" cy="822294"/>
          </a:xfrm>
          <a:prstGeom prst="rect">
            <a:avLst/>
          </a:pr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393" name="Компьютер"/>
          <p:cNvSpPr/>
          <p:nvPr/>
        </p:nvSpPr>
        <p:spPr>
          <a:xfrm>
            <a:off x="5119989" y="383143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394" name="Гамбургер"/>
          <p:cNvSpPr/>
          <p:nvPr/>
        </p:nvSpPr>
        <p:spPr>
          <a:xfrm>
            <a:off x="9536010" y="4422341"/>
            <a:ext cx="665439"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395" name="Пицца"/>
          <p:cNvSpPr/>
          <p:nvPr/>
        </p:nvSpPr>
        <p:spPr>
          <a:xfrm>
            <a:off x="95359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396" name="Кофе"/>
          <p:cNvSpPr/>
          <p:nvPr/>
        </p:nvSpPr>
        <p:spPr>
          <a:xfrm>
            <a:off x="95360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397" name="Pizza oven"/>
          <p:cNvSpPr txBox="1"/>
          <p:nvPr/>
        </p:nvSpPr>
        <p:spPr>
          <a:xfrm>
            <a:off x="10589714" y="3217042"/>
            <a:ext cx="133731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Pizza oven</a:t>
            </a:r>
          </a:p>
        </p:txBody>
      </p:sp>
      <p:sp>
        <p:nvSpPr>
          <p:cNvPr id="398" name="Burger grill"/>
          <p:cNvSpPr txBox="1"/>
          <p:nvPr/>
        </p:nvSpPr>
        <p:spPr>
          <a:xfrm>
            <a:off x="10546153" y="4414376"/>
            <a:ext cx="142443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Burger grill</a:t>
            </a:r>
          </a:p>
        </p:txBody>
      </p:sp>
      <p:grpSp>
        <p:nvGrpSpPr>
          <p:cNvPr id="402" name="Группа"/>
          <p:cNvGrpSpPr/>
          <p:nvPr/>
        </p:nvGrpSpPr>
        <p:grpSpPr>
          <a:xfrm>
            <a:off x="4146719" y="2504295"/>
            <a:ext cx="2561346" cy="1196642"/>
            <a:chOff x="0" y="0"/>
            <a:chExt cx="2561344" cy="1196641"/>
          </a:xfrm>
        </p:grpSpPr>
        <p:sp>
          <p:nvSpPr>
            <p:cNvPr id="399" name="Облачко с цитатой"/>
            <p:cNvSpPr/>
            <p:nvPr/>
          </p:nvSpPr>
          <p:spPr>
            <a:xfrm>
              <a:off x="0" y="0"/>
              <a:ext cx="2561345" cy="1196642"/>
            </a:xfrm>
            <a:prstGeom prst="wedgeEllipseCallout">
              <a:avLst>
                <a:gd name="adj1" fmla="val -49416"/>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00" name="Гамбургер"/>
            <p:cNvSpPr/>
            <p:nvPr/>
          </p:nvSpPr>
          <p:spPr>
            <a:xfrm>
              <a:off x="360520" y="227811"/>
              <a:ext cx="929960" cy="641369"/>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01" name="Кофе"/>
            <p:cNvSpPr/>
            <p:nvPr/>
          </p:nvSpPr>
          <p:spPr>
            <a:xfrm>
              <a:off x="1353363" y="3384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403" name="Coffee machine"/>
          <p:cNvSpPr txBox="1"/>
          <p:nvPr/>
        </p:nvSpPr>
        <p:spPr>
          <a:xfrm>
            <a:off x="10502527" y="5611710"/>
            <a:ext cx="19486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Coffee machine</a:t>
            </a:r>
          </a:p>
        </p:txBody>
      </p:sp>
      <p:sp>
        <p:nvSpPr>
          <p:cNvPr id="404" name="Гамбургер"/>
          <p:cNvSpPr/>
          <p:nvPr/>
        </p:nvSpPr>
        <p:spPr>
          <a:xfrm>
            <a:off x="9536010" y="4422341"/>
            <a:ext cx="665439"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05" name="Кофе"/>
          <p:cNvSpPr/>
          <p:nvPr/>
        </p:nvSpPr>
        <p:spPr>
          <a:xfrm>
            <a:off x="95360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grpSp>
        <p:nvGrpSpPr>
          <p:cNvPr id="410" name="Группа"/>
          <p:cNvGrpSpPr/>
          <p:nvPr/>
        </p:nvGrpSpPr>
        <p:grpSpPr>
          <a:xfrm>
            <a:off x="61388" y="6482412"/>
            <a:ext cx="12664014" cy="3133786"/>
            <a:chOff x="0" y="241868"/>
            <a:chExt cx="12664012" cy="3133784"/>
          </a:xfrm>
        </p:grpSpPr>
        <p:sp>
          <p:nvSpPr>
            <p:cNvPr id="406" name="One customer1 after another (in order)…"/>
            <p:cNvSpPr txBox="1"/>
            <p:nvPr/>
          </p:nvSpPr>
          <p:spPr>
            <a:xfrm>
              <a:off x="472011" y="241868"/>
              <a:ext cx="12192001" cy="22200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marL="313764" indent="-313764">
                <a:lnSpc>
                  <a:spcPct val="10000"/>
                </a:lnSpc>
                <a:buClr>
                  <a:schemeClr val="accent1"/>
                </a:buClr>
                <a:buSzPct val="104999"/>
                <a:buFont typeface="Avenir Next"/>
                <a:buChar char="‣"/>
                <a:defRPr sz="2400"/>
              </a:pPr>
              <a:r>
                <a:rPr>
                  <a:solidFill>
                    <a:schemeClr val="bg1"/>
                  </a:solidFill>
                </a:rPr>
                <a:t>One customer</a:t>
              </a:r>
              <a:r>
                <a:rPr baseline="31999">
                  <a:solidFill>
                    <a:schemeClr val="bg1"/>
                  </a:solidFill>
                </a:rPr>
                <a:t>1</a:t>
              </a:r>
              <a:r>
                <a:rPr>
                  <a:solidFill>
                    <a:schemeClr val="bg1"/>
                  </a:solidFill>
                </a:rPr>
                <a:t> after another (</a:t>
              </a:r>
              <a:r>
                <a:rPr b="1" u="sng">
                  <a:solidFill>
                    <a:schemeClr val="bg1"/>
                  </a:solidFill>
                  <a:latin typeface="Avenir Next"/>
                  <a:ea typeface="Avenir Next"/>
                  <a:cs typeface="Avenir Next"/>
                  <a:sym typeface="Avenir Next"/>
                </a:rPr>
                <a:t>in order</a:t>
              </a:r>
              <a:r>
                <a:rPr>
                  <a:solidFill>
                    <a:schemeClr val="bg1"/>
                  </a:solidFill>
                </a:rPr>
                <a:t>)</a:t>
              </a:r>
            </a:p>
            <a:p>
              <a:pPr marL="313764" indent="-313764">
                <a:lnSpc>
                  <a:spcPct val="10000"/>
                </a:lnSpc>
                <a:buClr>
                  <a:schemeClr val="accent1"/>
                </a:buClr>
                <a:buSzPct val="104999"/>
                <a:buFont typeface="Avenir Next"/>
                <a:buChar char="‣"/>
                <a:defRPr sz="2400"/>
              </a:pPr>
              <a:r>
                <a:rPr>
                  <a:solidFill>
                    <a:schemeClr val="bg1"/>
                  </a:solidFill>
                </a:rPr>
                <a:t>Each part of the order </a:t>
              </a:r>
              <a:r>
                <a:rPr baseline="31999">
                  <a:solidFill>
                    <a:schemeClr val="bg1"/>
                  </a:solidFill>
                </a:rPr>
                <a:t>2</a:t>
              </a:r>
              <a:r>
                <a:rPr>
                  <a:solidFill>
                    <a:schemeClr val="bg1"/>
                  </a:solidFill>
                </a:rPr>
                <a:t> executed </a:t>
              </a:r>
              <a:r>
                <a:rPr b="1" u="sng">
                  <a:solidFill>
                    <a:schemeClr val="bg1"/>
                  </a:solidFill>
                  <a:latin typeface="Avenir Next"/>
                  <a:ea typeface="Avenir Next"/>
                  <a:cs typeface="Avenir Next"/>
                  <a:sym typeface="Avenir Next"/>
                </a:rPr>
                <a:t>serially</a:t>
              </a:r>
            </a:p>
            <a:p>
              <a:pPr>
                <a:defRPr sz="2400"/>
              </a:pPr>
              <a:r>
                <a:rPr>
                  <a:solidFill>
                    <a:schemeClr val="bg1"/>
                  </a:solidFill>
                </a:rPr>
                <a:t/>
              </a:r>
              <a:br>
                <a:rPr>
                  <a:solidFill>
                    <a:schemeClr val="bg1"/>
                  </a:solidFill>
                </a:rPr>
              </a:br>
              <a:r>
                <a:rPr>
                  <a:solidFill>
                    <a:schemeClr val="bg1"/>
                  </a:solidFill>
                </a:rPr>
                <a:t>I.e. first the burger, then the coffee</a:t>
              </a:r>
            </a:p>
            <a:p>
              <a:pPr marL="470646" indent="-470646">
                <a:lnSpc>
                  <a:spcPct val="10000"/>
                </a:lnSpc>
                <a:buClr>
                  <a:schemeClr val="accent1"/>
                </a:buClr>
                <a:buSzPct val="104999"/>
                <a:buFont typeface="Avenir Next"/>
                <a:buChar char="‣"/>
                <a:defRPr sz="2400"/>
              </a:pPr>
              <a:r>
                <a:rPr>
                  <a:solidFill>
                    <a:schemeClr val="bg1"/>
                  </a:solidFill>
                </a:rPr>
                <a:t>PRO: Easy to implement and understand</a:t>
              </a:r>
            </a:p>
            <a:p>
              <a:pPr marL="470646" indent="-470646">
                <a:lnSpc>
                  <a:spcPct val="10000"/>
                </a:lnSpc>
                <a:buClr>
                  <a:schemeClr val="accent1"/>
                </a:buClr>
                <a:buSzPct val="104999"/>
                <a:buFont typeface="Avenir Next"/>
                <a:buChar char="‣"/>
                <a:defRPr sz="2400"/>
              </a:pPr>
              <a:r>
                <a:rPr>
                  <a:solidFill>
                    <a:schemeClr val="bg1"/>
                  </a:solidFill>
                </a:rPr>
                <a:t>CON: Slow because resources</a:t>
              </a:r>
              <a:r>
                <a:rPr baseline="31999">
                  <a:solidFill>
                    <a:schemeClr val="bg1"/>
                  </a:solidFill>
                </a:rPr>
                <a:t>3</a:t>
              </a:r>
              <a:r>
                <a:rPr>
                  <a:solidFill>
                    <a:schemeClr val="bg1"/>
                  </a:solidFill>
                </a:rPr>
                <a:t> not utilised fully</a:t>
              </a:r>
            </a:p>
          </p:txBody>
        </p:sp>
        <p:sp>
          <p:nvSpPr>
            <p:cNvPr id="407" name="2 part == µOP - micro operation"/>
            <p:cNvSpPr txBox="1"/>
            <p:nvPr/>
          </p:nvSpPr>
          <p:spPr>
            <a:xfrm>
              <a:off x="4337113" y="2919117"/>
              <a:ext cx="3864840" cy="456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300">
                  <a:latin typeface="Avenir Next"/>
                  <a:ea typeface="Avenir Next"/>
                  <a:cs typeface="Avenir Next"/>
                  <a:sym typeface="Avenir Next"/>
                </a:defRPr>
              </a:pPr>
              <a:r>
                <a:rPr baseline="31999">
                  <a:solidFill>
                    <a:schemeClr val="bg1"/>
                  </a:solidFill>
                </a:rPr>
                <a:t>2</a:t>
              </a:r>
              <a:r>
                <a:rPr>
                  <a:solidFill>
                    <a:schemeClr val="bg1"/>
                  </a:solidFill>
                </a:rPr>
                <a:t> part == µOP - micro operation</a:t>
              </a:r>
            </a:p>
          </p:txBody>
        </p:sp>
        <p:sp>
          <p:nvSpPr>
            <p:cNvPr id="408" name="1 customer == CPU instruction"/>
            <p:cNvSpPr txBox="1"/>
            <p:nvPr/>
          </p:nvSpPr>
          <p:spPr>
            <a:xfrm>
              <a:off x="0" y="2918302"/>
              <a:ext cx="3699730" cy="456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300"/>
              </a:pPr>
              <a:r>
                <a:rPr baseline="31999">
                  <a:solidFill>
                    <a:schemeClr val="bg1"/>
                  </a:solidFill>
                </a:rPr>
                <a:t>1</a:t>
              </a:r>
              <a:r>
                <a:rPr>
                  <a:solidFill>
                    <a:schemeClr val="bg1"/>
                  </a:solidFill>
                </a:rPr>
                <a:t> customer == CPU instruction</a:t>
              </a:r>
            </a:p>
          </p:txBody>
        </p:sp>
        <p:sp>
          <p:nvSpPr>
            <p:cNvPr id="409" name="3 oven, grill, coffee machine"/>
            <p:cNvSpPr txBox="1"/>
            <p:nvPr/>
          </p:nvSpPr>
          <p:spPr>
            <a:xfrm>
              <a:off x="8814917" y="2918302"/>
              <a:ext cx="3436837" cy="456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2300"/>
              </a:pPr>
              <a:r>
                <a:rPr baseline="31999">
                  <a:solidFill>
                    <a:schemeClr val="bg1"/>
                  </a:solidFill>
                </a:rPr>
                <a:t>3</a:t>
              </a:r>
              <a:r>
                <a:rPr>
                  <a:solidFill>
                    <a:schemeClr val="bg1"/>
                  </a:solidFill>
                </a:rPr>
                <a:t> oven, grill, coffee machine</a:t>
              </a:r>
            </a:p>
          </p:txBody>
        </p:sp>
      </p:grpSp>
      <p:grpSp>
        <p:nvGrpSpPr>
          <p:cNvPr id="415" name="Группа"/>
          <p:cNvGrpSpPr/>
          <p:nvPr/>
        </p:nvGrpSpPr>
        <p:grpSpPr>
          <a:xfrm>
            <a:off x="529204" y="3759355"/>
            <a:ext cx="2815638" cy="1530462"/>
            <a:chOff x="0" y="0"/>
            <a:chExt cx="2815636" cy="1530461"/>
          </a:xfrm>
        </p:grpSpPr>
        <p:sp>
          <p:nvSpPr>
            <p:cNvPr id="411" name="Мужчина"/>
            <p:cNvSpPr/>
            <p:nvPr/>
          </p:nvSpPr>
          <p:spPr>
            <a:xfrm>
              <a:off x="2248445"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12" name="Мужчина"/>
            <p:cNvSpPr/>
            <p:nvPr/>
          </p:nvSpPr>
          <p:spPr>
            <a:xfrm>
              <a:off x="1530622"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13" name="Мужчина"/>
            <p:cNvSpPr/>
            <p:nvPr/>
          </p:nvSpPr>
          <p:spPr>
            <a:xfrm>
              <a:off x="812799"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14" name="Мужчина"/>
            <p:cNvSpPr/>
            <p:nvPr/>
          </p:nvSpPr>
          <p:spPr>
            <a:xfrm>
              <a:off x="-1"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416" name="Decode instruction into µOPs (“Burger”, “Coffee”)…"/>
          <p:cNvSpPr txBox="1"/>
          <p:nvPr/>
        </p:nvSpPr>
        <p:spPr>
          <a:xfrm>
            <a:off x="525484" y="6393538"/>
            <a:ext cx="12096389" cy="27186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61470" indent="-261470">
              <a:lnSpc>
                <a:spcPct val="50000"/>
              </a:lnSpc>
              <a:buClr>
                <a:schemeClr val="accent1"/>
              </a:buClr>
              <a:buSzPct val="104999"/>
              <a:buFont typeface="Avenir Next"/>
              <a:buChar char="‣"/>
              <a:defRPr sz="3600"/>
            </a:pPr>
            <a:r>
              <a:rPr dirty="0">
                <a:solidFill>
                  <a:schemeClr val="bg1"/>
                </a:solidFill>
              </a:rPr>
              <a:t>Decode instruction into µOPs (“Burger”, “Coffee”) </a:t>
            </a:r>
          </a:p>
          <a:p>
            <a:pPr marL="261470" indent="-261470">
              <a:lnSpc>
                <a:spcPct val="50000"/>
              </a:lnSpc>
              <a:buClr>
                <a:schemeClr val="accent1"/>
              </a:buClr>
              <a:buSzPct val="104999"/>
              <a:buFont typeface="Avenir Next"/>
              <a:buChar char="‣"/>
              <a:defRPr sz="3600"/>
            </a:pPr>
            <a:r>
              <a:rPr dirty="0">
                <a:solidFill>
                  <a:schemeClr val="bg1"/>
                </a:solidFill>
              </a:rPr>
              <a:t>Schedule µOPs</a:t>
            </a:r>
          </a:p>
          <a:p>
            <a:pPr marL="705970" lvl="1" indent="-261470">
              <a:lnSpc>
                <a:spcPct val="50000"/>
              </a:lnSpc>
              <a:buClr>
                <a:schemeClr val="accent1"/>
              </a:buClr>
              <a:buSzPct val="104999"/>
              <a:buFont typeface="Avenir Next"/>
              <a:buChar char="‣"/>
              <a:defRPr sz="3600"/>
            </a:pPr>
            <a:r>
              <a:rPr dirty="0">
                <a:solidFill>
                  <a:schemeClr val="bg1"/>
                </a:solidFill>
              </a:rPr>
              <a:t>run 1st µOP (grill the burger)</a:t>
            </a:r>
          </a:p>
          <a:p>
            <a:pPr marL="705970" lvl="1" indent="-261470">
              <a:lnSpc>
                <a:spcPct val="50000"/>
              </a:lnSpc>
              <a:buClr>
                <a:schemeClr val="accent1"/>
              </a:buClr>
              <a:buSzPct val="104999"/>
              <a:buFont typeface="Avenir Next"/>
              <a:buChar char="‣"/>
              <a:defRPr sz="3600"/>
            </a:pPr>
            <a:r>
              <a:rPr dirty="0">
                <a:solidFill>
                  <a:schemeClr val="bg1"/>
                </a:solidFill>
              </a:rPr>
              <a:t>run 2nd µOP (brew coffee, serial execution)</a:t>
            </a:r>
          </a:p>
          <a:p>
            <a:pPr marL="261470" indent="-261470">
              <a:lnSpc>
                <a:spcPct val="50000"/>
              </a:lnSpc>
              <a:buClr>
                <a:schemeClr val="accent1"/>
              </a:buClr>
              <a:buSzPct val="104999"/>
              <a:buFont typeface="Avenir Next"/>
              <a:buChar char="‣"/>
              <a:defRPr sz="3600"/>
            </a:pPr>
            <a:r>
              <a:rPr dirty="0">
                <a:solidFill>
                  <a:schemeClr val="bg1"/>
                </a:solidFill>
              </a:rPr>
              <a:t>Retire instruction  (customer)</a:t>
            </a:r>
          </a:p>
        </p:txBody>
      </p:sp>
      <p:sp>
        <p:nvSpPr>
          <p:cNvPr id="3" name="Text Placeholder 2">
            <a:extLst>
              <a:ext uri="{FF2B5EF4-FFF2-40B4-BE49-F238E27FC236}">
                <a16:creationId xmlns:a16="http://schemas.microsoft.com/office/drawing/2014/main" xmlns="" id="{53F55060-5DB9-4A4D-B2DF-98662B20C030}"/>
              </a:ext>
            </a:extLst>
          </p:cNvPr>
          <p:cNvSpPr>
            <a:spLocks noGrp="1"/>
          </p:cNvSpPr>
          <p:nvPr>
            <p:ph type="body" sz="quarter" idx="13"/>
          </p:nvPr>
        </p:nvSpPr>
        <p:spPr>
          <a:xfrm>
            <a:off x="406400" y="508968"/>
            <a:ext cx="11176000" cy="405432"/>
          </a:xfrm>
        </p:spPr>
        <p:txBody>
          <a:bodyPr/>
          <a:lstStyle/>
          <a:p>
            <a:r>
              <a:rPr lang="en-US" b="1" dirty="0"/>
              <a:t>Execution Order Example</a:t>
            </a:r>
          </a:p>
        </p:txBody>
      </p:sp>
    </p:spTree>
    <p:extLst>
      <p:ext uri="{BB962C8B-B14F-4D97-AF65-F5344CB8AC3E}">
        <p14:creationId xmlns:p14="http://schemas.microsoft.com/office/powerpoint/2010/main" val="38299712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38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40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416">
                                            <p:bg/>
                                          </p:spTgt>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4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1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16">
                                            <p:txEl>
                                              <p:pRg st="2" end="2"/>
                                            </p:txEl>
                                          </p:spTgt>
                                        </p:tgtEl>
                                        <p:attrNameLst>
                                          <p:attrName>style.visibility</p:attrName>
                                        </p:attrNameLst>
                                      </p:cBhvr>
                                      <p:to>
                                        <p:strVal val="visible"/>
                                      </p:to>
                                    </p:set>
                                  </p:childTnLst>
                                </p:cTn>
                              </p:par>
                            </p:childTnLst>
                          </p:cTn>
                        </p:par>
                        <p:par>
                          <p:cTn id="27" fill="hold">
                            <p:stCondLst>
                              <p:cond delay="0"/>
                            </p:stCondLst>
                            <p:childTnLst>
                              <p:par>
                                <p:cTn id="28" presetID="23" presetClass="entr" presetSubtype="16" fill="hold" grpId="0" nodeType="afterEffect">
                                  <p:stCondLst>
                                    <p:cond delay="0"/>
                                  </p:stCondLst>
                                  <p:iterate>
                                    <p:tmAbs val="0"/>
                                  </p:iterate>
                                  <p:childTnLst>
                                    <p:set>
                                      <p:cBhvr>
                                        <p:cTn id="29" fill="hold"/>
                                        <p:tgtEl>
                                          <p:spTgt spid="404"/>
                                        </p:tgtEl>
                                        <p:attrNameLst>
                                          <p:attrName>style.visibility</p:attrName>
                                        </p:attrNameLst>
                                      </p:cBhvr>
                                      <p:to>
                                        <p:strVal val="visible"/>
                                      </p:to>
                                    </p:set>
                                    <p:anim calcmode="lin" valueType="num">
                                      <p:cBhvr>
                                        <p:cTn id="30" dur="1000" fill="hold"/>
                                        <p:tgtEl>
                                          <p:spTgt spid="404"/>
                                        </p:tgtEl>
                                        <p:attrNameLst>
                                          <p:attrName>ppt_w</p:attrName>
                                        </p:attrNameLst>
                                      </p:cBhvr>
                                      <p:tavLst>
                                        <p:tav tm="0">
                                          <p:val>
                                            <p:fltVal val="0"/>
                                          </p:val>
                                        </p:tav>
                                        <p:tav tm="100000">
                                          <p:val>
                                            <p:strVal val="#ppt_w"/>
                                          </p:val>
                                        </p:tav>
                                      </p:tavLst>
                                    </p:anim>
                                    <p:anim calcmode="lin" valueType="num">
                                      <p:cBhvr>
                                        <p:cTn id="31" dur="1000" fill="hold"/>
                                        <p:tgtEl>
                                          <p:spTgt spid="404"/>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 presetClass="path" presetSubtype="0" accel="50000" decel="50000" fill="hold" nodeType="clickEffect">
                                  <p:stCondLst>
                                    <p:cond delay="0"/>
                                  </p:stCondLst>
                                  <p:childTnLst>
                                    <p:animMotion origin="layout" path="M 0.000000 0.000000 L -0.338373 0.018392" pathEditMode="relative">
                                      <p:cBhvr>
                                        <p:cTn id="35" dur="1000" fill="hold"/>
                                        <p:tgtEl>
                                          <p:spTgt spid="404"/>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iterate>
                                    <p:tmAbs val="0"/>
                                  </p:iterate>
                                  <p:childTnLst>
                                    <p:set>
                                      <p:cBhvr>
                                        <p:cTn id="39" fill="hold"/>
                                        <p:tgtEl>
                                          <p:spTgt spid="416">
                                            <p:txEl>
                                              <p:pRg st="3" end="3"/>
                                            </p:txEl>
                                          </p:spTgt>
                                        </p:tgtEl>
                                        <p:attrNameLst>
                                          <p:attrName>style.visibility</p:attrName>
                                        </p:attrNameLst>
                                      </p:cBhvr>
                                      <p:to>
                                        <p:strVal val="visible"/>
                                      </p:to>
                                    </p:set>
                                  </p:childTnLst>
                                </p:cTn>
                              </p:par>
                            </p:childTnLst>
                          </p:cTn>
                        </p:par>
                        <p:par>
                          <p:cTn id="40" fill="hold">
                            <p:stCondLst>
                              <p:cond delay="0"/>
                            </p:stCondLst>
                            <p:childTnLst>
                              <p:par>
                                <p:cTn id="41" presetID="23" presetClass="entr" presetSubtype="16" fill="hold" grpId="0" nodeType="afterEffect">
                                  <p:stCondLst>
                                    <p:cond delay="0"/>
                                  </p:stCondLst>
                                  <p:iterate>
                                    <p:tmAbs val="0"/>
                                  </p:iterate>
                                  <p:childTnLst>
                                    <p:set>
                                      <p:cBhvr>
                                        <p:cTn id="42" fill="hold"/>
                                        <p:tgtEl>
                                          <p:spTgt spid="405"/>
                                        </p:tgtEl>
                                        <p:attrNameLst>
                                          <p:attrName>style.visibility</p:attrName>
                                        </p:attrNameLst>
                                      </p:cBhvr>
                                      <p:to>
                                        <p:strVal val="visible"/>
                                      </p:to>
                                    </p:set>
                                    <p:anim calcmode="lin" valueType="num">
                                      <p:cBhvr>
                                        <p:cTn id="43" dur="1000" fill="hold"/>
                                        <p:tgtEl>
                                          <p:spTgt spid="405"/>
                                        </p:tgtEl>
                                        <p:attrNameLst>
                                          <p:attrName>ppt_w</p:attrName>
                                        </p:attrNameLst>
                                      </p:cBhvr>
                                      <p:tavLst>
                                        <p:tav tm="0">
                                          <p:val>
                                            <p:fltVal val="0"/>
                                          </p:val>
                                        </p:tav>
                                        <p:tav tm="100000">
                                          <p:val>
                                            <p:strVal val="#ppt_w"/>
                                          </p:val>
                                        </p:tav>
                                      </p:tavLst>
                                    </p:anim>
                                    <p:anim calcmode="lin" valueType="num">
                                      <p:cBhvr>
                                        <p:cTn id="44" dur="1000" fill="hold"/>
                                        <p:tgtEl>
                                          <p:spTgt spid="405"/>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 presetClass="path" presetSubtype="0" accel="50000" decel="50000" fill="hold" nodeType="clickEffect">
                                  <p:stCondLst>
                                    <p:cond delay="0"/>
                                  </p:stCondLst>
                                  <p:childTnLst>
                                    <p:animMotion origin="layout" path="M 0.000000 0.000000 L -0.292936 -0.099650" pathEditMode="relative">
                                      <p:cBhvr>
                                        <p:cTn id="48" dur="1000" fill="hold"/>
                                        <p:tgtEl>
                                          <p:spTgt spid="405"/>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iterate>
                                    <p:tmAbs val="0"/>
                                  </p:iterate>
                                  <p:childTnLst>
                                    <p:set>
                                      <p:cBhvr>
                                        <p:cTn id="52" fill="hold">
                                          <p:stCondLst>
                                            <p:cond delay="0"/>
                                          </p:stCondLst>
                                        </p:cTn>
                                        <p:tgtEl>
                                          <p:spTgt spid="402"/>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grpId="0" nodeType="afterEffect">
                                  <p:stCondLst>
                                    <p:cond delay="0"/>
                                  </p:stCondLst>
                                  <p:iterate>
                                    <p:tmAbs val="0"/>
                                  </p:iterate>
                                  <p:childTnLst>
                                    <p:set>
                                      <p:cBhvr>
                                        <p:cTn id="55" fill="hold"/>
                                        <p:tgtEl>
                                          <p:spTgt spid="382"/>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iterate>
                                    <p:tmAbs val="0"/>
                                  </p:iterate>
                                  <p:childTnLst>
                                    <p:set>
                                      <p:cBhvr>
                                        <p:cTn id="58" fill="hold"/>
                                        <p:tgtEl>
                                          <p:spTgt spid="416">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iterate>
                                    <p:tmAbs val="0"/>
                                  </p:iterate>
                                  <p:childTnLst>
                                    <p:set>
                                      <p:cBhvr>
                                        <p:cTn id="62" fill="hold">
                                          <p:stCondLst>
                                            <p:cond delay="0"/>
                                          </p:stCondLst>
                                        </p:cTn>
                                        <p:tgtEl>
                                          <p:spTgt spid="416">
                                            <p:txEl>
                                              <p:pRg st="0" end="0"/>
                                            </p:txEl>
                                          </p:spTgt>
                                        </p:tgtEl>
                                        <p:attrNameLst>
                                          <p:attrName>style.visibility</p:attrName>
                                        </p:attrNameLst>
                                      </p:cBhvr>
                                      <p:to>
                                        <p:strVal val="hidden"/>
                                      </p:to>
                                    </p:set>
                                  </p:childTnLst>
                                </p:cTn>
                              </p:par>
                              <p:par>
                                <p:cTn id="63" presetID="1" presetClass="exit" presetSubtype="0" fill="hold" grpId="1" nodeType="withEffect">
                                  <p:stCondLst>
                                    <p:cond delay="0"/>
                                  </p:stCondLst>
                                  <p:iterate>
                                    <p:tmAbs val="0"/>
                                  </p:iterate>
                                  <p:childTnLst>
                                    <p:set>
                                      <p:cBhvr>
                                        <p:cTn id="64" fill="hold">
                                          <p:stCondLst>
                                            <p:cond delay="0"/>
                                          </p:stCondLst>
                                        </p:cTn>
                                        <p:tgtEl>
                                          <p:spTgt spid="416">
                                            <p:txEl>
                                              <p:pRg st="1" end="1"/>
                                            </p:txEl>
                                          </p:spTgt>
                                        </p:tgtEl>
                                        <p:attrNameLst>
                                          <p:attrName>style.visibility</p:attrName>
                                        </p:attrNameLst>
                                      </p:cBhvr>
                                      <p:to>
                                        <p:strVal val="hidden"/>
                                      </p:to>
                                    </p:set>
                                  </p:childTnLst>
                                </p:cTn>
                              </p:par>
                              <p:par>
                                <p:cTn id="65" presetID="1" presetClass="exit" presetSubtype="0" fill="hold" grpId="1" nodeType="withEffect">
                                  <p:stCondLst>
                                    <p:cond delay="0"/>
                                  </p:stCondLst>
                                  <p:iterate>
                                    <p:tmAbs val="0"/>
                                  </p:iterate>
                                  <p:childTnLst>
                                    <p:set>
                                      <p:cBhvr>
                                        <p:cTn id="66" fill="hold">
                                          <p:stCondLst>
                                            <p:cond delay="0"/>
                                          </p:stCondLst>
                                        </p:cTn>
                                        <p:tgtEl>
                                          <p:spTgt spid="416">
                                            <p:txEl>
                                              <p:pRg st="2" end="2"/>
                                            </p:txEl>
                                          </p:spTgt>
                                        </p:tgtEl>
                                        <p:attrNameLst>
                                          <p:attrName>style.visibility</p:attrName>
                                        </p:attrNameLst>
                                      </p:cBhvr>
                                      <p:to>
                                        <p:strVal val="hidden"/>
                                      </p:to>
                                    </p:set>
                                  </p:childTnLst>
                                </p:cTn>
                              </p:par>
                              <p:par>
                                <p:cTn id="67" presetID="1" presetClass="exit" presetSubtype="0" fill="hold" grpId="1" nodeType="withEffect">
                                  <p:stCondLst>
                                    <p:cond delay="0"/>
                                  </p:stCondLst>
                                  <p:iterate>
                                    <p:tmAbs val="0"/>
                                  </p:iterate>
                                  <p:childTnLst>
                                    <p:set>
                                      <p:cBhvr>
                                        <p:cTn id="68" fill="hold">
                                          <p:stCondLst>
                                            <p:cond delay="0"/>
                                          </p:stCondLst>
                                        </p:cTn>
                                        <p:tgtEl>
                                          <p:spTgt spid="416">
                                            <p:txEl>
                                              <p:pRg st="3" end="3"/>
                                            </p:txEl>
                                          </p:spTgt>
                                        </p:tgtEl>
                                        <p:attrNameLst>
                                          <p:attrName>style.visibility</p:attrName>
                                        </p:attrNameLst>
                                      </p:cBhvr>
                                      <p:to>
                                        <p:strVal val="hidden"/>
                                      </p:to>
                                    </p:set>
                                  </p:childTnLst>
                                </p:cTn>
                              </p:par>
                              <p:par>
                                <p:cTn id="69" presetID="1" presetClass="exit" presetSubtype="0" fill="hold" grpId="1" nodeType="withEffect">
                                  <p:stCondLst>
                                    <p:cond delay="0"/>
                                  </p:stCondLst>
                                  <p:iterate>
                                    <p:tmAbs val="0"/>
                                  </p:iterate>
                                  <p:childTnLst>
                                    <p:set>
                                      <p:cBhvr>
                                        <p:cTn id="70" fill="hold">
                                          <p:stCondLst>
                                            <p:cond delay="0"/>
                                          </p:stCondLst>
                                        </p:cTn>
                                        <p:tgtEl>
                                          <p:spTgt spid="416">
                                            <p:txEl>
                                              <p:pRg st="4" end="4"/>
                                            </p:txEl>
                                          </p:spTgt>
                                        </p:tgtEl>
                                        <p:attrNameLst>
                                          <p:attrName>style.visibility</p:attrName>
                                        </p:attrNameLst>
                                      </p:cBhvr>
                                      <p:to>
                                        <p:strVal val="hidden"/>
                                      </p:to>
                                    </p:set>
                                  </p:childTnLst>
                                </p:cTn>
                              </p:par>
                              <p:par>
                                <p:cTn id="71" presetID="1" presetClass="exit" presetSubtype="0" fill="hold" grpId="1" nodeType="withEffect">
                                  <p:stCondLst>
                                    <p:cond delay="0"/>
                                  </p:stCondLst>
                                  <p:iterate>
                                    <p:tmAbs val="0"/>
                                  </p:iterate>
                                  <p:childTnLst>
                                    <p:set>
                                      <p:cBhvr>
                                        <p:cTn id="72" fill="hold">
                                          <p:stCondLst>
                                            <p:cond delay="0"/>
                                          </p:stCondLst>
                                        </p:cTn>
                                        <p:tgtEl>
                                          <p:spTgt spid="416">
                                            <p:bg/>
                                          </p:spTgt>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0"/>
                                  </p:stCondLst>
                                  <p:iterate>
                                    <p:tmAbs val="0"/>
                                  </p:iterate>
                                  <p:childTnLst>
                                    <p:set>
                                      <p:cBhvr>
                                        <p:cTn id="75" fill="hold"/>
                                        <p:tgtEl>
                                          <p:spTgt spid="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 grpId="0" animBg="1" advAuto="0"/>
      <p:bldP spid="384" grpId="0" animBg="1" advAuto="0"/>
      <p:bldP spid="384" grpId="1" animBg="1" advAuto="0"/>
      <p:bldP spid="402" grpId="0" animBg="1" advAuto="0"/>
      <p:bldP spid="402" grpId="1" animBg="1" advAuto="0"/>
      <p:bldP spid="404" grpId="0" animBg="1" advAuto="0"/>
      <p:bldP spid="405" grpId="0" animBg="1" advAuto="0"/>
      <p:bldP spid="410" grpId="0" advAuto="0"/>
      <p:bldP spid="416" grpId="0" build="p" bldLvl="5" animBg="1" advAuto="0"/>
      <p:bldP spid="416" grpId="1" build="p" bldLvl="5"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06400" y="508968"/>
            <a:ext cx="11176000" cy="405432"/>
          </a:xfrm>
        </p:spPr>
        <p:txBody>
          <a:bodyPr/>
          <a:lstStyle/>
          <a:p>
            <a:r>
              <a:rPr lang="en-US" dirty="0"/>
              <a:t>Meltdown &amp; Spectre</a:t>
            </a:r>
          </a:p>
        </p:txBody>
      </p:sp>
      <p:sp>
        <p:nvSpPr>
          <p:cNvPr id="3" name="Title 2"/>
          <p:cNvSpPr>
            <a:spLocks noGrp="1"/>
          </p:cNvSpPr>
          <p:nvPr>
            <p:ph type="title"/>
          </p:nvPr>
        </p:nvSpPr>
        <p:spPr>
          <a:xfrm>
            <a:off x="406400" y="1020328"/>
            <a:ext cx="12192000" cy="723900"/>
          </a:xfrm>
        </p:spPr>
        <p:txBody>
          <a:bodyPr>
            <a:normAutofit fontScale="90000"/>
          </a:bodyPr>
          <a:lstStyle/>
          <a:p>
            <a:r>
              <a:rPr lang="en-US" dirty="0"/>
              <a:t>Meltdown Example Code</a:t>
            </a:r>
          </a:p>
        </p:txBody>
      </p:sp>
      <p:sp>
        <p:nvSpPr>
          <p:cNvPr id="6" name="Rectangle 5">
            <a:extLst>
              <a:ext uri="{FF2B5EF4-FFF2-40B4-BE49-F238E27FC236}">
                <a16:creationId xmlns:a16="http://schemas.microsoft.com/office/drawing/2014/main" xmlns="" id="{2F22D38D-BD4C-47CD-875C-71126A56C2D8}"/>
              </a:ext>
            </a:extLst>
          </p:cNvPr>
          <p:cNvSpPr/>
          <p:nvPr/>
        </p:nvSpPr>
        <p:spPr>
          <a:xfrm>
            <a:off x="607620" y="2061556"/>
            <a:ext cx="11319336" cy="400110"/>
          </a:xfrm>
          <a:prstGeom prst="rect">
            <a:avLst/>
          </a:prstGeom>
          <a:ln>
            <a:solidFill>
              <a:schemeClr val="bg1">
                <a:lumMod val="75000"/>
                <a:lumOff val="25000"/>
              </a:schemeClr>
            </a:solidFill>
          </a:ln>
        </p:spPr>
        <p:txBody>
          <a:bodyPr wrap="square">
            <a:spAutoFit/>
          </a:bodyPr>
          <a:lstStyle/>
          <a:p>
            <a:pPr marL="457200" indent="-457200">
              <a:buFont typeface="+mj-lt"/>
              <a:buAutoNum type="arabicPeriod"/>
            </a:pPr>
            <a:r>
              <a:rPr lang="en-US" dirty="0">
                <a:solidFill>
                  <a:srgbClr val="222222"/>
                </a:solidFill>
                <a:latin typeface="-apple-system"/>
              </a:rPr>
              <a:t>We reset the processor cache</a:t>
            </a:r>
            <a:endParaRPr lang="en-US" dirty="0"/>
          </a:p>
        </p:txBody>
      </p:sp>
      <p:sp>
        <p:nvSpPr>
          <p:cNvPr id="9" name="Rectangle 8">
            <a:extLst>
              <a:ext uri="{FF2B5EF4-FFF2-40B4-BE49-F238E27FC236}">
                <a16:creationId xmlns:a16="http://schemas.microsoft.com/office/drawing/2014/main" xmlns="" id="{3D58E73F-1567-4EEE-88C1-E8685CEA7F46}"/>
              </a:ext>
            </a:extLst>
          </p:cNvPr>
          <p:cNvSpPr/>
          <p:nvPr/>
        </p:nvSpPr>
        <p:spPr>
          <a:xfrm>
            <a:off x="607619" y="3591519"/>
            <a:ext cx="11319339" cy="707886"/>
          </a:xfrm>
          <a:prstGeom prst="rect">
            <a:avLst/>
          </a:prstGeom>
          <a:ln>
            <a:solidFill>
              <a:schemeClr val="bg1">
                <a:lumMod val="75000"/>
                <a:lumOff val="25000"/>
              </a:schemeClr>
            </a:solidFill>
          </a:ln>
        </p:spPr>
        <p:txBody>
          <a:bodyPr wrap="square">
            <a:spAutoFit/>
          </a:bodyPr>
          <a:lstStyle/>
          <a:p>
            <a:pPr marL="457200" indent="-457200">
              <a:buFont typeface="+mj-lt"/>
              <a:buAutoNum type="arabicPeriod" startAt="2"/>
            </a:pPr>
            <a:r>
              <a:rPr lang="en-US" dirty="0">
                <a:solidFill>
                  <a:srgbClr val="222222"/>
                </a:solidFill>
                <a:latin typeface="-apple-system"/>
              </a:rPr>
              <a:t>We read an interesting variable from the address space of the kernel, which will cause an exception, but it will not be processed immediately.</a:t>
            </a:r>
            <a:endParaRPr lang="en-US" dirty="0"/>
          </a:p>
        </p:txBody>
      </p:sp>
      <p:sp>
        <p:nvSpPr>
          <p:cNvPr id="11" name="Rectangle 10">
            <a:extLst>
              <a:ext uri="{FF2B5EF4-FFF2-40B4-BE49-F238E27FC236}">
                <a16:creationId xmlns:a16="http://schemas.microsoft.com/office/drawing/2014/main" xmlns="" id="{55654D89-1636-4F1F-BB79-917F55257E74}"/>
              </a:ext>
            </a:extLst>
          </p:cNvPr>
          <p:cNvSpPr/>
          <p:nvPr/>
        </p:nvSpPr>
        <p:spPr>
          <a:xfrm>
            <a:off x="1068650" y="4412304"/>
            <a:ext cx="6502400" cy="707886"/>
          </a:xfrm>
          <a:prstGeom prst="rect">
            <a:avLst/>
          </a:prstGeom>
        </p:spPr>
        <p:txBody>
          <a:bodyPr>
            <a:spAutoFit/>
          </a:bodyPr>
          <a:lstStyle/>
          <a:p>
            <a:r>
              <a:rPr lang="en-US" dirty="0" err="1">
                <a:solidFill>
                  <a:srgbClr val="A626A4"/>
                </a:solidFill>
                <a:latin typeface="Menlo"/>
              </a:rPr>
              <a:t>const</a:t>
            </a:r>
            <a:r>
              <a:rPr lang="en-US" dirty="0">
                <a:solidFill>
                  <a:srgbClr val="383A42"/>
                </a:solidFill>
                <a:latin typeface="Menlo"/>
              </a:rPr>
              <a:t> </a:t>
            </a:r>
            <a:r>
              <a:rPr lang="en-US" dirty="0">
                <a:solidFill>
                  <a:srgbClr val="A626A4"/>
                </a:solidFill>
                <a:latin typeface="Menlo"/>
              </a:rPr>
              <a:t>char</a:t>
            </a:r>
            <a:r>
              <a:rPr lang="en-US" dirty="0">
                <a:solidFill>
                  <a:srgbClr val="383A42"/>
                </a:solidFill>
                <a:latin typeface="Menlo"/>
              </a:rPr>
              <a:t>* </a:t>
            </a:r>
            <a:r>
              <a:rPr lang="en-US" dirty="0" err="1">
                <a:solidFill>
                  <a:srgbClr val="383A42"/>
                </a:solidFill>
                <a:latin typeface="Menlo"/>
              </a:rPr>
              <a:t>kernel_space_ptr</a:t>
            </a:r>
            <a:r>
              <a:rPr lang="en-US" dirty="0">
                <a:solidFill>
                  <a:srgbClr val="383A42"/>
                </a:solidFill>
                <a:latin typeface="Menlo"/>
              </a:rPr>
              <a:t> = </a:t>
            </a:r>
            <a:r>
              <a:rPr lang="en-US" dirty="0">
                <a:solidFill>
                  <a:srgbClr val="986801"/>
                </a:solidFill>
                <a:latin typeface="Menlo"/>
              </a:rPr>
              <a:t>0xBAADF00D</a:t>
            </a:r>
            <a:r>
              <a:rPr lang="en-US" dirty="0">
                <a:solidFill>
                  <a:srgbClr val="383A42"/>
                </a:solidFill>
                <a:latin typeface="Menlo"/>
              </a:rPr>
              <a:t>;</a:t>
            </a:r>
            <a:br>
              <a:rPr lang="en-US" dirty="0">
                <a:solidFill>
                  <a:srgbClr val="383A42"/>
                </a:solidFill>
                <a:latin typeface="Menlo"/>
              </a:rPr>
            </a:br>
            <a:r>
              <a:rPr lang="en-US" dirty="0">
                <a:solidFill>
                  <a:srgbClr val="A626A4"/>
                </a:solidFill>
                <a:latin typeface="Menlo"/>
              </a:rPr>
              <a:t>char</a:t>
            </a:r>
            <a:r>
              <a:rPr lang="en-US" dirty="0">
                <a:solidFill>
                  <a:srgbClr val="383A42"/>
                </a:solidFill>
                <a:latin typeface="Menlo"/>
              </a:rPr>
              <a:t> </a:t>
            </a:r>
            <a:r>
              <a:rPr lang="en-US" dirty="0" err="1">
                <a:solidFill>
                  <a:srgbClr val="383A42"/>
                </a:solidFill>
                <a:latin typeface="Menlo"/>
              </a:rPr>
              <a:t>tmp</a:t>
            </a:r>
            <a:r>
              <a:rPr lang="en-US" dirty="0">
                <a:solidFill>
                  <a:srgbClr val="383A42"/>
                </a:solidFill>
                <a:latin typeface="Menlo"/>
              </a:rPr>
              <a:t> = *</a:t>
            </a:r>
            <a:r>
              <a:rPr lang="en-US" dirty="0" err="1">
                <a:solidFill>
                  <a:srgbClr val="383A42"/>
                </a:solidFill>
                <a:latin typeface="Menlo"/>
              </a:rPr>
              <a:t>kernel_space_ptr</a:t>
            </a:r>
            <a:r>
              <a:rPr lang="en-US" dirty="0">
                <a:solidFill>
                  <a:srgbClr val="383A42"/>
                </a:solidFill>
                <a:latin typeface="Menlo"/>
              </a:rPr>
              <a:t>;</a:t>
            </a:r>
            <a:endParaRPr lang="en-US" dirty="0"/>
          </a:p>
        </p:txBody>
      </p:sp>
      <p:sp>
        <p:nvSpPr>
          <p:cNvPr id="12" name="Rectangle 11">
            <a:extLst>
              <a:ext uri="{FF2B5EF4-FFF2-40B4-BE49-F238E27FC236}">
                <a16:creationId xmlns:a16="http://schemas.microsoft.com/office/drawing/2014/main" xmlns="" id="{CF58AEF1-127F-4066-BC90-74F2E74EB968}"/>
              </a:ext>
            </a:extLst>
          </p:cNvPr>
          <p:cNvSpPr/>
          <p:nvPr/>
        </p:nvSpPr>
        <p:spPr>
          <a:xfrm>
            <a:off x="1086500" y="2485026"/>
            <a:ext cx="6502400" cy="1015663"/>
          </a:xfrm>
          <a:prstGeom prst="rect">
            <a:avLst/>
          </a:prstGeom>
        </p:spPr>
        <p:txBody>
          <a:bodyPr>
            <a:spAutoFit/>
          </a:bodyPr>
          <a:lstStyle/>
          <a:p>
            <a:r>
              <a:rPr lang="en-US" dirty="0">
                <a:solidFill>
                  <a:srgbClr val="A626A4"/>
                </a:solidFill>
                <a:latin typeface="Menlo"/>
              </a:rPr>
              <a:t>char</a:t>
            </a:r>
            <a:r>
              <a:rPr lang="en-US" dirty="0">
                <a:solidFill>
                  <a:srgbClr val="383A42"/>
                </a:solidFill>
                <a:latin typeface="Menlo"/>
              </a:rPr>
              <a:t> </a:t>
            </a:r>
            <a:r>
              <a:rPr lang="en-US" dirty="0" err="1">
                <a:solidFill>
                  <a:srgbClr val="383A42"/>
                </a:solidFill>
                <a:latin typeface="Menlo"/>
              </a:rPr>
              <a:t>userspace_array</a:t>
            </a:r>
            <a:r>
              <a:rPr lang="en-US" dirty="0">
                <a:solidFill>
                  <a:srgbClr val="383A42"/>
                </a:solidFill>
                <a:latin typeface="Menlo"/>
              </a:rPr>
              <a:t>[</a:t>
            </a:r>
            <a:r>
              <a:rPr lang="en-US" dirty="0">
                <a:solidFill>
                  <a:srgbClr val="986801"/>
                </a:solidFill>
                <a:latin typeface="Menlo"/>
              </a:rPr>
              <a:t>256</a:t>
            </a:r>
            <a:r>
              <a:rPr lang="en-US" dirty="0">
                <a:solidFill>
                  <a:srgbClr val="383A42"/>
                </a:solidFill>
                <a:latin typeface="Menlo"/>
              </a:rPr>
              <a:t>*</a:t>
            </a:r>
            <a:r>
              <a:rPr lang="en-US" dirty="0">
                <a:solidFill>
                  <a:srgbClr val="986801"/>
                </a:solidFill>
                <a:latin typeface="Menlo"/>
              </a:rPr>
              <a:t>4096</a:t>
            </a:r>
            <a:r>
              <a:rPr lang="en-US" dirty="0">
                <a:solidFill>
                  <a:srgbClr val="383A42"/>
                </a:solidFill>
                <a:latin typeface="Menlo"/>
              </a:rPr>
              <a:t>];</a:t>
            </a:r>
            <a:br>
              <a:rPr lang="en-US" dirty="0">
                <a:solidFill>
                  <a:srgbClr val="383A42"/>
                </a:solidFill>
                <a:latin typeface="Menlo"/>
              </a:rPr>
            </a:br>
            <a:r>
              <a:rPr lang="en-US" dirty="0">
                <a:solidFill>
                  <a:srgbClr val="A626A4"/>
                </a:solidFill>
                <a:latin typeface="Menlo"/>
              </a:rPr>
              <a:t>for</a:t>
            </a:r>
            <a:r>
              <a:rPr lang="en-US" dirty="0">
                <a:solidFill>
                  <a:srgbClr val="383A42"/>
                </a:solidFill>
                <a:latin typeface="Menlo"/>
              </a:rPr>
              <a:t> (</a:t>
            </a:r>
            <a:r>
              <a:rPr lang="en-US" dirty="0" err="1">
                <a:solidFill>
                  <a:srgbClr val="383A42"/>
                </a:solidFill>
                <a:latin typeface="Menlo"/>
              </a:rPr>
              <a:t>i</a:t>
            </a:r>
            <a:r>
              <a:rPr lang="en-US" dirty="0">
                <a:solidFill>
                  <a:srgbClr val="383A42"/>
                </a:solidFill>
                <a:latin typeface="Menlo"/>
              </a:rPr>
              <a:t> = </a:t>
            </a:r>
            <a:r>
              <a:rPr lang="en-US" dirty="0">
                <a:solidFill>
                  <a:srgbClr val="986801"/>
                </a:solidFill>
                <a:latin typeface="Menlo"/>
              </a:rPr>
              <a:t>0</a:t>
            </a:r>
            <a:r>
              <a:rPr lang="en-US" dirty="0">
                <a:solidFill>
                  <a:srgbClr val="383A42"/>
                </a:solidFill>
                <a:latin typeface="Menlo"/>
              </a:rPr>
              <a:t>; </a:t>
            </a:r>
            <a:r>
              <a:rPr lang="en-US" dirty="0" err="1">
                <a:solidFill>
                  <a:srgbClr val="383A42"/>
                </a:solidFill>
                <a:latin typeface="Menlo"/>
              </a:rPr>
              <a:t>i</a:t>
            </a:r>
            <a:r>
              <a:rPr lang="en-US" dirty="0">
                <a:solidFill>
                  <a:srgbClr val="383A42"/>
                </a:solidFill>
                <a:latin typeface="Menlo"/>
              </a:rPr>
              <a:t> &lt; </a:t>
            </a:r>
            <a:r>
              <a:rPr lang="en-US" dirty="0">
                <a:solidFill>
                  <a:srgbClr val="986801"/>
                </a:solidFill>
                <a:latin typeface="Menlo"/>
              </a:rPr>
              <a:t>256</a:t>
            </a:r>
            <a:r>
              <a:rPr lang="en-US" dirty="0">
                <a:solidFill>
                  <a:srgbClr val="383A42"/>
                </a:solidFill>
                <a:latin typeface="Menlo"/>
              </a:rPr>
              <a:t>*</a:t>
            </a:r>
            <a:r>
              <a:rPr lang="en-US" dirty="0">
                <a:solidFill>
                  <a:srgbClr val="986801"/>
                </a:solidFill>
                <a:latin typeface="Menlo"/>
              </a:rPr>
              <a:t>4096</a:t>
            </a:r>
            <a:r>
              <a:rPr lang="en-US" dirty="0">
                <a:solidFill>
                  <a:srgbClr val="383A42"/>
                </a:solidFill>
                <a:latin typeface="Menlo"/>
              </a:rPr>
              <a:t>; </a:t>
            </a:r>
            <a:r>
              <a:rPr lang="en-US" dirty="0" err="1">
                <a:solidFill>
                  <a:srgbClr val="383A42"/>
                </a:solidFill>
                <a:latin typeface="Menlo"/>
              </a:rPr>
              <a:t>i</a:t>
            </a:r>
            <a:r>
              <a:rPr lang="en-US" dirty="0">
                <a:solidFill>
                  <a:srgbClr val="383A42"/>
                </a:solidFill>
                <a:latin typeface="Menlo"/>
              </a:rPr>
              <a:t>++) { _</a:t>
            </a:r>
            <a:r>
              <a:rPr lang="en-US" dirty="0" err="1">
                <a:solidFill>
                  <a:srgbClr val="383A42"/>
                </a:solidFill>
                <a:latin typeface="Menlo"/>
              </a:rPr>
              <a:t>mm_clflush</a:t>
            </a:r>
            <a:r>
              <a:rPr lang="en-US" dirty="0">
                <a:solidFill>
                  <a:srgbClr val="383A42"/>
                </a:solidFill>
                <a:latin typeface="Menlo"/>
              </a:rPr>
              <a:t>(&amp;</a:t>
            </a:r>
            <a:r>
              <a:rPr lang="en-US" dirty="0" err="1">
                <a:solidFill>
                  <a:srgbClr val="383A42"/>
                </a:solidFill>
                <a:latin typeface="Menlo"/>
              </a:rPr>
              <a:t>userspace_array</a:t>
            </a:r>
            <a:r>
              <a:rPr lang="en-US" dirty="0">
                <a:solidFill>
                  <a:srgbClr val="383A42"/>
                </a:solidFill>
                <a:latin typeface="Menlo"/>
              </a:rPr>
              <a:t>[</a:t>
            </a:r>
            <a:r>
              <a:rPr lang="en-US" dirty="0" err="1">
                <a:solidFill>
                  <a:srgbClr val="383A42"/>
                </a:solidFill>
                <a:latin typeface="Menlo"/>
              </a:rPr>
              <a:t>i</a:t>
            </a:r>
            <a:r>
              <a:rPr lang="en-US" dirty="0">
                <a:solidFill>
                  <a:srgbClr val="383A42"/>
                </a:solidFill>
                <a:latin typeface="Menlo"/>
              </a:rPr>
              <a:t>]); }</a:t>
            </a:r>
            <a:endParaRPr lang="en-US" dirty="0"/>
          </a:p>
        </p:txBody>
      </p:sp>
      <p:sp>
        <p:nvSpPr>
          <p:cNvPr id="13" name="Rectangle 12">
            <a:extLst>
              <a:ext uri="{FF2B5EF4-FFF2-40B4-BE49-F238E27FC236}">
                <a16:creationId xmlns:a16="http://schemas.microsoft.com/office/drawing/2014/main" xmlns="" id="{B3F727B9-012D-4756-A6E7-B1432DB03E99}"/>
              </a:ext>
            </a:extLst>
          </p:cNvPr>
          <p:cNvSpPr/>
          <p:nvPr/>
        </p:nvSpPr>
        <p:spPr>
          <a:xfrm>
            <a:off x="607620" y="5207885"/>
            <a:ext cx="11319338" cy="707886"/>
          </a:xfrm>
          <a:prstGeom prst="rect">
            <a:avLst/>
          </a:prstGeom>
          <a:ln>
            <a:solidFill>
              <a:schemeClr val="bg1">
                <a:lumMod val="75000"/>
                <a:lumOff val="25000"/>
              </a:schemeClr>
            </a:solidFill>
          </a:ln>
        </p:spPr>
        <p:txBody>
          <a:bodyPr wrap="square">
            <a:spAutoFit/>
          </a:bodyPr>
          <a:lstStyle/>
          <a:p>
            <a:pPr marL="457200" indent="-457200">
              <a:buFont typeface="+mj-lt"/>
              <a:buAutoNum type="arabicPeriod" startAt="3"/>
            </a:pPr>
            <a:r>
              <a:rPr lang="en-US" dirty="0">
                <a:solidFill>
                  <a:srgbClr val="222222"/>
                </a:solidFill>
                <a:latin typeface="-apple-system"/>
              </a:rPr>
              <a:t>Speculatively, we do a read from the array, which is located in our user address space, based on the value of the variable from item 2.</a:t>
            </a:r>
            <a:endParaRPr lang="en-US" dirty="0"/>
          </a:p>
        </p:txBody>
      </p:sp>
      <p:sp>
        <p:nvSpPr>
          <p:cNvPr id="15" name="Rectangle 14">
            <a:extLst>
              <a:ext uri="{FF2B5EF4-FFF2-40B4-BE49-F238E27FC236}">
                <a16:creationId xmlns:a16="http://schemas.microsoft.com/office/drawing/2014/main" xmlns="" id="{57B55C84-9EBE-44D8-8B76-5A415FB4FE8C}"/>
              </a:ext>
            </a:extLst>
          </p:cNvPr>
          <p:cNvSpPr/>
          <p:nvPr/>
        </p:nvSpPr>
        <p:spPr>
          <a:xfrm>
            <a:off x="914221" y="7636931"/>
            <a:ext cx="6502400" cy="1015663"/>
          </a:xfrm>
          <a:prstGeom prst="rect">
            <a:avLst/>
          </a:prstGeom>
        </p:spPr>
        <p:txBody>
          <a:bodyPr>
            <a:spAutoFit/>
          </a:bodyPr>
          <a:lstStyle/>
          <a:p>
            <a:r>
              <a:rPr lang="en-US" dirty="0">
                <a:solidFill>
                  <a:srgbClr val="A626A4"/>
                </a:solidFill>
                <a:latin typeface="Menlo"/>
              </a:rPr>
              <a:t>for</a:t>
            </a:r>
            <a:r>
              <a:rPr lang="en-US" dirty="0">
                <a:solidFill>
                  <a:srgbClr val="383A42"/>
                </a:solidFill>
                <a:latin typeface="Menlo"/>
              </a:rPr>
              <a:t> (</a:t>
            </a:r>
            <a:r>
              <a:rPr lang="en-US" dirty="0" err="1">
                <a:solidFill>
                  <a:srgbClr val="383A42"/>
                </a:solidFill>
                <a:latin typeface="Menlo"/>
              </a:rPr>
              <a:t>i</a:t>
            </a:r>
            <a:r>
              <a:rPr lang="en-US" dirty="0">
                <a:solidFill>
                  <a:srgbClr val="383A42"/>
                </a:solidFill>
                <a:latin typeface="Menlo"/>
              </a:rPr>
              <a:t> = </a:t>
            </a:r>
            <a:r>
              <a:rPr lang="en-US" dirty="0">
                <a:solidFill>
                  <a:srgbClr val="986801"/>
                </a:solidFill>
                <a:latin typeface="Menlo"/>
              </a:rPr>
              <a:t>0</a:t>
            </a:r>
            <a:r>
              <a:rPr lang="en-US" dirty="0">
                <a:solidFill>
                  <a:srgbClr val="383A42"/>
                </a:solidFill>
                <a:latin typeface="Menlo"/>
              </a:rPr>
              <a:t>; </a:t>
            </a:r>
            <a:r>
              <a:rPr lang="en-US" dirty="0" err="1">
                <a:solidFill>
                  <a:srgbClr val="383A42"/>
                </a:solidFill>
                <a:latin typeface="Menlo"/>
              </a:rPr>
              <a:t>i</a:t>
            </a:r>
            <a:r>
              <a:rPr lang="en-US" dirty="0">
                <a:solidFill>
                  <a:srgbClr val="383A42"/>
                </a:solidFill>
                <a:latin typeface="Menlo"/>
              </a:rPr>
              <a:t> &lt; </a:t>
            </a:r>
            <a:r>
              <a:rPr lang="en-US" dirty="0">
                <a:solidFill>
                  <a:srgbClr val="986801"/>
                </a:solidFill>
                <a:latin typeface="Menlo"/>
              </a:rPr>
              <a:t>256</a:t>
            </a:r>
            <a:r>
              <a:rPr lang="en-US" dirty="0">
                <a:solidFill>
                  <a:srgbClr val="383A42"/>
                </a:solidFill>
                <a:latin typeface="Menlo"/>
              </a:rPr>
              <a:t>; </a:t>
            </a:r>
            <a:r>
              <a:rPr lang="en-US" dirty="0" err="1">
                <a:solidFill>
                  <a:srgbClr val="383A42"/>
                </a:solidFill>
                <a:latin typeface="Menlo"/>
              </a:rPr>
              <a:t>i</a:t>
            </a:r>
            <a:r>
              <a:rPr lang="en-US" dirty="0">
                <a:solidFill>
                  <a:srgbClr val="383A42"/>
                </a:solidFill>
                <a:latin typeface="Menlo"/>
              </a:rPr>
              <a:t>++) { </a:t>
            </a:r>
            <a:br>
              <a:rPr lang="en-US" dirty="0">
                <a:solidFill>
                  <a:srgbClr val="383A42"/>
                </a:solidFill>
                <a:latin typeface="Menlo"/>
              </a:rPr>
            </a:br>
            <a:r>
              <a:rPr lang="en-US" dirty="0">
                <a:solidFill>
                  <a:srgbClr val="A626A4"/>
                </a:solidFill>
                <a:latin typeface="Menlo"/>
              </a:rPr>
              <a:t>if</a:t>
            </a:r>
            <a:r>
              <a:rPr lang="en-US" dirty="0">
                <a:solidFill>
                  <a:srgbClr val="383A42"/>
                </a:solidFill>
                <a:latin typeface="Menlo"/>
              </a:rPr>
              <a:t> (</a:t>
            </a:r>
            <a:r>
              <a:rPr lang="en-US" dirty="0" err="1">
                <a:solidFill>
                  <a:srgbClr val="383A42"/>
                </a:solidFill>
                <a:latin typeface="Menlo"/>
              </a:rPr>
              <a:t>is_in_cache</a:t>
            </a:r>
            <a:r>
              <a:rPr lang="en-US" dirty="0">
                <a:solidFill>
                  <a:srgbClr val="383A42"/>
                </a:solidFill>
                <a:latin typeface="Menlo"/>
              </a:rPr>
              <a:t>(</a:t>
            </a:r>
            <a:r>
              <a:rPr lang="en-US" dirty="0" err="1">
                <a:solidFill>
                  <a:srgbClr val="383A42"/>
                </a:solidFill>
                <a:latin typeface="Menlo"/>
              </a:rPr>
              <a:t>userspace_array</a:t>
            </a:r>
            <a:r>
              <a:rPr lang="en-US" dirty="0">
                <a:solidFill>
                  <a:srgbClr val="383A42"/>
                </a:solidFill>
                <a:latin typeface="Menlo"/>
              </a:rPr>
              <a:t>[</a:t>
            </a:r>
            <a:r>
              <a:rPr lang="en-US" dirty="0" err="1">
                <a:solidFill>
                  <a:srgbClr val="383A42"/>
                </a:solidFill>
                <a:latin typeface="Menlo"/>
              </a:rPr>
              <a:t>i</a:t>
            </a:r>
            <a:r>
              <a:rPr lang="en-US" dirty="0">
                <a:solidFill>
                  <a:srgbClr val="383A42"/>
                </a:solidFill>
                <a:latin typeface="Menlo"/>
              </a:rPr>
              <a:t>*</a:t>
            </a:r>
            <a:r>
              <a:rPr lang="en-US" dirty="0">
                <a:solidFill>
                  <a:srgbClr val="986801"/>
                </a:solidFill>
                <a:latin typeface="Menlo"/>
              </a:rPr>
              <a:t>4096</a:t>
            </a:r>
            <a:r>
              <a:rPr lang="en-US" dirty="0">
                <a:solidFill>
                  <a:srgbClr val="383A42"/>
                </a:solidFill>
                <a:latin typeface="Menlo"/>
              </a:rPr>
              <a:t>])) { </a:t>
            </a:r>
            <a:br>
              <a:rPr lang="en-US" dirty="0">
                <a:solidFill>
                  <a:srgbClr val="383A42"/>
                </a:solidFill>
                <a:latin typeface="Menlo"/>
              </a:rPr>
            </a:br>
            <a:r>
              <a:rPr lang="en-US" i="1" dirty="0">
                <a:solidFill>
                  <a:srgbClr val="A0A1A7"/>
                </a:solidFill>
                <a:latin typeface="Menlo"/>
              </a:rPr>
              <a:t>// Got it! *</a:t>
            </a:r>
            <a:r>
              <a:rPr lang="en-US" i="1" dirty="0" err="1">
                <a:solidFill>
                  <a:srgbClr val="A0A1A7"/>
                </a:solidFill>
                <a:latin typeface="Menlo"/>
              </a:rPr>
              <a:t>kernel_space_ptr</a:t>
            </a:r>
            <a:r>
              <a:rPr lang="en-US" i="1" dirty="0">
                <a:solidFill>
                  <a:srgbClr val="A0A1A7"/>
                </a:solidFill>
                <a:latin typeface="Menlo"/>
              </a:rPr>
              <a:t> == </a:t>
            </a:r>
            <a:r>
              <a:rPr lang="en-US" i="1" dirty="0" err="1">
                <a:solidFill>
                  <a:srgbClr val="A0A1A7"/>
                </a:solidFill>
                <a:latin typeface="Menlo"/>
              </a:rPr>
              <a:t>i</a:t>
            </a:r>
            <a:r>
              <a:rPr lang="en-US" dirty="0">
                <a:solidFill>
                  <a:srgbClr val="383A42"/>
                </a:solidFill>
                <a:latin typeface="Menlo"/>
              </a:rPr>
              <a:t> }}</a:t>
            </a:r>
            <a:endParaRPr lang="en-US" dirty="0"/>
          </a:p>
        </p:txBody>
      </p:sp>
      <p:sp>
        <p:nvSpPr>
          <p:cNvPr id="16" name="Rectangle 15">
            <a:extLst>
              <a:ext uri="{FF2B5EF4-FFF2-40B4-BE49-F238E27FC236}">
                <a16:creationId xmlns:a16="http://schemas.microsoft.com/office/drawing/2014/main" xmlns="" id="{885D860A-2A0E-438D-8D39-CA1486C991FA}"/>
              </a:ext>
            </a:extLst>
          </p:cNvPr>
          <p:cNvSpPr/>
          <p:nvPr/>
        </p:nvSpPr>
        <p:spPr>
          <a:xfrm>
            <a:off x="607619" y="8677677"/>
            <a:ext cx="11319337" cy="707886"/>
          </a:xfrm>
          <a:prstGeom prst="rect">
            <a:avLst/>
          </a:prstGeom>
          <a:ln>
            <a:solidFill>
              <a:schemeClr val="bg1">
                <a:lumMod val="75000"/>
                <a:lumOff val="25000"/>
              </a:schemeClr>
            </a:solidFill>
          </a:ln>
        </p:spPr>
        <p:txBody>
          <a:bodyPr wrap="square">
            <a:spAutoFit/>
          </a:bodyPr>
          <a:lstStyle/>
          <a:p>
            <a:r>
              <a:rPr lang="en-US" dirty="0">
                <a:solidFill>
                  <a:srgbClr val="222222"/>
                </a:solidFill>
                <a:latin typeface="-apple-system"/>
              </a:rPr>
              <a:t>Thus, the object of the attack is the microarchitecture of the processor, and the attack itself cannot be repaired in the software.</a:t>
            </a:r>
            <a:endParaRPr lang="en-US" dirty="0"/>
          </a:p>
        </p:txBody>
      </p:sp>
      <p:sp>
        <p:nvSpPr>
          <p:cNvPr id="17" name="Rectangle 16">
            <a:extLst>
              <a:ext uri="{FF2B5EF4-FFF2-40B4-BE49-F238E27FC236}">
                <a16:creationId xmlns:a16="http://schemas.microsoft.com/office/drawing/2014/main" xmlns="" id="{E4B5AD00-8B0F-48BC-AA3D-9D83A359300F}"/>
              </a:ext>
            </a:extLst>
          </p:cNvPr>
          <p:cNvSpPr/>
          <p:nvPr/>
        </p:nvSpPr>
        <p:spPr>
          <a:xfrm>
            <a:off x="1086500" y="5985646"/>
            <a:ext cx="5061001" cy="400110"/>
          </a:xfrm>
          <a:prstGeom prst="rect">
            <a:avLst/>
          </a:prstGeom>
        </p:spPr>
        <p:txBody>
          <a:bodyPr wrap="none">
            <a:spAutoFit/>
          </a:bodyPr>
          <a:lstStyle/>
          <a:p>
            <a:r>
              <a:rPr lang="en-US" dirty="0">
                <a:solidFill>
                  <a:srgbClr val="A626A4"/>
                </a:solidFill>
                <a:latin typeface="Menlo"/>
              </a:rPr>
              <a:t>char</a:t>
            </a:r>
            <a:r>
              <a:rPr lang="en-US" dirty="0">
                <a:solidFill>
                  <a:srgbClr val="383A42"/>
                </a:solidFill>
                <a:latin typeface="Menlo"/>
              </a:rPr>
              <a:t> </a:t>
            </a:r>
            <a:r>
              <a:rPr lang="en-US" dirty="0" err="1">
                <a:solidFill>
                  <a:srgbClr val="383A42"/>
                </a:solidFill>
                <a:latin typeface="Menlo"/>
              </a:rPr>
              <a:t>not_used</a:t>
            </a:r>
            <a:r>
              <a:rPr lang="en-US" dirty="0">
                <a:solidFill>
                  <a:srgbClr val="383A42"/>
                </a:solidFill>
                <a:latin typeface="Menlo"/>
              </a:rPr>
              <a:t> = </a:t>
            </a:r>
            <a:r>
              <a:rPr lang="en-US" dirty="0" err="1">
                <a:solidFill>
                  <a:srgbClr val="383A42"/>
                </a:solidFill>
                <a:latin typeface="Menlo"/>
              </a:rPr>
              <a:t>userspace_array</a:t>
            </a:r>
            <a:r>
              <a:rPr lang="en-US" dirty="0">
                <a:solidFill>
                  <a:srgbClr val="383A42"/>
                </a:solidFill>
                <a:latin typeface="Menlo"/>
              </a:rPr>
              <a:t>[</a:t>
            </a:r>
            <a:r>
              <a:rPr lang="en-US" dirty="0" err="1">
                <a:solidFill>
                  <a:srgbClr val="383A42"/>
                </a:solidFill>
                <a:latin typeface="Menlo"/>
              </a:rPr>
              <a:t>tmp</a:t>
            </a:r>
            <a:r>
              <a:rPr lang="en-US" dirty="0">
                <a:solidFill>
                  <a:srgbClr val="383A42"/>
                </a:solidFill>
                <a:latin typeface="Menlo"/>
              </a:rPr>
              <a:t> * </a:t>
            </a:r>
            <a:r>
              <a:rPr lang="en-US" dirty="0">
                <a:solidFill>
                  <a:srgbClr val="986801"/>
                </a:solidFill>
                <a:latin typeface="Menlo"/>
              </a:rPr>
              <a:t>4096</a:t>
            </a:r>
            <a:r>
              <a:rPr lang="en-US" dirty="0">
                <a:solidFill>
                  <a:srgbClr val="383A42"/>
                </a:solidFill>
                <a:latin typeface="Menlo"/>
              </a:rPr>
              <a:t>];</a:t>
            </a:r>
            <a:endParaRPr lang="en-US" dirty="0"/>
          </a:p>
        </p:txBody>
      </p:sp>
      <p:sp>
        <p:nvSpPr>
          <p:cNvPr id="18" name="Rectangle 17">
            <a:extLst>
              <a:ext uri="{FF2B5EF4-FFF2-40B4-BE49-F238E27FC236}">
                <a16:creationId xmlns:a16="http://schemas.microsoft.com/office/drawing/2014/main" xmlns="" id="{C2018C1A-CC55-450E-97D3-058DCEEA3C93}"/>
              </a:ext>
            </a:extLst>
          </p:cNvPr>
          <p:cNvSpPr/>
          <p:nvPr/>
        </p:nvSpPr>
        <p:spPr>
          <a:xfrm>
            <a:off x="607618" y="6519472"/>
            <a:ext cx="11319339" cy="1015663"/>
          </a:xfrm>
          <a:prstGeom prst="rect">
            <a:avLst/>
          </a:prstGeom>
          <a:ln>
            <a:solidFill>
              <a:schemeClr val="bg1">
                <a:lumMod val="75000"/>
                <a:lumOff val="25000"/>
              </a:schemeClr>
            </a:solidFill>
          </a:ln>
        </p:spPr>
        <p:txBody>
          <a:bodyPr wrap="square">
            <a:spAutoFit/>
          </a:bodyPr>
          <a:lstStyle/>
          <a:p>
            <a:pPr marL="457200" indent="-457200">
              <a:buFont typeface="+mj-lt"/>
              <a:buAutoNum type="arabicPeriod" startAt="4"/>
            </a:pPr>
            <a:r>
              <a:rPr lang="en-US" dirty="0">
                <a:solidFill>
                  <a:srgbClr val="222222"/>
                </a:solidFill>
                <a:latin typeface="-apple-system"/>
              </a:rPr>
              <a:t>We consistently read the array and accurately measure the access time. All the elements, except for one, will be read slowly, but the element that corresponds to the value at the address inaccessible to us is fast, because it has already entered the cache.</a:t>
            </a:r>
            <a:endParaRPr lang="en-US" dirty="0"/>
          </a:p>
        </p:txBody>
      </p:sp>
    </p:spTree>
    <p:extLst>
      <p:ext uri="{BB962C8B-B14F-4D97-AF65-F5344CB8AC3E}">
        <p14:creationId xmlns:p14="http://schemas.microsoft.com/office/powerpoint/2010/main" val="29270188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7" name="Spectre"/>
          <p:cNvSpPr txBox="1">
            <a:spLocks noGrp="1"/>
          </p:cNvSpPr>
          <p:nvPr>
            <p:ph type="title"/>
          </p:nvPr>
        </p:nvSpPr>
        <p:spPr>
          <a:xfrm>
            <a:off x="5155096" y="6426200"/>
            <a:ext cx="7443304" cy="2705100"/>
          </a:xfrm>
          <a:prstGeom prst="rect">
            <a:avLst/>
          </a:prstGeom>
        </p:spPr>
        <p:txBody>
          <a:bodyPr>
            <a:normAutofit/>
          </a:bodyPr>
          <a:lstStyle/>
          <a:p>
            <a:r>
              <a:rPr dirty="0"/>
              <a:t>Spectre</a:t>
            </a:r>
          </a:p>
        </p:txBody>
      </p:sp>
      <p:sp>
        <p:nvSpPr>
          <p:cNvPr id="1148" name="Speculative execution"/>
          <p:cNvSpPr txBox="1">
            <a:spLocks noGrp="1"/>
          </p:cNvSpPr>
          <p:nvPr>
            <p:ph type="body" sz="quarter" idx="1"/>
          </p:nvPr>
        </p:nvSpPr>
        <p:spPr>
          <a:prstGeom prst="rect">
            <a:avLst/>
          </a:prstGeom>
        </p:spPr>
        <p:txBody>
          <a:bodyPr/>
          <a:lstStyle/>
          <a:p>
            <a:r>
              <a:t>Speculative execution</a:t>
            </a:r>
          </a:p>
        </p:txBody>
      </p:sp>
      <p:pic>
        <p:nvPicPr>
          <p:cNvPr id="1149" name="spectre.png" descr="spectre.png"/>
          <p:cNvPicPr>
            <a:picLocks noChangeAspect="1"/>
          </p:cNvPicPr>
          <p:nvPr/>
        </p:nvPicPr>
        <p:blipFill>
          <a:blip r:embed="rId2">
            <a:extLst/>
          </a:blip>
          <a:stretch>
            <a:fillRect/>
          </a:stretch>
        </p:blipFill>
        <p:spPr>
          <a:xfrm>
            <a:off x="200090" y="2016078"/>
            <a:ext cx="5940640" cy="470204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6" name="Закругленный прямоугольник"/>
          <p:cNvGrpSpPr/>
          <p:nvPr/>
        </p:nvGrpSpPr>
        <p:grpSpPr>
          <a:xfrm>
            <a:off x="146942" y="2101382"/>
            <a:ext cx="12710917" cy="7405037"/>
            <a:chOff x="0" y="0"/>
            <a:chExt cx="12710915" cy="7405036"/>
          </a:xfrm>
        </p:grpSpPr>
        <p:sp>
          <p:nvSpPr>
            <p:cNvPr id="455" name="Закругленный прямоугольник"/>
            <p:cNvSpPr/>
            <p:nvPr/>
          </p:nvSpPr>
          <p:spPr>
            <a:xfrm>
              <a:off x="50800" y="50800"/>
              <a:ext cx="12609315" cy="7303436"/>
            </a:xfrm>
            <a:prstGeom prst="roundRect">
              <a:avLst>
                <a:gd name="adj" fmla="val 8514"/>
              </a:avLst>
            </a:prstGeom>
            <a:solidFill>
              <a:srgbClr val="000000"/>
            </a:solidFill>
            <a:ln>
              <a:noFill/>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pic>
          <p:nvPicPr>
            <p:cNvPr id="454" name="Закругленный прямоугольник" descr="Закругленный прямоугольник"/>
            <p:cNvPicPr>
              <a:picLocks/>
            </p:cNvPicPr>
            <p:nvPr/>
          </p:nvPicPr>
          <p:blipFill>
            <a:blip r:embed="rId2">
              <a:extLst/>
            </a:blip>
            <a:stretch>
              <a:fillRect/>
            </a:stretch>
          </p:blipFill>
          <p:spPr>
            <a:xfrm>
              <a:off x="0" y="0"/>
              <a:ext cx="12710915" cy="7405036"/>
            </a:xfrm>
            <a:prstGeom prst="rect">
              <a:avLst/>
            </a:prstGeom>
            <a:effectLst/>
          </p:spPr>
        </p:pic>
      </p:grpSp>
      <p:grpSp>
        <p:nvGrpSpPr>
          <p:cNvPr id="461" name="Группа"/>
          <p:cNvGrpSpPr/>
          <p:nvPr/>
        </p:nvGrpSpPr>
        <p:grpSpPr>
          <a:xfrm>
            <a:off x="529204" y="3759355"/>
            <a:ext cx="2815638" cy="1530462"/>
            <a:chOff x="0" y="0"/>
            <a:chExt cx="2815636" cy="1530461"/>
          </a:xfrm>
        </p:grpSpPr>
        <p:sp>
          <p:nvSpPr>
            <p:cNvPr id="457" name="Мужчина"/>
            <p:cNvSpPr/>
            <p:nvPr/>
          </p:nvSpPr>
          <p:spPr>
            <a:xfrm>
              <a:off x="2248445"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sp>
          <p:nvSpPr>
            <p:cNvPr id="458" name="Мужчина"/>
            <p:cNvSpPr/>
            <p:nvPr/>
          </p:nvSpPr>
          <p:spPr>
            <a:xfrm>
              <a:off x="1530622"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sp>
          <p:nvSpPr>
            <p:cNvPr id="459" name="Мужчина"/>
            <p:cNvSpPr/>
            <p:nvPr/>
          </p:nvSpPr>
          <p:spPr>
            <a:xfrm>
              <a:off x="812799"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sp>
          <p:nvSpPr>
            <p:cNvPr id="460" name="Мужчина"/>
            <p:cNvSpPr/>
            <p:nvPr/>
          </p:nvSpPr>
          <p:spPr>
            <a:xfrm>
              <a:off x="-1"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grpSp>
      <p:sp>
        <p:nvSpPr>
          <p:cNvPr id="462" name="Мужчина"/>
          <p:cNvSpPr/>
          <p:nvPr/>
        </p:nvSpPr>
        <p:spPr>
          <a:xfrm>
            <a:off x="3599056" y="37610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3"/>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sp>
        <p:nvSpPr>
          <p:cNvPr id="463" name="#4711"/>
          <p:cNvSpPr/>
          <p:nvPr/>
        </p:nvSpPr>
        <p:spPr>
          <a:xfrm>
            <a:off x="5119989" y="6630671"/>
            <a:ext cx="1948689" cy="1404144"/>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b"/>
          <a:lstStyle/>
          <a:p>
            <a:pPr marL="0" marR="0" lvl="1" indent="228600" algn="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r>
              <a:rPr kumimoji="0" sz="2800" b="0" i="0" u="none" strike="noStrike" kern="0" cap="all" spc="0" normalizeH="0" baseline="0" noProof="0">
                <a:ln>
                  <a:noFill/>
                </a:ln>
                <a:solidFill>
                  <a:srgbClr val="FFFFFF"/>
                </a:solidFill>
                <a:effectLst/>
                <a:uLnTx/>
                <a:uFillTx/>
                <a:latin typeface="DIN Condensed"/>
                <a:sym typeface="DIN Condensed"/>
              </a:rPr>
              <a:t>#4711</a:t>
            </a:r>
          </a:p>
        </p:txBody>
      </p:sp>
      <p:sp>
        <p:nvSpPr>
          <p:cNvPr id="464" name="Order?"/>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pPr marL="0" marR="0" lvl="0" indent="0" algn="ctr" defTabSz="584200" rtl="0" eaLnBrk="1" fontAlgn="auto" latinLnBrk="0" hangingPunct="0">
              <a:lnSpc>
                <a:spcPct val="80000"/>
              </a:lnSpc>
              <a:spcBef>
                <a:spcPts val="0"/>
              </a:spcBef>
              <a:spcAft>
                <a:spcPts val="0"/>
              </a:spcAft>
              <a:buClrTx/>
              <a:buSzTx/>
              <a:buFontTx/>
              <a:buNone/>
              <a:tabLst/>
              <a:defRPr/>
            </a:pPr>
            <a:r>
              <a:rPr kumimoji="0" sz="2800" b="0" i="0" u="none" strike="noStrike" kern="0" cap="all" spc="0" normalizeH="0" baseline="0" noProof="0">
                <a:ln>
                  <a:noFill/>
                </a:ln>
                <a:solidFill>
                  <a:srgbClr val="FFFFFF"/>
                </a:solidFill>
                <a:effectLst/>
                <a:uLnTx/>
                <a:uFillTx/>
                <a:latin typeface="DIN Condensed"/>
                <a:sym typeface="DIN Condensed"/>
              </a:rPr>
              <a:t>Order?</a:t>
            </a:r>
          </a:p>
        </p:txBody>
      </p:sp>
      <p:sp>
        <p:nvSpPr>
          <p:cNvPr id="465" name="Your Order ID: #4711"/>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pPr marL="0" marR="0" lvl="0" indent="0" algn="ctr" defTabSz="584200" rtl="0" eaLnBrk="1" fontAlgn="auto" latinLnBrk="0" hangingPunct="0">
              <a:lnSpc>
                <a:spcPct val="80000"/>
              </a:lnSpc>
              <a:spcBef>
                <a:spcPts val="0"/>
              </a:spcBef>
              <a:spcAft>
                <a:spcPts val="0"/>
              </a:spcAft>
              <a:buClrTx/>
              <a:buSzTx/>
              <a:buFontTx/>
              <a:buNone/>
              <a:tabLst/>
              <a:defRPr/>
            </a:pPr>
            <a:r>
              <a:rPr kumimoji="0" sz="2800" b="0" i="0" u="none" strike="noStrike" kern="0" cap="all" spc="0" normalizeH="0" baseline="0" noProof="0">
                <a:ln>
                  <a:noFill/>
                </a:ln>
                <a:solidFill>
                  <a:srgbClr val="FFFFFF"/>
                </a:solidFill>
                <a:effectLst/>
                <a:uLnTx/>
                <a:uFillTx/>
                <a:latin typeface="DIN Condensed"/>
                <a:sym typeface="DIN Condensed"/>
              </a:rPr>
              <a:t>Your Order ID: #4711</a:t>
            </a:r>
          </a:p>
        </p:txBody>
      </p:sp>
      <p:sp>
        <p:nvSpPr>
          <p:cNvPr id="466" name="Пицца"/>
          <p:cNvSpPr/>
          <p:nvPr/>
        </p:nvSpPr>
        <p:spPr>
          <a:xfrm>
            <a:off x="9536010" y="2979983"/>
            <a:ext cx="665439"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sp>
        <p:nvSpPr>
          <p:cNvPr id="468" name="Confidential Burgers Inc. : Parallel, Out of order execution"/>
          <p:cNvSpPr txBox="1">
            <a:spLocks noGrp="1"/>
          </p:cNvSpPr>
          <p:nvPr>
            <p:ph type="title"/>
          </p:nvPr>
        </p:nvSpPr>
        <p:spPr>
          <a:prstGeom prst="rect">
            <a:avLst/>
          </a:prstGeom>
        </p:spPr>
        <p:txBody>
          <a:bodyPr>
            <a:noAutofit/>
          </a:bodyPr>
          <a:lstStyle>
            <a:lvl1pPr defTabSz="438150">
              <a:spcBef>
                <a:spcPts val="2100"/>
              </a:spcBef>
              <a:defRPr sz="4500"/>
            </a:lvl1pPr>
          </a:lstStyle>
          <a:p>
            <a:r>
              <a:rPr sz="3200" dirty="0"/>
              <a:t>Confidential Burgers Inc. : Parallel, Out of order execution</a:t>
            </a:r>
          </a:p>
        </p:txBody>
      </p:sp>
      <p:sp>
        <p:nvSpPr>
          <p:cNvPr id="469"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marL="0" marR="0" lvl="0" indent="0" algn="r" defTabSz="584200" rtl="0" eaLnBrk="1" fontAlgn="auto" latinLnBrk="0" hangingPunct="0">
              <a:lnSpc>
                <a:spcPct val="80000"/>
              </a:lnSpc>
              <a:spcBef>
                <a:spcPts val="0"/>
              </a:spcBef>
              <a:spcAft>
                <a:spcPts val="0"/>
              </a:spcAft>
              <a:buClrTx/>
              <a:buSzTx/>
              <a:buFontTx/>
              <a:buNone/>
              <a:tabLst/>
              <a:defRPr/>
            </a:pPr>
            <a:fld id="{86CB4B4D-7CA3-9044-876B-883B54F8677D}" type="slidenum">
              <a:rPr kumimoji="0" sz="2400" b="0" i="0" u="none" strike="noStrike" kern="0" cap="none" spc="0" normalizeH="0" baseline="0" noProof="0">
                <a:ln>
                  <a:noFill/>
                </a:ln>
                <a:solidFill>
                  <a:srgbClr val="838787"/>
                </a:solidFill>
                <a:effectLst/>
                <a:uLnTx/>
                <a:uFillTx/>
                <a:latin typeface="DIN Alternate"/>
                <a:sym typeface="DIN Alternate"/>
              </a:rPr>
              <a:pPr marL="0" marR="0" lvl="0" indent="0" algn="r" defTabSz="584200" rtl="0" eaLnBrk="1" fontAlgn="auto" latinLnBrk="0" hangingPunct="0">
                <a:lnSpc>
                  <a:spcPct val="80000"/>
                </a:lnSpc>
                <a:spcBef>
                  <a:spcPts val="0"/>
                </a:spcBef>
                <a:spcAft>
                  <a:spcPts val="0"/>
                </a:spcAft>
                <a:buClrTx/>
                <a:buSzTx/>
                <a:buFontTx/>
                <a:buNone/>
                <a:tabLst/>
                <a:defRPr/>
              </a:pPr>
              <a:t>22</a:t>
            </a:fld>
            <a:endParaRPr kumimoji="0" sz="2400" b="0" i="0" u="none" strike="noStrike" kern="0" cap="none" spc="0" normalizeH="0" baseline="0" noProof="0">
              <a:ln>
                <a:noFill/>
              </a:ln>
              <a:solidFill>
                <a:srgbClr val="838787"/>
              </a:solidFill>
              <a:effectLst/>
              <a:uLnTx/>
              <a:uFillTx/>
              <a:latin typeface="DIN Alternate"/>
              <a:sym typeface="DIN Alternate"/>
            </a:endParaRPr>
          </a:p>
        </p:txBody>
      </p:sp>
      <p:sp>
        <p:nvSpPr>
          <p:cNvPr id="470" name="Робот"/>
          <p:cNvSpPr/>
          <p:nvPr/>
        </p:nvSpPr>
        <p:spPr>
          <a:xfrm>
            <a:off x="7089029" y="378600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sp>
        <p:nvSpPr>
          <p:cNvPr id="471" name="Customer"/>
          <p:cNvSpPr txBox="1"/>
          <p:nvPr/>
        </p:nvSpPr>
        <p:spPr>
          <a:xfrm>
            <a:off x="3254636" y="5424714"/>
            <a:ext cx="12560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lvl="0" indent="0" algn="l" defTabSz="584200" rtl="0" eaLnBrk="1" fontAlgn="auto" latinLnBrk="0" hangingPunct="0">
              <a:lnSpc>
                <a:spcPct val="100000"/>
              </a:lnSpc>
              <a:spcBef>
                <a:spcPts val="2400"/>
              </a:spcBef>
              <a:spcAft>
                <a:spcPts val="0"/>
              </a:spcAft>
              <a:buClrTx/>
              <a:buSzTx/>
              <a:buFontTx/>
              <a:buNone/>
              <a:tabLst/>
              <a:defRPr/>
            </a:pPr>
            <a:r>
              <a:rPr kumimoji="0" sz="2000" b="0" i="0" u="none" strike="noStrike" kern="0" cap="none" spc="0" normalizeH="0" baseline="0" noProof="0">
                <a:ln>
                  <a:noFill/>
                </a:ln>
                <a:solidFill>
                  <a:srgbClr val="838787"/>
                </a:solidFill>
                <a:effectLst/>
                <a:uLnTx/>
                <a:uFillTx/>
                <a:latin typeface="Avenir Next Medium"/>
                <a:sym typeface="Avenir Next Medium"/>
              </a:rPr>
              <a:t>Customer</a:t>
            </a:r>
          </a:p>
        </p:txBody>
      </p:sp>
      <p:sp>
        <p:nvSpPr>
          <p:cNvPr id="472" name="Waiter"/>
          <p:cNvSpPr txBox="1"/>
          <p:nvPr/>
        </p:nvSpPr>
        <p:spPr>
          <a:xfrm>
            <a:off x="7138628" y="5416550"/>
            <a:ext cx="88061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lvl="0" indent="0" algn="l" defTabSz="584200" rtl="0" eaLnBrk="1" fontAlgn="auto" latinLnBrk="0" hangingPunct="0">
              <a:lnSpc>
                <a:spcPct val="100000"/>
              </a:lnSpc>
              <a:spcBef>
                <a:spcPts val="2400"/>
              </a:spcBef>
              <a:spcAft>
                <a:spcPts val="0"/>
              </a:spcAft>
              <a:buClrTx/>
              <a:buSzTx/>
              <a:buFontTx/>
              <a:buNone/>
              <a:tabLst/>
              <a:defRPr/>
            </a:pPr>
            <a:r>
              <a:rPr kumimoji="0" sz="2000" b="0" i="0" u="none" strike="noStrike" kern="0" cap="none" spc="0" normalizeH="0" baseline="0" noProof="0">
                <a:ln>
                  <a:noFill/>
                </a:ln>
                <a:solidFill>
                  <a:srgbClr val="838787"/>
                </a:solidFill>
                <a:effectLst/>
                <a:uLnTx/>
                <a:uFillTx/>
                <a:latin typeface="Avenir Next Medium"/>
                <a:sym typeface="Avenir Next Medium"/>
              </a:rPr>
              <a:t>Waiter</a:t>
            </a:r>
          </a:p>
        </p:txBody>
      </p:sp>
      <p:sp>
        <p:nvSpPr>
          <p:cNvPr id="473" name="Прямоугольник"/>
          <p:cNvSpPr/>
          <p:nvPr/>
        </p:nvSpPr>
        <p:spPr>
          <a:xfrm>
            <a:off x="5119989" y="4458971"/>
            <a:ext cx="1270001" cy="822294"/>
          </a:xfrm>
          <a:prstGeom prst="rect">
            <a:avLst/>
          </a:prstGeom>
          <a:solidFill>
            <a:srgbClr val="848787"/>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latin typeface="+mn-lt"/>
                <a:ea typeface="+mn-ea"/>
                <a:cs typeface="+mn-cs"/>
                <a:sym typeface="DIN Condensed"/>
              </a:defRPr>
            </a:pPr>
            <a:endParaRPr kumimoji="0" sz="2800" b="0" i="0" u="none" strike="noStrike" kern="0" cap="all" spc="0" normalizeH="0" baseline="0" noProof="0">
              <a:ln>
                <a:noFill/>
              </a:ln>
              <a:solidFill>
                <a:srgbClr val="838787"/>
              </a:solidFill>
              <a:effectLst/>
              <a:uLnTx/>
              <a:uFillTx/>
              <a:latin typeface="DIN Condensed"/>
              <a:sym typeface="DIN Condensed"/>
            </a:endParaRPr>
          </a:p>
        </p:txBody>
      </p:sp>
      <p:sp>
        <p:nvSpPr>
          <p:cNvPr id="474" name="Компьютер"/>
          <p:cNvSpPr/>
          <p:nvPr/>
        </p:nvSpPr>
        <p:spPr>
          <a:xfrm>
            <a:off x="5119989" y="383143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latin typeface="+mn-lt"/>
                <a:ea typeface="+mn-ea"/>
                <a:cs typeface="+mn-cs"/>
                <a:sym typeface="DIN Condensed"/>
              </a:defRPr>
            </a:pPr>
            <a:endParaRPr kumimoji="0" sz="2800" b="0" i="0" u="none" strike="noStrike" kern="0" cap="all" spc="0" normalizeH="0" baseline="0" noProof="0">
              <a:ln>
                <a:noFill/>
              </a:ln>
              <a:solidFill>
                <a:srgbClr val="838787"/>
              </a:solidFill>
              <a:effectLst/>
              <a:uLnTx/>
              <a:uFillTx/>
              <a:latin typeface="DIN Condensed"/>
              <a:sym typeface="DIN Condensed"/>
            </a:endParaRPr>
          </a:p>
        </p:txBody>
      </p:sp>
      <p:sp>
        <p:nvSpPr>
          <p:cNvPr id="475" name="Гамбургер"/>
          <p:cNvSpPr/>
          <p:nvPr/>
        </p:nvSpPr>
        <p:spPr>
          <a:xfrm>
            <a:off x="9536010" y="4422341"/>
            <a:ext cx="665439"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rgbClr val="848787"/>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latin typeface="+mn-lt"/>
                <a:ea typeface="+mn-ea"/>
                <a:cs typeface="+mn-cs"/>
                <a:sym typeface="DIN Condensed"/>
              </a:defRPr>
            </a:pPr>
            <a:endParaRPr kumimoji="0" sz="2800" b="0" i="0" u="none" strike="noStrike" kern="0" cap="all" spc="0" normalizeH="0" baseline="0" noProof="0">
              <a:ln>
                <a:noFill/>
              </a:ln>
              <a:solidFill>
                <a:srgbClr val="838787"/>
              </a:solidFill>
              <a:effectLst/>
              <a:uLnTx/>
              <a:uFillTx/>
              <a:latin typeface="DIN Condensed"/>
              <a:sym typeface="DIN Condensed"/>
            </a:endParaRPr>
          </a:p>
        </p:txBody>
      </p:sp>
      <p:sp>
        <p:nvSpPr>
          <p:cNvPr id="476" name="Пицца"/>
          <p:cNvSpPr/>
          <p:nvPr/>
        </p:nvSpPr>
        <p:spPr>
          <a:xfrm>
            <a:off x="95359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latin typeface="+mn-lt"/>
                <a:ea typeface="+mn-ea"/>
                <a:cs typeface="+mn-cs"/>
                <a:sym typeface="DIN Condensed"/>
              </a:defRPr>
            </a:pPr>
            <a:endParaRPr kumimoji="0" sz="2800" b="0" i="0" u="none" strike="noStrike" kern="0" cap="all" spc="0" normalizeH="0" baseline="0" noProof="0">
              <a:ln>
                <a:noFill/>
              </a:ln>
              <a:solidFill>
                <a:srgbClr val="838787"/>
              </a:solidFill>
              <a:effectLst/>
              <a:uLnTx/>
              <a:uFillTx/>
              <a:latin typeface="DIN Condensed"/>
              <a:sym typeface="DIN Condensed"/>
            </a:endParaRPr>
          </a:p>
        </p:txBody>
      </p:sp>
      <p:sp>
        <p:nvSpPr>
          <p:cNvPr id="477" name="Кофе"/>
          <p:cNvSpPr/>
          <p:nvPr/>
        </p:nvSpPr>
        <p:spPr>
          <a:xfrm>
            <a:off x="95360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latin typeface="+mn-lt"/>
                <a:ea typeface="+mn-ea"/>
                <a:cs typeface="+mn-cs"/>
                <a:sym typeface="DIN Condensed"/>
              </a:defRPr>
            </a:pPr>
            <a:endParaRPr kumimoji="0" sz="2800" b="0" i="0" u="none" strike="noStrike" kern="0" cap="all" spc="0" normalizeH="0" baseline="0" noProof="0">
              <a:ln>
                <a:noFill/>
              </a:ln>
              <a:solidFill>
                <a:srgbClr val="838787"/>
              </a:solidFill>
              <a:effectLst/>
              <a:uLnTx/>
              <a:uFillTx/>
              <a:latin typeface="DIN Condensed"/>
              <a:sym typeface="DIN Condensed"/>
            </a:endParaRPr>
          </a:p>
        </p:txBody>
      </p:sp>
      <p:sp>
        <p:nvSpPr>
          <p:cNvPr id="478" name="Pizza oven"/>
          <p:cNvSpPr txBox="1"/>
          <p:nvPr/>
        </p:nvSpPr>
        <p:spPr>
          <a:xfrm>
            <a:off x="10589714" y="3217042"/>
            <a:ext cx="133731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lvl="0" indent="0" algn="l" defTabSz="584200" rtl="0" eaLnBrk="1" fontAlgn="auto" latinLnBrk="0" hangingPunct="0">
              <a:lnSpc>
                <a:spcPct val="100000"/>
              </a:lnSpc>
              <a:spcBef>
                <a:spcPts val="2400"/>
              </a:spcBef>
              <a:spcAft>
                <a:spcPts val="0"/>
              </a:spcAft>
              <a:buClrTx/>
              <a:buSzTx/>
              <a:buFontTx/>
              <a:buNone/>
              <a:tabLst/>
              <a:defRPr/>
            </a:pPr>
            <a:r>
              <a:rPr kumimoji="0" sz="2000" b="0" i="0" u="none" strike="noStrike" kern="0" cap="none" spc="0" normalizeH="0" baseline="0" noProof="0">
                <a:ln>
                  <a:noFill/>
                </a:ln>
                <a:solidFill>
                  <a:srgbClr val="838787"/>
                </a:solidFill>
                <a:effectLst/>
                <a:uLnTx/>
                <a:uFillTx/>
                <a:latin typeface="Avenir Next Medium"/>
                <a:sym typeface="Avenir Next Medium"/>
              </a:rPr>
              <a:t>Pizza oven</a:t>
            </a:r>
          </a:p>
        </p:txBody>
      </p:sp>
      <p:sp>
        <p:nvSpPr>
          <p:cNvPr id="479" name="Burger grill"/>
          <p:cNvSpPr txBox="1"/>
          <p:nvPr/>
        </p:nvSpPr>
        <p:spPr>
          <a:xfrm>
            <a:off x="10546153" y="4414376"/>
            <a:ext cx="142443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lvl="0" indent="0" algn="l" defTabSz="584200" rtl="0" eaLnBrk="1" fontAlgn="auto" latinLnBrk="0" hangingPunct="0">
              <a:lnSpc>
                <a:spcPct val="100000"/>
              </a:lnSpc>
              <a:spcBef>
                <a:spcPts val="2400"/>
              </a:spcBef>
              <a:spcAft>
                <a:spcPts val="0"/>
              </a:spcAft>
              <a:buClrTx/>
              <a:buSzTx/>
              <a:buFontTx/>
              <a:buNone/>
              <a:tabLst/>
              <a:defRPr/>
            </a:pPr>
            <a:r>
              <a:rPr kumimoji="0" sz="2000" b="0" i="0" u="none" strike="noStrike" kern="0" cap="none" spc="0" normalizeH="0" baseline="0" noProof="0">
                <a:ln>
                  <a:noFill/>
                </a:ln>
                <a:solidFill>
                  <a:srgbClr val="838787"/>
                </a:solidFill>
                <a:effectLst/>
                <a:uLnTx/>
                <a:uFillTx/>
                <a:latin typeface="Avenir Next Medium"/>
                <a:sym typeface="Avenir Next Medium"/>
              </a:rPr>
              <a:t>Burger grill</a:t>
            </a:r>
          </a:p>
        </p:txBody>
      </p:sp>
      <p:grpSp>
        <p:nvGrpSpPr>
          <p:cNvPr id="483" name="Группа"/>
          <p:cNvGrpSpPr/>
          <p:nvPr/>
        </p:nvGrpSpPr>
        <p:grpSpPr>
          <a:xfrm>
            <a:off x="4146719" y="2504295"/>
            <a:ext cx="2561346" cy="1196642"/>
            <a:chOff x="0" y="0"/>
            <a:chExt cx="2561344" cy="1196641"/>
          </a:xfrm>
        </p:grpSpPr>
        <p:sp>
          <p:nvSpPr>
            <p:cNvPr id="480" name="Облачко с цитатой"/>
            <p:cNvSpPr/>
            <p:nvPr/>
          </p:nvSpPr>
          <p:spPr>
            <a:xfrm>
              <a:off x="0" y="0"/>
              <a:ext cx="2561345" cy="1196642"/>
            </a:xfrm>
            <a:prstGeom prst="wedgeEllipseCallout">
              <a:avLst>
                <a:gd name="adj1" fmla="val -49416"/>
                <a:gd name="adj2" fmla="val 70000"/>
              </a:avLst>
            </a:prstGeom>
            <a:solidFill>
              <a:schemeClr val="accent4"/>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232323"/>
                  </a:solidFill>
                  <a:latin typeface="+mn-lt"/>
                  <a:ea typeface="+mn-ea"/>
                  <a:cs typeface="+mn-cs"/>
                  <a:sym typeface="DIN Condensed"/>
                </a:defRPr>
              </a:pPr>
              <a:endParaRPr kumimoji="0" sz="2800" b="0" i="0" u="none" strike="noStrike" kern="0" cap="all" spc="0" normalizeH="0" baseline="0" noProof="0">
                <a:ln>
                  <a:noFill/>
                </a:ln>
                <a:solidFill>
                  <a:srgbClr val="232323"/>
                </a:solidFill>
                <a:effectLst/>
                <a:uLnTx/>
                <a:uFillTx/>
                <a:latin typeface="DIN Condensed"/>
                <a:sym typeface="DIN Condensed"/>
              </a:endParaRPr>
            </a:p>
          </p:txBody>
        </p:sp>
        <p:sp>
          <p:nvSpPr>
            <p:cNvPr id="481" name="Гамбургер"/>
            <p:cNvSpPr/>
            <p:nvPr/>
          </p:nvSpPr>
          <p:spPr>
            <a:xfrm>
              <a:off x="360520" y="227811"/>
              <a:ext cx="929960" cy="641369"/>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1"/>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sp>
          <p:nvSpPr>
            <p:cNvPr id="482" name="Кофе"/>
            <p:cNvSpPr/>
            <p:nvPr/>
          </p:nvSpPr>
          <p:spPr>
            <a:xfrm>
              <a:off x="1353363" y="3384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grpSp>
      <p:sp>
        <p:nvSpPr>
          <p:cNvPr id="484" name="Coffee machine"/>
          <p:cNvSpPr txBox="1"/>
          <p:nvPr/>
        </p:nvSpPr>
        <p:spPr>
          <a:xfrm>
            <a:off x="10502527" y="5611710"/>
            <a:ext cx="19486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lvl="0" indent="0" algn="l" defTabSz="584200" rtl="0" eaLnBrk="1" fontAlgn="auto" latinLnBrk="0" hangingPunct="0">
              <a:lnSpc>
                <a:spcPct val="100000"/>
              </a:lnSpc>
              <a:spcBef>
                <a:spcPts val="2400"/>
              </a:spcBef>
              <a:spcAft>
                <a:spcPts val="0"/>
              </a:spcAft>
              <a:buClrTx/>
              <a:buSzTx/>
              <a:buFontTx/>
              <a:buNone/>
              <a:tabLst/>
              <a:defRPr/>
            </a:pPr>
            <a:r>
              <a:rPr kumimoji="0" sz="2000" b="0" i="0" u="none" strike="noStrike" kern="0" cap="none" spc="0" normalizeH="0" baseline="0" noProof="0">
                <a:ln>
                  <a:noFill/>
                </a:ln>
                <a:solidFill>
                  <a:srgbClr val="838787"/>
                </a:solidFill>
                <a:effectLst/>
                <a:uLnTx/>
                <a:uFillTx/>
                <a:latin typeface="Avenir Next Medium"/>
                <a:sym typeface="Avenir Next Medium"/>
              </a:rPr>
              <a:t>Coffee machine</a:t>
            </a:r>
          </a:p>
        </p:txBody>
      </p:sp>
      <p:sp>
        <p:nvSpPr>
          <p:cNvPr id="485" name="Гамбургер"/>
          <p:cNvSpPr/>
          <p:nvPr/>
        </p:nvSpPr>
        <p:spPr>
          <a:xfrm>
            <a:off x="9536010" y="4422341"/>
            <a:ext cx="665439"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232323"/>
                </a:solidFill>
                <a:latin typeface="+mn-lt"/>
                <a:ea typeface="+mn-ea"/>
                <a:cs typeface="+mn-cs"/>
                <a:sym typeface="DIN Condensed"/>
              </a:defRPr>
            </a:pPr>
            <a:endParaRPr kumimoji="0" sz="2800" b="0" i="0" u="none" strike="noStrike" kern="0" cap="all" spc="0" normalizeH="0" baseline="0" noProof="0">
              <a:ln>
                <a:noFill/>
              </a:ln>
              <a:solidFill>
                <a:srgbClr val="232323"/>
              </a:solidFill>
              <a:effectLst/>
              <a:uLnTx/>
              <a:uFillTx/>
              <a:latin typeface="DIN Condensed"/>
              <a:sym typeface="DIN Condensed"/>
            </a:endParaRPr>
          </a:p>
        </p:txBody>
      </p:sp>
      <p:sp>
        <p:nvSpPr>
          <p:cNvPr id="486" name="Кофе"/>
          <p:cNvSpPr/>
          <p:nvPr/>
        </p:nvSpPr>
        <p:spPr>
          <a:xfrm>
            <a:off x="95360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232323"/>
                </a:solidFill>
                <a:latin typeface="+mn-lt"/>
                <a:ea typeface="+mn-ea"/>
                <a:cs typeface="+mn-cs"/>
                <a:sym typeface="DIN Condensed"/>
              </a:defRPr>
            </a:pPr>
            <a:endParaRPr kumimoji="0" sz="2800" b="0" i="0" u="none" strike="noStrike" kern="0" cap="all" spc="0" normalizeH="0" baseline="0" noProof="0">
              <a:ln>
                <a:noFill/>
              </a:ln>
              <a:solidFill>
                <a:srgbClr val="232323"/>
              </a:solidFill>
              <a:effectLst/>
              <a:uLnTx/>
              <a:uFillTx/>
              <a:latin typeface="DIN Condensed"/>
              <a:sym typeface="DIN Condensed"/>
            </a:endParaRPr>
          </a:p>
        </p:txBody>
      </p:sp>
      <p:grpSp>
        <p:nvGrpSpPr>
          <p:cNvPr id="489" name="Группа"/>
          <p:cNvGrpSpPr/>
          <p:nvPr/>
        </p:nvGrpSpPr>
        <p:grpSpPr>
          <a:xfrm>
            <a:off x="4146719" y="2501501"/>
            <a:ext cx="2561346" cy="1196642"/>
            <a:chOff x="0" y="0"/>
            <a:chExt cx="2561344" cy="1196641"/>
          </a:xfrm>
        </p:grpSpPr>
        <p:sp>
          <p:nvSpPr>
            <p:cNvPr id="487" name="Облачко с цитатой"/>
            <p:cNvSpPr/>
            <p:nvPr/>
          </p:nvSpPr>
          <p:spPr>
            <a:xfrm>
              <a:off x="0" y="0"/>
              <a:ext cx="2561345" cy="1196642"/>
            </a:xfrm>
            <a:prstGeom prst="wedgeEllipseCallout">
              <a:avLst>
                <a:gd name="adj1" fmla="val -49416"/>
                <a:gd name="adj2" fmla="val 70000"/>
              </a:avLst>
            </a:prstGeom>
            <a:solidFill>
              <a:schemeClr val="accent4"/>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232323"/>
                  </a:solidFill>
                  <a:latin typeface="+mn-lt"/>
                  <a:ea typeface="+mn-ea"/>
                  <a:cs typeface="+mn-cs"/>
                  <a:sym typeface="DIN Condensed"/>
                </a:defRPr>
              </a:pPr>
              <a:endParaRPr kumimoji="0" sz="2800" b="0" i="0" u="none" strike="noStrike" kern="0" cap="all" spc="0" normalizeH="0" baseline="0" noProof="0">
                <a:ln>
                  <a:noFill/>
                </a:ln>
                <a:solidFill>
                  <a:srgbClr val="232323"/>
                </a:solidFill>
                <a:effectLst/>
                <a:uLnTx/>
                <a:uFillTx/>
                <a:latin typeface="DIN Condensed"/>
                <a:sym typeface="DIN Condensed"/>
              </a:endParaRPr>
            </a:p>
          </p:txBody>
        </p:sp>
        <p:sp>
          <p:nvSpPr>
            <p:cNvPr id="488" name="Пицца"/>
            <p:cNvSpPr/>
            <p:nvPr/>
          </p:nvSpPr>
          <p:spPr>
            <a:xfrm>
              <a:off x="947952" y="142619"/>
              <a:ext cx="665440" cy="911403"/>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1"/>
            </a:solidFill>
            <a:ln w="12700" cap="flat">
              <a:noFill/>
              <a:miter lim="400000"/>
            </a:ln>
            <a:effectLst/>
          </p:spPr>
          <p:txBody>
            <a:bodyPr wrap="square" lIns="50800" tIns="50800" rIns="50800" bIns="50800" numCol="1" anchor="ctr">
              <a:noAutofit/>
            </a:bodyP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grpSp>
      <p:sp>
        <p:nvSpPr>
          <p:cNvPr id="490" name="#4711 Done"/>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pPr marL="0" marR="0" lvl="0" indent="0" algn="ctr" defTabSz="584200" rtl="0" eaLnBrk="1" fontAlgn="auto" latinLnBrk="0" hangingPunct="0">
              <a:lnSpc>
                <a:spcPct val="80000"/>
              </a:lnSpc>
              <a:spcBef>
                <a:spcPts val="0"/>
              </a:spcBef>
              <a:spcAft>
                <a:spcPts val="0"/>
              </a:spcAft>
              <a:buClrTx/>
              <a:buSzTx/>
              <a:buFontTx/>
              <a:buNone/>
              <a:tabLst/>
              <a:defRPr/>
            </a:pPr>
            <a:r>
              <a:rPr kumimoji="0" sz="2800" b="0" i="0" u="none" strike="noStrike" kern="0" cap="all" spc="0" normalizeH="0" baseline="0" noProof="0">
                <a:ln>
                  <a:noFill/>
                </a:ln>
                <a:solidFill>
                  <a:srgbClr val="FFFFFF"/>
                </a:solidFill>
                <a:effectLst/>
                <a:uLnTx/>
                <a:uFillTx/>
                <a:latin typeface="DIN Condensed"/>
                <a:sym typeface="DIN Condensed"/>
              </a:rPr>
              <a:t>#4711 Done</a:t>
            </a:r>
          </a:p>
        </p:txBody>
      </p:sp>
      <p:sp>
        <p:nvSpPr>
          <p:cNvPr id="491" name="Пицца"/>
          <p:cNvSpPr/>
          <p:nvPr/>
        </p:nvSpPr>
        <p:spPr>
          <a:xfrm>
            <a:off x="9536010" y="2979983"/>
            <a:ext cx="665439"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FFFFFF"/>
                </a:solidFill>
                <a:latin typeface="+mn-lt"/>
                <a:ea typeface="+mn-ea"/>
                <a:cs typeface="+mn-cs"/>
                <a:sym typeface="DIN Condensed"/>
              </a:defRPr>
            </a:pPr>
            <a:endParaRPr kumimoji="0" sz="2800" b="0" i="0" u="none" strike="noStrike" kern="0" cap="all" spc="0" normalizeH="0" baseline="0" noProof="0">
              <a:ln>
                <a:noFill/>
              </a:ln>
              <a:solidFill>
                <a:srgbClr val="FFFFFF"/>
              </a:solidFill>
              <a:effectLst/>
              <a:uLnTx/>
              <a:uFillTx/>
              <a:latin typeface="DIN Condensed"/>
              <a:sym typeface="DIN Condensed"/>
            </a:endParaRPr>
          </a:p>
        </p:txBody>
      </p:sp>
      <p:sp>
        <p:nvSpPr>
          <p:cNvPr id="492" name="Мужчина"/>
          <p:cNvSpPr/>
          <p:nvPr/>
        </p:nvSpPr>
        <p:spPr>
          <a:xfrm>
            <a:off x="3599056" y="37610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a:miter lim="400000"/>
          </a:ln>
        </p:spPr>
        <p:txBody>
          <a:bodyPr lIns="50800" tIns="50800" rIns="50800" bIns="50800" anchor="ctr"/>
          <a:lstStyle/>
          <a:p>
            <a:pPr marL="0" marR="0" lvl="0" indent="0" algn="ctr" defTabSz="584200" rtl="0" eaLnBrk="1" fontAlgn="auto" latinLnBrk="0" hangingPunct="0">
              <a:lnSpc>
                <a:spcPct val="80000"/>
              </a:lnSpc>
              <a:spcBef>
                <a:spcPts val="0"/>
              </a:spcBef>
              <a:spcAft>
                <a:spcPts val="0"/>
              </a:spcAft>
              <a:buClrTx/>
              <a:buSzTx/>
              <a:buFontTx/>
              <a:buNone/>
              <a:tabLst/>
              <a:defRPr sz="2800" cap="all">
                <a:solidFill>
                  <a:srgbClr val="232323"/>
                </a:solidFill>
                <a:latin typeface="+mn-lt"/>
                <a:ea typeface="+mn-ea"/>
                <a:cs typeface="+mn-cs"/>
                <a:sym typeface="DIN Condensed"/>
              </a:defRPr>
            </a:pPr>
            <a:endParaRPr kumimoji="0" sz="2800" b="0" i="0" u="none" strike="noStrike" kern="0" cap="all" spc="0" normalizeH="0" baseline="0" noProof="0">
              <a:ln>
                <a:noFill/>
              </a:ln>
              <a:solidFill>
                <a:srgbClr val="232323"/>
              </a:solidFill>
              <a:effectLst/>
              <a:uLnTx/>
              <a:uFillTx/>
              <a:latin typeface="DIN Condensed"/>
              <a:sym typeface="DIN Condensed"/>
            </a:endParaRPr>
          </a:p>
        </p:txBody>
      </p:sp>
      <p:sp>
        <p:nvSpPr>
          <p:cNvPr id="493" name="Multiple customers’ orders executed in parallel1 and delivered (retired) in order…"/>
          <p:cNvSpPr txBox="1"/>
          <p:nvPr/>
        </p:nvSpPr>
        <p:spPr>
          <a:xfrm>
            <a:off x="533399" y="6413899"/>
            <a:ext cx="12192002" cy="2357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marR="0" lvl="0" indent="-313764" algn="l" defTabSz="584200" rtl="0" eaLnBrk="1" fontAlgn="auto" latinLnBrk="0" hangingPunct="0">
              <a:lnSpc>
                <a:spcPct val="10000"/>
              </a:lnSpc>
              <a:spcBef>
                <a:spcPts val="2400"/>
              </a:spcBef>
              <a:spcAft>
                <a:spcPts val="0"/>
              </a:spcAft>
              <a:buClr>
                <a:srgbClr val="34A5DA"/>
              </a:buClr>
              <a:buSzPct val="104999"/>
              <a:buFont typeface="Avenir Next"/>
              <a:buChar char="‣"/>
              <a:tabLst/>
              <a:defRPr sz="2400"/>
            </a:pPr>
            <a:r>
              <a:rPr kumimoji="0" sz="2400" b="0" i="0" u="none" strike="noStrike" kern="0" cap="none" spc="0" normalizeH="0" baseline="0" noProof="0" dirty="0">
                <a:ln>
                  <a:noFill/>
                </a:ln>
                <a:solidFill>
                  <a:srgbClr val="838787"/>
                </a:solidFill>
                <a:effectLst/>
                <a:uLnTx/>
                <a:uFillTx/>
                <a:latin typeface="Avenir Next Medium"/>
                <a:sym typeface="Avenir Next Medium"/>
              </a:rPr>
              <a:t>Multiple customers’ orders </a:t>
            </a:r>
            <a:r>
              <a:rPr kumimoji="0" sz="2400" b="1" i="0" u="sng" strike="noStrike" kern="0" cap="none" spc="0" normalizeH="0" baseline="0" noProof="0" dirty="0">
                <a:ln>
                  <a:noFill/>
                </a:ln>
                <a:solidFill>
                  <a:srgbClr val="838787"/>
                </a:solidFill>
                <a:effectLst/>
                <a:uLnTx/>
                <a:uFillTx/>
                <a:latin typeface="Avenir Next"/>
                <a:ea typeface="Avenir Next"/>
                <a:cs typeface="Avenir Next"/>
                <a:sym typeface="Avenir Next"/>
              </a:rPr>
              <a:t>executed in parallel</a:t>
            </a:r>
            <a:r>
              <a:rPr kumimoji="0" sz="2400" b="0" i="0" u="none" strike="noStrike" kern="0" cap="none" spc="0" normalizeH="0" baseline="31999" noProof="0" dirty="0">
                <a:ln>
                  <a:noFill/>
                </a:ln>
                <a:solidFill>
                  <a:srgbClr val="838787"/>
                </a:solidFill>
                <a:effectLst/>
                <a:uLnTx/>
                <a:uFillTx/>
                <a:latin typeface="Avenir Next Medium"/>
                <a:sym typeface="Avenir Next Medium"/>
              </a:rPr>
              <a:t>1</a:t>
            </a:r>
            <a:r>
              <a:rPr kumimoji="0" sz="2400" b="0" i="0" u="none" strike="noStrike" kern="0" cap="none" spc="0" normalizeH="0" baseline="0" noProof="0" dirty="0">
                <a:ln>
                  <a:noFill/>
                </a:ln>
                <a:solidFill>
                  <a:srgbClr val="838787"/>
                </a:solidFill>
                <a:effectLst/>
                <a:uLnTx/>
                <a:uFillTx/>
                <a:latin typeface="Avenir Next Medium"/>
                <a:sym typeface="Avenir Next Medium"/>
              </a:rPr>
              <a:t> and </a:t>
            </a:r>
            <a:r>
              <a:rPr kumimoji="0" sz="2400" b="1" i="0" u="sng" strike="noStrike" kern="0" cap="none" spc="0" normalizeH="0" baseline="0" noProof="0" dirty="0">
                <a:ln>
                  <a:noFill/>
                </a:ln>
                <a:solidFill>
                  <a:srgbClr val="838787"/>
                </a:solidFill>
                <a:effectLst/>
                <a:uLnTx/>
                <a:uFillTx/>
                <a:latin typeface="Avenir Next"/>
                <a:ea typeface="Avenir Next"/>
                <a:cs typeface="Avenir Next"/>
                <a:sym typeface="Avenir Next"/>
              </a:rPr>
              <a:t>delivered</a:t>
            </a:r>
            <a:r>
              <a:rPr kumimoji="0" sz="2400" b="0" i="0" u="none" strike="noStrike" kern="0" cap="none" spc="0" normalizeH="0" baseline="0" noProof="0" dirty="0">
                <a:ln>
                  <a:noFill/>
                </a:ln>
                <a:solidFill>
                  <a:srgbClr val="838787"/>
                </a:solidFill>
                <a:effectLst/>
                <a:uLnTx/>
                <a:uFillTx/>
                <a:latin typeface="Avenir Next Medium"/>
                <a:sym typeface="Avenir Next Medium"/>
              </a:rPr>
              <a:t> (retired) </a:t>
            </a:r>
            <a:r>
              <a:rPr kumimoji="0" sz="2400" b="1" i="0" u="sng" strike="noStrike" kern="0" cap="none" spc="0" normalizeH="0" baseline="0" noProof="0" dirty="0">
                <a:ln>
                  <a:noFill/>
                </a:ln>
                <a:solidFill>
                  <a:srgbClr val="838787"/>
                </a:solidFill>
                <a:effectLst/>
                <a:uLnTx/>
                <a:uFillTx/>
                <a:latin typeface="Avenir Next"/>
                <a:ea typeface="Avenir Next"/>
                <a:cs typeface="Avenir Next"/>
                <a:sym typeface="Avenir Next"/>
              </a:rPr>
              <a:t>in order</a:t>
            </a:r>
          </a:p>
          <a:p>
            <a:pPr marL="0" marR="0" lvl="0" indent="0" algn="l" defTabSz="584200" rtl="0" eaLnBrk="1" fontAlgn="auto" latinLnBrk="0" hangingPunct="0">
              <a:lnSpc>
                <a:spcPct val="100000"/>
              </a:lnSpc>
              <a:spcBef>
                <a:spcPts val="2400"/>
              </a:spcBef>
              <a:spcAft>
                <a:spcPts val="0"/>
              </a:spcAft>
              <a:buClrTx/>
              <a:buSzTx/>
              <a:buFontTx/>
              <a:buNone/>
              <a:tabLst/>
              <a:defRPr sz="2400"/>
            </a:pPr>
            <a:r>
              <a:rPr kumimoji="0" sz="2400" b="0" i="0" u="none" strike="noStrike" kern="0" cap="none" spc="0" normalizeH="0" baseline="0" noProof="0" dirty="0">
                <a:ln>
                  <a:noFill/>
                </a:ln>
                <a:solidFill>
                  <a:srgbClr val="838787"/>
                </a:solidFill>
                <a:effectLst/>
                <a:uLnTx/>
                <a:uFillTx/>
                <a:latin typeface="Avenir Next Medium"/>
                <a:sym typeface="Avenir Next Medium"/>
              </a:rPr>
              <a:t/>
            </a:r>
            <a:br>
              <a:rPr kumimoji="0" sz="2400" b="0" i="0" u="none" strike="noStrike" kern="0" cap="none" spc="0" normalizeH="0" baseline="0" noProof="0" dirty="0">
                <a:ln>
                  <a:noFill/>
                </a:ln>
                <a:solidFill>
                  <a:srgbClr val="838787"/>
                </a:solidFill>
                <a:effectLst/>
                <a:uLnTx/>
                <a:uFillTx/>
                <a:latin typeface="Avenir Next Medium"/>
                <a:sym typeface="Avenir Next Medium"/>
              </a:rPr>
            </a:br>
            <a:r>
              <a:rPr kumimoji="0" sz="2400" b="0" i="0" u="none" strike="noStrike" kern="0" cap="none" spc="0" normalizeH="0" baseline="0" noProof="0" dirty="0">
                <a:ln>
                  <a:noFill/>
                </a:ln>
                <a:solidFill>
                  <a:srgbClr val="838787"/>
                </a:solidFill>
                <a:effectLst/>
                <a:uLnTx/>
                <a:uFillTx/>
                <a:latin typeface="Avenir Next Medium"/>
                <a:sym typeface="Avenir Next Medium"/>
              </a:rPr>
              <a:t>I.e. multiple orders prepared at the same time</a:t>
            </a:r>
          </a:p>
          <a:p>
            <a:pPr marL="470646" marR="0" lvl="0" indent="-470646" algn="l" defTabSz="584200" rtl="0" eaLnBrk="1" fontAlgn="auto" latinLnBrk="0" hangingPunct="0">
              <a:lnSpc>
                <a:spcPct val="10000"/>
              </a:lnSpc>
              <a:spcBef>
                <a:spcPts val="2400"/>
              </a:spcBef>
              <a:spcAft>
                <a:spcPts val="0"/>
              </a:spcAft>
              <a:buClr>
                <a:srgbClr val="34A5DA"/>
              </a:buClr>
              <a:buSzPct val="104999"/>
              <a:buFont typeface="Avenir Next"/>
              <a:buChar char="‣"/>
              <a:tabLst/>
              <a:defRPr sz="2400"/>
            </a:pPr>
            <a:r>
              <a:rPr kumimoji="0" sz="2400" b="0" i="0" u="none" strike="noStrike" kern="0" cap="none" spc="0" normalizeH="0" baseline="0" noProof="0" dirty="0">
                <a:ln>
                  <a:noFill/>
                </a:ln>
                <a:solidFill>
                  <a:srgbClr val="838787"/>
                </a:solidFill>
                <a:effectLst/>
                <a:uLnTx/>
                <a:uFillTx/>
                <a:latin typeface="Avenir Next Medium"/>
                <a:sym typeface="Avenir Next Medium"/>
              </a:rPr>
              <a:t>PRO: </a:t>
            </a:r>
            <a:r>
              <a:rPr kumimoji="0" sz="2400" b="1" i="0" u="none" strike="noStrike" kern="0" cap="none" spc="0" normalizeH="0" baseline="0" noProof="0" dirty="0">
                <a:ln>
                  <a:noFill/>
                </a:ln>
                <a:solidFill>
                  <a:srgbClr val="838787"/>
                </a:solidFill>
                <a:effectLst/>
                <a:uLnTx/>
                <a:uFillTx/>
                <a:latin typeface="Avenir Next"/>
                <a:ea typeface="Avenir Next"/>
                <a:cs typeface="Avenir Next"/>
                <a:sym typeface="Avenir Next"/>
              </a:rPr>
              <a:t>Faster because resources are </a:t>
            </a:r>
            <a:r>
              <a:rPr kumimoji="0" sz="2400" b="1" i="0" u="none" strike="noStrike" kern="0" cap="none" spc="0" normalizeH="0" baseline="0" noProof="0" dirty="0" err="1">
                <a:ln>
                  <a:noFill/>
                </a:ln>
                <a:solidFill>
                  <a:srgbClr val="838787"/>
                </a:solidFill>
                <a:effectLst/>
                <a:uLnTx/>
                <a:uFillTx/>
                <a:latin typeface="Avenir Next"/>
                <a:ea typeface="Avenir Next"/>
                <a:cs typeface="Avenir Next"/>
                <a:sym typeface="Avenir Next"/>
              </a:rPr>
              <a:t>utilised</a:t>
            </a:r>
            <a:r>
              <a:rPr kumimoji="0" sz="2400" b="1" i="0" u="none" strike="noStrike" kern="0" cap="none" spc="0" normalizeH="0" baseline="0" noProof="0" dirty="0">
                <a:ln>
                  <a:noFill/>
                </a:ln>
                <a:solidFill>
                  <a:srgbClr val="838787"/>
                </a:solidFill>
                <a:effectLst/>
                <a:uLnTx/>
                <a:uFillTx/>
                <a:latin typeface="Avenir Next"/>
                <a:ea typeface="Avenir Next"/>
                <a:cs typeface="Avenir Next"/>
                <a:sym typeface="Avenir Next"/>
              </a:rPr>
              <a:t> even better </a:t>
            </a:r>
          </a:p>
          <a:p>
            <a:pPr marL="470646" marR="0" lvl="0" indent="-470646" algn="l" defTabSz="584200" rtl="0" eaLnBrk="1" fontAlgn="auto" latinLnBrk="0" hangingPunct="0">
              <a:lnSpc>
                <a:spcPct val="10000"/>
              </a:lnSpc>
              <a:spcBef>
                <a:spcPts val="2400"/>
              </a:spcBef>
              <a:spcAft>
                <a:spcPts val="0"/>
              </a:spcAft>
              <a:buClr>
                <a:srgbClr val="34A5DA"/>
              </a:buClr>
              <a:buSzPct val="104999"/>
              <a:buFont typeface="Avenir Next"/>
              <a:buChar char="‣"/>
              <a:tabLst/>
              <a:defRPr sz="2400"/>
            </a:pPr>
            <a:r>
              <a:rPr kumimoji="0" sz="2400" b="0" i="0" u="none" strike="noStrike" kern="0" cap="none" spc="0" normalizeH="0" baseline="0" noProof="0" dirty="0">
                <a:ln>
                  <a:noFill/>
                </a:ln>
                <a:solidFill>
                  <a:srgbClr val="838787"/>
                </a:solidFill>
                <a:effectLst/>
                <a:uLnTx/>
                <a:uFillTx/>
                <a:latin typeface="Avenir Next Medium"/>
                <a:sym typeface="Avenir Next Medium"/>
              </a:rPr>
              <a:t>CON: More difficult to implement</a:t>
            </a:r>
          </a:p>
        </p:txBody>
      </p:sp>
      <p:sp>
        <p:nvSpPr>
          <p:cNvPr id="494" name="1 this is called superscalar"/>
          <p:cNvSpPr txBox="1"/>
          <p:nvPr/>
        </p:nvSpPr>
        <p:spPr>
          <a:xfrm>
            <a:off x="9241568" y="9323869"/>
            <a:ext cx="366877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0" marR="0" lvl="0" indent="0" algn="l" defTabSz="584200" rtl="0" eaLnBrk="1" fontAlgn="auto" latinLnBrk="0" hangingPunct="0">
              <a:lnSpc>
                <a:spcPct val="10000"/>
              </a:lnSpc>
              <a:spcBef>
                <a:spcPts val="2400"/>
              </a:spcBef>
              <a:spcAft>
                <a:spcPts val="0"/>
              </a:spcAft>
              <a:buClrTx/>
              <a:buSzTx/>
              <a:buFontTx/>
              <a:buNone/>
              <a:tabLst/>
              <a:defRPr sz="2400"/>
            </a:pPr>
            <a:r>
              <a:rPr kumimoji="0" sz="2400" b="0" i="0" u="none" strike="noStrike" kern="0" cap="none" spc="0" normalizeH="0" baseline="31999" noProof="0" dirty="0">
                <a:ln>
                  <a:noFill/>
                </a:ln>
                <a:solidFill>
                  <a:srgbClr val="838787"/>
                </a:solidFill>
                <a:effectLst/>
                <a:uLnTx/>
                <a:uFillTx/>
                <a:latin typeface="Avenir Next Medium"/>
                <a:sym typeface="Avenir Next Medium"/>
              </a:rPr>
              <a:t>1</a:t>
            </a:r>
            <a:r>
              <a:rPr kumimoji="0" sz="2400" b="0" i="0" u="none" strike="noStrike" kern="0" cap="none" spc="0" normalizeH="0" baseline="0" noProof="0" dirty="0">
                <a:ln>
                  <a:noFill/>
                </a:ln>
                <a:solidFill>
                  <a:srgbClr val="838787"/>
                </a:solidFill>
                <a:effectLst/>
                <a:uLnTx/>
                <a:uFillTx/>
                <a:latin typeface="Avenir Next Medium"/>
                <a:sym typeface="Avenir Next Medium"/>
              </a:rPr>
              <a:t> this is called </a:t>
            </a:r>
            <a:r>
              <a:rPr kumimoji="0" sz="2400" b="0" i="1" u="none" strike="noStrike" kern="0" cap="none" spc="0" normalizeH="0" baseline="0" noProof="0" dirty="0">
                <a:ln>
                  <a:noFill/>
                </a:ln>
                <a:solidFill>
                  <a:srgbClr val="838787"/>
                </a:solidFill>
                <a:effectLst/>
                <a:uLnTx/>
                <a:uFillTx/>
                <a:latin typeface="Avenir Next"/>
                <a:ea typeface="Avenir Next"/>
                <a:cs typeface="Avenir Next"/>
                <a:sym typeface="Avenir Next"/>
              </a:rPr>
              <a:t>superscalar</a:t>
            </a:r>
          </a:p>
        </p:txBody>
      </p:sp>
      <p:pic>
        <p:nvPicPr>
          <p:cNvPr id="495" name="Прямоугольник" descr="Прямоугольник"/>
          <p:cNvPicPr>
            <a:picLocks/>
          </p:cNvPicPr>
          <p:nvPr/>
        </p:nvPicPr>
        <p:blipFill>
          <a:blip r:embed="rId3">
            <a:extLst/>
          </a:blip>
          <a:stretch>
            <a:fillRect/>
          </a:stretch>
        </p:blipFill>
        <p:spPr>
          <a:xfrm>
            <a:off x="9175154" y="2655670"/>
            <a:ext cx="1337311" cy="3763231"/>
          </a:xfrm>
          <a:prstGeom prst="rect">
            <a:avLst/>
          </a:prstGeom>
        </p:spPr>
      </p:pic>
      <p:sp>
        <p:nvSpPr>
          <p:cNvPr id="3" name="Text Placeholder 2">
            <a:extLst>
              <a:ext uri="{FF2B5EF4-FFF2-40B4-BE49-F238E27FC236}">
                <a16:creationId xmlns:a16="http://schemas.microsoft.com/office/drawing/2014/main" xmlns="" id="{6971940D-72BC-46BA-B67D-76638F0D9FE5}"/>
              </a:ext>
            </a:extLst>
          </p:cNvPr>
          <p:cNvSpPr>
            <a:spLocks noGrp="1"/>
          </p:cNvSpPr>
          <p:nvPr>
            <p:ph type="body" sz="quarter" idx="13"/>
          </p:nvPr>
        </p:nvSpPr>
        <p:spPr>
          <a:xfrm>
            <a:off x="406400" y="508968"/>
            <a:ext cx="11176000" cy="405432"/>
          </a:xfrm>
        </p:spPr>
        <p:txBody>
          <a:bodyPr/>
          <a:lstStyle/>
          <a:p>
            <a:r>
              <a:rPr lang="en-US" b="1" dirty="0"/>
              <a:t>Execution Order Example</a:t>
            </a:r>
          </a:p>
        </p:txBody>
      </p:sp>
    </p:spTree>
    <p:extLst>
      <p:ext uri="{BB962C8B-B14F-4D97-AF65-F5344CB8AC3E}">
        <p14:creationId xmlns:p14="http://schemas.microsoft.com/office/powerpoint/2010/main" val="58837917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46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48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iterate>
                                    <p:tmAbs val="0"/>
                                  </p:iterate>
                                  <p:childTnLst>
                                    <p:set>
                                      <p:cBhvr>
                                        <p:cTn id="17" fill="hold">
                                          <p:stCondLst>
                                            <p:cond delay="0"/>
                                          </p:stCondLst>
                                        </p:cTn>
                                        <p:tgtEl>
                                          <p:spTgt spid="483"/>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4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iterate>
                                    <p:tmAbs val="0"/>
                                  </p:iterate>
                                  <p:childTnLst>
                                    <p:set>
                                      <p:cBhvr>
                                        <p:cTn id="24" fill="hold">
                                          <p:stCondLst>
                                            <p:cond delay="0"/>
                                          </p:stCondLst>
                                        </p:cTn>
                                        <p:tgtEl>
                                          <p:spTgt spid="465"/>
                                        </p:tgtEl>
                                        <p:attrNameLst>
                                          <p:attrName>style.visibility</p:attrName>
                                        </p:attrNameLst>
                                      </p:cBhvr>
                                      <p:to>
                                        <p:strVal val="hidden"/>
                                      </p:to>
                                    </p:set>
                                  </p:childTnLst>
                                </p:cTn>
                              </p:par>
                            </p:childTnLst>
                          </p:cTn>
                        </p:par>
                        <p:par>
                          <p:cTn id="25" fill="hold">
                            <p:stCondLst>
                              <p:cond delay="0"/>
                            </p:stCondLst>
                            <p:childTnLst>
                              <p:par>
                                <p:cTn id="26" presetID="-1" presetClass="path" presetSubtype="0" accel="50000" decel="50000" fill="hold" nodeType="afterEffect">
                                  <p:stCondLst>
                                    <p:cond delay="0"/>
                                  </p:stCondLst>
                                  <p:childTnLst>
                                    <p:animMotion origin="layout" path="M 0.000000 0.000000 L -0.194278 0.270182" pathEditMode="relative">
                                      <p:cBhvr>
                                        <p:cTn id="27" dur="1000" fill="hold"/>
                                        <p:tgtEl>
                                          <p:spTgt spid="492"/>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iterate>
                                    <p:tmAbs val="0"/>
                                  </p:iterate>
                                  <p:childTnLst>
                                    <p:set>
                                      <p:cBhvr>
                                        <p:cTn id="31" fill="hold"/>
                                        <p:tgtEl>
                                          <p:spTgt spid="485"/>
                                        </p:tgtEl>
                                        <p:attrNameLst>
                                          <p:attrName>style.visibility</p:attrName>
                                        </p:attrNameLst>
                                      </p:cBhvr>
                                      <p:to>
                                        <p:strVal val="visible"/>
                                      </p:to>
                                    </p:set>
                                    <p:anim calcmode="lin" valueType="num">
                                      <p:cBhvr>
                                        <p:cTn id="32" dur="1000" fill="hold"/>
                                        <p:tgtEl>
                                          <p:spTgt spid="485"/>
                                        </p:tgtEl>
                                        <p:attrNameLst>
                                          <p:attrName>ppt_w</p:attrName>
                                        </p:attrNameLst>
                                      </p:cBhvr>
                                      <p:tavLst>
                                        <p:tav tm="0">
                                          <p:val>
                                            <p:fltVal val="0"/>
                                          </p:val>
                                        </p:tav>
                                        <p:tav tm="100000">
                                          <p:val>
                                            <p:strVal val="#ppt_w"/>
                                          </p:val>
                                        </p:tav>
                                      </p:tavLst>
                                    </p:anim>
                                    <p:anim calcmode="lin" valueType="num">
                                      <p:cBhvr>
                                        <p:cTn id="33" dur="1000" fill="hold"/>
                                        <p:tgtEl>
                                          <p:spTgt spid="485"/>
                                        </p:tgtEl>
                                        <p:attrNameLst>
                                          <p:attrName>ppt_h</p:attrName>
                                        </p:attrNameLst>
                                      </p:cBhvr>
                                      <p:tavLst>
                                        <p:tav tm="0">
                                          <p:val>
                                            <p:fltVal val="0"/>
                                          </p:val>
                                        </p:tav>
                                        <p:tav tm="100000">
                                          <p:val>
                                            <p:strVal val="#ppt_h"/>
                                          </p:val>
                                        </p:tav>
                                      </p:tavLst>
                                    </p:anim>
                                  </p:childTnLst>
                                </p:cTn>
                              </p:par>
                            </p:childTnLst>
                          </p:cTn>
                        </p:par>
                        <p:par>
                          <p:cTn id="34" fill="hold">
                            <p:stCondLst>
                              <p:cond delay="1000"/>
                            </p:stCondLst>
                            <p:childTnLst>
                              <p:par>
                                <p:cTn id="35" presetID="23" presetClass="entr" presetSubtype="16" fill="hold" grpId="0" nodeType="afterEffect">
                                  <p:stCondLst>
                                    <p:cond delay="200"/>
                                  </p:stCondLst>
                                  <p:iterate>
                                    <p:tmAbs val="0"/>
                                  </p:iterate>
                                  <p:childTnLst>
                                    <p:set>
                                      <p:cBhvr>
                                        <p:cTn id="36" fill="hold"/>
                                        <p:tgtEl>
                                          <p:spTgt spid="486"/>
                                        </p:tgtEl>
                                        <p:attrNameLst>
                                          <p:attrName>style.visibility</p:attrName>
                                        </p:attrNameLst>
                                      </p:cBhvr>
                                      <p:to>
                                        <p:strVal val="visible"/>
                                      </p:to>
                                    </p:set>
                                    <p:anim calcmode="lin" valueType="num">
                                      <p:cBhvr>
                                        <p:cTn id="37" dur="1000" fill="hold"/>
                                        <p:tgtEl>
                                          <p:spTgt spid="486"/>
                                        </p:tgtEl>
                                        <p:attrNameLst>
                                          <p:attrName>ppt_w</p:attrName>
                                        </p:attrNameLst>
                                      </p:cBhvr>
                                      <p:tavLst>
                                        <p:tav tm="0">
                                          <p:val>
                                            <p:fltVal val="0"/>
                                          </p:val>
                                        </p:tav>
                                        <p:tav tm="100000">
                                          <p:val>
                                            <p:strVal val="#ppt_w"/>
                                          </p:val>
                                        </p:tav>
                                      </p:tavLst>
                                    </p:anim>
                                    <p:anim calcmode="lin" valueType="num">
                                      <p:cBhvr>
                                        <p:cTn id="38" dur="1000" fill="hold"/>
                                        <p:tgtEl>
                                          <p:spTgt spid="48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path" presetSubtype="0" accel="50000" decel="50000" fill="hold" nodeType="clickEffect">
                                  <p:stCondLst>
                                    <p:cond delay="0"/>
                                  </p:stCondLst>
                                  <p:childTnLst>
                                    <p:animMotion origin="layout" path="M 0.000000 0.000000 L 0.063187 0.001316" pathEditMode="relative">
                                      <p:cBhvr>
                                        <p:cTn id="42" dur="1000" fill="hold"/>
                                        <p:tgtEl>
                                          <p:spTgt spid="461"/>
                                        </p:tgtEl>
                                        <p:attrNameLst>
                                          <p:attrName>ppt_x</p:attrName>
                                          <p:attrName>ppt_y</p:attrName>
                                        </p:attrNameLst>
                                      </p:cBhvr>
                                    </p:animMotion>
                                  </p:childTnLst>
                                </p:cTn>
                              </p:par>
                            </p:childTnLst>
                          </p:cTn>
                        </p:par>
                        <p:par>
                          <p:cTn id="43" fill="hold">
                            <p:stCondLst>
                              <p:cond delay="1000"/>
                            </p:stCondLst>
                            <p:childTnLst>
                              <p:par>
                                <p:cTn id="44" presetID="1" presetClass="entr" presetSubtype="0" fill="hold" grpId="0" nodeType="afterEffect">
                                  <p:stCondLst>
                                    <p:cond delay="0"/>
                                  </p:stCondLst>
                                  <p:iterate>
                                    <p:tmAbs val="0"/>
                                  </p:iterate>
                                  <p:childTnLst>
                                    <p:set>
                                      <p:cBhvr>
                                        <p:cTn id="45" fill="hold"/>
                                        <p:tgtEl>
                                          <p:spTgt spid="462"/>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iterate>
                                    <p:tmAbs val="0"/>
                                  </p:iterate>
                                  <p:childTnLst>
                                    <p:set>
                                      <p:cBhvr>
                                        <p:cTn id="48" fill="hold"/>
                                        <p:tgtEl>
                                          <p:spTgt spid="48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iterate>
                                    <p:tmAbs val="0"/>
                                  </p:iterate>
                                  <p:childTnLst>
                                    <p:set>
                                      <p:cBhvr>
                                        <p:cTn id="52" fill="hold"/>
                                        <p:tgtEl>
                                          <p:spTgt spid="491"/>
                                        </p:tgtEl>
                                        <p:attrNameLst>
                                          <p:attrName>style.visibility</p:attrName>
                                        </p:attrNameLst>
                                      </p:cBhvr>
                                      <p:to>
                                        <p:strVal val="visible"/>
                                      </p:to>
                                    </p:set>
                                    <p:anim calcmode="lin" valueType="num">
                                      <p:cBhvr>
                                        <p:cTn id="53" dur="1000" fill="hold"/>
                                        <p:tgtEl>
                                          <p:spTgt spid="491"/>
                                        </p:tgtEl>
                                        <p:attrNameLst>
                                          <p:attrName>ppt_w</p:attrName>
                                        </p:attrNameLst>
                                      </p:cBhvr>
                                      <p:tavLst>
                                        <p:tav tm="0">
                                          <p:val>
                                            <p:fltVal val="0"/>
                                          </p:val>
                                        </p:tav>
                                        <p:tav tm="100000">
                                          <p:val>
                                            <p:strVal val="#ppt_w"/>
                                          </p:val>
                                        </p:tav>
                                      </p:tavLst>
                                    </p:anim>
                                    <p:anim calcmode="lin" valueType="num">
                                      <p:cBhvr>
                                        <p:cTn id="54" dur="1000" fill="hold"/>
                                        <p:tgtEl>
                                          <p:spTgt spid="491"/>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49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463"/>
                                        </p:tgtEl>
                                        <p:attrNameLst>
                                          <p:attrName>style.visibility</p:attrName>
                                        </p:attrNameLst>
                                      </p:cBhvr>
                                      <p:to>
                                        <p:strVal val="visible"/>
                                      </p:to>
                                    </p:set>
                                  </p:childTnLst>
                                </p:cTn>
                              </p:par>
                            </p:childTnLst>
                          </p:cTn>
                        </p:par>
                        <p:par>
                          <p:cTn id="63" fill="hold">
                            <p:stCondLst>
                              <p:cond delay="0"/>
                            </p:stCondLst>
                            <p:childTnLst>
                              <p:par>
                                <p:cTn id="64" presetID="-1" presetClass="path" presetSubtype="0" accel="50000" decel="50000" fill="hold" nodeType="afterEffect">
                                  <p:stCondLst>
                                    <p:cond delay="0"/>
                                  </p:stCondLst>
                                  <p:childTnLst>
                                    <p:animMotion origin="layout" path="M 0.000000 0.000000 L -0.259851 0.121928" pathEditMode="relative">
                                      <p:cBhvr>
                                        <p:cTn id="65" dur="1000" fill="hold"/>
                                        <p:tgtEl>
                                          <p:spTgt spid="486"/>
                                        </p:tgtEl>
                                        <p:attrNameLst>
                                          <p:attrName>ppt_x</p:attrName>
                                          <p:attrName>ppt_y</p:attrName>
                                        </p:attrNameLst>
                                      </p:cBhvr>
                                    </p:animMotion>
                                  </p:childTnLst>
                                </p:cTn>
                              </p:par>
                            </p:childTnLst>
                          </p:cTn>
                        </p:par>
                        <p:par>
                          <p:cTn id="66" fill="hold">
                            <p:stCondLst>
                              <p:cond delay="0"/>
                            </p:stCondLst>
                            <p:childTnLst>
                              <p:par>
                                <p:cTn id="67" presetID="-1" presetClass="path" presetSubtype="0" accel="50000" decel="50000" fill="hold" nodeType="afterEffect">
                                  <p:stCondLst>
                                    <p:cond delay="1000"/>
                                  </p:stCondLst>
                                  <p:childTnLst>
                                    <p:animMotion origin="layout" path="M 0.000000 0.000000 L -0.334509 0.242818" pathEditMode="relative">
                                      <p:cBhvr>
                                        <p:cTn id="68" dur="1000" fill="hold"/>
                                        <p:tgtEl>
                                          <p:spTgt spid="485"/>
                                        </p:tgtEl>
                                        <p:attrNameLst>
                                          <p:attrName>ppt_x</p:attrName>
                                          <p:attrName>ppt_y</p:attrName>
                                        </p:attrNameLst>
                                      </p:cBhvr>
                                    </p:animMotion>
                                  </p:childTnLst>
                                </p:cTn>
                              </p:par>
                            </p:childTnLst>
                          </p:cTn>
                        </p:par>
                        <p:par>
                          <p:cTn id="69" fill="hold">
                            <p:stCondLst>
                              <p:cond delay="2000"/>
                            </p:stCondLst>
                            <p:childTnLst>
                              <p:par>
                                <p:cTn id="70" presetID="1" presetClass="entr" presetSubtype="0" fill="hold" grpId="0" nodeType="afterEffect">
                                  <p:stCondLst>
                                    <p:cond delay="0"/>
                                  </p:stCondLst>
                                  <p:iterate>
                                    <p:tmAbs val="0"/>
                                  </p:iterate>
                                  <p:childTnLst>
                                    <p:set>
                                      <p:cBhvr>
                                        <p:cTn id="71" fill="hold"/>
                                        <p:tgtEl>
                                          <p:spTgt spid="49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iterate>
                                    <p:tmAbs val="0"/>
                                  </p:iterate>
                                  <p:childTnLst>
                                    <p:set>
                                      <p:cBhvr>
                                        <p:cTn id="75" fill="hold">
                                          <p:stCondLst>
                                            <p:cond delay="0"/>
                                          </p:stCondLst>
                                        </p:cTn>
                                        <p:tgtEl>
                                          <p:spTgt spid="490"/>
                                        </p:tgtEl>
                                        <p:attrNameLst>
                                          <p:attrName>style.visibility</p:attrName>
                                        </p:attrNameLst>
                                      </p:cBhvr>
                                      <p:to>
                                        <p:strVal val="hidden"/>
                                      </p:to>
                                    </p:set>
                                  </p:childTnLst>
                                </p:cTn>
                              </p:par>
                            </p:childTnLst>
                          </p:cTn>
                        </p:par>
                        <p:par>
                          <p:cTn id="76" fill="hold">
                            <p:stCondLst>
                              <p:cond delay="0"/>
                            </p:stCondLst>
                            <p:childTnLst>
                              <p:par>
                                <p:cTn id="77" presetID="-1" presetClass="path" presetSubtype="0" accel="50000" decel="50000" fill="hold" nodeType="afterEffect">
                                  <p:stCondLst>
                                    <p:cond delay="0"/>
                                  </p:stCondLst>
                                  <p:childTnLst>
                                    <p:animMotion origin="layout" path="M -0.194278 0.270182 L 0.063203 0.287738" pathEditMode="relative">
                                      <p:cBhvr>
                                        <p:cTn id="78" dur="1000" fill="hold"/>
                                        <p:tgtEl>
                                          <p:spTgt spid="492"/>
                                        </p:tgtEl>
                                        <p:attrNameLst>
                                          <p:attrName>ppt_x</p:attrName>
                                          <p:attrName>ppt_y</p:attrName>
                                        </p:attrNameLst>
                                      </p:cBhvr>
                                    </p:animMotion>
                                  </p:childTnLst>
                                </p:cTn>
                              </p:par>
                            </p:childTnLst>
                          </p:cTn>
                        </p:par>
                        <p:par>
                          <p:cTn id="79" fill="hold">
                            <p:stCondLst>
                              <p:cond delay="1000"/>
                            </p:stCondLst>
                            <p:childTnLst>
                              <p:par>
                                <p:cTn id="80" presetID="9" presetClass="exit" fill="hold" grpId="0" nodeType="afterEffect">
                                  <p:stCondLst>
                                    <p:cond delay="200"/>
                                  </p:stCondLst>
                                  <p:iterate>
                                    <p:tmAbs val="0"/>
                                  </p:iterate>
                                  <p:childTnLst>
                                    <p:animEffect transition="out" filter="dissolve">
                                      <p:cBhvr>
                                        <p:cTn id="81" dur="500" fill="hold"/>
                                        <p:tgtEl>
                                          <p:spTgt spid="492"/>
                                        </p:tgtEl>
                                      </p:cBhvr>
                                    </p:animEffect>
                                    <p:set>
                                      <p:cBhvr>
                                        <p:cTn id="82" fill="hold">
                                          <p:stCondLst>
                                            <p:cond delay="499"/>
                                          </p:stCondLst>
                                        </p:cTn>
                                        <p:tgtEl>
                                          <p:spTgt spid="492"/>
                                        </p:tgtEl>
                                        <p:attrNameLst>
                                          <p:attrName>style.visibility</p:attrName>
                                        </p:attrNameLst>
                                      </p:cBhvr>
                                      <p:to>
                                        <p:strVal val="hidden"/>
                                      </p:to>
                                    </p:set>
                                  </p:childTnLst>
                                </p:cTn>
                              </p:par>
                            </p:childTnLst>
                          </p:cTn>
                        </p:par>
                        <p:par>
                          <p:cTn id="83" fill="hold">
                            <p:stCondLst>
                              <p:cond delay="1700"/>
                            </p:stCondLst>
                            <p:childTnLst>
                              <p:par>
                                <p:cTn id="84" presetID="9" presetClass="exit" fill="hold" grpId="1" nodeType="afterEffect">
                                  <p:stCondLst>
                                    <p:cond delay="0"/>
                                  </p:stCondLst>
                                  <p:iterate>
                                    <p:tmAbs val="0"/>
                                  </p:iterate>
                                  <p:childTnLst>
                                    <p:animEffect transition="out" filter="dissolve">
                                      <p:cBhvr>
                                        <p:cTn id="85" dur="500" fill="hold"/>
                                        <p:tgtEl>
                                          <p:spTgt spid="463"/>
                                        </p:tgtEl>
                                      </p:cBhvr>
                                    </p:animEffect>
                                    <p:set>
                                      <p:cBhvr>
                                        <p:cTn id="86" fill="hold">
                                          <p:stCondLst>
                                            <p:cond delay="499"/>
                                          </p:stCondLst>
                                        </p:cTn>
                                        <p:tgtEl>
                                          <p:spTgt spid="463"/>
                                        </p:tgtEl>
                                        <p:attrNameLst>
                                          <p:attrName>style.visibility</p:attrName>
                                        </p:attrNameLst>
                                      </p:cBhvr>
                                      <p:to>
                                        <p:strVal val="hidden"/>
                                      </p:to>
                                    </p:set>
                                  </p:childTnLst>
                                </p:cTn>
                              </p:par>
                            </p:childTnLst>
                          </p:cTn>
                        </p:par>
                        <p:par>
                          <p:cTn id="87" fill="hold">
                            <p:stCondLst>
                              <p:cond delay="2200"/>
                            </p:stCondLst>
                            <p:childTnLst>
                              <p:par>
                                <p:cTn id="88" presetID="9" presetClass="exit" fill="hold" grpId="1" nodeType="afterEffect">
                                  <p:stCondLst>
                                    <p:cond delay="0"/>
                                  </p:stCondLst>
                                  <p:iterate>
                                    <p:tmAbs val="0"/>
                                  </p:iterate>
                                  <p:childTnLst>
                                    <p:animEffect transition="out" filter="dissolve">
                                      <p:cBhvr>
                                        <p:cTn id="89" dur="500" fill="hold"/>
                                        <p:tgtEl>
                                          <p:spTgt spid="485"/>
                                        </p:tgtEl>
                                      </p:cBhvr>
                                    </p:animEffect>
                                    <p:set>
                                      <p:cBhvr>
                                        <p:cTn id="90" fill="hold">
                                          <p:stCondLst>
                                            <p:cond delay="499"/>
                                          </p:stCondLst>
                                        </p:cTn>
                                        <p:tgtEl>
                                          <p:spTgt spid="485"/>
                                        </p:tgtEl>
                                        <p:attrNameLst>
                                          <p:attrName>style.visibility</p:attrName>
                                        </p:attrNameLst>
                                      </p:cBhvr>
                                      <p:to>
                                        <p:strVal val="hidden"/>
                                      </p:to>
                                    </p:set>
                                  </p:childTnLst>
                                </p:cTn>
                              </p:par>
                            </p:childTnLst>
                          </p:cTn>
                        </p:par>
                        <p:par>
                          <p:cTn id="91" fill="hold">
                            <p:stCondLst>
                              <p:cond delay="2700"/>
                            </p:stCondLst>
                            <p:childTnLst>
                              <p:par>
                                <p:cTn id="92" presetID="9" presetClass="exit" fill="hold" grpId="1" nodeType="afterEffect">
                                  <p:stCondLst>
                                    <p:cond delay="0"/>
                                  </p:stCondLst>
                                  <p:iterate>
                                    <p:tmAbs val="0"/>
                                  </p:iterate>
                                  <p:childTnLst>
                                    <p:animEffect transition="out" filter="dissolve">
                                      <p:cBhvr>
                                        <p:cTn id="93" dur="500" fill="hold"/>
                                        <p:tgtEl>
                                          <p:spTgt spid="486"/>
                                        </p:tgtEl>
                                      </p:cBhvr>
                                    </p:animEffect>
                                    <p:set>
                                      <p:cBhvr>
                                        <p:cTn id="94" fill="hold">
                                          <p:stCondLst>
                                            <p:cond delay="499"/>
                                          </p:stCondLst>
                                        </p:cTn>
                                        <p:tgtEl>
                                          <p:spTgt spid="486"/>
                                        </p:tgtEl>
                                        <p:attrNameLst>
                                          <p:attrName>style.visibility</p:attrName>
                                        </p:attrNameLst>
                                      </p:cBhvr>
                                      <p:to>
                                        <p:strVal val="hidden"/>
                                      </p:to>
                                    </p:set>
                                  </p:childTnLst>
                                </p:cTn>
                              </p:par>
                            </p:childTnLst>
                          </p:cTn>
                        </p:par>
                        <p:par>
                          <p:cTn id="95" fill="hold">
                            <p:stCondLst>
                              <p:cond delay="3200"/>
                            </p:stCondLst>
                            <p:childTnLst>
                              <p:par>
                                <p:cTn id="96" presetID="1" presetClass="entr" presetSubtype="0" fill="hold" grpId="0" nodeType="afterEffect">
                                  <p:stCondLst>
                                    <p:cond delay="0"/>
                                  </p:stCondLst>
                                  <p:iterate>
                                    <p:tmAbs val="0"/>
                                  </p:iterate>
                                  <p:childTnLst>
                                    <p:set>
                                      <p:cBhvr>
                                        <p:cTn id="97" fill="hold"/>
                                        <p:tgtEl>
                                          <p:spTgt spid="493"/>
                                        </p:tgtEl>
                                        <p:attrNameLst>
                                          <p:attrName>style.visibility</p:attrName>
                                        </p:attrNameLst>
                                      </p:cBhvr>
                                      <p:to>
                                        <p:strVal val="visible"/>
                                      </p:to>
                                    </p:set>
                                  </p:childTnLst>
                                </p:cTn>
                              </p:par>
                            </p:childTnLst>
                          </p:cTn>
                        </p:par>
                        <p:par>
                          <p:cTn id="98" fill="hold">
                            <p:stCondLst>
                              <p:cond delay="3200"/>
                            </p:stCondLst>
                            <p:childTnLst>
                              <p:par>
                                <p:cTn id="99" presetID="1" presetClass="entr" presetSubtype="0" fill="hold" grpId="0" nodeType="afterEffect">
                                  <p:stCondLst>
                                    <p:cond delay="0"/>
                                  </p:stCondLst>
                                  <p:iterate>
                                    <p:tmAbs val="0"/>
                                  </p:iterate>
                                  <p:childTnLst>
                                    <p:set>
                                      <p:cBhvr>
                                        <p:cTn id="100" fill="hold"/>
                                        <p:tgtEl>
                                          <p:spTgt spid="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animBg="1" advAuto="0"/>
      <p:bldP spid="463" grpId="0" animBg="1" advAuto="0"/>
      <p:bldP spid="463" grpId="1" animBg="1" advAuto="0"/>
      <p:bldP spid="464" grpId="0" animBg="1" advAuto="0"/>
      <p:bldP spid="464" grpId="1" animBg="1" advAuto="0"/>
      <p:bldP spid="465" grpId="0" animBg="1" advAuto="0"/>
      <p:bldP spid="465" grpId="1" animBg="1" advAuto="0"/>
      <p:bldP spid="483" grpId="0" animBg="1" advAuto="0"/>
      <p:bldP spid="483" grpId="1" animBg="1" advAuto="0"/>
      <p:bldP spid="485" grpId="0" animBg="1" advAuto="0"/>
      <p:bldP spid="485" grpId="1" animBg="1" advAuto="0"/>
      <p:bldP spid="486" grpId="0" animBg="1" advAuto="0"/>
      <p:bldP spid="486" grpId="1" animBg="1" advAuto="0"/>
      <p:bldP spid="489" grpId="0" animBg="1" advAuto="0"/>
      <p:bldP spid="490" grpId="0" animBg="1" advAuto="0"/>
      <p:bldP spid="490" grpId="1" animBg="1" advAuto="0"/>
      <p:bldP spid="491" grpId="0" animBg="1" advAuto="0"/>
      <p:bldP spid="492" grpId="0" animBg="1" advAuto="0"/>
      <p:bldP spid="493" grpId="0" animBg="1" advAuto="0"/>
      <p:bldP spid="494" grpId="0" animBg="1" advAuto="0"/>
      <p:bldP spid="495"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192" name="spectre: Branch prediction"/>
          <p:cNvSpPr txBox="1">
            <a:spLocks noGrp="1"/>
          </p:cNvSpPr>
          <p:nvPr>
            <p:ph type="title"/>
          </p:nvPr>
        </p:nvSpPr>
        <p:spPr>
          <a:prstGeom prst="rect">
            <a:avLst/>
          </a:prstGeom>
        </p:spPr>
        <p:txBody>
          <a:bodyPr/>
          <a:lstStyle>
            <a:lvl1pPr defTabSz="467359">
              <a:spcBef>
                <a:spcPts val="2200"/>
              </a:spcBef>
              <a:defRPr sz="4800"/>
            </a:lvl1pPr>
          </a:lstStyle>
          <a:p>
            <a:r>
              <a:rPr dirty="0" err="1"/>
              <a:t>spectre</a:t>
            </a:r>
            <a:r>
              <a:rPr dirty="0"/>
              <a:t>: Branch prediction</a:t>
            </a:r>
          </a:p>
        </p:txBody>
      </p:sp>
      <p:sp>
        <p:nvSpPr>
          <p:cNvPr id="119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23</a:t>
            </a:fld>
            <a:endParaRPr/>
          </a:p>
        </p:txBody>
      </p:sp>
      <p:pic>
        <p:nvPicPr>
          <p:cNvPr id="1194" name="spectre.png" descr="spectre.png"/>
          <p:cNvPicPr>
            <a:picLocks noChangeAspect="1"/>
          </p:cNvPicPr>
          <p:nvPr/>
        </p:nvPicPr>
        <p:blipFill>
          <a:blip r:embed="rId2">
            <a:extLst/>
          </a:blip>
          <a:stretch>
            <a:fillRect/>
          </a:stretch>
        </p:blipFill>
        <p:spPr>
          <a:xfrm>
            <a:off x="10979614" y="1162526"/>
            <a:ext cx="1627113" cy="1287867"/>
          </a:xfrm>
          <a:prstGeom prst="rect">
            <a:avLst/>
          </a:prstGeom>
          <a:ln w="12700">
            <a:miter lim="400000"/>
          </a:ln>
        </p:spPr>
      </p:pic>
      <p:sp>
        <p:nvSpPr>
          <p:cNvPr id="1195" name="Робот"/>
          <p:cNvSpPr/>
          <p:nvPr/>
        </p:nvSpPr>
        <p:spPr>
          <a:xfrm>
            <a:off x="7304929" y="350660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196" name="Прямоугольник"/>
          <p:cNvSpPr/>
          <p:nvPr/>
        </p:nvSpPr>
        <p:spPr>
          <a:xfrm>
            <a:off x="5653389" y="4179571"/>
            <a:ext cx="1270001" cy="822295"/>
          </a:xfrm>
          <a:prstGeom prst="rect">
            <a:avLst/>
          </a:pr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197" name="Компьютер"/>
          <p:cNvSpPr/>
          <p:nvPr/>
        </p:nvSpPr>
        <p:spPr>
          <a:xfrm>
            <a:off x="5653389" y="355203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198" name="Гамбургер"/>
          <p:cNvSpPr/>
          <p:nvPr/>
        </p:nvSpPr>
        <p:spPr>
          <a:xfrm>
            <a:off x="9536010" y="3923552"/>
            <a:ext cx="665439"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199" name="Пицца"/>
          <p:cNvSpPr/>
          <p:nvPr/>
        </p:nvSpPr>
        <p:spPr>
          <a:xfrm>
            <a:off x="9535998" y="2788592"/>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200" name="Кофе"/>
          <p:cNvSpPr/>
          <p:nvPr/>
        </p:nvSpPr>
        <p:spPr>
          <a:xfrm>
            <a:off x="9536010" y="4606047"/>
            <a:ext cx="665439" cy="420071"/>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grpSp>
        <p:nvGrpSpPr>
          <p:cNvPr id="1204" name="Группа"/>
          <p:cNvGrpSpPr/>
          <p:nvPr/>
        </p:nvGrpSpPr>
        <p:grpSpPr>
          <a:xfrm>
            <a:off x="4335656" y="2216730"/>
            <a:ext cx="2174790" cy="2787198"/>
            <a:chOff x="0" y="0"/>
            <a:chExt cx="2174788" cy="2787196"/>
          </a:xfrm>
        </p:grpSpPr>
        <p:sp>
          <p:nvSpPr>
            <p:cNvPr id="1201" name="Мужчина"/>
            <p:cNvSpPr/>
            <p:nvPr/>
          </p:nvSpPr>
          <p:spPr>
            <a:xfrm>
              <a:off x="-1" y="1256734"/>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202" name="Облачко с цитатой"/>
            <p:cNvSpPr/>
            <p:nvPr/>
          </p:nvSpPr>
          <p:spPr>
            <a:xfrm>
              <a:off x="547663" y="0"/>
              <a:ext cx="1627126" cy="1196642"/>
            </a:xfrm>
            <a:prstGeom prst="wedgeEllipseCallout">
              <a:avLst>
                <a:gd name="adj1" fmla="val -49081"/>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203" name="Кофе"/>
            <p:cNvSpPr/>
            <p:nvPr/>
          </p:nvSpPr>
          <p:spPr>
            <a:xfrm>
              <a:off x="954036" y="3257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grpSp>
        <p:nvGrpSpPr>
          <p:cNvPr id="1209" name="Группа"/>
          <p:cNvGrpSpPr/>
          <p:nvPr/>
        </p:nvGrpSpPr>
        <p:grpSpPr>
          <a:xfrm>
            <a:off x="353459" y="5425688"/>
            <a:ext cx="4641537" cy="1480972"/>
            <a:chOff x="0" y="0"/>
            <a:chExt cx="4641535" cy="1480970"/>
          </a:xfrm>
        </p:grpSpPr>
        <p:sp>
          <p:nvSpPr>
            <p:cNvPr id="1205" name="Monday"/>
            <p:cNvSpPr txBox="1"/>
            <p:nvPr/>
          </p:nvSpPr>
          <p:spPr>
            <a:xfrm>
              <a:off x="1697878" y="350670"/>
              <a:ext cx="2943658" cy="1130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400">
                  <a:solidFill>
                    <a:schemeClr val="accent4"/>
                  </a:solidFill>
                  <a:latin typeface="Snell Roundhand"/>
                  <a:ea typeface="Snell Roundhand"/>
                  <a:cs typeface="Snell Roundhand"/>
                  <a:sym typeface="Snell Roundhand"/>
                </a:defRPr>
              </a:lvl1pPr>
            </a:lstStyle>
            <a:p>
              <a:r>
                <a:t>Monday</a:t>
              </a:r>
            </a:p>
          </p:txBody>
        </p:sp>
        <p:grpSp>
          <p:nvGrpSpPr>
            <p:cNvPr id="1208" name="Группа"/>
            <p:cNvGrpSpPr/>
            <p:nvPr/>
          </p:nvGrpSpPr>
          <p:grpSpPr>
            <a:xfrm>
              <a:off x="0" y="0"/>
              <a:ext cx="1627125" cy="1196642"/>
              <a:chOff x="0" y="0"/>
              <a:chExt cx="1627124" cy="1196641"/>
            </a:xfrm>
          </p:grpSpPr>
          <p:sp>
            <p:nvSpPr>
              <p:cNvPr id="1206" name="Облачко с цитатой"/>
              <p:cNvSpPr/>
              <p:nvPr/>
            </p:nvSpPr>
            <p:spPr>
              <a:xfrm>
                <a:off x="0" y="0"/>
                <a:ext cx="1627125" cy="1196642"/>
              </a:xfrm>
              <a:prstGeom prst="wedgeEllipseCallout">
                <a:avLst>
                  <a:gd name="adj1" fmla="val -49081"/>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207" name="Кофе"/>
              <p:cNvSpPr/>
              <p:nvPr/>
            </p:nvSpPr>
            <p:spPr>
              <a:xfrm>
                <a:off x="406372" y="3257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grpSp>
      <p:grpSp>
        <p:nvGrpSpPr>
          <p:cNvPr id="1214" name="Группа"/>
          <p:cNvGrpSpPr/>
          <p:nvPr/>
        </p:nvGrpSpPr>
        <p:grpSpPr>
          <a:xfrm>
            <a:off x="353459" y="7241788"/>
            <a:ext cx="4491067" cy="1569666"/>
            <a:chOff x="0" y="0"/>
            <a:chExt cx="4491066" cy="1569664"/>
          </a:xfrm>
        </p:grpSpPr>
        <p:sp>
          <p:nvSpPr>
            <p:cNvPr id="1210" name="Tuesday"/>
            <p:cNvSpPr txBox="1"/>
            <p:nvPr/>
          </p:nvSpPr>
          <p:spPr>
            <a:xfrm>
              <a:off x="1532778" y="439364"/>
              <a:ext cx="2958289" cy="1130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400">
                  <a:solidFill>
                    <a:schemeClr val="accent4"/>
                  </a:solidFill>
                  <a:latin typeface="Snell Roundhand"/>
                  <a:ea typeface="Snell Roundhand"/>
                  <a:cs typeface="Snell Roundhand"/>
                  <a:sym typeface="Snell Roundhand"/>
                </a:defRPr>
              </a:lvl1pPr>
            </a:lstStyle>
            <a:p>
              <a:r>
                <a:t>Tuesday</a:t>
              </a:r>
            </a:p>
          </p:txBody>
        </p:sp>
        <p:grpSp>
          <p:nvGrpSpPr>
            <p:cNvPr id="1213" name="Группа"/>
            <p:cNvGrpSpPr/>
            <p:nvPr/>
          </p:nvGrpSpPr>
          <p:grpSpPr>
            <a:xfrm>
              <a:off x="0" y="0"/>
              <a:ext cx="1627125" cy="1196642"/>
              <a:chOff x="0" y="0"/>
              <a:chExt cx="1627124" cy="1196641"/>
            </a:xfrm>
          </p:grpSpPr>
          <p:sp>
            <p:nvSpPr>
              <p:cNvPr id="1211" name="Облачко с цитатой"/>
              <p:cNvSpPr/>
              <p:nvPr/>
            </p:nvSpPr>
            <p:spPr>
              <a:xfrm>
                <a:off x="0" y="0"/>
                <a:ext cx="1627125" cy="1196642"/>
              </a:xfrm>
              <a:prstGeom prst="wedgeEllipseCallout">
                <a:avLst>
                  <a:gd name="adj1" fmla="val -49081"/>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212" name="Кофе"/>
              <p:cNvSpPr/>
              <p:nvPr/>
            </p:nvSpPr>
            <p:spPr>
              <a:xfrm>
                <a:off x="406372" y="3257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grpSp>
      <p:grpSp>
        <p:nvGrpSpPr>
          <p:cNvPr id="1219" name="Группа"/>
          <p:cNvGrpSpPr/>
          <p:nvPr/>
        </p:nvGrpSpPr>
        <p:grpSpPr>
          <a:xfrm>
            <a:off x="5688837" y="5336788"/>
            <a:ext cx="5659926" cy="1569872"/>
            <a:chOff x="0" y="0"/>
            <a:chExt cx="5659924" cy="1569870"/>
          </a:xfrm>
        </p:grpSpPr>
        <p:sp>
          <p:nvSpPr>
            <p:cNvPr id="1215" name="Wednesday"/>
            <p:cNvSpPr txBox="1"/>
            <p:nvPr/>
          </p:nvSpPr>
          <p:spPr>
            <a:xfrm>
              <a:off x="1723026" y="439570"/>
              <a:ext cx="3936899" cy="1130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400">
                  <a:solidFill>
                    <a:schemeClr val="accent4"/>
                  </a:solidFill>
                  <a:latin typeface="Snell Roundhand"/>
                  <a:ea typeface="Snell Roundhand"/>
                  <a:cs typeface="Snell Roundhand"/>
                  <a:sym typeface="Snell Roundhand"/>
                </a:defRPr>
              </a:lvl1pPr>
            </a:lstStyle>
            <a:p>
              <a:r>
                <a:t>Wednesday</a:t>
              </a:r>
            </a:p>
          </p:txBody>
        </p:sp>
        <p:grpSp>
          <p:nvGrpSpPr>
            <p:cNvPr id="1218" name="Группа"/>
            <p:cNvGrpSpPr/>
            <p:nvPr/>
          </p:nvGrpSpPr>
          <p:grpSpPr>
            <a:xfrm>
              <a:off x="0" y="0"/>
              <a:ext cx="1627125" cy="1196642"/>
              <a:chOff x="0" y="0"/>
              <a:chExt cx="1627124" cy="1196641"/>
            </a:xfrm>
          </p:grpSpPr>
          <p:sp>
            <p:nvSpPr>
              <p:cNvPr id="1216" name="Облачко с цитатой"/>
              <p:cNvSpPr/>
              <p:nvPr/>
            </p:nvSpPr>
            <p:spPr>
              <a:xfrm>
                <a:off x="0" y="0"/>
                <a:ext cx="1627125" cy="1196642"/>
              </a:xfrm>
              <a:prstGeom prst="wedgeEllipseCallout">
                <a:avLst>
                  <a:gd name="adj1" fmla="val -49081"/>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217" name="Кофе"/>
              <p:cNvSpPr/>
              <p:nvPr/>
            </p:nvSpPr>
            <p:spPr>
              <a:xfrm>
                <a:off x="406372" y="3257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grpSp>
      <p:grpSp>
        <p:nvGrpSpPr>
          <p:cNvPr id="1224" name="Группа"/>
          <p:cNvGrpSpPr/>
          <p:nvPr/>
        </p:nvGrpSpPr>
        <p:grpSpPr>
          <a:xfrm>
            <a:off x="5688837" y="7241788"/>
            <a:ext cx="4155026" cy="1545414"/>
            <a:chOff x="0" y="0"/>
            <a:chExt cx="4155025" cy="1545412"/>
          </a:xfrm>
        </p:grpSpPr>
        <p:sp>
          <p:nvSpPr>
            <p:cNvPr id="1220" name="…"/>
            <p:cNvSpPr txBox="1"/>
            <p:nvPr/>
          </p:nvSpPr>
          <p:spPr>
            <a:xfrm>
              <a:off x="3227925" y="415112"/>
              <a:ext cx="927101" cy="1130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6400">
                  <a:solidFill>
                    <a:schemeClr val="accent4"/>
                  </a:solidFill>
                  <a:latin typeface="Snell Roundhand"/>
                  <a:ea typeface="Snell Roundhand"/>
                  <a:cs typeface="Snell Roundhand"/>
                  <a:sym typeface="Snell Roundhand"/>
                </a:defRPr>
              </a:lvl1pPr>
            </a:lstStyle>
            <a:p>
              <a:r>
                <a:t>…</a:t>
              </a:r>
            </a:p>
          </p:txBody>
        </p:sp>
        <p:grpSp>
          <p:nvGrpSpPr>
            <p:cNvPr id="1223" name="Группа"/>
            <p:cNvGrpSpPr/>
            <p:nvPr/>
          </p:nvGrpSpPr>
          <p:grpSpPr>
            <a:xfrm>
              <a:off x="0" y="0"/>
              <a:ext cx="1627125" cy="1196642"/>
              <a:chOff x="0" y="0"/>
              <a:chExt cx="1627124" cy="1196641"/>
            </a:xfrm>
          </p:grpSpPr>
          <p:sp>
            <p:nvSpPr>
              <p:cNvPr id="1221" name="Облачко с цитатой"/>
              <p:cNvSpPr/>
              <p:nvPr/>
            </p:nvSpPr>
            <p:spPr>
              <a:xfrm>
                <a:off x="0" y="0"/>
                <a:ext cx="1627125" cy="1196642"/>
              </a:xfrm>
              <a:prstGeom prst="wedgeEllipseCallout">
                <a:avLst>
                  <a:gd name="adj1" fmla="val -49081"/>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222" name="Кофе"/>
              <p:cNvSpPr/>
              <p:nvPr/>
            </p:nvSpPr>
            <p:spPr>
              <a:xfrm>
                <a:off x="406372" y="3257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grpSp>
    </p:spTree>
    <p:extLst>
      <p:ext uri="{BB962C8B-B14F-4D97-AF65-F5344CB8AC3E}">
        <p14:creationId xmlns:p14="http://schemas.microsoft.com/office/powerpoint/2010/main" val="190269520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 grpId="0" animBg="1" advAuto="0"/>
      <p:bldP spid="1214" grpId="0" animBg="1" advAuto="0"/>
      <p:bldP spid="1219" grpId="0" animBg="1" advAuto="0"/>
      <p:bldP spid="1224"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51" name="spectre.png" descr="spectre.png"/>
          <p:cNvPicPr>
            <a:picLocks noChangeAspect="1"/>
          </p:cNvPicPr>
          <p:nvPr/>
        </p:nvPicPr>
        <p:blipFill>
          <a:blip r:embed="rId2">
            <a:extLst/>
          </a:blip>
          <a:stretch>
            <a:fillRect/>
          </a:stretch>
        </p:blipFill>
        <p:spPr>
          <a:xfrm>
            <a:off x="10979614" y="1162526"/>
            <a:ext cx="1627113" cy="1287867"/>
          </a:xfrm>
          <a:prstGeom prst="rect">
            <a:avLst/>
          </a:prstGeom>
          <a:ln w="12700">
            <a:miter lim="400000"/>
          </a:ln>
        </p:spPr>
      </p:pic>
      <p:sp>
        <p:nvSpPr>
          <p:cNvPr id="1152" name="Spectre attacks other processes by forcing them to speculatively run other code paths"/>
          <p:cNvSpPr txBox="1"/>
          <p:nvPr/>
        </p:nvSpPr>
        <p:spPr>
          <a:xfrm>
            <a:off x="406399" y="2449195"/>
            <a:ext cx="12192002" cy="15737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3600"/>
            </a:pPr>
            <a:r>
              <a:rPr dirty="0">
                <a:solidFill>
                  <a:schemeClr val="bg1"/>
                </a:solidFill>
              </a:rPr>
              <a:t>Spectre attacks </a:t>
            </a:r>
            <a:r>
              <a:rPr u="sng" dirty="0">
                <a:solidFill>
                  <a:schemeClr val="bg1"/>
                </a:solidFill>
              </a:rPr>
              <a:t>other processes</a:t>
            </a:r>
            <a:r>
              <a:rPr dirty="0">
                <a:solidFill>
                  <a:schemeClr val="bg1"/>
                </a:solidFill>
              </a:rPr>
              <a:t> by forcing them to </a:t>
            </a:r>
            <a:r>
              <a:rPr i="1" dirty="0">
                <a:solidFill>
                  <a:schemeClr val="bg1"/>
                </a:solidFill>
                <a:latin typeface="Avenir Next"/>
                <a:ea typeface="Avenir Next"/>
                <a:cs typeface="Avenir Next"/>
                <a:sym typeface="Avenir Next"/>
              </a:rPr>
              <a:t>speculatively</a:t>
            </a:r>
            <a:r>
              <a:rPr dirty="0">
                <a:solidFill>
                  <a:schemeClr val="bg1"/>
                </a:solidFill>
              </a:rPr>
              <a:t> run other code paths</a:t>
            </a:r>
          </a:p>
          <a:p>
            <a:pPr>
              <a:lnSpc>
                <a:spcPct val="10000"/>
              </a:lnSpc>
              <a:defRPr sz="3600"/>
            </a:pPr>
            <a:endParaRPr dirty="0">
              <a:solidFill>
                <a:schemeClr val="bg1"/>
              </a:solidFill>
            </a:endParaRPr>
          </a:p>
        </p:txBody>
      </p:sp>
      <p:sp>
        <p:nvSpPr>
          <p:cNvPr id="1153"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154" name="spectre"/>
          <p:cNvSpPr txBox="1">
            <a:spLocks noGrp="1"/>
          </p:cNvSpPr>
          <p:nvPr>
            <p:ph type="title"/>
          </p:nvPr>
        </p:nvSpPr>
        <p:spPr>
          <a:prstGeom prst="rect">
            <a:avLst/>
          </a:prstGeom>
        </p:spPr>
        <p:txBody>
          <a:bodyPr/>
          <a:lstStyle>
            <a:lvl1pPr defTabSz="467359">
              <a:spcBef>
                <a:spcPts val="2200"/>
              </a:spcBef>
              <a:defRPr sz="4800"/>
            </a:lvl1pPr>
          </a:lstStyle>
          <a:p>
            <a:r>
              <a:rPr dirty="0" err="1"/>
              <a:t>spectre</a:t>
            </a:r>
            <a:endParaRPr dirty="0"/>
          </a:p>
        </p:txBody>
      </p:sp>
      <p:sp>
        <p:nvSpPr>
          <p:cNvPr id="1155"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24</a:t>
            </a:fld>
            <a:endParaRPr/>
          </a:p>
        </p:txBody>
      </p:sp>
      <p:sp>
        <p:nvSpPr>
          <p:cNvPr id="1156" name="Victim Process"/>
          <p:cNvSpPr/>
          <p:nvPr/>
        </p:nvSpPr>
        <p:spPr>
          <a:xfrm>
            <a:off x="684781" y="4118868"/>
            <a:ext cx="5717038" cy="4783982"/>
          </a:xfrm>
          <a:prstGeom prst="rect">
            <a:avLst/>
          </a:prstGeom>
          <a:solidFill>
            <a:schemeClr val="accent1">
              <a:alpha val="65382"/>
            </a:schemeClr>
          </a:solidFill>
          <a:ln w="12700">
            <a:miter lim="400000"/>
          </a:ln>
          <a:extLst>
            <a:ext uri="{C572A759-6A51-4108-AA02-DFA0A04FC94B}">
              <ma14:wrappingTextBoxFlag xmlns:ma14="http://schemas.microsoft.com/office/mac/drawingml/2011/main" val="1"/>
            </a:ext>
          </a:extLst>
        </p:spPr>
        <p:txBody>
          <a:bodyPr lIns="50800" tIns="50800" rIns="50800" bIns="50800" anchor="b"/>
          <a:lstStyle>
            <a:lvl1pPr algn="ctr">
              <a:lnSpc>
                <a:spcPct val="80000"/>
              </a:lnSpc>
              <a:spcBef>
                <a:spcPts val="0"/>
              </a:spcBef>
              <a:defRPr sz="2800" cap="all">
                <a:solidFill>
                  <a:srgbClr val="FFFFFF"/>
                </a:solidFill>
                <a:latin typeface="+mn-lt"/>
                <a:ea typeface="+mn-ea"/>
                <a:cs typeface="+mn-cs"/>
                <a:sym typeface="DIN Condensed"/>
              </a:defRPr>
            </a:lvl1pPr>
          </a:lstStyle>
          <a:p>
            <a:r>
              <a:t>Victim Process</a:t>
            </a:r>
          </a:p>
        </p:txBody>
      </p:sp>
      <p:sp>
        <p:nvSpPr>
          <p:cNvPr id="1171" name="Соединит. линия"/>
          <p:cNvSpPr/>
          <p:nvPr/>
        </p:nvSpPr>
        <p:spPr>
          <a:xfrm>
            <a:off x="1732279" y="5283200"/>
            <a:ext cx="2515871"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rgbClr val="838787"/>
            </a:solidFill>
            <a:miter lim="400000"/>
            <a:headEnd type="triangle"/>
          </a:ln>
        </p:spPr>
        <p:txBody>
          <a:bodyPr/>
          <a:lstStyle/>
          <a:p>
            <a:endParaRPr/>
          </a:p>
        </p:txBody>
      </p:sp>
      <p:sp>
        <p:nvSpPr>
          <p:cNvPr id="1158" name="A"/>
          <p:cNvSpPr/>
          <p:nvPr/>
        </p:nvSpPr>
        <p:spPr>
          <a:xfrm>
            <a:off x="1104056" y="4194416"/>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A</a:t>
            </a:r>
          </a:p>
        </p:txBody>
      </p:sp>
      <p:sp>
        <p:nvSpPr>
          <p:cNvPr id="1159" name="B"/>
          <p:cNvSpPr/>
          <p:nvPr/>
        </p:nvSpPr>
        <p:spPr>
          <a:xfrm>
            <a:off x="1104056" y="5037465"/>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B</a:t>
            </a:r>
          </a:p>
        </p:txBody>
      </p:sp>
      <p:sp>
        <p:nvSpPr>
          <p:cNvPr id="1160" name="C"/>
          <p:cNvSpPr/>
          <p:nvPr/>
        </p:nvSpPr>
        <p:spPr>
          <a:xfrm>
            <a:off x="1104056" y="5964194"/>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C</a:t>
            </a:r>
          </a:p>
        </p:txBody>
      </p:sp>
      <p:sp>
        <p:nvSpPr>
          <p:cNvPr id="1161" name="D"/>
          <p:cNvSpPr/>
          <p:nvPr/>
        </p:nvSpPr>
        <p:spPr>
          <a:xfrm>
            <a:off x="1104056" y="6890922"/>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D</a:t>
            </a:r>
          </a:p>
        </p:txBody>
      </p:sp>
      <p:sp>
        <p:nvSpPr>
          <p:cNvPr id="1162" name="E"/>
          <p:cNvSpPr/>
          <p:nvPr/>
        </p:nvSpPr>
        <p:spPr>
          <a:xfrm>
            <a:off x="1104056" y="7817651"/>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E</a:t>
            </a:r>
          </a:p>
        </p:txBody>
      </p:sp>
      <p:sp>
        <p:nvSpPr>
          <p:cNvPr id="1172" name="Соединит. линия"/>
          <p:cNvSpPr/>
          <p:nvPr/>
        </p:nvSpPr>
        <p:spPr>
          <a:xfrm>
            <a:off x="1732279" y="5283200"/>
            <a:ext cx="2515871"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chemeClr val="accent3"/>
            </a:solidFill>
            <a:miter lim="400000"/>
            <a:headEnd type="triangle"/>
          </a:ln>
        </p:spPr>
        <p:txBody>
          <a:bodyPr/>
          <a:lstStyle/>
          <a:p>
            <a:endParaRPr/>
          </a:p>
        </p:txBody>
      </p:sp>
      <p:sp>
        <p:nvSpPr>
          <p:cNvPr id="1164" name="D"/>
          <p:cNvSpPr/>
          <p:nvPr/>
        </p:nvSpPr>
        <p:spPr>
          <a:xfrm>
            <a:off x="1104056" y="6890922"/>
            <a:ext cx="582217" cy="585987"/>
          </a:xfrm>
          <a:prstGeom prst="roundRect">
            <a:avLst>
              <a:gd name="adj" fmla="val 14427"/>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t>D</a:t>
            </a:r>
          </a:p>
        </p:txBody>
      </p:sp>
      <p:sp>
        <p:nvSpPr>
          <p:cNvPr id="1173" name="Соединит. линия"/>
          <p:cNvSpPr/>
          <p:nvPr/>
        </p:nvSpPr>
        <p:spPr>
          <a:xfrm>
            <a:off x="1719579" y="5283200"/>
            <a:ext cx="2515871"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chemeClr val="accent3"/>
            </a:solidFill>
            <a:miter lim="400000"/>
            <a:headEnd type="triangle"/>
          </a:ln>
        </p:spPr>
        <p:txBody>
          <a:bodyPr/>
          <a:lstStyle/>
          <a:p>
            <a:endParaRPr/>
          </a:p>
        </p:txBody>
      </p:sp>
      <p:sp>
        <p:nvSpPr>
          <p:cNvPr id="1166" name="Counter &gt; 0?"/>
          <p:cNvSpPr txBox="1"/>
          <p:nvPr/>
        </p:nvSpPr>
        <p:spPr>
          <a:xfrm>
            <a:off x="2495784" y="7253045"/>
            <a:ext cx="202478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2400" b="1">
                <a:latin typeface="Avenir Next"/>
                <a:ea typeface="Avenir Next"/>
                <a:cs typeface="Avenir Next"/>
                <a:sym typeface="Avenir Next"/>
              </a:defRPr>
            </a:lvl1pPr>
          </a:lstStyle>
          <a:p>
            <a:r>
              <a:t>Counter &gt; 0?</a:t>
            </a:r>
          </a:p>
        </p:txBody>
      </p:sp>
      <p:pic>
        <p:nvPicPr>
          <p:cNvPr id="1167" name="Закругленный прямоугольник" descr="Закругленный прямоугольник"/>
          <p:cNvPicPr>
            <a:picLocks/>
          </p:cNvPicPr>
          <p:nvPr/>
        </p:nvPicPr>
        <p:blipFill>
          <a:blip r:embed="rId3">
            <a:extLst/>
          </a:blip>
          <a:stretch>
            <a:fillRect/>
          </a:stretch>
        </p:blipFill>
        <p:spPr>
          <a:xfrm>
            <a:off x="1720850" y="4719609"/>
            <a:ext cx="3879457" cy="3392707"/>
          </a:xfrm>
          <a:prstGeom prst="rect">
            <a:avLst/>
          </a:prstGeom>
        </p:spPr>
      </p:pic>
      <p:sp>
        <p:nvSpPr>
          <p:cNvPr id="1169" name="Attacker Process"/>
          <p:cNvSpPr/>
          <p:nvPr/>
        </p:nvSpPr>
        <p:spPr>
          <a:xfrm>
            <a:off x="6602981" y="4118868"/>
            <a:ext cx="5717038" cy="4783982"/>
          </a:xfrm>
          <a:prstGeom prst="rect">
            <a:avLst/>
          </a:prstGeom>
          <a:solidFill>
            <a:schemeClr val="accent4">
              <a:alpha val="64999"/>
            </a:schemeClr>
          </a:solidFill>
          <a:ln w="12700">
            <a:miter lim="400000"/>
          </a:ln>
          <a:extLst>
            <a:ext uri="{C572A759-6A51-4108-AA02-DFA0A04FC94B}">
              <ma14:wrappingTextBoxFlag xmlns:ma14="http://schemas.microsoft.com/office/mac/drawingml/2011/main" val="1"/>
            </a:ext>
          </a:extLst>
        </p:spPr>
        <p:txBody>
          <a:bodyPr lIns="50800" tIns="50800" rIns="50800" bIns="50800" anchor="b"/>
          <a:lstStyle>
            <a:lvl1pPr algn="ctr">
              <a:lnSpc>
                <a:spcPct val="80000"/>
              </a:lnSpc>
              <a:spcBef>
                <a:spcPts val="0"/>
              </a:spcBef>
              <a:defRPr sz="2800" cap="all">
                <a:solidFill>
                  <a:srgbClr val="232323"/>
                </a:solidFill>
                <a:latin typeface="+mn-lt"/>
                <a:ea typeface="+mn-ea"/>
                <a:cs typeface="+mn-cs"/>
                <a:sym typeface="DIN Condensed"/>
              </a:defRPr>
            </a:lvl1pPr>
          </a:lstStyle>
          <a:p>
            <a:r>
              <a:t>Attacker Process</a:t>
            </a:r>
          </a:p>
        </p:txBody>
      </p:sp>
      <p:sp>
        <p:nvSpPr>
          <p:cNvPr id="1170" name="Стрелка"/>
          <p:cNvSpPr/>
          <p:nvPr/>
        </p:nvSpPr>
        <p:spPr>
          <a:xfrm rot="10800000">
            <a:off x="5633613" y="5892800"/>
            <a:ext cx="2081092" cy="1270000"/>
          </a:xfrm>
          <a:prstGeom prst="rightArrow">
            <a:avLst>
              <a:gd name="adj1" fmla="val 32000"/>
              <a:gd name="adj2" fmla="val 64000"/>
            </a:avLst>
          </a:pr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77" name="Группа"/>
          <p:cNvGrpSpPr/>
          <p:nvPr/>
        </p:nvGrpSpPr>
        <p:grpSpPr>
          <a:xfrm>
            <a:off x="266519" y="7929412"/>
            <a:ext cx="13004801" cy="585987"/>
            <a:chOff x="0" y="0"/>
            <a:chExt cx="13004800" cy="585986"/>
          </a:xfrm>
        </p:grpSpPr>
        <p:sp>
          <p:nvSpPr>
            <p:cNvPr id="1175" name="works by manipulating the branch prediction of the CPU"/>
            <p:cNvSpPr txBox="1"/>
            <p:nvPr/>
          </p:nvSpPr>
          <p:spPr>
            <a:xfrm>
              <a:off x="0" y="228934"/>
              <a:ext cx="13004800" cy="266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10000"/>
                </a:lnSpc>
                <a:defRPr sz="3600"/>
              </a:pPr>
              <a:r>
                <a:rPr>
                  <a:solidFill>
                    <a:schemeClr val="bg1"/>
                  </a:solidFill>
                </a:rPr>
                <a:t>      works by manipulating the </a:t>
              </a:r>
              <a:r>
                <a:rPr i="1">
                  <a:solidFill>
                    <a:schemeClr val="bg1"/>
                  </a:solidFill>
                  <a:latin typeface="Avenir Next"/>
                  <a:ea typeface="Avenir Next"/>
                  <a:cs typeface="Avenir Next"/>
                  <a:sym typeface="Avenir Next"/>
                </a:rPr>
                <a:t>branch prediction</a:t>
              </a:r>
              <a:r>
                <a:rPr>
                  <a:solidFill>
                    <a:schemeClr val="bg1"/>
                  </a:solidFill>
                </a:rPr>
                <a:t> of the CPU</a:t>
              </a:r>
            </a:p>
          </p:txBody>
        </p:sp>
        <p:sp>
          <p:nvSpPr>
            <p:cNvPr id="1176" name="Закругленный прямоугольник"/>
            <p:cNvSpPr/>
            <p:nvPr/>
          </p:nvSpPr>
          <p:spPr>
            <a:xfrm>
              <a:off x="11856" y="0"/>
              <a:ext cx="582217" cy="585986"/>
            </a:xfrm>
            <a:prstGeom prst="roundRect">
              <a:avLst>
                <a:gd name="adj" fmla="val 14427"/>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solidFill>
                  <a:schemeClr val="bg1"/>
                </a:solidFill>
              </a:endParaRPr>
            </a:p>
          </p:txBody>
        </p:sp>
      </p:grpSp>
      <p:pic>
        <p:nvPicPr>
          <p:cNvPr id="1178" name="spectre.png" descr="spectre.png"/>
          <p:cNvPicPr>
            <a:picLocks noChangeAspect="1"/>
          </p:cNvPicPr>
          <p:nvPr/>
        </p:nvPicPr>
        <p:blipFill>
          <a:blip r:embed="rId2">
            <a:extLst/>
          </a:blip>
          <a:stretch>
            <a:fillRect/>
          </a:stretch>
        </p:blipFill>
        <p:spPr>
          <a:xfrm>
            <a:off x="10979614" y="1162526"/>
            <a:ext cx="1627113" cy="1287867"/>
          </a:xfrm>
          <a:prstGeom prst="rect">
            <a:avLst/>
          </a:prstGeom>
          <a:ln w="12700">
            <a:miter lim="400000"/>
          </a:ln>
        </p:spPr>
      </p:pic>
      <p:sp>
        <p:nvSpPr>
          <p:cNvPr id="1179" name="Spectre works like this:…"/>
          <p:cNvSpPr txBox="1"/>
          <p:nvPr/>
        </p:nvSpPr>
        <p:spPr>
          <a:xfrm>
            <a:off x="406399" y="2523573"/>
            <a:ext cx="12192002" cy="3832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0000"/>
              </a:lnSpc>
              <a:defRPr sz="3600"/>
            </a:pPr>
            <a:r>
              <a:rPr dirty="0">
                <a:solidFill>
                  <a:schemeClr val="bg1"/>
                </a:solidFill>
              </a:rPr>
              <a:t>Spectre works like this:</a:t>
            </a:r>
          </a:p>
          <a:p>
            <a:pPr>
              <a:lnSpc>
                <a:spcPct val="10000"/>
              </a:lnSpc>
              <a:defRPr sz="3600"/>
            </a:pPr>
            <a:endParaRPr dirty="0">
              <a:solidFill>
                <a:schemeClr val="bg1"/>
              </a:solidFill>
            </a:endParaRPr>
          </a:p>
          <a:p>
            <a:pPr>
              <a:lnSpc>
                <a:spcPct val="10000"/>
              </a:lnSpc>
              <a:defRPr sz="3600"/>
            </a:pPr>
            <a:endParaRPr dirty="0">
              <a:solidFill>
                <a:schemeClr val="bg1"/>
              </a:solidFill>
            </a:endParaRPr>
          </a:p>
          <a:p>
            <a:pPr>
              <a:lnSpc>
                <a:spcPct val="10000"/>
              </a:lnSpc>
              <a:defRPr sz="3600"/>
            </a:pPr>
            <a:endParaRPr lang="en-US" dirty="0">
              <a:solidFill>
                <a:schemeClr val="bg1"/>
              </a:solidFill>
            </a:endParaRPr>
          </a:p>
          <a:p>
            <a:pPr marL="466164" indent="-466164">
              <a:buSzPct val="100000"/>
              <a:buAutoNum type="arabicPeriod"/>
              <a:defRPr sz="3600"/>
            </a:pPr>
            <a:r>
              <a:rPr dirty="0">
                <a:solidFill>
                  <a:schemeClr val="bg1"/>
                </a:solidFill>
              </a:rPr>
              <a:t> force victim to leak secret</a:t>
            </a:r>
          </a:p>
          <a:p>
            <a:pPr marL="466164" indent="-466164">
              <a:buSzPct val="100000"/>
              <a:buAutoNum type="arabicPeriod"/>
              <a:defRPr sz="3600"/>
            </a:pPr>
            <a:r>
              <a:rPr dirty="0">
                <a:solidFill>
                  <a:schemeClr val="bg1"/>
                </a:solidFill>
              </a:rPr>
              <a:t> stash away secret </a:t>
            </a:r>
          </a:p>
          <a:p>
            <a:pPr marL="466164" indent="-466164">
              <a:buSzPct val="100000"/>
              <a:buAutoNum type="arabicPeriod"/>
              <a:defRPr sz="3600"/>
            </a:pPr>
            <a:r>
              <a:rPr dirty="0">
                <a:solidFill>
                  <a:schemeClr val="bg1"/>
                </a:solidFill>
              </a:rPr>
              <a:t> retrieve secret</a:t>
            </a:r>
          </a:p>
        </p:txBody>
      </p:sp>
      <p:sp>
        <p:nvSpPr>
          <p:cNvPr id="1180"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181" name="spectre"/>
          <p:cNvSpPr txBox="1">
            <a:spLocks noGrp="1"/>
          </p:cNvSpPr>
          <p:nvPr>
            <p:ph type="title"/>
          </p:nvPr>
        </p:nvSpPr>
        <p:spPr>
          <a:prstGeom prst="rect">
            <a:avLst/>
          </a:prstGeom>
        </p:spPr>
        <p:txBody>
          <a:bodyPr/>
          <a:lstStyle>
            <a:lvl1pPr defTabSz="467359">
              <a:spcBef>
                <a:spcPts val="2200"/>
              </a:spcBef>
              <a:defRPr sz="4800"/>
            </a:lvl1pPr>
          </a:lstStyle>
          <a:p>
            <a:r>
              <a:rPr dirty="0" err="1"/>
              <a:t>spectre</a:t>
            </a:r>
            <a:endParaRPr dirty="0"/>
          </a:p>
        </p:txBody>
      </p:sp>
      <p:sp>
        <p:nvSpPr>
          <p:cNvPr id="1182"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25</a:t>
            </a:fld>
            <a:endParaRPr/>
          </a:p>
        </p:txBody>
      </p:sp>
      <p:sp>
        <p:nvSpPr>
          <p:cNvPr id="1183" name="Закругленный прямоугольник"/>
          <p:cNvSpPr/>
          <p:nvPr/>
        </p:nvSpPr>
        <p:spPr>
          <a:xfrm>
            <a:off x="278556" y="4078498"/>
            <a:ext cx="582217" cy="585987"/>
          </a:xfrm>
          <a:prstGeom prst="roundRect">
            <a:avLst>
              <a:gd name="adj" fmla="val 14427"/>
            </a:avLst>
          </a:pr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184" name="Закругленный прямоугольник"/>
          <p:cNvSpPr/>
          <p:nvPr/>
        </p:nvSpPr>
        <p:spPr>
          <a:xfrm>
            <a:off x="278556" y="4936359"/>
            <a:ext cx="582217" cy="585987"/>
          </a:xfrm>
          <a:prstGeom prst="roundRect">
            <a:avLst>
              <a:gd name="adj" fmla="val 14427"/>
            </a:avLst>
          </a:pr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185" name="Закругленный прямоугольник"/>
          <p:cNvSpPr/>
          <p:nvPr/>
        </p:nvSpPr>
        <p:spPr>
          <a:xfrm>
            <a:off x="278556" y="5781192"/>
            <a:ext cx="582217" cy="585987"/>
          </a:xfrm>
          <a:prstGeom prst="roundRect">
            <a:avLst>
              <a:gd name="adj" fmla="val 14427"/>
            </a:avLst>
          </a:pr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nvGrpSpPr>
          <p:cNvPr id="1189" name="Группа"/>
          <p:cNvGrpSpPr/>
          <p:nvPr/>
        </p:nvGrpSpPr>
        <p:grpSpPr>
          <a:xfrm>
            <a:off x="266519" y="7023953"/>
            <a:ext cx="13016838" cy="619445"/>
            <a:chOff x="-12037" y="-34386"/>
            <a:chExt cx="13016837" cy="619444"/>
          </a:xfrm>
        </p:grpSpPr>
        <p:sp>
          <p:nvSpPr>
            <p:cNvPr id="1186" name="and       basically work like in Meltdown"/>
            <p:cNvSpPr txBox="1"/>
            <p:nvPr/>
          </p:nvSpPr>
          <p:spPr>
            <a:xfrm>
              <a:off x="0" y="228935"/>
              <a:ext cx="13004800" cy="266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nSpc>
                  <a:spcPct val="10000"/>
                </a:lnSpc>
                <a:defRPr sz="3600"/>
              </a:pPr>
              <a:r>
                <a:rPr>
                  <a:solidFill>
                    <a:schemeClr val="bg1"/>
                  </a:solidFill>
                </a:rPr>
                <a:t>      and       </a:t>
              </a:r>
              <a:r>
                <a:rPr i="1">
                  <a:solidFill>
                    <a:schemeClr val="bg1"/>
                  </a:solidFill>
                  <a:latin typeface="Avenir Next"/>
                  <a:ea typeface="Avenir Next"/>
                  <a:cs typeface="Avenir Next"/>
                  <a:sym typeface="Avenir Next"/>
                </a:rPr>
                <a:t>basically</a:t>
              </a:r>
              <a:r>
                <a:rPr>
                  <a:solidFill>
                    <a:schemeClr val="bg1"/>
                  </a:solidFill>
                </a:rPr>
                <a:t> work like in Meltdown</a:t>
              </a:r>
            </a:p>
          </p:txBody>
        </p:sp>
        <p:sp>
          <p:nvSpPr>
            <p:cNvPr id="1187" name="Закругленный прямоугольник"/>
            <p:cNvSpPr/>
            <p:nvPr/>
          </p:nvSpPr>
          <p:spPr>
            <a:xfrm>
              <a:off x="-12037" y="-928"/>
              <a:ext cx="582217" cy="585986"/>
            </a:xfrm>
            <a:prstGeom prst="roundRect">
              <a:avLst>
                <a:gd name="adj" fmla="val 14427"/>
              </a:avLst>
            </a:pr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solidFill>
                  <a:schemeClr val="bg1"/>
                </a:solidFill>
              </a:endParaRPr>
            </a:p>
          </p:txBody>
        </p:sp>
        <p:sp>
          <p:nvSpPr>
            <p:cNvPr id="1188" name="Закругленный прямоугольник"/>
            <p:cNvSpPr/>
            <p:nvPr/>
          </p:nvSpPr>
          <p:spPr>
            <a:xfrm>
              <a:off x="1426525" y="-34386"/>
              <a:ext cx="582217" cy="585986"/>
            </a:xfrm>
            <a:prstGeom prst="roundRect">
              <a:avLst>
                <a:gd name="adj" fmla="val 14427"/>
              </a:avLst>
            </a:prstGeom>
            <a:solidFill>
              <a:schemeClr val="accent3"/>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solidFill>
                  <a:schemeClr val="bg1"/>
                </a:solidFill>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1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 grpId="2" advAuto="0"/>
      <p:bldP spid="1189" grpId="1"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6"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227" name="spectre: Speculative execution"/>
          <p:cNvSpPr txBox="1">
            <a:spLocks noGrp="1"/>
          </p:cNvSpPr>
          <p:nvPr>
            <p:ph type="title"/>
          </p:nvPr>
        </p:nvSpPr>
        <p:spPr>
          <a:prstGeom prst="rect">
            <a:avLst/>
          </a:prstGeom>
        </p:spPr>
        <p:txBody>
          <a:bodyPr/>
          <a:lstStyle>
            <a:lvl1pPr defTabSz="467359">
              <a:spcBef>
                <a:spcPts val="2200"/>
              </a:spcBef>
              <a:defRPr sz="4800"/>
            </a:lvl1pPr>
          </a:lstStyle>
          <a:p>
            <a:r>
              <a:rPr dirty="0" err="1"/>
              <a:t>spectre</a:t>
            </a:r>
            <a:r>
              <a:rPr dirty="0"/>
              <a:t>: Speculative execution</a:t>
            </a:r>
          </a:p>
        </p:txBody>
      </p:sp>
      <p:sp>
        <p:nvSpPr>
          <p:cNvPr id="1228"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26</a:t>
            </a:fld>
            <a:endParaRPr/>
          </a:p>
        </p:txBody>
      </p:sp>
      <p:pic>
        <p:nvPicPr>
          <p:cNvPr id="1229" name="spectre.png" descr="spectre.png"/>
          <p:cNvPicPr>
            <a:picLocks noChangeAspect="1"/>
          </p:cNvPicPr>
          <p:nvPr/>
        </p:nvPicPr>
        <p:blipFill>
          <a:blip r:embed="rId2">
            <a:extLst/>
          </a:blip>
          <a:stretch>
            <a:fillRect/>
          </a:stretch>
        </p:blipFill>
        <p:spPr>
          <a:xfrm>
            <a:off x="10979614" y="1162526"/>
            <a:ext cx="1627113" cy="1287867"/>
          </a:xfrm>
          <a:prstGeom prst="rect">
            <a:avLst/>
          </a:prstGeom>
          <a:ln w="12700">
            <a:miter lim="400000"/>
          </a:ln>
        </p:spPr>
      </p:pic>
      <p:sp>
        <p:nvSpPr>
          <p:cNvPr id="1230" name="Робот"/>
          <p:cNvSpPr/>
          <p:nvPr/>
        </p:nvSpPr>
        <p:spPr>
          <a:xfrm>
            <a:off x="6929105" y="276472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31" name="Прямоугольник"/>
          <p:cNvSpPr/>
          <p:nvPr/>
        </p:nvSpPr>
        <p:spPr>
          <a:xfrm>
            <a:off x="5277565" y="3437691"/>
            <a:ext cx="1270001" cy="822295"/>
          </a:xfrm>
          <a:prstGeom prst="rect">
            <a:avLst/>
          </a:pr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32" name="Компьютер"/>
          <p:cNvSpPr/>
          <p:nvPr/>
        </p:nvSpPr>
        <p:spPr>
          <a:xfrm>
            <a:off x="5277565" y="281015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33" name="Гамбургер"/>
          <p:cNvSpPr/>
          <p:nvPr/>
        </p:nvSpPr>
        <p:spPr>
          <a:xfrm>
            <a:off x="9160186" y="3181672"/>
            <a:ext cx="665440"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234" name="Пицца"/>
          <p:cNvSpPr/>
          <p:nvPr/>
        </p:nvSpPr>
        <p:spPr>
          <a:xfrm>
            <a:off x="9160174" y="2046712"/>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235" name="Кофе"/>
          <p:cNvSpPr/>
          <p:nvPr/>
        </p:nvSpPr>
        <p:spPr>
          <a:xfrm>
            <a:off x="9160186" y="3864167"/>
            <a:ext cx="665440" cy="420071"/>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36" name="Мужчина"/>
          <p:cNvSpPr/>
          <p:nvPr/>
        </p:nvSpPr>
        <p:spPr>
          <a:xfrm>
            <a:off x="3959833" y="2731586"/>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37" name="Мужчина"/>
          <p:cNvSpPr/>
          <p:nvPr/>
        </p:nvSpPr>
        <p:spPr>
          <a:xfrm>
            <a:off x="3261333" y="273158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38" name="Мужчина"/>
          <p:cNvSpPr/>
          <p:nvPr/>
        </p:nvSpPr>
        <p:spPr>
          <a:xfrm>
            <a:off x="2562833" y="2731585"/>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39" name="Мужчина"/>
          <p:cNvSpPr/>
          <p:nvPr/>
        </p:nvSpPr>
        <p:spPr>
          <a:xfrm>
            <a:off x="1864333" y="2731585"/>
            <a:ext cx="567191"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40" name="Мужчина"/>
          <p:cNvSpPr/>
          <p:nvPr/>
        </p:nvSpPr>
        <p:spPr>
          <a:xfrm>
            <a:off x="1165833" y="273158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1241" name="Кофе"/>
          <p:cNvSpPr/>
          <p:nvPr/>
        </p:nvSpPr>
        <p:spPr>
          <a:xfrm>
            <a:off x="9985686" y="3864167"/>
            <a:ext cx="665440" cy="420071"/>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42" name="Кофе"/>
          <p:cNvSpPr/>
          <p:nvPr/>
        </p:nvSpPr>
        <p:spPr>
          <a:xfrm>
            <a:off x="10811186" y="3864167"/>
            <a:ext cx="665440" cy="420071"/>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243" name="Кофе"/>
          <p:cNvSpPr/>
          <p:nvPr/>
        </p:nvSpPr>
        <p:spPr>
          <a:xfrm>
            <a:off x="11681528" y="3864167"/>
            <a:ext cx="665439" cy="420071"/>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1244" name="Кофе"/>
          <p:cNvSpPr/>
          <p:nvPr/>
        </p:nvSpPr>
        <p:spPr>
          <a:xfrm>
            <a:off x="10811186" y="3864167"/>
            <a:ext cx="665440" cy="420071"/>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grpSp>
        <p:nvGrpSpPr>
          <p:cNvPr id="1247" name="Группа"/>
          <p:cNvGrpSpPr/>
          <p:nvPr/>
        </p:nvGrpSpPr>
        <p:grpSpPr>
          <a:xfrm>
            <a:off x="660399" y="4507796"/>
            <a:ext cx="12192003" cy="1210588"/>
            <a:chOff x="0" y="0"/>
            <a:chExt cx="12192001" cy="1210587"/>
          </a:xfrm>
        </p:grpSpPr>
        <p:sp>
          <p:nvSpPr>
            <p:cNvPr id="1245" name="The CPU can improve the coffee machine utilisation by speculatively brewing the coffee for"/>
            <p:cNvSpPr txBox="1"/>
            <p:nvPr/>
          </p:nvSpPr>
          <p:spPr>
            <a:xfrm>
              <a:off x="0" y="0"/>
              <a:ext cx="12192001" cy="12105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a:defRPr sz="3600"/>
              </a:pPr>
              <a:r>
                <a:rPr dirty="0">
                  <a:solidFill>
                    <a:schemeClr val="bg1"/>
                  </a:solidFill>
                </a:rPr>
                <a:t>The CPU can improve the coffee machine </a:t>
              </a:r>
              <a:r>
                <a:rPr dirty="0" err="1">
                  <a:solidFill>
                    <a:schemeClr val="bg1"/>
                  </a:solidFill>
                </a:rPr>
                <a:t>utilisation</a:t>
              </a:r>
              <a:r>
                <a:rPr dirty="0">
                  <a:solidFill>
                    <a:schemeClr val="bg1"/>
                  </a:solidFill>
                </a:rPr>
                <a:t> by </a:t>
              </a:r>
              <a:r>
                <a:rPr i="1" dirty="0">
                  <a:solidFill>
                    <a:schemeClr val="bg1"/>
                  </a:solidFill>
                  <a:latin typeface="Avenir Next"/>
                  <a:ea typeface="Avenir Next"/>
                  <a:cs typeface="Avenir Next"/>
                  <a:sym typeface="Avenir Next"/>
                </a:rPr>
                <a:t>speculatively</a:t>
              </a:r>
              <a:r>
                <a:rPr dirty="0">
                  <a:solidFill>
                    <a:schemeClr val="bg1"/>
                  </a:solidFill>
                </a:rPr>
                <a:t> brewing the coffee for </a:t>
              </a:r>
            </a:p>
          </p:txBody>
        </p:sp>
        <p:sp>
          <p:nvSpPr>
            <p:cNvPr id="1246" name="Мужчина"/>
            <p:cNvSpPr/>
            <p:nvPr/>
          </p:nvSpPr>
          <p:spPr>
            <a:xfrm>
              <a:off x="6869030" y="499943"/>
              <a:ext cx="263366" cy="710644"/>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solidFill>
                  <a:schemeClr val="bg1"/>
                </a:solidFill>
              </a:endParaRPr>
            </a:p>
          </p:txBody>
        </p:sp>
      </p:grpSp>
      <p:sp>
        <p:nvSpPr>
          <p:cNvPr id="1248" name="This is very similar to the effect seen in Meltdown."/>
          <p:cNvSpPr txBox="1"/>
          <p:nvPr/>
        </p:nvSpPr>
        <p:spPr>
          <a:xfrm>
            <a:off x="660399" y="5895951"/>
            <a:ext cx="12192002" cy="6565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600"/>
            </a:lvl1pPr>
          </a:lstStyle>
          <a:p>
            <a:r>
              <a:rPr dirty="0">
                <a:solidFill>
                  <a:schemeClr val="bg1"/>
                </a:solidFill>
              </a:rPr>
              <a:t>This is very similar to the effect seen in Meltdown.</a:t>
            </a:r>
          </a:p>
        </p:txBody>
      </p:sp>
      <p:sp>
        <p:nvSpPr>
          <p:cNvPr id="1249" name="In the Meltdown attack the CPU knows the next instruction (order) and asynchronously checks the permissions…"/>
          <p:cNvSpPr txBox="1"/>
          <p:nvPr/>
        </p:nvSpPr>
        <p:spPr>
          <a:xfrm>
            <a:off x="660399" y="6721185"/>
            <a:ext cx="12192002" cy="19615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70647" indent="-470647">
              <a:lnSpc>
                <a:spcPct val="70000"/>
              </a:lnSpc>
              <a:buClr>
                <a:schemeClr val="accent1"/>
              </a:buClr>
              <a:buSzPct val="104999"/>
              <a:buFont typeface="Avenir Next"/>
              <a:buChar char="‣"/>
              <a:defRPr sz="3600"/>
            </a:pPr>
            <a:r>
              <a:rPr dirty="0">
                <a:solidFill>
                  <a:schemeClr val="bg1"/>
                </a:solidFill>
              </a:rPr>
              <a:t>In the </a:t>
            </a:r>
            <a:r>
              <a:rPr b="1" dirty="0">
                <a:solidFill>
                  <a:schemeClr val="bg1"/>
                </a:solidFill>
                <a:latin typeface="Avenir Next"/>
                <a:ea typeface="Avenir Next"/>
                <a:cs typeface="Avenir Next"/>
                <a:sym typeface="Avenir Next"/>
              </a:rPr>
              <a:t>Meltdown</a:t>
            </a:r>
            <a:r>
              <a:rPr dirty="0">
                <a:solidFill>
                  <a:schemeClr val="bg1"/>
                </a:solidFill>
              </a:rPr>
              <a:t> attack the CPU </a:t>
            </a:r>
            <a:r>
              <a:rPr u="sng" dirty="0">
                <a:solidFill>
                  <a:schemeClr val="bg1"/>
                </a:solidFill>
              </a:rPr>
              <a:t>knows</a:t>
            </a:r>
            <a:r>
              <a:rPr dirty="0">
                <a:solidFill>
                  <a:schemeClr val="bg1"/>
                </a:solidFill>
              </a:rPr>
              <a:t> the next instruction (order) and asynchronously checks the permissions</a:t>
            </a:r>
          </a:p>
          <a:p>
            <a:pPr marL="470647" indent="-470647">
              <a:lnSpc>
                <a:spcPct val="70000"/>
              </a:lnSpc>
              <a:buClr>
                <a:schemeClr val="accent1"/>
              </a:buClr>
              <a:buSzPct val="104999"/>
              <a:buFont typeface="Avenir Next"/>
              <a:buChar char="‣"/>
              <a:defRPr sz="3600"/>
            </a:pPr>
            <a:r>
              <a:rPr dirty="0">
                <a:solidFill>
                  <a:schemeClr val="bg1"/>
                </a:solidFill>
              </a:rPr>
              <a:t>In </a:t>
            </a:r>
            <a:r>
              <a:rPr b="1" dirty="0">
                <a:solidFill>
                  <a:schemeClr val="bg1"/>
                </a:solidFill>
                <a:latin typeface="Avenir Next"/>
                <a:ea typeface="Avenir Next"/>
                <a:cs typeface="Avenir Next"/>
                <a:sym typeface="Avenir Next"/>
              </a:rPr>
              <a:t>Spectre</a:t>
            </a:r>
            <a:r>
              <a:rPr dirty="0">
                <a:solidFill>
                  <a:schemeClr val="bg1"/>
                </a:solidFill>
              </a:rPr>
              <a:t> the CPU </a:t>
            </a:r>
            <a:r>
              <a:rPr u="sng" dirty="0">
                <a:solidFill>
                  <a:schemeClr val="bg1"/>
                </a:solidFill>
              </a:rPr>
              <a:t>guesses the next instructions based on heuristics</a:t>
            </a:r>
            <a:r>
              <a:rPr dirty="0">
                <a:solidFill>
                  <a:schemeClr val="bg1"/>
                </a:solidFill>
              </a:rPr>
              <a:t> (brew coffee without knowing the order)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24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2" nodeType="afterEffect">
                                  <p:stCondLst>
                                    <p:cond delay="0"/>
                                  </p:stCondLst>
                                  <p:childTnLst>
                                    <p:anim calcmode="discrete" valueType="str">
                                      <p:cBhvr>
                                        <p:cTn id="9" dur="1000" fill="hold"/>
                                        <p:tgtEl>
                                          <p:spTgt spid="1244"/>
                                        </p:tgtEl>
                                        <p:attrNameLst>
                                          <p:attrName>style.visibility</p:attrName>
                                        </p:attrNameLst>
                                      </p:cBhvr>
                                      <p:tavLst>
                                        <p:tav tm="0">
                                          <p:val>
                                            <p:strVal val="hidden"/>
                                          </p:val>
                                        </p:tav>
                                        <p:tav tm="50000">
                                          <p:val>
                                            <p:strVal val="visible"/>
                                          </p:val>
                                        </p:tav>
                                      </p:tavLst>
                                    </p:anim>
                                  </p:childTnLst>
                                </p:cTn>
                              </p:par>
                            </p:childTnLst>
                          </p:cTn>
                        </p:par>
                        <p:par>
                          <p:cTn id="10" fill="hold">
                            <p:stCondLst>
                              <p:cond delay="0"/>
                            </p:stCondLst>
                            <p:childTnLst>
                              <p:par>
                                <p:cTn id="11" presetID="35" presetClass="emph" presetSubtype="0" repeatCount="4000" fill="hold" grpId="3" nodeType="withEffect">
                                  <p:stCondLst>
                                    <p:cond delay="0"/>
                                  </p:stCondLst>
                                  <p:childTnLst>
                                    <p:anim calcmode="discrete" valueType="str">
                                      <p:cBhvr>
                                        <p:cTn id="12" dur="1000" fill="hold"/>
                                        <p:tgtEl>
                                          <p:spTgt spid="1240"/>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4" nodeType="clickEffect">
                                  <p:stCondLst>
                                    <p:cond delay="0"/>
                                  </p:stCondLst>
                                  <p:iterate>
                                    <p:tmAbs val="0"/>
                                  </p:iterate>
                                  <p:childTnLst>
                                    <p:set>
                                      <p:cBhvr>
                                        <p:cTn id="16" fill="hold"/>
                                        <p:tgtEl>
                                          <p:spTgt spid="1249">
                                            <p:bg/>
                                          </p:spTgt>
                                        </p:tgtEl>
                                        <p:attrNameLst>
                                          <p:attrName>style.visibility</p:attrName>
                                        </p:attrNameLst>
                                      </p:cBhvr>
                                      <p:to>
                                        <p:strVal val="visible"/>
                                      </p:to>
                                    </p:set>
                                  </p:childTnLst>
                                </p:cTn>
                              </p:par>
                              <p:par>
                                <p:cTn id="17" presetID="1" presetClass="entr" presetSubtype="0" fill="hold" grpId="4" nodeType="withEffect">
                                  <p:stCondLst>
                                    <p:cond delay="0"/>
                                  </p:stCondLst>
                                  <p:iterate>
                                    <p:tmAbs val="0"/>
                                  </p:iterate>
                                  <p:childTnLst>
                                    <p:set>
                                      <p:cBhvr>
                                        <p:cTn id="18" fill="hold"/>
                                        <p:tgtEl>
                                          <p:spTgt spid="124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4" nodeType="clickEffect">
                                  <p:stCondLst>
                                    <p:cond delay="0"/>
                                  </p:stCondLst>
                                  <p:iterate>
                                    <p:tmAbs val="0"/>
                                  </p:iterate>
                                  <p:childTnLst>
                                    <p:set>
                                      <p:cBhvr>
                                        <p:cTn id="22" fill="hold"/>
                                        <p:tgtEl>
                                          <p:spTgt spid="124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 grpId="3" animBg="1" advAuto="0"/>
      <p:bldP spid="1244" grpId="1" animBg="1" advAuto="0"/>
      <p:bldP spid="1244" grpId="2" animBg="1" advAuto="0"/>
      <p:bldP spid="1249" grpId="4" build="p" bldLvl="5" animBg="1" advAuto="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1" name="Соединит. линия"/>
          <p:cNvSpPr/>
          <p:nvPr/>
        </p:nvSpPr>
        <p:spPr>
          <a:xfrm>
            <a:off x="5834380" y="3187700"/>
            <a:ext cx="2515870"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rgbClr val="838787"/>
            </a:solidFill>
            <a:miter lim="400000"/>
            <a:headEnd type="triangle"/>
          </a:ln>
        </p:spPr>
        <p:txBody>
          <a:bodyPr/>
          <a:lstStyle/>
          <a:p>
            <a:endParaRPr/>
          </a:p>
        </p:txBody>
      </p:sp>
      <p:pic>
        <p:nvPicPr>
          <p:cNvPr id="1299" name="spectre.png" descr="spectre.png"/>
          <p:cNvPicPr>
            <a:picLocks noChangeAspect="1"/>
          </p:cNvPicPr>
          <p:nvPr/>
        </p:nvPicPr>
        <p:blipFill>
          <a:blip r:embed="rId2">
            <a:extLst/>
          </a:blip>
          <a:stretch>
            <a:fillRect/>
          </a:stretch>
        </p:blipFill>
        <p:spPr>
          <a:xfrm>
            <a:off x="10979614" y="1162526"/>
            <a:ext cx="1627113" cy="1287867"/>
          </a:xfrm>
          <a:prstGeom prst="rect">
            <a:avLst/>
          </a:prstGeom>
          <a:ln w="12700">
            <a:miter lim="400000"/>
          </a:ln>
        </p:spPr>
      </p:pic>
      <p:sp>
        <p:nvSpPr>
          <p:cNvPr id="1300"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301" name="spectre: Speculative execution"/>
          <p:cNvSpPr txBox="1">
            <a:spLocks noGrp="1"/>
          </p:cNvSpPr>
          <p:nvPr>
            <p:ph type="title"/>
          </p:nvPr>
        </p:nvSpPr>
        <p:spPr>
          <a:prstGeom prst="rect">
            <a:avLst/>
          </a:prstGeom>
        </p:spPr>
        <p:txBody>
          <a:bodyPr/>
          <a:lstStyle>
            <a:lvl1pPr defTabSz="467359">
              <a:spcBef>
                <a:spcPts val="2200"/>
              </a:spcBef>
              <a:defRPr sz="4800"/>
            </a:lvl1pPr>
          </a:lstStyle>
          <a:p>
            <a:r>
              <a:rPr dirty="0" err="1"/>
              <a:t>spectre</a:t>
            </a:r>
            <a:r>
              <a:rPr dirty="0"/>
              <a:t>: Speculative execution</a:t>
            </a:r>
          </a:p>
        </p:txBody>
      </p:sp>
      <p:sp>
        <p:nvSpPr>
          <p:cNvPr id="1302"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27</a:t>
            </a:fld>
            <a:endParaRPr/>
          </a:p>
        </p:txBody>
      </p:sp>
      <p:sp>
        <p:nvSpPr>
          <p:cNvPr id="1303" name="A"/>
          <p:cNvSpPr/>
          <p:nvPr/>
        </p:nvSpPr>
        <p:spPr>
          <a:xfrm>
            <a:off x="5206156" y="2098916"/>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A</a:t>
            </a:r>
          </a:p>
        </p:txBody>
      </p:sp>
      <p:sp>
        <p:nvSpPr>
          <p:cNvPr id="1304" name="B"/>
          <p:cNvSpPr/>
          <p:nvPr/>
        </p:nvSpPr>
        <p:spPr>
          <a:xfrm>
            <a:off x="5206156" y="2941965"/>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B</a:t>
            </a:r>
          </a:p>
        </p:txBody>
      </p:sp>
      <p:sp>
        <p:nvSpPr>
          <p:cNvPr id="1305" name="C"/>
          <p:cNvSpPr/>
          <p:nvPr/>
        </p:nvSpPr>
        <p:spPr>
          <a:xfrm>
            <a:off x="5206156" y="3868694"/>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C</a:t>
            </a:r>
          </a:p>
        </p:txBody>
      </p:sp>
      <p:sp>
        <p:nvSpPr>
          <p:cNvPr id="1306" name="D"/>
          <p:cNvSpPr/>
          <p:nvPr/>
        </p:nvSpPr>
        <p:spPr>
          <a:xfrm>
            <a:off x="5206156" y="4795422"/>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D</a:t>
            </a:r>
          </a:p>
        </p:txBody>
      </p:sp>
      <p:sp>
        <p:nvSpPr>
          <p:cNvPr id="1307" name="E"/>
          <p:cNvSpPr/>
          <p:nvPr/>
        </p:nvSpPr>
        <p:spPr>
          <a:xfrm>
            <a:off x="5206156" y="5722151"/>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E</a:t>
            </a:r>
          </a:p>
        </p:txBody>
      </p:sp>
      <p:sp>
        <p:nvSpPr>
          <p:cNvPr id="1322" name="Соединит. линия"/>
          <p:cNvSpPr/>
          <p:nvPr/>
        </p:nvSpPr>
        <p:spPr>
          <a:xfrm>
            <a:off x="5834380" y="3187700"/>
            <a:ext cx="2515870"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chemeClr val="accent3"/>
            </a:solidFill>
            <a:miter lim="400000"/>
            <a:headEnd type="triangle"/>
          </a:ln>
        </p:spPr>
        <p:txBody>
          <a:bodyPr/>
          <a:lstStyle/>
          <a:p>
            <a:endParaRPr/>
          </a:p>
        </p:txBody>
      </p:sp>
      <p:sp>
        <p:nvSpPr>
          <p:cNvPr id="1309" name="D"/>
          <p:cNvSpPr/>
          <p:nvPr/>
        </p:nvSpPr>
        <p:spPr>
          <a:xfrm>
            <a:off x="5206156" y="4795422"/>
            <a:ext cx="582217" cy="585987"/>
          </a:xfrm>
          <a:prstGeom prst="roundRect">
            <a:avLst>
              <a:gd name="adj" fmla="val 14427"/>
            </a:avLst>
          </a:prstGeom>
          <a:solidFill>
            <a:srgbClr val="FFFFFF"/>
          </a:solidFill>
          <a:ln w="12700">
            <a:solidFill>
              <a:schemeClr val="bg1">
                <a:lumMod val="75000"/>
                <a:lumOff val="25000"/>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rPr dirty="0">
                <a:solidFill>
                  <a:schemeClr val="bg1"/>
                </a:solidFill>
              </a:rPr>
              <a:t>D</a:t>
            </a:r>
          </a:p>
        </p:txBody>
      </p:sp>
      <p:sp>
        <p:nvSpPr>
          <p:cNvPr id="1310" name="The CPU has learned that Counter probably is &gt; 0…"/>
          <p:cNvSpPr txBox="1"/>
          <p:nvPr/>
        </p:nvSpPr>
        <p:spPr>
          <a:xfrm>
            <a:off x="242961" y="6858011"/>
            <a:ext cx="12869535" cy="2047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80000"/>
              </a:lnSpc>
              <a:defRPr sz="3600"/>
            </a:pPr>
            <a:r>
              <a:rPr dirty="0">
                <a:solidFill>
                  <a:schemeClr val="bg1"/>
                </a:solidFill>
              </a:rPr>
              <a:t>The CPU has learned that Counter </a:t>
            </a:r>
            <a:r>
              <a:rPr i="1" dirty="0">
                <a:solidFill>
                  <a:schemeClr val="bg1"/>
                </a:solidFill>
                <a:latin typeface="Avenir Next"/>
                <a:ea typeface="Avenir Next"/>
                <a:cs typeface="Avenir Next"/>
                <a:sym typeface="Avenir Next"/>
              </a:rPr>
              <a:t>probably</a:t>
            </a:r>
            <a:r>
              <a:rPr dirty="0">
                <a:solidFill>
                  <a:schemeClr val="bg1"/>
                </a:solidFill>
              </a:rPr>
              <a:t> is &gt; 0</a:t>
            </a:r>
          </a:p>
          <a:p>
            <a:pPr>
              <a:lnSpc>
                <a:spcPct val="80000"/>
              </a:lnSpc>
              <a:defRPr sz="3600"/>
            </a:pPr>
            <a:r>
              <a:rPr dirty="0">
                <a:solidFill>
                  <a:schemeClr val="bg1"/>
                </a:solidFill>
              </a:rPr>
              <a:t>Reading Counter from memory is very slow</a:t>
            </a:r>
          </a:p>
          <a:p>
            <a:pPr>
              <a:lnSpc>
                <a:spcPct val="80000"/>
              </a:lnSpc>
              <a:defRPr sz="3600"/>
            </a:pPr>
            <a:r>
              <a:rPr dirty="0">
                <a:solidFill>
                  <a:schemeClr val="bg1"/>
                </a:solidFill>
              </a:rPr>
              <a:t>The CPU </a:t>
            </a:r>
            <a:r>
              <a:rPr i="1" dirty="0">
                <a:solidFill>
                  <a:schemeClr val="bg1"/>
                </a:solidFill>
                <a:latin typeface="Avenir Next"/>
                <a:ea typeface="Avenir Next"/>
                <a:cs typeface="Avenir Next"/>
                <a:sym typeface="Avenir Next"/>
              </a:rPr>
              <a:t>speculatively</a:t>
            </a:r>
            <a:r>
              <a:rPr dirty="0">
                <a:solidFill>
                  <a:schemeClr val="bg1"/>
                </a:solidFill>
              </a:rPr>
              <a:t> executes            to improve performance</a:t>
            </a:r>
          </a:p>
        </p:txBody>
      </p:sp>
      <p:sp>
        <p:nvSpPr>
          <p:cNvPr id="1311" name="3"/>
          <p:cNvSpPr/>
          <p:nvPr/>
        </p:nvSpPr>
        <p:spPr>
          <a:xfrm>
            <a:off x="584200" y="369063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3</a:t>
            </a:r>
          </a:p>
        </p:txBody>
      </p:sp>
      <p:sp>
        <p:nvSpPr>
          <p:cNvPr id="1323" name="Соединит. линия"/>
          <p:cNvSpPr/>
          <p:nvPr/>
        </p:nvSpPr>
        <p:spPr>
          <a:xfrm>
            <a:off x="5821680" y="3187700"/>
            <a:ext cx="2515870"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chemeClr val="accent3"/>
            </a:solidFill>
            <a:miter lim="400000"/>
            <a:headEnd type="triangle"/>
          </a:ln>
        </p:spPr>
        <p:txBody>
          <a:bodyPr/>
          <a:lstStyle/>
          <a:p>
            <a:endParaRPr/>
          </a:p>
        </p:txBody>
      </p:sp>
      <p:sp>
        <p:nvSpPr>
          <p:cNvPr id="1313" name="Counter"/>
          <p:cNvSpPr txBox="1"/>
          <p:nvPr/>
        </p:nvSpPr>
        <p:spPr>
          <a:xfrm>
            <a:off x="857484" y="4546047"/>
            <a:ext cx="1620636" cy="2660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3600"/>
            </a:lvl1pPr>
          </a:lstStyle>
          <a:p>
            <a:r>
              <a:rPr dirty="0">
                <a:solidFill>
                  <a:schemeClr val="bg1"/>
                </a:solidFill>
              </a:rPr>
              <a:t>Counter</a:t>
            </a:r>
          </a:p>
        </p:txBody>
      </p:sp>
      <p:sp>
        <p:nvSpPr>
          <p:cNvPr id="1314" name="2"/>
          <p:cNvSpPr/>
          <p:nvPr/>
        </p:nvSpPr>
        <p:spPr>
          <a:xfrm>
            <a:off x="584200" y="369063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2</a:t>
            </a:r>
          </a:p>
        </p:txBody>
      </p:sp>
      <p:sp>
        <p:nvSpPr>
          <p:cNvPr id="1315" name="1"/>
          <p:cNvSpPr/>
          <p:nvPr/>
        </p:nvSpPr>
        <p:spPr>
          <a:xfrm>
            <a:off x="584200" y="369063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1</a:t>
            </a:r>
          </a:p>
        </p:txBody>
      </p:sp>
      <p:sp>
        <p:nvSpPr>
          <p:cNvPr id="1316" name="1"/>
          <p:cNvSpPr/>
          <p:nvPr/>
        </p:nvSpPr>
        <p:spPr>
          <a:xfrm>
            <a:off x="584200" y="369063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1</a:t>
            </a:r>
          </a:p>
        </p:txBody>
      </p:sp>
      <p:sp>
        <p:nvSpPr>
          <p:cNvPr id="1317" name="Counter &gt; 0?"/>
          <p:cNvSpPr txBox="1"/>
          <p:nvPr/>
        </p:nvSpPr>
        <p:spPr>
          <a:xfrm>
            <a:off x="6502400" y="5484854"/>
            <a:ext cx="1723229" cy="13952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2400" b="1">
                <a:latin typeface="Avenir Next"/>
                <a:ea typeface="Avenir Next"/>
                <a:cs typeface="Avenir Next"/>
                <a:sym typeface="Avenir Next"/>
              </a:defRPr>
            </a:lvl1pPr>
          </a:lstStyle>
          <a:p>
            <a:r>
              <a:rPr dirty="0">
                <a:solidFill>
                  <a:schemeClr val="bg1"/>
                </a:solidFill>
              </a:rPr>
              <a:t>Counter &gt; 0?</a:t>
            </a:r>
          </a:p>
        </p:txBody>
      </p:sp>
      <p:grpSp>
        <p:nvGrpSpPr>
          <p:cNvPr id="1320" name="Группа"/>
          <p:cNvGrpSpPr/>
          <p:nvPr/>
        </p:nvGrpSpPr>
        <p:grpSpPr>
          <a:xfrm>
            <a:off x="6202016" y="8353682"/>
            <a:ext cx="1077969" cy="585986"/>
            <a:chOff x="0" y="0"/>
            <a:chExt cx="1204515" cy="585985"/>
          </a:xfrm>
        </p:grpSpPr>
        <p:sp>
          <p:nvSpPr>
            <p:cNvPr id="1318" name="B"/>
            <p:cNvSpPr/>
            <p:nvPr/>
          </p:nvSpPr>
          <p:spPr>
            <a:xfrm>
              <a:off x="0" y="0"/>
              <a:ext cx="582216" cy="585986"/>
            </a:xfrm>
            <a:prstGeom prst="roundRect">
              <a:avLst>
                <a:gd name="adj" fmla="val 14427"/>
              </a:avLst>
            </a:prstGeom>
            <a:solidFill>
              <a:srgbClr val="FFFFFF"/>
            </a:solidFill>
            <a:ln w="12700" cap="flat">
              <a:solidFill>
                <a:schemeClr val="bg1">
                  <a:lumMod val="75000"/>
                  <a:lumOff val="25000"/>
                </a:schemeClr>
              </a:solid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232323"/>
                  </a:solidFill>
                  <a:latin typeface="+mn-lt"/>
                  <a:ea typeface="+mn-ea"/>
                  <a:cs typeface="+mn-cs"/>
                  <a:sym typeface="DIN Condensed"/>
                </a:defRPr>
              </a:lvl1pPr>
            </a:lstStyle>
            <a:p>
              <a:r>
                <a:t>B</a:t>
              </a:r>
            </a:p>
          </p:txBody>
        </p:sp>
        <p:sp>
          <p:nvSpPr>
            <p:cNvPr id="1319" name="C"/>
            <p:cNvSpPr/>
            <p:nvPr/>
          </p:nvSpPr>
          <p:spPr>
            <a:xfrm>
              <a:off x="622300" y="0"/>
              <a:ext cx="582216" cy="585986"/>
            </a:xfrm>
            <a:prstGeom prst="roundRect">
              <a:avLst>
                <a:gd name="adj" fmla="val 14427"/>
              </a:avLst>
            </a:prstGeom>
            <a:solidFill>
              <a:srgbClr val="FFFFFF"/>
            </a:solidFill>
            <a:ln w="12700" cap="flat">
              <a:solidFill>
                <a:schemeClr val="bg1">
                  <a:lumMod val="75000"/>
                  <a:lumOff val="25000"/>
                </a:schemeClr>
              </a:solid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232323"/>
                  </a:solidFill>
                  <a:latin typeface="+mn-lt"/>
                  <a:ea typeface="+mn-ea"/>
                  <a:cs typeface="+mn-cs"/>
                  <a:sym typeface="DIN Condensed"/>
                </a:defRPr>
              </a:lvl1pPr>
            </a:lstStyle>
            <a:p>
              <a:r>
                <a:rPr dirty="0"/>
                <a:t>C</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310">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3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3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310">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2" nodeType="afterEffect">
                                  <p:stCondLst>
                                    <p:cond delay="0"/>
                                  </p:stCondLst>
                                  <p:iterate>
                                    <p:tmAbs val="0"/>
                                  </p:iterate>
                                  <p:childTnLst>
                                    <p:set>
                                      <p:cBhvr>
                                        <p:cTn id="19" fill="hold"/>
                                        <p:tgtEl>
                                          <p:spTgt spid="1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 grpId="1" build="p" bldLvl="5" animBg="1" advAuto="0"/>
      <p:bldP spid="1320"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5" name="Victim Process"/>
          <p:cNvSpPr/>
          <p:nvPr/>
        </p:nvSpPr>
        <p:spPr>
          <a:xfrm>
            <a:off x="684781" y="2467868"/>
            <a:ext cx="5717038" cy="4783982"/>
          </a:xfrm>
          <a:prstGeom prst="rect">
            <a:avLst/>
          </a:prstGeom>
          <a:solidFill>
            <a:schemeClr val="accent1">
              <a:alpha val="65382"/>
            </a:schemeClr>
          </a:solidFill>
          <a:ln w="12700">
            <a:miter lim="400000"/>
          </a:ln>
          <a:extLst>
            <a:ext uri="{C572A759-6A51-4108-AA02-DFA0A04FC94B}">
              <ma14:wrappingTextBoxFlag xmlns:ma14="http://schemas.microsoft.com/office/mac/drawingml/2011/main" val="1"/>
            </a:ext>
          </a:extLst>
        </p:spPr>
        <p:txBody>
          <a:bodyPr lIns="50800" tIns="50800" rIns="50800" bIns="50800" anchor="b"/>
          <a:lstStyle>
            <a:lvl1pPr algn="ctr">
              <a:lnSpc>
                <a:spcPct val="80000"/>
              </a:lnSpc>
              <a:spcBef>
                <a:spcPts val="0"/>
              </a:spcBef>
              <a:defRPr sz="2800" cap="all">
                <a:solidFill>
                  <a:srgbClr val="FFFFFF"/>
                </a:solidFill>
                <a:latin typeface="+mn-lt"/>
                <a:ea typeface="+mn-ea"/>
                <a:cs typeface="+mn-cs"/>
                <a:sym typeface="DIN Condensed"/>
              </a:defRPr>
            </a:lvl1pPr>
          </a:lstStyle>
          <a:p>
            <a:r>
              <a:t>Victim Process</a:t>
            </a:r>
          </a:p>
        </p:txBody>
      </p:sp>
      <p:sp>
        <p:nvSpPr>
          <p:cNvPr id="1348" name="Соединит. линия"/>
          <p:cNvSpPr/>
          <p:nvPr/>
        </p:nvSpPr>
        <p:spPr>
          <a:xfrm>
            <a:off x="1732279" y="3632200"/>
            <a:ext cx="2515871"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rgbClr val="838787"/>
            </a:solidFill>
            <a:miter lim="400000"/>
            <a:headEnd type="triangle"/>
          </a:ln>
        </p:spPr>
        <p:txBody>
          <a:bodyPr/>
          <a:lstStyle/>
          <a:p>
            <a:endParaRPr/>
          </a:p>
        </p:txBody>
      </p:sp>
      <p:pic>
        <p:nvPicPr>
          <p:cNvPr id="1327" name="spectre.png" descr="spectre.png"/>
          <p:cNvPicPr>
            <a:picLocks noChangeAspect="1"/>
          </p:cNvPicPr>
          <p:nvPr/>
        </p:nvPicPr>
        <p:blipFill>
          <a:blip r:embed="rId2">
            <a:extLst/>
          </a:blip>
          <a:stretch>
            <a:fillRect/>
          </a:stretch>
        </p:blipFill>
        <p:spPr>
          <a:xfrm>
            <a:off x="10979614" y="1162526"/>
            <a:ext cx="1627113" cy="1287867"/>
          </a:xfrm>
          <a:prstGeom prst="rect">
            <a:avLst/>
          </a:prstGeom>
          <a:ln w="12700">
            <a:miter lim="400000"/>
          </a:ln>
        </p:spPr>
      </p:pic>
      <p:sp>
        <p:nvSpPr>
          <p:cNvPr id="1328"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329" name="spectre: Speculative execution"/>
          <p:cNvSpPr txBox="1">
            <a:spLocks noGrp="1"/>
          </p:cNvSpPr>
          <p:nvPr>
            <p:ph type="title"/>
          </p:nvPr>
        </p:nvSpPr>
        <p:spPr>
          <a:prstGeom prst="rect">
            <a:avLst/>
          </a:prstGeom>
        </p:spPr>
        <p:txBody>
          <a:bodyPr/>
          <a:lstStyle>
            <a:lvl1pPr defTabSz="467359">
              <a:spcBef>
                <a:spcPts val="2200"/>
              </a:spcBef>
              <a:defRPr sz="4800"/>
            </a:lvl1pPr>
          </a:lstStyle>
          <a:p>
            <a:r>
              <a:rPr dirty="0" err="1"/>
              <a:t>spectre</a:t>
            </a:r>
            <a:r>
              <a:rPr dirty="0"/>
              <a:t>: Speculative execution</a:t>
            </a:r>
          </a:p>
        </p:txBody>
      </p:sp>
      <p:sp>
        <p:nvSpPr>
          <p:cNvPr id="1330"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28</a:t>
            </a:fld>
            <a:endParaRPr/>
          </a:p>
        </p:txBody>
      </p:sp>
      <p:sp>
        <p:nvSpPr>
          <p:cNvPr id="1331" name="A"/>
          <p:cNvSpPr/>
          <p:nvPr/>
        </p:nvSpPr>
        <p:spPr>
          <a:xfrm>
            <a:off x="1104056" y="2543416"/>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A</a:t>
            </a:r>
          </a:p>
        </p:txBody>
      </p:sp>
      <p:sp>
        <p:nvSpPr>
          <p:cNvPr id="1332" name="B"/>
          <p:cNvSpPr/>
          <p:nvPr/>
        </p:nvSpPr>
        <p:spPr>
          <a:xfrm>
            <a:off x="1104056" y="3386465"/>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B</a:t>
            </a:r>
          </a:p>
        </p:txBody>
      </p:sp>
      <p:sp>
        <p:nvSpPr>
          <p:cNvPr id="1333" name="C"/>
          <p:cNvSpPr/>
          <p:nvPr/>
        </p:nvSpPr>
        <p:spPr>
          <a:xfrm>
            <a:off x="1104056" y="4313194"/>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C</a:t>
            </a:r>
          </a:p>
        </p:txBody>
      </p:sp>
      <p:sp>
        <p:nvSpPr>
          <p:cNvPr id="1334" name="D"/>
          <p:cNvSpPr/>
          <p:nvPr/>
        </p:nvSpPr>
        <p:spPr>
          <a:xfrm>
            <a:off x="1104056" y="5239922"/>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D</a:t>
            </a:r>
          </a:p>
        </p:txBody>
      </p:sp>
      <p:sp>
        <p:nvSpPr>
          <p:cNvPr id="1335" name="E"/>
          <p:cNvSpPr/>
          <p:nvPr/>
        </p:nvSpPr>
        <p:spPr>
          <a:xfrm>
            <a:off x="1104056" y="6166651"/>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E</a:t>
            </a:r>
          </a:p>
        </p:txBody>
      </p:sp>
      <p:sp>
        <p:nvSpPr>
          <p:cNvPr id="1349" name="Соединит. линия"/>
          <p:cNvSpPr/>
          <p:nvPr/>
        </p:nvSpPr>
        <p:spPr>
          <a:xfrm>
            <a:off x="1732279" y="3632200"/>
            <a:ext cx="2515871"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chemeClr val="accent3"/>
            </a:solidFill>
            <a:miter lim="400000"/>
            <a:headEnd type="triangle"/>
          </a:ln>
        </p:spPr>
        <p:txBody>
          <a:bodyPr/>
          <a:lstStyle/>
          <a:p>
            <a:endParaRPr/>
          </a:p>
        </p:txBody>
      </p:sp>
      <p:sp>
        <p:nvSpPr>
          <p:cNvPr id="1337" name="D"/>
          <p:cNvSpPr/>
          <p:nvPr/>
        </p:nvSpPr>
        <p:spPr>
          <a:xfrm>
            <a:off x="1104056" y="5239922"/>
            <a:ext cx="582217" cy="585987"/>
          </a:xfrm>
          <a:prstGeom prst="roundRect">
            <a:avLst>
              <a:gd name="adj" fmla="val 14427"/>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rPr dirty="0"/>
              <a:t>D</a:t>
            </a:r>
          </a:p>
        </p:txBody>
      </p:sp>
      <p:sp>
        <p:nvSpPr>
          <p:cNvPr id="1338" name="Attacker can influence the CPUs branch prediction of victim.…"/>
          <p:cNvSpPr txBox="1"/>
          <p:nvPr/>
        </p:nvSpPr>
        <p:spPr>
          <a:xfrm>
            <a:off x="684781" y="7561172"/>
            <a:ext cx="12869535" cy="17953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nSpc>
                <a:spcPct val="70000"/>
              </a:lnSpc>
              <a:defRPr sz="3600"/>
            </a:pPr>
            <a:r>
              <a:rPr sz="3200" dirty="0">
                <a:solidFill>
                  <a:schemeClr val="bg1"/>
                </a:solidFill>
              </a:rPr>
              <a:t>Attacker can influence the CPUs branch prediction of victim.</a:t>
            </a:r>
          </a:p>
          <a:p>
            <a:pPr>
              <a:lnSpc>
                <a:spcPct val="70000"/>
              </a:lnSpc>
              <a:defRPr sz="3600"/>
            </a:pPr>
            <a:r>
              <a:rPr sz="3200" dirty="0">
                <a:solidFill>
                  <a:schemeClr val="bg1"/>
                </a:solidFill>
              </a:rPr>
              <a:t>Making the victim </a:t>
            </a:r>
            <a:r>
              <a:rPr sz="3200" i="1" dirty="0">
                <a:solidFill>
                  <a:schemeClr val="bg1"/>
                </a:solidFill>
                <a:latin typeface="Avenir Next"/>
                <a:ea typeface="Avenir Next"/>
                <a:cs typeface="Avenir Next"/>
                <a:sym typeface="Avenir Next"/>
              </a:rPr>
              <a:t>speculatively </a:t>
            </a:r>
            <a:r>
              <a:rPr sz="3200" dirty="0">
                <a:solidFill>
                  <a:schemeClr val="bg1"/>
                </a:solidFill>
              </a:rPr>
              <a:t>execute “wrong” code.</a:t>
            </a:r>
          </a:p>
          <a:p>
            <a:pPr>
              <a:lnSpc>
                <a:spcPct val="70000"/>
              </a:lnSpc>
              <a:defRPr sz="3600"/>
            </a:pPr>
            <a:r>
              <a:rPr sz="3200" dirty="0">
                <a:solidFill>
                  <a:schemeClr val="bg1"/>
                </a:solidFill>
              </a:rPr>
              <a:t>E.g. loop even when Counter is == 0.</a:t>
            </a:r>
          </a:p>
        </p:txBody>
      </p:sp>
      <p:sp>
        <p:nvSpPr>
          <p:cNvPr id="1350" name="Соединит. линия"/>
          <p:cNvSpPr/>
          <p:nvPr/>
        </p:nvSpPr>
        <p:spPr>
          <a:xfrm>
            <a:off x="1719579" y="3632200"/>
            <a:ext cx="2515871"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chemeClr val="accent3"/>
            </a:solidFill>
            <a:miter lim="400000"/>
            <a:headEnd type="triangle"/>
          </a:ln>
        </p:spPr>
        <p:txBody>
          <a:bodyPr/>
          <a:lstStyle/>
          <a:p>
            <a:endParaRPr/>
          </a:p>
        </p:txBody>
      </p:sp>
      <p:sp>
        <p:nvSpPr>
          <p:cNvPr id="1340" name="Counter &gt; 0?"/>
          <p:cNvSpPr txBox="1"/>
          <p:nvPr/>
        </p:nvSpPr>
        <p:spPr>
          <a:xfrm>
            <a:off x="2495784" y="5602046"/>
            <a:ext cx="2024788"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2400" b="1">
                <a:solidFill>
                  <a:srgbClr val="FFFFFF"/>
                </a:solidFill>
                <a:latin typeface="Avenir Next"/>
                <a:ea typeface="Avenir Next"/>
                <a:cs typeface="Avenir Next"/>
                <a:sym typeface="Avenir Next"/>
              </a:defRPr>
            </a:lvl1pPr>
          </a:lstStyle>
          <a:p>
            <a:r>
              <a:t>Counter &gt; 0?</a:t>
            </a:r>
          </a:p>
        </p:txBody>
      </p:sp>
      <p:pic>
        <p:nvPicPr>
          <p:cNvPr id="1341" name="Закругленный прямоугольник" descr="Закругленный прямоугольник"/>
          <p:cNvPicPr>
            <a:picLocks/>
          </p:cNvPicPr>
          <p:nvPr/>
        </p:nvPicPr>
        <p:blipFill>
          <a:blip r:embed="rId3">
            <a:extLst/>
          </a:blip>
          <a:stretch>
            <a:fillRect/>
          </a:stretch>
        </p:blipFill>
        <p:spPr>
          <a:xfrm>
            <a:off x="1720850" y="2475737"/>
            <a:ext cx="3470924" cy="3985579"/>
          </a:xfrm>
          <a:prstGeom prst="rect">
            <a:avLst/>
          </a:prstGeom>
        </p:spPr>
      </p:pic>
      <p:sp>
        <p:nvSpPr>
          <p:cNvPr id="1343" name="Attacker Process"/>
          <p:cNvSpPr/>
          <p:nvPr/>
        </p:nvSpPr>
        <p:spPr>
          <a:xfrm>
            <a:off x="6602981" y="2467868"/>
            <a:ext cx="5717038" cy="4783982"/>
          </a:xfrm>
          <a:prstGeom prst="rect">
            <a:avLst/>
          </a:prstGeom>
          <a:solidFill>
            <a:schemeClr val="accent4">
              <a:alpha val="64999"/>
            </a:schemeClr>
          </a:solidFill>
          <a:ln w="12700">
            <a:miter lim="400000"/>
          </a:ln>
          <a:extLst>
            <a:ext uri="{C572A759-6A51-4108-AA02-DFA0A04FC94B}">
              <ma14:wrappingTextBoxFlag xmlns:ma14="http://schemas.microsoft.com/office/mac/drawingml/2011/main" val="1"/>
            </a:ext>
          </a:extLst>
        </p:spPr>
        <p:txBody>
          <a:bodyPr lIns="50800" tIns="50800" rIns="50800" bIns="50800" anchor="b"/>
          <a:lstStyle>
            <a:lvl1pPr algn="ctr">
              <a:lnSpc>
                <a:spcPct val="80000"/>
              </a:lnSpc>
              <a:spcBef>
                <a:spcPts val="0"/>
              </a:spcBef>
              <a:defRPr sz="2800" cap="all">
                <a:solidFill>
                  <a:srgbClr val="232323"/>
                </a:solidFill>
                <a:latin typeface="+mn-lt"/>
                <a:ea typeface="+mn-ea"/>
                <a:cs typeface="+mn-cs"/>
                <a:sym typeface="DIN Condensed"/>
              </a:defRPr>
            </a:lvl1pPr>
          </a:lstStyle>
          <a:p>
            <a:r>
              <a:t>Attacker Process</a:t>
            </a:r>
          </a:p>
        </p:txBody>
      </p:sp>
      <p:sp>
        <p:nvSpPr>
          <p:cNvPr id="1344" name="Стрелка"/>
          <p:cNvSpPr/>
          <p:nvPr/>
        </p:nvSpPr>
        <p:spPr>
          <a:xfrm rot="10800000">
            <a:off x="5695537" y="3502724"/>
            <a:ext cx="1061644" cy="1270001"/>
          </a:xfrm>
          <a:prstGeom prst="rightArrow">
            <a:avLst>
              <a:gd name="adj1" fmla="val 32000"/>
              <a:gd name="adj2" fmla="val 57640"/>
            </a:avLst>
          </a:pr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345" name="0"/>
          <p:cNvSpPr/>
          <p:nvPr/>
        </p:nvSpPr>
        <p:spPr>
          <a:xfrm>
            <a:off x="2639914" y="2697972"/>
            <a:ext cx="1736528" cy="457201"/>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0</a:t>
            </a:r>
          </a:p>
        </p:txBody>
      </p:sp>
      <p:sp>
        <p:nvSpPr>
          <p:cNvPr id="1346" name="Counter"/>
          <p:cNvSpPr txBox="1"/>
          <p:nvPr/>
        </p:nvSpPr>
        <p:spPr>
          <a:xfrm>
            <a:off x="2890266" y="3135347"/>
            <a:ext cx="1306069"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2400" b="1">
                <a:solidFill>
                  <a:srgbClr val="FFFFFF"/>
                </a:solidFill>
                <a:latin typeface="Avenir Next"/>
                <a:ea typeface="Avenir Next"/>
                <a:cs typeface="Avenir Next"/>
                <a:sym typeface="Avenir Next"/>
              </a:defRPr>
            </a:lvl1pPr>
          </a:lstStyle>
          <a:p>
            <a:r>
              <a:t>Counter</a:t>
            </a:r>
          </a:p>
        </p:txBody>
      </p:sp>
      <p:sp>
        <p:nvSpPr>
          <p:cNvPr id="1347" name="Prime the branch prediction to expect a loop…"/>
          <p:cNvSpPr txBox="1"/>
          <p:nvPr/>
        </p:nvSpPr>
        <p:spPr>
          <a:xfrm>
            <a:off x="7003743" y="2646602"/>
            <a:ext cx="4915514" cy="27864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66164" indent="-466164">
              <a:lnSpc>
                <a:spcPct val="70000"/>
              </a:lnSpc>
              <a:buSzPct val="100000"/>
              <a:buAutoNum type="arabicPeriod"/>
              <a:defRPr sz="2400" b="1">
                <a:solidFill>
                  <a:srgbClr val="FFFFFF"/>
                </a:solidFill>
                <a:latin typeface="Avenir Next"/>
                <a:ea typeface="Avenir Next"/>
                <a:cs typeface="Avenir Next"/>
                <a:sym typeface="Avenir Next"/>
              </a:defRPr>
            </a:pPr>
            <a:r>
              <a:rPr dirty="0">
                <a:solidFill>
                  <a:schemeClr val="bg1"/>
                </a:solidFill>
              </a:rPr>
              <a:t>Prime the branch prediction to expect a loop</a:t>
            </a:r>
          </a:p>
          <a:p>
            <a:pPr marL="466164" indent="-466164">
              <a:lnSpc>
                <a:spcPct val="70000"/>
              </a:lnSpc>
              <a:buSzPct val="100000"/>
              <a:buAutoNum type="arabicPeriod"/>
              <a:defRPr sz="2400" b="1">
                <a:solidFill>
                  <a:srgbClr val="FFFFFF"/>
                </a:solidFill>
                <a:latin typeface="Avenir Next"/>
                <a:ea typeface="Avenir Next"/>
                <a:cs typeface="Avenir Next"/>
                <a:sym typeface="Avenir Next"/>
              </a:defRPr>
            </a:pPr>
            <a:r>
              <a:rPr dirty="0">
                <a:solidFill>
                  <a:schemeClr val="bg1"/>
                </a:solidFill>
              </a:rPr>
              <a:t>Make sure </a:t>
            </a:r>
            <a:r>
              <a:rPr i="1" dirty="0">
                <a:solidFill>
                  <a:schemeClr val="bg1"/>
                </a:solidFill>
              </a:rPr>
              <a:t>Counter</a:t>
            </a:r>
            <a:r>
              <a:rPr dirty="0">
                <a:solidFill>
                  <a:schemeClr val="bg1"/>
                </a:solidFill>
              </a:rPr>
              <a:t> is not cached so the CPU is more likely to </a:t>
            </a:r>
            <a:r>
              <a:rPr i="1" dirty="0">
                <a:solidFill>
                  <a:schemeClr val="bg1"/>
                </a:solidFill>
              </a:rPr>
              <a:t>speculatively</a:t>
            </a:r>
            <a:r>
              <a:rPr dirty="0">
                <a:solidFill>
                  <a:schemeClr val="bg1"/>
                </a:solidFill>
              </a:rPr>
              <a:t> run the code</a:t>
            </a:r>
          </a:p>
          <a:p>
            <a:pPr marL="466164" indent="-466164">
              <a:lnSpc>
                <a:spcPct val="70000"/>
              </a:lnSpc>
              <a:buSzPct val="100000"/>
              <a:buAutoNum type="arabicPeriod"/>
              <a:defRPr sz="2400" b="1">
                <a:solidFill>
                  <a:srgbClr val="FFFFFF"/>
                </a:solidFill>
                <a:latin typeface="Avenir Next"/>
                <a:ea typeface="Avenir Next"/>
                <a:cs typeface="Avenir Next"/>
                <a:sym typeface="Avenir Next"/>
              </a:defRPr>
            </a:pPr>
            <a:r>
              <a:rPr dirty="0">
                <a:solidFill>
                  <a:schemeClr val="bg1"/>
                </a:solidFill>
              </a:rPr>
              <a:t>Find a way  that victim leaks data when B &amp; C are executed speculatively</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 name="Соединит. линия"/>
          <p:cNvSpPr/>
          <p:nvPr/>
        </p:nvSpPr>
        <p:spPr>
          <a:xfrm>
            <a:off x="5834380" y="3187700"/>
            <a:ext cx="2515870"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rgbClr val="838787"/>
            </a:solidFill>
            <a:miter lim="400000"/>
            <a:headEnd type="triangle"/>
          </a:ln>
        </p:spPr>
        <p:txBody>
          <a:bodyPr/>
          <a:lstStyle/>
          <a:p>
            <a:endParaRPr/>
          </a:p>
        </p:txBody>
      </p:sp>
      <p:pic>
        <p:nvPicPr>
          <p:cNvPr id="1367" name="spectre.png" descr="spectre.png"/>
          <p:cNvPicPr>
            <a:picLocks noChangeAspect="1"/>
          </p:cNvPicPr>
          <p:nvPr/>
        </p:nvPicPr>
        <p:blipFill>
          <a:blip r:embed="rId2">
            <a:extLst/>
          </a:blip>
          <a:stretch>
            <a:fillRect/>
          </a:stretch>
        </p:blipFill>
        <p:spPr>
          <a:xfrm>
            <a:off x="10979614" y="1162526"/>
            <a:ext cx="1627113" cy="1287867"/>
          </a:xfrm>
          <a:prstGeom prst="rect">
            <a:avLst/>
          </a:prstGeom>
          <a:ln w="12700">
            <a:miter lim="400000"/>
          </a:ln>
        </p:spPr>
      </p:pic>
      <p:sp>
        <p:nvSpPr>
          <p:cNvPr id="1368" name="Meltdown &amp; Spectre for normal people"/>
          <p:cNvSpPr txBox="1">
            <a:spLocks noGrp="1"/>
          </p:cNvSpPr>
          <p:nvPr>
            <p:ph type="body" idx="13"/>
          </p:nvPr>
        </p:nvSpPr>
        <p:spPr>
          <a:xfrm>
            <a:off x="406400" y="516342"/>
            <a:ext cx="11176000" cy="398058"/>
          </a:xfrm>
          <a:prstGeom prst="rect">
            <a:avLst/>
          </a:prstGeom>
        </p:spPr>
        <p:txBody>
          <a:bodyPr/>
          <a:lstStyle/>
          <a:p>
            <a:r>
              <a:rPr dirty="0"/>
              <a:t>Meltdown &amp; Spectre</a:t>
            </a:r>
          </a:p>
        </p:txBody>
      </p:sp>
      <p:sp>
        <p:nvSpPr>
          <p:cNvPr id="1369" name="spectre: Variant 2 (CVE-2017-5715)"/>
          <p:cNvSpPr txBox="1">
            <a:spLocks noGrp="1"/>
          </p:cNvSpPr>
          <p:nvPr>
            <p:ph type="title"/>
          </p:nvPr>
        </p:nvSpPr>
        <p:spPr>
          <a:xfrm>
            <a:off x="208056" y="1218799"/>
            <a:ext cx="12192000" cy="723900"/>
          </a:xfrm>
          <a:prstGeom prst="rect">
            <a:avLst/>
          </a:prstGeom>
        </p:spPr>
        <p:txBody>
          <a:bodyPr/>
          <a:lstStyle>
            <a:lvl1pPr defTabSz="467359">
              <a:spcBef>
                <a:spcPts val="2200"/>
              </a:spcBef>
              <a:defRPr sz="4800"/>
            </a:lvl1pPr>
          </a:lstStyle>
          <a:p>
            <a:r>
              <a:rPr dirty="0" err="1"/>
              <a:t>spectre</a:t>
            </a:r>
            <a:r>
              <a:rPr dirty="0"/>
              <a:t>: Variant 2 (CVE-2017-5715)</a:t>
            </a:r>
          </a:p>
        </p:txBody>
      </p:sp>
      <p:sp>
        <p:nvSpPr>
          <p:cNvPr id="1370"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29</a:t>
            </a:fld>
            <a:endParaRPr/>
          </a:p>
        </p:txBody>
      </p:sp>
      <p:sp>
        <p:nvSpPr>
          <p:cNvPr id="1371" name="A"/>
          <p:cNvSpPr/>
          <p:nvPr/>
        </p:nvSpPr>
        <p:spPr>
          <a:xfrm>
            <a:off x="5206156" y="2098916"/>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A</a:t>
            </a:r>
          </a:p>
        </p:txBody>
      </p:sp>
      <p:sp>
        <p:nvSpPr>
          <p:cNvPr id="1372" name="B"/>
          <p:cNvSpPr/>
          <p:nvPr/>
        </p:nvSpPr>
        <p:spPr>
          <a:xfrm>
            <a:off x="5206156" y="2941965"/>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B</a:t>
            </a:r>
          </a:p>
        </p:txBody>
      </p:sp>
      <p:sp>
        <p:nvSpPr>
          <p:cNvPr id="1373" name="C"/>
          <p:cNvSpPr/>
          <p:nvPr/>
        </p:nvSpPr>
        <p:spPr>
          <a:xfrm>
            <a:off x="5206156" y="3868694"/>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C</a:t>
            </a:r>
          </a:p>
        </p:txBody>
      </p:sp>
      <p:sp>
        <p:nvSpPr>
          <p:cNvPr id="1374" name="D"/>
          <p:cNvSpPr/>
          <p:nvPr/>
        </p:nvSpPr>
        <p:spPr>
          <a:xfrm>
            <a:off x="5206156" y="4795422"/>
            <a:ext cx="582217" cy="585987"/>
          </a:xfrm>
          <a:prstGeom prst="roundRect">
            <a:avLst>
              <a:gd name="adj" fmla="val 14427"/>
            </a:avLst>
          </a:prstGeom>
          <a:noFill/>
          <a:ln w="12700">
            <a:solidFill>
              <a:schemeClr val="bg1">
                <a:lumMod val="75000"/>
                <a:lumOff val="25000"/>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D</a:t>
            </a:r>
          </a:p>
        </p:txBody>
      </p:sp>
      <p:sp>
        <p:nvSpPr>
          <p:cNvPr id="1375" name="E"/>
          <p:cNvSpPr/>
          <p:nvPr/>
        </p:nvSpPr>
        <p:spPr>
          <a:xfrm>
            <a:off x="5206156" y="5722151"/>
            <a:ext cx="582217" cy="585987"/>
          </a:xfrm>
          <a:prstGeom prst="roundRect">
            <a:avLst>
              <a:gd name="adj" fmla="val 14427"/>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E</a:t>
            </a:r>
          </a:p>
        </p:txBody>
      </p:sp>
      <p:sp>
        <p:nvSpPr>
          <p:cNvPr id="1393" name="Соединит. линия"/>
          <p:cNvSpPr/>
          <p:nvPr/>
        </p:nvSpPr>
        <p:spPr>
          <a:xfrm>
            <a:off x="5834380" y="3187700"/>
            <a:ext cx="2515870" cy="1968500"/>
          </a:xfrm>
          <a:custGeom>
            <a:avLst/>
            <a:gdLst/>
            <a:ahLst/>
            <a:cxnLst>
              <a:cxn ang="0">
                <a:pos x="wd2" y="hd2"/>
              </a:cxn>
              <a:cxn ang="5400000">
                <a:pos x="wd2" y="hd2"/>
              </a:cxn>
              <a:cxn ang="10800000">
                <a:pos x="wd2" y="hd2"/>
              </a:cxn>
              <a:cxn ang="16200000">
                <a:pos x="wd2" y="hd2"/>
              </a:cxn>
            </a:cxnLst>
            <a:rect l="0" t="0" r="r" b="b"/>
            <a:pathLst>
              <a:path w="21600" h="21600" extrusionOk="0">
                <a:moveTo>
                  <a:pt x="327" y="0"/>
                </a:moveTo>
                <a:lnTo>
                  <a:pt x="21600" y="0"/>
                </a:lnTo>
                <a:lnTo>
                  <a:pt x="21600" y="21600"/>
                </a:lnTo>
                <a:lnTo>
                  <a:pt x="0" y="21600"/>
                </a:lnTo>
              </a:path>
            </a:pathLst>
          </a:custGeom>
          <a:ln w="127000">
            <a:solidFill>
              <a:schemeClr val="accent3"/>
            </a:solidFill>
            <a:miter lim="400000"/>
            <a:headEnd type="triangle"/>
          </a:ln>
        </p:spPr>
        <p:txBody>
          <a:bodyPr/>
          <a:lstStyle/>
          <a:p>
            <a:endParaRPr/>
          </a:p>
        </p:txBody>
      </p:sp>
      <p:sp>
        <p:nvSpPr>
          <p:cNvPr id="1377" name="D"/>
          <p:cNvSpPr/>
          <p:nvPr/>
        </p:nvSpPr>
        <p:spPr>
          <a:xfrm>
            <a:off x="5206156" y="4795422"/>
            <a:ext cx="582217" cy="585987"/>
          </a:xfrm>
          <a:prstGeom prst="roundRect">
            <a:avLst>
              <a:gd name="adj" fmla="val 14427"/>
            </a:avLst>
          </a:prstGeom>
          <a:no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rPr dirty="0"/>
              <a:t>D</a:t>
            </a:r>
          </a:p>
        </p:txBody>
      </p:sp>
      <p:sp>
        <p:nvSpPr>
          <p:cNvPr id="1378" name="The conditional jump (branch)       now is an indirect jump.…"/>
          <p:cNvSpPr txBox="1"/>
          <p:nvPr/>
        </p:nvSpPr>
        <p:spPr>
          <a:xfrm>
            <a:off x="67632" y="6935731"/>
            <a:ext cx="12869535" cy="24909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70647" indent="-470647">
              <a:lnSpc>
                <a:spcPct val="80000"/>
              </a:lnSpc>
              <a:buClr>
                <a:schemeClr val="accent1"/>
              </a:buClr>
              <a:buSzPct val="104999"/>
              <a:buFont typeface="Avenir Next"/>
              <a:buChar char="‣"/>
              <a:defRPr sz="3600"/>
            </a:pPr>
            <a:r>
              <a:rPr dirty="0">
                <a:solidFill>
                  <a:schemeClr val="bg1"/>
                </a:solidFill>
              </a:rPr>
              <a:t>The conditional jump (branch)       now is an </a:t>
            </a:r>
            <a:r>
              <a:rPr i="1" dirty="0">
                <a:solidFill>
                  <a:schemeClr val="bg1"/>
                </a:solidFill>
                <a:latin typeface="Avenir Next"/>
                <a:ea typeface="Avenir Next"/>
                <a:cs typeface="Avenir Next"/>
                <a:sym typeface="Avenir Next"/>
              </a:rPr>
              <a:t>indirect jump</a:t>
            </a:r>
            <a:r>
              <a:rPr dirty="0">
                <a:solidFill>
                  <a:schemeClr val="bg1"/>
                </a:solidFill>
              </a:rPr>
              <a:t>.</a:t>
            </a:r>
          </a:p>
          <a:p>
            <a:pPr marL="470647" indent="-470647">
              <a:lnSpc>
                <a:spcPct val="80000"/>
              </a:lnSpc>
              <a:buClr>
                <a:schemeClr val="accent1"/>
              </a:buClr>
              <a:buSzPct val="104999"/>
              <a:buFont typeface="Avenir Next"/>
              <a:buChar char="‣"/>
              <a:defRPr sz="3600"/>
            </a:pPr>
            <a:r>
              <a:rPr dirty="0">
                <a:solidFill>
                  <a:schemeClr val="bg1"/>
                </a:solidFill>
              </a:rPr>
              <a:t>Indirect jumps use addresses stored "somewhere else”.</a:t>
            </a:r>
          </a:p>
          <a:p>
            <a:pPr marL="470647" indent="-470647">
              <a:lnSpc>
                <a:spcPct val="80000"/>
              </a:lnSpc>
              <a:buClr>
                <a:schemeClr val="accent1"/>
              </a:buClr>
              <a:buSzPct val="104999"/>
              <a:buFont typeface="Avenir Next"/>
              <a:buChar char="‣"/>
              <a:defRPr sz="3600"/>
            </a:pPr>
            <a:r>
              <a:rPr dirty="0">
                <a:solidFill>
                  <a:schemeClr val="bg1"/>
                </a:solidFill>
              </a:rPr>
              <a:t>This can also be used to </a:t>
            </a:r>
            <a:r>
              <a:rPr i="1" dirty="0">
                <a:solidFill>
                  <a:schemeClr val="bg1"/>
                </a:solidFill>
                <a:latin typeface="Avenir Next"/>
                <a:ea typeface="Avenir Next"/>
                <a:cs typeface="Avenir Next"/>
                <a:sym typeface="Avenir Next"/>
              </a:rPr>
              <a:t>speculatively</a:t>
            </a:r>
            <a:r>
              <a:rPr dirty="0">
                <a:solidFill>
                  <a:schemeClr val="bg1"/>
                </a:solidFill>
              </a:rPr>
              <a:t> execute any code found in the target process (kernel).</a:t>
            </a:r>
          </a:p>
        </p:txBody>
      </p:sp>
      <p:sp>
        <p:nvSpPr>
          <p:cNvPr id="1379" name="3"/>
          <p:cNvSpPr/>
          <p:nvPr/>
        </p:nvSpPr>
        <p:spPr>
          <a:xfrm>
            <a:off x="584200" y="369063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3</a:t>
            </a:r>
          </a:p>
        </p:txBody>
      </p:sp>
      <p:sp>
        <p:nvSpPr>
          <p:cNvPr id="1394" name="Соединит. линия"/>
          <p:cNvSpPr/>
          <p:nvPr/>
        </p:nvSpPr>
        <p:spPr>
          <a:xfrm>
            <a:off x="2951480" y="5087620"/>
            <a:ext cx="2254251" cy="3619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2668" y="21600"/>
                </a:lnTo>
                <a:lnTo>
                  <a:pt x="12668" y="0"/>
                </a:lnTo>
                <a:lnTo>
                  <a:pt x="21600" y="0"/>
                </a:lnTo>
              </a:path>
            </a:pathLst>
          </a:custGeom>
          <a:ln w="127000">
            <a:solidFill>
              <a:schemeClr val="accent3"/>
            </a:solidFill>
            <a:miter lim="400000"/>
            <a:headEnd type="triangle"/>
          </a:ln>
        </p:spPr>
        <p:txBody>
          <a:bodyPr/>
          <a:lstStyle/>
          <a:p>
            <a:endParaRPr/>
          </a:p>
        </p:txBody>
      </p:sp>
      <p:sp>
        <p:nvSpPr>
          <p:cNvPr id="1381" name="Counter"/>
          <p:cNvSpPr txBox="1"/>
          <p:nvPr/>
        </p:nvSpPr>
        <p:spPr>
          <a:xfrm>
            <a:off x="857484" y="4581020"/>
            <a:ext cx="1620636" cy="1579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3600"/>
            </a:lvl1pPr>
          </a:lstStyle>
          <a:p>
            <a:r>
              <a:rPr dirty="0">
                <a:solidFill>
                  <a:schemeClr val="bg1"/>
                </a:solidFill>
              </a:rPr>
              <a:t>Counter</a:t>
            </a:r>
          </a:p>
        </p:txBody>
      </p:sp>
      <p:sp>
        <p:nvSpPr>
          <p:cNvPr id="1382" name="2"/>
          <p:cNvSpPr/>
          <p:nvPr/>
        </p:nvSpPr>
        <p:spPr>
          <a:xfrm>
            <a:off x="584200" y="369063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2</a:t>
            </a:r>
          </a:p>
        </p:txBody>
      </p:sp>
      <p:sp>
        <p:nvSpPr>
          <p:cNvPr id="1383" name="1"/>
          <p:cNvSpPr/>
          <p:nvPr/>
        </p:nvSpPr>
        <p:spPr>
          <a:xfrm>
            <a:off x="584200" y="369063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1</a:t>
            </a:r>
          </a:p>
        </p:txBody>
      </p:sp>
      <p:sp>
        <p:nvSpPr>
          <p:cNvPr id="1384" name="1"/>
          <p:cNvSpPr/>
          <p:nvPr/>
        </p:nvSpPr>
        <p:spPr>
          <a:xfrm>
            <a:off x="584200" y="3690634"/>
            <a:ext cx="2368054" cy="560587"/>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1</a:t>
            </a:r>
          </a:p>
        </p:txBody>
      </p:sp>
      <p:sp>
        <p:nvSpPr>
          <p:cNvPr id="1385" name="(1) Counter &gt; 0?"/>
          <p:cNvSpPr txBox="1"/>
          <p:nvPr/>
        </p:nvSpPr>
        <p:spPr>
          <a:xfrm>
            <a:off x="6206446" y="5519768"/>
            <a:ext cx="2140009" cy="13952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2400" b="1">
                <a:latin typeface="Avenir Next"/>
                <a:ea typeface="Avenir Next"/>
                <a:cs typeface="Avenir Next"/>
                <a:sym typeface="Avenir Next"/>
              </a:defRPr>
            </a:lvl1pPr>
          </a:lstStyle>
          <a:p>
            <a:r>
              <a:rPr>
                <a:solidFill>
                  <a:schemeClr val="bg1"/>
                </a:solidFill>
              </a:rPr>
              <a:t>(1) Counter &gt; 0?</a:t>
            </a:r>
          </a:p>
        </p:txBody>
      </p:sp>
      <p:grpSp>
        <p:nvGrpSpPr>
          <p:cNvPr id="1388" name="Группа"/>
          <p:cNvGrpSpPr/>
          <p:nvPr/>
        </p:nvGrpSpPr>
        <p:grpSpPr>
          <a:xfrm>
            <a:off x="584200" y="5169757"/>
            <a:ext cx="2368054" cy="560587"/>
            <a:chOff x="0" y="0"/>
            <a:chExt cx="2368053" cy="560585"/>
          </a:xfrm>
        </p:grpSpPr>
        <p:sp>
          <p:nvSpPr>
            <p:cNvPr id="1386" name="1"/>
            <p:cNvSpPr/>
            <p:nvPr/>
          </p:nvSpPr>
          <p:spPr>
            <a:xfrm>
              <a:off x="0" y="0"/>
              <a:ext cx="2368054" cy="560586"/>
            </a:xfrm>
            <a:prstGeom prst="rect">
              <a:avLst/>
            </a:prstGeom>
            <a:solidFill>
              <a:srgbClr val="848787"/>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800" cap="all">
                  <a:solidFill>
                    <a:srgbClr val="FFFFFF"/>
                  </a:solidFill>
                  <a:latin typeface="+mn-lt"/>
                  <a:ea typeface="+mn-ea"/>
                  <a:cs typeface="+mn-cs"/>
                  <a:sym typeface="DIN Condensed"/>
                </a:defRPr>
              </a:lvl1pPr>
            </a:lstStyle>
            <a:p>
              <a:r>
                <a:t>1</a:t>
              </a:r>
            </a:p>
          </p:txBody>
        </p:sp>
        <p:sp>
          <p:nvSpPr>
            <p:cNvPr id="1387" name="B"/>
            <p:cNvSpPr/>
            <p:nvPr/>
          </p:nvSpPr>
          <p:spPr>
            <a:xfrm>
              <a:off x="892919" y="51692"/>
              <a:ext cx="582216" cy="457201"/>
            </a:xfrm>
            <a:prstGeom prst="roundRect">
              <a:avLst>
                <a:gd name="adj" fmla="val 18371"/>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sz="2700" cap="all">
                  <a:solidFill>
                    <a:srgbClr val="232323"/>
                  </a:solidFill>
                  <a:latin typeface="+mn-lt"/>
                  <a:ea typeface="+mn-ea"/>
                  <a:cs typeface="+mn-cs"/>
                  <a:sym typeface="DIN Condensed"/>
                </a:defRPr>
              </a:lvl1pPr>
            </a:lstStyle>
            <a:p>
              <a:r>
                <a:t>B</a:t>
              </a:r>
            </a:p>
          </p:txBody>
        </p:sp>
      </p:grpSp>
      <p:sp>
        <p:nvSpPr>
          <p:cNvPr id="1389" name="(2) Read next…"/>
          <p:cNvSpPr txBox="1"/>
          <p:nvPr/>
        </p:nvSpPr>
        <p:spPr>
          <a:xfrm>
            <a:off x="2927584" y="5821696"/>
            <a:ext cx="1803379" cy="8289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defRPr sz="2400" b="1">
                <a:latin typeface="Avenir Next"/>
                <a:ea typeface="Avenir Next"/>
                <a:cs typeface="Avenir Next"/>
                <a:sym typeface="Avenir Next"/>
              </a:defRPr>
            </a:pPr>
            <a:r>
              <a:rPr>
                <a:solidFill>
                  <a:schemeClr val="bg1"/>
                </a:solidFill>
              </a:rPr>
              <a:t>(2) Read next</a:t>
            </a:r>
          </a:p>
          <a:p>
            <a:pPr>
              <a:lnSpc>
                <a:spcPct val="10000"/>
              </a:lnSpc>
              <a:defRPr sz="2400" b="1">
                <a:latin typeface="Avenir Next"/>
                <a:ea typeface="Avenir Next"/>
                <a:cs typeface="Avenir Next"/>
                <a:sym typeface="Avenir Next"/>
              </a:defRPr>
            </a:pPr>
            <a:r>
              <a:rPr>
                <a:solidFill>
                  <a:schemeClr val="bg1"/>
                </a:solidFill>
              </a:rPr>
              <a:t>instruction</a:t>
            </a:r>
          </a:p>
          <a:p>
            <a:pPr>
              <a:lnSpc>
                <a:spcPct val="10000"/>
              </a:lnSpc>
              <a:defRPr sz="2400" b="1">
                <a:latin typeface="Avenir Next"/>
                <a:ea typeface="Avenir Next"/>
                <a:cs typeface="Avenir Next"/>
                <a:sym typeface="Avenir Next"/>
              </a:defRPr>
            </a:pPr>
            <a:r>
              <a:rPr>
                <a:solidFill>
                  <a:schemeClr val="bg1"/>
                </a:solidFill>
              </a:rPr>
              <a:t>address </a:t>
            </a:r>
          </a:p>
        </p:txBody>
      </p:sp>
      <p:sp>
        <p:nvSpPr>
          <p:cNvPr id="1390" name="(3) Jump to indirect address"/>
          <p:cNvSpPr txBox="1"/>
          <p:nvPr/>
        </p:nvSpPr>
        <p:spPr>
          <a:xfrm>
            <a:off x="8553684" y="4181830"/>
            <a:ext cx="3656450" cy="2115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10000"/>
              </a:lnSpc>
              <a:defRPr sz="2400" b="1">
                <a:latin typeface="Avenir Next"/>
                <a:ea typeface="Avenir Next"/>
                <a:cs typeface="Avenir Next"/>
                <a:sym typeface="Avenir Next"/>
              </a:defRPr>
            </a:lvl1pPr>
          </a:lstStyle>
          <a:p>
            <a:r>
              <a:rPr>
                <a:solidFill>
                  <a:schemeClr val="bg1"/>
                </a:solidFill>
              </a:rPr>
              <a:t>(3) Jump to indirect address</a:t>
            </a:r>
          </a:p>
        </p:txBody>
      </p:sp>
      <p:sp>
        <p:nvSpPr>
          <p:cNvPr id="1391" name="D"/>
          <p:cNvSpPr/>
          <p:nvPr/>
        </p:nvSpPr>
        <p:spPr>
          <a:xfrm>
            <a:off x="6304056" y="6920621"/>
            <a:ext cx="582216" cy="585987"/>
          </a:xfrm>
          <a:prstGeom prst="roundRect">
            <a:avLst>
              <a:gd name="adj" fmla="val 14427"/>
            </a:avLst>
          </a:prstGeom>
          <a:noFill/>
          <a:ln w="12700">
            <a:solidFill>
              <a:schemeClr val="bg1">
                <a:lumMod val="75000"/>
                <a:lumOff val="25000"/>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232323"/>
                </a:solidFill>
                <a:latin typeface="+mn-lt"/>
                <a:ea typeface="+mn-ea"/>
                <a:cs typeface="+mn-cs"/>
                <a:sym typeface="DIN Condensed"/>
              </a:defRPr>
            </a:lvl1pPr>
          </a:lstStyle>
          <a:p>
            <a:r>
              <a:rPr dirty="0"/>
              <a:t>D</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0" name="Закругленный прямоугольник"/>
          <p:cNvGrpSpPr/>
          <p:nvPr/>
        </p:nvGrpSpPr>
        <p:grpSpPr>
          <a:xfrm>
            <a:off x="146942" y="2101382"/>
            <a:ext cx="12710916" cy="4130264"/>
            <a:chOff x="0" y="0"/>
            <a:chExt cx="12710914" cy="4130263"/>
          </a:xfrm>
        </p:grpSpPr>
        <p:sp>
          <p:nvSpPr>
            <p:cNvPr id="419" name="Закругленный прямоугольник"/>
            <p:cNvSpPr/>
            <p:nvPr/>
          </p:nvSpPr>
          <p:spPr>
            <a:xfrm>
              <a:off x="50800" y="50800"/>
              <a:ext cx="12609315" cy="4028664"/>
            </a:xfrm>
            <a:prstGeom prst="roundRect">
              <a:avLst>
                <a:gd name="adj" fmla="val 15434"/>
              </a:avLst>
            </a:prstGeom>
            <a:solidFill>
              <a:srgbClr val="000000"/>
            </a:solidFill>
            <a:ln>
              <a:noFill/>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pic>
          <p:nvPicPr>
            <p:cNvPr id="418" name="Закругленный прямоугольник" descr="Закругленный прямоугольник"/>
            <p:cNvPicPr>
              <a:picLocks/>
            </p:cNvPicPr>
            <p:nvPr/>
          </p:nvPicPr>
          <p:blipFill>
            <a:blip r:embed="rId2">
              <a:extLst/>
            </a:blip>
            <a:stretch>
              <a:fillRect/>
            </a:stretch>
          </p:blipFill>
          <p:spPr>
            <a:xfrm>
              <a:off x="0" y="0"/>
              <a:ext cx="12710915" cy="4130264"/>
            </a:xfrm>
            <a:prstGeom prst="rect">
              <a:avLst/>
            </a:prstGeom>
            <a:effectLst/>
          </p:spPr>
        </p:pic>
      </p:grpSp>
      <p:sp>
        <p:nvSpPr>
          <p:cNvPr id="421" name="Done"/>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Done</a:t>
            </a:r>
          </a:p>
        </p:txBody>
      </p:sp>
      <p:sp>
        <p:nvSpPr>
          <p:cNvPr id="422" name="Пицца"/>
          <p:cNvSpPr/>
          <p:nvPr/>
        </p:nvSpPr>
        <p:spPr>
          <a:xfrm>
            <a:off x="9536010" y="2979983"/>
            <a:ext cx="665439"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23" name="Order?"/>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Order?</a:t>
            </a:r>
          </a:p>
        </p:txBody>
      </p:sp>
      <p:sp>
        <p:nvSpPr>
          <p:cNvPr id="425" name="Confidential Burgers Inc. : Parallel, in order execution"/>
          <p:cNvSpPr txBox="1">
            <a:spLocks noGrp="1"/>
          </p:cNvSpPr>
          <p:nvPr>
            <p:ph type="title"/>
          </p:nvPr>
        </p:nvSpPr>
        <p:spPr>
          <a:prstGeom prst="rect">
            <a:avLst/>
          </a:prstGeom>
        </p:spPr>
        <p:txBody>
          <a:bodyPr>
            <a:normAutofit/>
          </a:bodyPr>
          <a:lstStyle>
            <a:lvl1pPr defTabSz="467359">
              <a:spcBef>
                <a:spcPts val="2200"/>
              </a:spcBef>
              <a:defRPr sz="4800"/>
            </a:lvl1pPr>
          </a:lstStyle>
          <a:p>
            <a:r>
              <a:rPr sz="3200" dirty="0"/>
              <a:t>Confidential Burgers Inc. : Parallel, in order execution</a:t>
            </a:r>
          </a:p>
        </p:txBody>
      </p:sp>
      <p:sp>
        <p:nvSpPr>
          <p:cNvPr id="426"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3</a:t>
            </a:fld>
            <a:endParaRPr/>
          </a:p>
        </p:txBody>
      </p:sp>
      <p:sp>
        <p:nvSpPr>
          <p:cNvPr id="427" name="Мужчина"/>
          <p:cNvSpPr/>
          <p:nvPr/>
        </p:nvSpPr>
        <p:spPr>
          <a:xfrm>
            <a:off x="3599056" y="37610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28" name="Робот"/>
          <p:cNvSpPr/>
          <p:nvPr/>
        </p:nvSpPr>
        <p:spPr>
          <a:xfrm>
            <a:off x="7089029" y="378600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29" name="Customer"/>
          <p:cNvSpPr txBox="1"/>
          <p:nvPr/>
        </p:nvSpPr>
        <p:spPr>
          <a:xfrm>
            <a:off x="3254636" y="5424714"/>
            <a:ext cx="12560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Customer</a:t>
            </a:r>
          </a:p>
        </p:txBody>
      </p:sp>
      <p:sp>
        <p:nvSpPr>
          <p:cNvPr id="430" name="Waiter"/>
          <p:cNvSpPr txBox="1"/>
          <p:nvPr/>
        </p:nvSpPr>
        <p:spPr>
          <a:xfrm>
            <a:off x="7138628" y="5416550"/>
            <a:ext cx="88061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Waiter</a:t>
            </a:r>
          </a:p>
        </p:txBody>
      </p:sp>
      <p:sp>
        <p:nvSpPr>
          <p:cNvPr id="431" name="Прямоугольник"/>
          <p:cNvSpPr/>
          <p:nvPr/>
        </p:nvSpPr>
        <p:spPr>
          <a:xfrm>
            <a:off x="5119989" y="4458971"/>
            <a:ext cx="1270001" cy="822294"/>
          </a:xfrm>
          <a:prstGeom prst="rect">
            <a:avLst/>
          </a:pr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32" name="Компьютер"/>
          <p:cNvSpPr/>
          <p:nvPr/>
        </p:nvSpPr>
        <p:spPr>
          <a:xfrm>
            <a:off x="5119989" y="383143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33" name="Гамбургер"/>
          <p:cNvSpPr/>
          <p:nvPr/>
        </p:nvSpPr>
        <p:spPr>
          <a:xfrm>
            <a:off x="9536010" y="4422341"/>
            <a:ext cx="665439"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34" name="Пицца"/>
          <p:cNvSpPr/>
          <p:nvPr/>
        </p:nvSpPr>
        <p:spPr>
          <a:xfrm>
            <a:off x="95359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35" name="Кофе"/>
          <p:cNvSpPr/>
          <p:nvPr/>
        </p:nvSpPr>
        <p:spPr>
          <a:xfrm>
            <a:off x="95360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36" name="Pizza oven"/>
          <p:cNvSpPr txBox="1"/>
          <p:nvPr/>
        </p:nvSpPr>
        <p:spPr>
          <a:xfrm>
            <a:off x="10589714" y="3217042"/>
            <a:ext cx="133731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Pizza oven</a:t>
            </a:r>
          </a:p>
        </p:txBody>
      </p:sp>
      <p:sp>
        <p:nvSpPr>
          <p:cNvPr id="437" name="Burger grill"/>
          <p:cNvSpPr txBox="1"/>
          <p:nvPr/>
        </p:nvSpPr>
        <p:spPr>
          <a:xfrm>
            <a:off x="10546153" y="4414376"/>
            <a:ext cx="142443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Burger grill</a:t>
            </a:r>
          </a:p>
        </p:txBody>
      </p:sp>
      <p:grpSp>
        <p:nvGrpSpPr>
          <p:cNvPr id="441" name="Группа"/>
          <p:cNvGrpSpPr/>
          <p:nvPr/>
        </p:nvGrpSpPr>
        <p:grpSpPr>
          <a:xfrm>
            <a:off x="4146719" y="2504295"/>
            <a:ext cx="2561346" cy="1196642"/>
            <a:chOff x="0" y="0"/>
            <a:chExt cx="2561344" cy="1196641"/>
          </a:xfrm>
        </p:grpSpPr>
        <p:sp>
          <p:nvSpPr>
            <p:cNvPr id="438" name="Облачко с цитатой"/>
            <p:cNvSpPr/>
            <p:nvPr/>
          </p:nvSpPr>
          <p:spPr>
            <a:xfrm>
              <a:off x="0" y="0"/>
              <a:ext cx="2561345" cy="1196642"/>
            </a:xfrm>
            <a:prstGeom prst="wedgeEllipseCallout">
              <a:avLst>
                <a:gd name="adj1" fmla="val -49416"/>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39" name="Гамбургер"/>
            <p:cNvSpPr/>
            <p:nvPr/>
          </p:nvSpPr>
          <p:spPr>
            <a:xfrm>
              <a:off x="360520" y="227811"/>
              <a:ext cx="929960" cy="641369"/>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40" name="Кофе"/>
            <p:cNvSpPr/>
            <p:nvPr/>
          </p:nvSpPr>
          <p:spPr>
            <a:xfrm>
              <a:off x="1353363" y="3384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442" name="Coffee machine"/>
          <p:cNvSpPr txBox="1"/>
          <p:nvPr/>
        </p:nvSpPr>
        <p:spPr>
          <a:xfrm>
            <a:off x="10502527" y="5611710"/>
            <a:ext cx="19486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Coffee machine</a:t>
            </a:r>
          </a:p>
        </p:txBody>
      </p:sp>
      <p:sp>
        <p:nvSpPr>
          <p:cNvPr id="443" name="Гамбургер"/>
          <p:cNvSpPr/>
          <p:nvPr/>
        </p:nvSpPr>
        <p:spPr>
          <a:xfrm>
            <a:off x="9536010" y="4422341"/>
            <a:ext cx="665439"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44" name="Кофе"/>
          <p:cNvSpPr/>
          <p:nvPr/>
        </p:nvSpPr>
        <p:spPr>
          <a:xfrm>
            <a:off x="95360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grpSp>
        <p:nvGrpSpPr>
          <p:cNvPr id="449" name="Группа"/>
          <p:cNvGrpSpPr/>
          <p:nvPr/>
        </p:nvGrpSpPr>
        <p:grpSpPr>
          <a:xfrm>
            <a:off x="529204" y="3759355"/>
            <a:ext cx="2815638" cy="1530462"/>
            <a:chOff x="0" y="0"/>
            <a:chExt cx="2815636" cy="1530461"/>
          </a:xfrm>
        </p:grpSpPr>
        <p:sp>
          <p:nvSpPr>
            <p:cNvPr id="445" name="Мужчина"/>
            <p:cNvSpPr/>
            <p:nvPr/>
          </p:nvSpPr>
          <p:spPr>
            <a:xfrm>
              <a:off x="2248445"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46" name="Мужчина"/>
            <p:cNvSpPr/>
            <p:nvPr/>
          </p:nvSpPr>
          <p:spPr>
            <a:xfrm>
              <a:off x="1530622"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47" name="Мужчина"/>
            <p:cNvSpPr/>
            <p:nvPr/>
          </p:nvSpPr>
          <p:spPr>
            <a:xfrm>
              <a:off x="812799"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48" name="Мужчина"/>
            <p:cNvSpPr/>
            <p:nvPr/>
          </p:nvSpPr>
          <p:spPr>
            <a:xfrm>
              <a:off x="-1"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450" name="One customer1 after another (in order)…"/>
          <p:cNvSpPr txBox="1"/>
          <p:nvPr/>
        </p:nvSpPr>
        <p:spPr>
          <a:xfrm>
            <a:off x="533399" y="6482412"/>
            <a:ext cx="12192002" cy="22200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lnSpc>
                <a:spcPct val="10000"/>
              </a:lnSpc>
              <a:buClr>
                <a:schemeClr val="accent1"/>
              </a:buClr>
              <a:buSzPct val="104999"/>
              <a:buFont typeface="Avenir Next"/>
              <a:buChar char="‣"/>
              <a:defRPr sz="2400"/>
            </a:pPr>
            <a:r>
              <a:rPr>
                <a:solidFill>
                  <a:schemeClr val="bg1"/>
                </a:solidFill>
              </a:rPr>
              <a:t>One customer</a:t>
            </a:r>
            <a:r>
              <a:rPr baseline="31999">
                <a:solidFill>
                  <a:schemeClr val="bg1"/>
                </a:solidFill>
              </a:rPr>
              <a:t>1</a:t>
            </a:r>
            <a:r>
              <a:rPr>
                <a:solidFill>
                  <a:schemeClr val="bg1"/>
                </a:solidFill>
              </a:rPr>
              <a:t> after another (</a:t>
            </a:r>
            <a:r>
              <a:rPr b="1" u="sng">
                <a:solidFill>
                  <a:schemeClr val="bg1"/>
                </a:solidFill>
                <a:latin typeface="Avenir Next"/>
                <a:ea typeface="Avenir Next"/>
                <a:cs typeface="Avenir Next"/>
                <a:sym typeface="Avenir Next"/>
              </a:rPr>
              <a:t>in order</a:t>
            </a:r>
            <a:r>
              <a:rPr>
                <a:solidFill>
                  <a:schemeClr val="bg1"/>
                </a:solidFill>
              </a:rPr>
              <a:t>)</a:t>
            </a:r>
          </a:p>
          <a:p>
            <a:pPr marL="313764" indent="-313764">
              <a:lnSpc>
                <a:spcPct val="10000"/>
              </a:lnSpc>
              <a:buClr>
                <a:schemeClr val="accent1"/>
              </a:buClr>
              <a:buSzPct val="104999"/>
              <a:buFont typeface="Avenir Next"/>
              <a:buChar char="‣"/>
              <a:defRPr sz="2400"/>
            </a:pPr>
            <a:r>
              <a:rPr>
                <a:solidFill>
                  <a:schemeClr val="bg1"/>
                </a:solidFill>
              </a:rPr>
              <a:t>Each part of the order </a:t>
            </a:r>
            <a:r>
              <a:rPr baseline="31999">
                <a:solidFill>
                  <a:schemeClr val="bg1"/>
                </a:solidFill>
              </a:rPr>
              <a:t>2</a:t>
            </a:r>
            <a:r>
              <a:rPr>
                <a:solidFill>
                  <a:schemeClr val="bg1"/>
                </a:solidFill>
              </a:rPr>
              <a:t> executed </a:t>
            </a:r>
            <a:r>
              <a:rPr b="1" u="sng">
                <a:solidFill>
                  <a:schemeClr val="bg1"/>
                </a:solidFill>
                <a:latin typeface="Avenir Next"/>
                <a:ea typeface="Avenir Next"/>
                <a:cs typeface="Avenir Next"/>
                <a:sym typeface="Avenir Next"/>
              </a:rPr>
              <a:t>in parallel</a:t>
            </a:r>
          </a:p>
          <a:p>
            <a:pPr>
              <a:defRPr sz="2400"/>
            </a:pPr>
            <a:r>
              <a:rPr>
                <a:solidFill>
                  <a:schemeClr val="bg1"/>
                </a:solidFill>
              </a:rPr>
              <a:t/>
            </a:r>
            <a:br>
              <a:rPr>
                <a:solidFill>
                  <a:schemeClr val="bg1"/>
                </a:solidFill>
              </a:rPr>
            </a:br>
            <a:r>
              <a:rPr>
                <a:solidFill>
                  <a:schemeClr val="bg1"/>
                </a:solidFill>
              </a:rPr>
              <a:t>I.e. burger and coffee prepared at the same time</a:t>
            </a:r>
          </a:p>
          <a:p>
            <a:pPr marL="470646" indent="-470646">
              <a:lnSpc>
                <a:spcPct val="10000"/>
              </a:lnSpc>
              <a:buClr>
                <a:schemeClr val="accent1"/>
              </a:buClr>
              <a:buSzPct val="104999"/>
              <a:buFont typeface="Avenir Next"/>
              <a:buChar char="‣"/>
              <a:defRPr sz="2400"/>
            </a:pPr>
            <a:r>
              <a:rPr>
                <a:solidFill>
                  <a:schemeClr val="bg1"/>
                </a:solidFill>
              </a:rPr>
              <a:t>PRO: </a:t>
            </a:r>
            <a:r>
              <a:rPr b="1">
                <a:solidFill>
                  <a:schemeClr val="bg1"/>
                </a:solidFill>
                <a:latin typeface="Avenir Next"/>
                <a:ea typeface="Avenir Next"/>
                <a:cs typeface="Avenir Next"/>
                <a:sym typeface="Avenir Next"/>
              </a:rPr>
              <a:t>Faster bc. of better resource utilisation.</a:t>
            </a:r>
          </a:p>
          <a:p>
            <a:pPr marL="470646" indent="-470646">
              <a:lnSpc>
                <a:spcPct val="10000"/>
              </a:lnSpc>
              <a:buClr>
                <a:schemeClr val="accent1"/>
              </a:buClr>
              <a:buSzPct val="104999"/>
              <a:buFont typeface="Avenir Next"/>
              <a:buChar char="‣"/>
              <a:defRPr sz="2400"/>
            </a:pPr>
            <a:r>
              <a:rPr>
                <a:solidFill>
                  <a:schemeClr val="bg1"/>
                </a:solidFill>
              </a:rPr>
              <a:t>CON: Still not perfect,  more complex</a:t>
            </a:r>
          </a:p>
        </p:txBody>
      </p:sp>
      <p:sp>
        <p:nvSpPr>
          <p:cNvPr id="451" name="Текст"/>
          <p:cNvSpPr txBox="1"/>
          <p:nvPr/>
        </p:nvSpPr>
        <p:spPr>
          <a:xfrm>
            <a:off x="6206997" y="4654550"/>
            <a:ext cx="787909" cy="444501"/>
          </a:xfrm>
          <a:prstGeom prst="rect">
            <a:avLst/>
          </a:prstGeom>
          <a:ln w="12700">
            <a:miter lim="400000"/>
          </a:ln>
        </p:spPr>
        <p:txBody>
          <a:bodyPr wrap="none" lIns="50800" tIns="50800" rIns="50800" bIns="50800" anchor="ctr">
            <a:spAutoFit/>
          </a:bodyPr>
          <a:lstStyle/>
          <a:p>
            <a:endParaRPr/>
          </a:p>
        </p:txBody>
      </p:sp>
      <p:sp>
        <p:nvSpPr>
          <p:cNvPr id="452" name="Decode instruction into µOPs…"/>
          <p:cNvSpPr txBox="1"/>
          <p:nvPr/>
        </p:nvSpPr>
        <p:spPr>
          <a:xfrm>
            <a:off x="525484" y="6685926"/>
            <a:ext cx="12096389" cy="21339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61470" indent="-261470">
              <a:lnSpc>
                <a:spcPct val="50000"/>
              </a:lnSpc>
              <a:buClr>
                <a:schemeClr val="accent1"/>
              </a:buClr>
              <a:buSzPct val="104999"/>
              <a:buFont typeface="Avenir Next"/>
              <a:buChar char="‣"/>
              <a:defRPr sz="3600"/>
            </a:pPr>
            <a:r>
              <a:rPr dirty="0">
                <a:solidFill>
                  <a:schemeClr val="bg1"/>
                </a:solidFill>
              </a:rPr>
              <a:t>Decode instruction into µOPs </a:t>
            </a:r>
          </a:p>
          <a:p>
            <a:pPr marL="261470" indent="-261470">
              <a:lnSpc>
                <a:spcPct val="50000"/>
              </a:lnSpc>
              <a:buClr>
                <a:schemeClr val="accent1"/>
              </a:buClr>
              <a:buSzPct val="104999"/>
              <a:buFont typeface="Avenir Next"/>
              <a:buChar char="‣"/>
              <a:defRPr sz="3600"/>
            </a:pPr>
            <a:r>
              <a:rPr dirty="0">
                <a:solidFill>
                  <a:schemeClr val="bg1"/>
                </a:solidFill>
              </a:rPr>
              <a:t>Schedule µOPs</a:t>
            </a:r>
          </a:p>
          <a:p>
            <a:pPr marL="705970" lvl="1" indent="-261470">
              <a:lnSpc>
                <a:spcPct val="50000"/>
              </a:lnSpc>
              <a:buClr>
                <a:schemeClr val="accent1"/>
              </a:buClr>
              <a:buSzPct val="104999"/>
              <a:buFont typeface="Avenir Next"/>
              <a:buChar char="‣"/>
              <a:defRPr sz="3600"/>
            </a:pPr>
            <a:r>
              <a:rPr dirty="0">
                <a:solidFill>
                  <a:schemeClr val="bg1"/>
                </a:solidFill>
              </a:rPr>
              <a:t>run 1st µOP and 2nd µOP (</a:t>
            </a:r>
            <a:r>
              <a:rPr u="sng" dirty="0">
                <a:solidFill>
                  <a:schemeClr val="bg1"/>
                </a:solidFill>
              </a:rPr>
              <a:t>parallel</a:t>
            </a:r>
            <a:r>
              <a:rPr dirty="0">
                <a:solidFill>
                  <a:schemeClr val="bg1"/>
                </a:solidFill>
              </a:rPr>
              <a:t> execution of µOPs)</a:t>
            </a:r>
          </a:p>
          <a:p>
            <a:pPr marL="261470" indent="-261470">
              <a:lnSpc>
                <a:spcPct val="50000"/>
              </a:lnSpc>
              <a:buClr>
                <a:schemeClr val="accent1"/>
              </a:buClr>
              <a:buSzPct val="104999"/>
              <a:buFont typeface="Avenir Next"/>
              <a:buChar char="‣"/>
              <a:defRPr sz="3600"/>
            </a:pPr>
            <a:r>
              <a:rPr dirty="0">
                <a:solidFill>
                  <a:schemeClr val="bg1"/>
                </a:solidFill>
              </a:rPr>
              <a:t>retire instruction  (customer)</a:t>
            </a:r>
          </a:p>
        </p:txBody>
      </p:sp>
      <p:sp>
        <p:nvSpPr>
          <p:cNvPr id="3" name="Text Placeholder 2">
            <a:extLst>
              <a:ext uri="{FF2B5EF4-FFF2-40B4-BE49-F238E27FC236}">
                <a16:creationId xmlns:a16="http://schemas.microsoft.com/office/drawing/2014/main" xmlns="" id="{FC6B5261-18A9-4706-A461-321DC344548B}"/>
              </a:ext>
            </a:extLst>
          </p:cNvPr>
          <p:cNvSpPr>
            <a:spLocks noGrp="1"/>
          </p:cNvSpPr>
          <p:nvPr>
            <p:ph type="body" sz="quarter" idx="13"/>
          </p:nvPr>
        </p:nvSpPr>
        <p:spPr>
          <a:xfrm>
            <a:off x="406400" y="508968"/>
            <a:ext cx="11176000" cy="405432"/>
          </a:xfrm>
        </p:spPr>
        <p:txBody>
          <a:bodyPr/>
          <a:lstStyle/>
          <a:p>
            <a:r>
              <a:rPr lang="en-US" b="1" dirty="0"/>
              <a:t>Execution Order Example</a:t>
            </a:r>
          </a:p>
        </p:txBody>
      </p:sp>
    </p:spTree>
    <p:extLst>
      <p:ext uri="{BB962C8B-B14F-4D97-AF65-F5344CB8AC3E}">
        <p14:creationId xmlns:p14="http://schemas.microsoft.com/office/powerpoint/2010/main" val="30289020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42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44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452">
                                            <p:bg/>
                                          </p:spTgt>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45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iterate>
                                    <p:tmAbs val="0"/>
                                  </p:iterate>
                                  <p:childTnLst>
                                    <p:set>
                                      <p:cBhvr>
                                        <p:cTn id="22" fill="hold">
                                          <p:stCondLst>
                                            <p:cond delay="0"/>
                                          </p:stCondLst>
                                        </p:cTn>
                                        <p:tgtEl>
                                          <p:spTgt spid="441"/>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grpId="0" nodeType="afterEffect">
                                  <p:stCondLst>
                                    <p:cond delay="0"/>
                                  </p:stCondLst>
                                  <p:iterate>
                                    <p:tmAbs val="0"/>
                                  </p:iterate>
                                  <p:childTnLst>
                                    <p:set>
                                      <p:cBhvr>
                                        <p:cTn id="25" fill="hold"/>
                                        <p:tgtEl>
                                          <p:spTgt spid="452">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p:tmAbs val="0"/>
                                  </p:iterate>
                                  <p:childTnLst>
                                    <p:set>
                                      <p:cBhvr>
                                        <p:cTn id="29" fill="hold"/>
                                        <p:tgtEl>
                                          <p:spTgt spid="452">
                                            <p:txEl>
                                              <p:pRg st="2" end="2"/>
                                            </p:txEl>
                                          </p:spTgt>
                                        </p:tgtEl>
                                        <p:attrNameLst>
                                          <p:attrName>style.visibility</p:attrName>
                                        </p:attrNameLst>
                                      </p:cBhvr>
                                      <p:to>
                                        <p:strVal val="visible"/>
                                      </p:to>
                                    </p:set>
                                  </p:childTnLst>
                                </p:cTn>
                              </p:par>
                            </p:childTnLst>
                          </p:cTn>
                        </p:par>
                        <p:par>
                          <p:cTn id="30" fill="hold">
                            <p:stCondLst>
                              <p:cond delay="0"/>
                            </p:stCondLst>
                            <p:childTnLst>
                              <p:par>
                                <p:cTn id="31" presetID="23" presetClass="entr" presetSubtype="16" fill="hold" grpId="0" nodeType="afterEffect">
                                  <p:stCondLst>
                                    <p:cond delay="0"/>
                                  </p:stCondLst>
                                  <p:iterate>
                                    <p:tmAbs val="0"/>
                                  </p:iterate>
                                  <p:childTnLst>
                                    <p:set>
                                      <p:cBhvr>
                                        <p:cTn id="32" fill="hold"/>
                                        <p:tgtEl>
                                          <p:spTgt spid="443"/>
                                        </p:tgtEl>
                                        <p:attrNameLst>
                                          <p:attrName>style.visibility</p:attrName>
                                        </p:attrNameLst>
                                      </p:cBhvr>
                                      <p:to>
                                        <p:strVal val="visible"/>
                                      </p:to>
                                    </p:set>
                                    <p:anim calcmode="lin" valueType="num">
                                      <p:cBhvr>
                                        <p:cTn id="33" dur="1000" fill="hold"/>
                                        <p:tgtEl>
                                          <p:spTgt spid="443"/>
                                        </p:tgtEl>
                                        <p:attrNameLst>
                                          <p:attrName>ppt_w</p:attrName>
                                        </p:attrNameLst>
                                      </p:cBhvr>
                                      <p:tavLst>
                                        <p:tav tm="0">
                                          <p:val>
                                            <p:fltVal val="0"/>
                                          </p:val>
                                        </p:tav>
                                        <p:tav tm="100000">
                                          <p:val>
                                            <p:strVal val="#ppt_w"/>
                                          </p:val>
                                        </p:tav>
                                      </p:tavLst>
                                    </p:anim>
                                    <p:anim calcmode="lin" valueType="num">
                                      <p:cBhvr>
                                        <p:cTn id="34" dur="1000" fill="hold"/>
                                        <p:tgtEl>
                                          <p:spTgt spid="443"/>
                                        </p:tgtEl>
                                        <p:attrNameLst>
                                          <p:attrName>ppt_h</p:attrName>
                                        </p:attrNameLst>
                                      </p:cBhvr>
                                      <p:tavLst>
                                        <p:tav tm="0">
                                          <p:val>
                                            <p:fltVal val="0"/>
                                          </p:val>
                                        </p:tav>
                                        <p:tav tm="100000">
                                          <p:val>
                                            <p:strVal val="#ppt_h"/>
                                          </p:val>
                                        </p:tav>
                                      </p:tavLst>
                                    </p:anim>
                                  </p:childTnLst>
                                </p:cTn>
                              </p:par>
                            </p:childTnLst>
                          </p:cTn>
                        </p:par>
                        <p:par>
                          <p:cTn id="35" fill="hold">
                            <p:stCondLst>
                              <p:cond delay="1000"/>
                            </p:stCondLst>
                            <p:childTnLst>
                              <p:par>
                                <p:cTn id="36" presetID="23" presetClass="entr" presetSubtype="16" fill="hold" grpId="0" nodeType="afterEffect">
                                  <p:stCondLst>
                                    <p:cond delay="200"/>
                                  </p:stCondLst>
                                  <p:iterate>
                                    <p:tmAbs val="0"/>
                                  </p:iterate>
                                  <p:childTnLst>
                                    <p:set>
                                      <p:cBhvr>
                                        <p:cTn id="37" fill="hold"/>
                                        <p:tgtEl>
                                          <p:spTgt spid="444"/>
                                        </p:tgtEl>
                                        <p:attrNameLst>
                                          <p:attrName>style.visibility</p:attrName>
                                        </p:attrNameLst>
                                      </p:cBhvr>
                                      <p:to>
                                        <p:strVal val="visible"/>
                                      </p:to>
                                    </p:set>
                                    <p:anim calcmode="lin" valueType="num">
                                      <p:cBhvr>
                                        <p:cTn id="38" dur="1000" fill="hold"/>
                                        <p:tgtEl>
                                          <p:spTgt spid="444"/>
                                        </p:tgtEl>
                                        <p:attrNameLst>
                                          <p:attrName>ppt_w</p:attrName>
                                        </p:attrNameLst>
                                      </p:cBhvr>
                                      <p:tavLst>
                                        <p:tav tm="0">
                                          <p:val>
                                            <p:fltVal val="0"/>
                                          </p:val>
                                        </p:tav>
                                        <p:tav tm="100000">
                                          <p:val>
                                            <p:strVal val="#ppt_w"/>
                                          </p:val>
                                        </p:tav>
                                      </p:tavLst>
                                    </p:anim>
                                    <p:anim calcmode="lin" valueType="num">
                                      <p:cBhvr>
                                        <p:cTn id="39" dur="1000" fill="hold"/>
                                        <p:tgtEl>
                                          <p:spTgt spid="444"/>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p:tmAbs val="0"/>
                                  </p:iterate>
                                  <p:childTnLst>
                                    <p:set>
                                      <p:cBhvr>
                                        <p:cTn id="43" fill="hold"/>
                                        <p:tgtEl>
                                          <p:spTgt spid="452">
                                            <p:txEl>
                                              <p:pRg st="3" end="3"/>
                                            </p:txEl>
                                          </p:spTgt>
                                        </p:tgtEl>
                                        <p:attrNameLst>
                                          <p:attrName>style.visibility</p:attrName>
                                        </p:attrNameLst>
                                      </p:cBhvr>
                                      <p:to>
                                        <p:strVal val="visible"/>
                                      </p:to>
                                    </p:set>
                                  </p:childTnLst>
                                </p:cTn>
                              </p:par>
                            </p:childTnLst>
                          </p:cTn>
                        </p:par>
                        <p:par>
                          <p:cTn id="44" fill="hold">
                            <p:stCondLst>
                              <p:cond delay="0"/>
                            </p:stCondLst>
                            <p:childTnLst>
                              <p:par>
                                <p:cTn id="45" presetID="-1" presetClass="path" presetSubtype="0" accel="50000" decel="50000" fill="hold" nodeType="afterEffect">
                                  <p:stCondLst>
                                    <p:cond delay="0"/>
                                  </p:stCondLst>
                                  <p:childTnLst>
                                    <p:animMotion origin="layout" path="M 0.000000 0.000000 L -0.292936 -0.099650" pathEditMode="relative">
                                      <p:cBhvr>
                                        <p:cTn id="46" dur="1000" fill="hold"/>
                                        <p:tgtEl>
                                          <p:spTgt spid="444"/>
                                        </p:tgtEl>
                                        <p:attrNameLst>
                                          <p:attrName>ppt_x</p:attrName>
                                          <p:attrName>ppt_y</p:attrName>
                                        </p:attrNameLst>
                                      </p:cBhvr>
                                    </p:animMotion>
                                  </p:childTnLst>
                                </p:cTn>
                              </p:par>
                            </p:childTnLst>
                          </p:cTn>
                        </p:par>
                        <p:par>
                          <p:cTn id="47" fill="hold">
                            <p:stCondLst>
                              <p:cond delay="0"/>
                            </p:stCondLst>
                            <p:childTnLst>
                              <p:par>
                                <p:cTn id="48" presetID="-1" presetClass="path" presetSubtype="0" accel="50000" decel="50000" fill="hold" nodeType="afterEffect">
                                  <p:stCondLst>
                                    <p:cond delay="1000"/>
                                  </p:stCondLst>
                                  <p:childTnLst>
                                    <p:animMotion origin="layout" path="M 0.000000 0.000000 L -0.338373 0.018392" pathEditMode="relative">
                                      <p:cBhvr>
                                        <p:cTn id="49" dur="1000" fill="hold"/>
                                        <p:tgtEl>
                                          <p:spTgt spid="443"/>
                                        </p:tgtEl>
                                        <p:attrNameLst>
                                          <p:attrName>ppt_x</p:attrName>
                                          <p:attrName>ppt_y</p:attrName>
                                        </p:attrNameLst>
                                      </p:cBhvr>
                                    </p:animMotion>
                                  </p:childTnLst>
                                </p:cTn>
                              </p:par>
                            </p:childTnLst>
                          </p:cTn>
                        </p:par>
                        <p:par>
                          <p:cTn id="50" fill="hold">
                            <p:stCondLst>
                              <p:cond delay="2000"/>
                            </p:stCondLst>
                            <p:childTnLst>
                              <p:par>
                                <p:cTn id="51" presetID="1" presetClass="entr" presetSubtype="0" fill="hold" grpId="0" nodeType="afterEffect">
                                  <p:stCondLst>
                                    <p:cond delay="0"/>
                                  </p:stCondLst>
                                  <p:iterate>
                                    <p:tmAbs val="0"/>
                                  </p:iterate>
                                  <p:childTnLst>
                                    <p:set>
                                      <p:cBhvr>
                                        <p:cTn id="52" fill="hold"/>
                                        <p:tgtEl>
                                          <p:spTgt spid="4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iterate>
                                    <p:tmAbs val="0"/>
                                  </p:iterate>
                                  <p:childTnLst>
                                    <p:set>
                                      <p:cBhvr>
                                        <p:cTn id="56" fill="hold">
                                          <p:stCondLst>
                                            <p:cond delay="0"/>
                                          </p:stCondLst>
                                        </p:cTn>
                                        <p:tgtEl>
                                          <p:spTgt spid="452">
                                            <p:txEl>
                                              <p:pRg st="0" end="0"/>
                                            </p:txEl>
                                          </p:spTgt>
                                        </p:tgtEl>
                                        <p:attrNameLst>
                                          <p:attrName>style.visibility</p:attrName>
                                        </p:attrNameLst>
                                      </p:cBhvr>
                                      <p:to>
                                        <p:strVal val="hidden"/>
                                      </p:to>
                                    </p:set>
                                  </p:childTnLst>
                                </p:cTn>
                              </p:par>
                              <p:par>
                                <p:cTn id="57" presetID="1" presetClass="exit" presetSubtype="0" fill="hold" grpId="1" nodeType="withEffect">
                                  <p:stCondLst>
                                    <p:cond delay="0"/>
                                  </p:stCondLst>
                                  <p:iterate>
                                    <p:tmAbs val="0"/>
                                  </p:iterate>
                                  <p:childTnLst>
                                    <p:set>
                                      <p:cBhvr>
                                        <p:cTn id="58" fill="hold">
                                          <p:stCondLst>
                                            <p:cond delay="0"/>
                                          </p:stCondLst>
                                        </p:cTn>
                                        <p:tgtEl>
                                          <p:spTgt spid="452">
                                            <p:txEl>
                                              <p:pRg st="1" end="1"/>
                                            </p:txEl>
                                          </p:spTgt>
                                        </p:tgtEl>
                                        <p:attrNameLst>
                                          <p:attrName>style.visibility</p:attrName>
                                        </p:attrNameLst>
                                      </p:cBhvr>
                                      <p:to>
                                        <p:strVal val="hidden"/>
                                      </p:to>
                                    </p:set>
                                  </p:childTnLst>
                                </p:cTn>
                              </p:par>
                              <p:par>
                                <p:cTn id="59" presetID="1" presetClass="exit" presetSubtype="0" fill="hold" grpId="1" nodeType="withEffect">
                                  <p:stCondLst>
                                    <p:cond delay="0"/>
                                  </p:stCondLst>
                                  <p:iterate>
                                    <p:tmAbs val="0"/>
                                  </p:iterate>
                                  <p:childTnLst>
                                    <p:set>
                                      <p:cBhvr>
                                        <p:cTn id="60" fill="hold">
                                          <p:stCondLst>
                                            <p:cond delay="0"/>
                                          </p:stCondLst>
                                        </p:cTn>
                                        <p:tgtEl>
                                          <p:spTgt spid="452">
                                            <p:txEl>
                                              <p:pRg st="2" end="2"/>
                                            </p:txEl>
                                          </p:spTgt>
                                        </p:tgtEl>
                                        <p:attrNameLst>
                                          <p:attrName>style.visibility</p:attrName>
                                        </p:attrNameLst>
                                      </p:cBhvr>
                                      <p:to>
                                        <p:strVal val="hidden"/>
                                      </p:to>
                                    </p:set>
                                  </p:childTnLst>
                                </p:cTn>
                              </p:par>
                              <p:par>
                                <p:cTn id="61" presetID="1" presetClass="exit" presetSubtype="0" fill="hold" grpId="1" nodeType="withEffect">
                                  <p:stCondLst>
                                    <p:cond delay="0"/>
                                  </p:stCondLst>
                                  <p:iterate>
                                    <p:tmAbs val="0"/>
                                  </p:iterate>
                                  <p:childTnLst>
                                    <p:set>
                                      <p:cBhvr>
                                        <p:cTn id="62" fill="hold">
                                          <p:stCondLst>
                                            <p:cond delay="0"/>
                                          </p:stCondLst>
                                        </p:cTn>
                                        <p:tgtEl>
                                          <p:spTgt spid="452">
                                            <p:txEl>
                                              <p:pRg st="3" end="3"/>
                                            </p:txEl>
                                          </p:spTgt>
                                        </p:tgtEl>
                                        <p:attrNameLst>
                                          <p:attrName>style.visibility</p:attrName>
                                        </p:attrNameLst>
                                      </p:cBhvr>
                                      <p:to>
                                        <p:strVal val="hidden"/>
                                      </p:to>
                                    </p:set>
                                  </p:childTnLst>
                                </p:cTn>
                              </p:par>
                              <p:par>
                                <p:cTn id="63" presetID="1" presetClass="exit" presetSubtype="0" fill="hold" grpId="1" nodeType="withEffect">
                                  <p:stCondLst>
                                    <p:cond delay="0"/>
                                  </p:stCondLst>
                                  <p:iterate>
                                    <p:tmAbs val="0"/>
                                  </p:iterate>
                                  <p:childTnLst>
                                    <p:set>
                                      <p:cBhvr>
                                        <p:cTn id="64" fill="hold">
                                          <p:stCondLst>
                                            <p:cond delay="0"/>
                                          </p:stCondLst>
                                        </p:cTn>
                                        <p:tgtEl>
                                          <p:spTgt spid="452">
                                            <p:bg/>
                                          </p:spTgt>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iterate>
                                    <p:tmAbs val="0"/>
                                  </p:iterate>
                                  <p:childTnLst>
                                    <p:set>
                                      <p:cBhvr>
                                        <p:cTn id="67" fill="hold"/>
                                        <p:tgtEl>
                                          <p:spTgt spid="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0" animBg="1" advAuto="0"/>
      <p:bldP spid="423" grpId="0" animBg="1" advAuto="0"/>
      <p:bldP spid="423" grpId="1" animBg="1" advAuto="0"/>
      <p:bldP spid="441" grpId="0" animBg="1" advAuto="0"/>
      <p:bldP spid="441" grpId="1" animBg="1" advAuto="0"/>
      <p:bldP spid="443" grpId="0" animBg="1" advAuto="0"/>
      <p:bldP spid="444" grpId="0" animBg="1" advAuto="0"/>
      <p:bldP spid="450" grpId="0" animBg="1" advAuto="0"/>
      <p:bldP spid="452" grpId="0" build="p" bldLvl="5" animBg="1" advAuto="0"/>
      <p:bldP spid="452" grpId="1" build="p" bldLvl="5"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F2470C3-B862-4EEB-B7AE-0895734D65A4}"/>
              </a:ext>
            </a:extLst>
          </p:cNvPr>
          <p:cNvSpPr>
            <a:spLocks noGrp="1"/>
          </p:cNvSpPr>
          <p:nvPr>
            <p:ph type="body" sz="quarter" idx="13"/>
          </p:nvPr>
        </p:nvSpPr>
        <p:spPr>
          <a:xfrm>
            <a:off x="406400" y="508968"/>
            <a:ext cx="11176000" cy="405432"/>
          </a:xfrm>
        </p:spPr>
        <p:txBody>
          <a:bodyPr/>
          <a:lstStyle/>
          <a:p>
            <a:r>
              <a:rPr lang="en-US" dirty="0"/>
              <a:t>Meltdown &amp; Spectre</a:t>
            </a:r>
          </a:p>
        </p:txBody>
      </p:sp>
      <p:sp>
        <p:nvSpPr>
          <p:cNvPr id="3" name="Title 2">
            <a:extLst>
              <a:ext uri="{FF2B5EF4-FFF2-40B4-BE49-F238E27FC236}">
                <a16:creationId xmlns:a16="http://schemas.microsoft.com/office/drawing/2014/main" xmlns="" id="{8A0415DD-94C4-429B-BB68-A4E2800D2C7C}"/>
              </a:ext>
            </a:extLst>
          </p:cNvPr>
          <p:cNvSpPr>
            <a:spLocks noGrp="1"/>
          </p:cNvSpPr>
          <p:nvPr>
            <p:ph type="title"/>
          </p:nvPr>
        </p:nvSpPr>
        <p:spPr>
          <a:xfrm>
            <a:off x="300383" y="1104900"/>
            <a:ext cx="12192000" cy="723900"/>
          </a:xfrm>
        </p:spPr>
        <p:txBody>
          <a:bodyPr>
            <a:normAutofit fontScale="90000"/>
          </a:bodyPr>
          <a:lstStyle/>
          <a:p>
            <a:r>
              <a:rPr lang="en-US" dirty="0"/>
              <a:t>Spectre Code Example</a:t>
            </a:r>
          </a:p>
        </p:txBody>
      </p:sp>
      <p:pic>
        <p:nvPicPr>
          <p:cNvPr id="7" name="Picture 6">
            <a:extLst>
              <a:ext uri="{FF2B5EF4-FFF2-40B4-BE49-F238E27FC236}">
                <a16:creationId xmlns:a16="http://schemas.microsoft.com/office/drawing/2014/main" xmlns="" id="{A005F7B9-D574-4C62-AF30-ECCEA81234F0}"/>
              </a:ext>
            </a:extLst>
          </p:cNvPr>
          <p:cNvPicPr>
            <a:picLocks noChangeAspect="1"/>
          </p:cNvPicPr>
          <p:nvPr/>
        </p:nvPicPr>
        <p:blipFill>
          <a:blip r:embed="rId2"/>
          <a:stretch>
            <a:fillRect/>
          </a:stretch>
        </p:blipFill>
        <p:spPr>
          <a:xfrm>
            <a:off x="406400" y="2019300"/>
            <a:ext cx="4760027" cy="2565952"/>
          </a:xfrm>
          <a:prstGeom prst="rect">
            <a:avLst/>
          </a:prstGeom>
        </p:spPr>
      </p:pic>
      <p:pic>
        <p:nvPicPr>
          <p:cNvPr id="8" name="Picture 7">
            <a:extLst>
              <a:ext uri="{FF2B5EF4-FFF2-40B4-BE49-F238E27FC236}">
                <a16:creationId xmlns:a16="http://schemas.microsoft.com/office/drawing/2014/main" xmlns="" id="{DED53BAD-51E0-4415-986D-14A68D8F4264}"/>
              </a:ext>
            </a:extLst>
          </p:cNvPr>
          <p:cNvPicPr>
            <a:picLocks noChangeAspect="1"/>
          </p:cNvPicPr>
          <p:nvPr/>
        </p:nvPicPr>
        <p:blipFill>
          <a:blip r:embed="rId3"/>
          <a:stretch>
            <a:fillRect/>
          </a:stretch>
        </p:blipFill>
        <p:spPr>
          <a:xfrm>
            <a:off x="264263" y="4775752"/>
            <a:ext cx="4705302" cy="4574434"/>
          </a:xfrm>
          <a:prstGeom prst="rect">
            <a:avLst/>
          </a:prstGeom>
        </p:spPr>
      </p:pic>
      <p:pic>
        <p:nvPicPr>
          <p:cNvPr id="9" name="Picture 8">
            <a:extLst>
              <a:ext uri="{FF2B5EF4-FFF2-40B4-BE49-F238E27FC236}">
                <a16:creationId xmlns:a16="http://schemas.microsoft.com/office/drawing/2014/main" xmlns="" id="{37477F8F-08F6-4628-9DEA-84B9FF7A734E}"/>
              </a:ext>
            </a:extLst>
          </p:cNvPr>
          <p:cNvPicPr>
            <a:picLocks noChangeAspect="1"/>
          </p:cNvPicPr>
          <p:nvPr/>
        </p:nvPicPr>
        <p:blipFill>
          <a:blip r:embed="rId4"/>
          <a:stretch>
            <a:fillRect/>
          </a:stretch>
        </p:blipFill>
        <p:spPr>
          <a:xfrm>
            <a:off x="406400" y="9336106"/>
            <a:ext cx="285750" cy="342900"/>
          </a:xfrm>
          <a:prstGeom prst="rect">
            <a:avLst/>
          </a:prstGeom>
        </p:spPr>
      </p:pic>
      <p:pic>
        <p:nvPicPr>
          <p:cNvPr id="10" name="Picture 9">
            <a:extLst>
              <a:ext uri="{FF2B5EF4-FFF2-40B4-BE49-F238E27FC236}">
                <a16:creationId xmlns:a16="http://schemas.microsoft.com/office/drawing/2014/main" xmlns="" id="{D8715286-642F-4E46-B8A7-1447E812DE81}"/>
              </a:ext>
            </a:extLst>
          </p:cNvPr>
          <p:cNvPicPr>
            <a:picLocks noChangeAspect="1"/>
          </p:cNvPicPr>
          <p:nvPr/>
        </p:nvPicPr>
        <p:blipFill>
          <a:blip r:embed="rId5"/>
          <a:stretch>
            <a:fillRect/>
          </a:stretch>
        </p:blipFill>
        <p:spPr>
          <a:xfrm>
            <a:off x="5994400" y="2849217"/>
            <a:ext cx="6401739" cy="4451695"/>
          </a:xfrm>
          <a:prstGeom prst="rect">
            <a:avLst/>
          </a:prstGeom>
        </p:spPr>
      </p:pic>
      <p:sp>
        <p:nvSpPr>
          <p:cNvPr id="11" name="Rectangle 10">
            <a:extLst>
              <a:ext uri="{FF2B5EF4-FFF2-40B4-BE49-F238E27FC236}">
                <a16:creationId xmlns:a16="http://schemas.microsoft.com/office/drawing/2014/main" xmlns="" id="{3586593A-C4C4-476B-A4A8-3C977504665A}"/>
              </a:ext>
            </a:extLst>
          </p:cNvPr>
          <p:cNvSpPr/>
          <p:nvPr/>
        </p:nvSpPr>
        <p:spPr>
          <a:xfrm>
            <a:off x="5848626" y="9134742"/>
            <a:ext cx="6502400" cy="430887"/>
          </a:xfrm>
          <a:prstGeom prst="rect">
            <a:avLst/>
          </a:prstGeom>
        </p:spPr>
        <p:txBody>
          <a:bodyPr>
            <a:spAutoFit/>
          </a:bodyPr>
          <a:lstStyle/>
          <a:p>
            <a:r>
              <a:rPr lang="en-US" sz="1050" dirty="0">
                <a:hlinkClick r:id="rId6"/>
              </a:rPr>
              <a:t>Source: https://www.exploit-db.com/docs/english/43426-spectre---trick-error-free-applications-into-giving-up-secret-information.pdf</a:t>
            </a:r>
            <a:r>
              <a:rPr lang="en-US" sz="1050" dirty="0"/>
              <a:t> </a:t>
            </a:r>
          </a:p>
        </p:txBody>
      </p:sp>
      <p:cxnSp>
        <p:nvCxnSpPr>
          <p:cNvPr id="13" name="Straight Connector 12">
            <a:extLst>
              <a:ext uri="{FF2B5EF4-FFF2-40B4-BE49-F238E27FC236}">
                <a16:creationId xmlns:a16="http://schemas.microsoft.com/office/drawing/2014/main" xmlns="" id="{6DDDA6C2-0314-44CC-9A53-B1112971D9A9}"/>
              </a:ext>
            </a:extLst>
          </p:cNvPr>
          <p:cNvCxnSpPr/>
          <p:nvPr/>
        </p:nvCxnSpPr>
        <p:spPr>
          <a:xfrm>
            <a:off x="5565913" y="2019300"/>
            <a:ext cx="0" cy="6448839"/>
          </a:xfrm>
          <a:prstGeom prst="line">
            <a:avLst/>
          </a:prstGeom>
          <a:noFill/>
          <a:ln w="254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38568710"/>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smtClean="0"/>
              <a:t>Slide Source</a:t>
            </a:r>
            <a:endParaRPr lang="en-US" dirty="0"/>
          </a:p>
        </p:txBody>
      </p:sp>
      <p:sp>
        <p:nvSpPr>
          <p:cNvPr id="4" name="Text Placeholder 3"/>
          <p:cNvSpPr>
            <a:spLocks noGrp="1"/>
          </p:cNvSpPr>
          <p:nvPr>
            <p:ph type="body" idx="1"/>
          </p:nvPr>
        </p:nvSpPr>
        <p:spPr/>
        <p:txBody>
          <a:bodyPr/>
          <a:lstStyle/>
          <a:p>
            <a:r>
              <a:rPr lang="en-US" dirty="0" smtClean="0"/>
              <a:t>This presentation is taken from the following source:</a:t>
            </a:r>
          </a:p>
          <a:p>
            <a:pPr marL="0" indent="0">
              <a:buNone/>
            </a:pPr>
            <a:r>
              <a:rPr lang="en-US" dirty="0" smtClean="0">
                <a:hlinkClick r:id="rId2"/>
              </a:rPr>
              <a:t>https</a:t>
            </a:r>
            <a:r>
              <a:rPr lang="en-US" dirty="0">
                <a:hlinkClick r:id="rId2"/>
              </a:rPr>
              <a:t>://</a:t>
            </a:r>
            <a:r>
              <a:rPr lang="en-US" dirty="0" smtClean="0">
                <a:hlinkClick r:id="rId2"/>
              </a:rPr>
              <a:t>github.com/neuhalje</a:t>
            </a:r>
            <a:r>
              <a:rPr lang="en-US" dirty="0" smtClean="0"/>
              <a:t> </a:t>
            </a:r>
            <a:endParaRPr lang="en-US" dirty="0"/>
          </a:p>
        </p:txBody>
      </p:sp>
    </p:spTree>
    <p:extLst>
      <p:ext uri="{BB962C8B-B14F-4D97-AF65-F5344CB8AC3E}">
        <p14:creationId xmlns:p14="http://schemas.microsoft.com/office/powerpoint/2010/main" val="12197609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6" name="Закругленный прямоугольник"/>
          <p:cNvGrpSpPr/>
          <p:nvPr/>
        </p:nvGrpSpPr>
        <p:grpSpPr>
          <a:xfrm>
            <a:off x="146942" y="2101382"/>
            <a:ext cx="12710917" cy="7405037"/>
            <a:chOff x="0" y="0"/>
            <a:chExt cx="12710915" cy="7405036"/>
          </a:xfrm>
        </p:grpSpPr>
        <p:sp>
          <p:nvSpPr>
            <p:cNvPr id="455" name="Закругленный прямоугольник"/>
            <p:cNvSpPr/>
            <p:nvPr/>
          </p:nvSpPr>
          <p:spPr>
            <a:xfrm>
              <a:off x="50800" y="50800"/>
              <a:ext cx="12609315" cy="7303436"/>
            </a:xfrm>
            <a:prstGeom prst="roundRect">
              <a:avLst>
                <a:gd name="adj" fmla="val 8514"/>
              </a:avLst>
            </a:prstGeom>
            <a:solidFill>
              <a:srgbClr val="000000"/>
            </a:solidFill>
            <a:ln>
              <a:noFill/>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pic>
          <p:nvPicPr>
            <p:cNvPr id="454" name="Закругленный прямоугольник" descr="Закругленный прямоугольник"/>
            <p:cNvPicPr>
              <a:picLocks/>
            </p:cNvPicPr>
            <p:nvPr/>
          </p:nvPicPr>
          <p:blipFill>
            <a:blip r:embed="rId2">
              <a:extLst/>
            </a:blip>
            <a:stretch>
              <a:fillRect/>
            </a:stretch>
          </p:blipFill>
          <p:spPr>
            <a:xfrm>
              <a:off x="0" y="0"/>
              <a:ext cx="12710915" cy="7405036"/>
            </a:xfrm>
            <a:prstGeom prst="rect">
              <a:avLst/>
            </a:prstGeom>
            <a:effectLst/>
          </p:spPr>
        </p:pic>
      </p:grpSp>
      <p:grpSp>
        <p:nvGrpSpPr>
          <p:cNvPr id="461" name="Группа"/>
          <p:cNvGrpSpPr/>
          <p:nvPr/>
        </p:nvGrpSpPr>
        <p:grpSpPr>
          <a:xfrm>
            <a:off x="529204" y="3759355"/>
            <a:ext cx="2815638" cy="1530462"/>
            <a:chOff x="0" y="0"/>
            <a:chExt cx="2815636" cy="1530461"/>
          </a:xfrm>
        </p:grpSpPr>
        <p:sp>
          <p:nvSpPr>
            <p:cNvPr id="457" name="Мужчина"/>
            <p:cNvSpPr/>
            <p:nvPr/>
          </p:nvSpPr>
          <p:spPr>
            <a:xfrm>
              <a:off x="2248445"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58" name="Мужчина"/>
            <p:cNvSpPr/>
            <p:nvPr/>
          </p:nvSpPr>
          <p:spPr>
            <a:xfrm>
              <a:off x="1530622"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59" name="Мужчина"/>
            <p:cNvSpPr/>
            <p:nvPr/>
          </p:nvSpPr>
          <p:spPr>
            <a:xfrm>
              <a:off x="812799"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60" name="Мужчина"/>
            <p:cNvSpPr/>
            <p:nvPr/>
          </p:nvSpPr>
          <p:spPr>
            <a:xfrm>
              <a:off x="-1" y="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462" name="Мужчина"/>
          <p:cNvSpPr/>
          <p:nvPr/>
        </p:nvSpPr>
        <p:spPr>
          <a:xfrm>
            <a:off x="3599056" y="37610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63" name="#4711"/>
          <p:cNvSpPr/>
          <p:nvPr/>
        </p:nvSpPr>
        <p:spPr>
          <a:xfrm>
            <a:off x="5119989" y="6630671"/>
            <a:ext cx="1948689" cy="1404144"/>
          </a:xfrm>
          <a:prstGeom prst="rect">
            <a:avLst/>
          </a:prstGeom>
          <a:solidFill>
            <a:srgbClr val="848787"/>
          </a:solidFill>
          <a:ln w="12700">
            <a:miter lim="400000"/>
          </a:ln>
          <a:extLst>
            <a:ext uri="{C572A759-6A51-4108-AA02-DFA0A04FC94B}">
              <ma14:wrappingTextBoxFlag xmlns:ma14="http://schemas.microsoft.com/office/mac/drawingml/2011/main" val="1"/>
            </a:ext>
          </a:extLst>
        </p:spPr>
        <p:txBody>
          <a:bodyPr lIns="50800" tIns="50800" rIns="50800" bIns="50800" anchor="b"/>
          <a:lstStyle/>
          <a:p>
            <a:pPr lvl="1" algn="r">
              <a:lnSpc>
                <a:spcPct val="80000"/>
              </a:lnSpc>
              <a:spcBef>
                <a:spcPts val="0"/>
              </a:spcBef>
              <a:defRPr sz="2800" cap="all">
                <a:solidFill>
                  <a:srgbClr val="FFFFFF"/>
                </a:solidFill>
                <a:latin typeface="+mn-lt"/>
                <a:ea typeface="+mn-ea"/>
                <a:cs typeface="+mn-cs"/>
                <a:sym typeface="DIN Condensed"/>
              </a:defRPr>
            </a:pPr>
            <a:r>
              <a:t>#4711</a:t>
            </a:r>
          </a:p>
        </p:txBody>
      </p:sp>
      <p:sp>
        <p:nvSpPr>
          <p:cNvPr id="464" name="Order?"/>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Order?</a:t>
            </a:r>
          </a:p>
        </p:txBody>
      </p:sp>
      <p:sp>
        <p:nvSpPr>
          <p:cNvPr id="465" name="Your Order ID: #4711"/>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Your Order ID: #4711</a:t>
            </a:r>
          </a:p>
        </p:txBody>
      </p:sp>
      <p:sp>
        <p:nvSpPr>
          <p:cNvPr id="466" name="Пицца"/>
          <p:cNvSpPr/>
          <p:nvPr/>
        </p:nvSpPr>
        <p:spPr>
          <a:xfrm>
            <a:off x="9536010" y="2979983"/>
            <a:ext cx="665439"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68" name="Confidential Burgers Inc. : Parallel, Out of order execution"/>
          <p:cNvSpPr txBox="1">
            <a:spLocks noGrp="1"/>
          </p:cNvSpPr>
          <p:nvPr>
            <p:ph type="title"/>
          </p:nvPr>
        </p:nvSpPr>
        <p:spPr>
          <a:prstGeom prst="rect">
            <a:avLst/>
          </a:prstGeom>
        </p:spPr>
        <p:txBody>
          <a:bodyPr>
            <a:noAutofit/>
          </a:bodyPr>
          <a:lstStyle>
            <a:lvl1pPr defTabSz="438150">
              <a:spcBef>
                <a:spcPts val="2100"/>
              </a:spcBef>
              <a:defRPr sz="4500"/>
            </a:lvl1pPr>
          </a:lstStyle>
          <a:p>
            <a:r>
              <a:rPr sz="3200" dirty="0"/>
              <a:t>Confidential Burgers Inc. : Parallel, Out of order execution</a:t>
            </a:r>
          </a:p>
        </p:txBody>
      </p:sp>
      <p:sp>
        <p:nvSpPr>
          <p:cNvPr id="469"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4</a:t>
            </a:fld>
            <a:endParaRPr/>
          </a:p>
        </p:txBody>
      </p:sp>
      <p:sp>
        <p:nvSpPr>
          <p:cNvPr id="470" name="Робот"/>
          <p:cNvSpPr/>
          <p:nvPr/>
        </p:nvSpPr>
        <p:spPr>
          <a:xfrm>
            <a:off x="7089029" y="378600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71" name="Customer"/>
          <p:cNvSpPr txBox="1"/>
          <p:nvPr/>
        </p:nvSpPr>
        <p:spPr>
          <a:xfrm>
            <a:off x="3254636" y="5424714"/>
            <a:ext cx="12560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Customer</a:t>
            </a:r>
          </a:p>
        </p:txBody>
      </p:sp>
      <p:sp>
        <p:nvSpPr>
          <p:cNvPr id="472" name="Waiter"/>
          <p:cNvSpPr txBox="1"/>
          <p:nvPr/>
        </p:nvSpPr>
        <p:spPr>
          <a:xfrm>
            <a:off x="7138628" y="5416550"/>
            <a:ext cx="88061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Waiter</a:t>
            </a:r>
          </a:p>
        </p:txBody>
      </p:sp>
      <p:sp>
        <p:nvSpPr>
          <p:cNvPr id="473" name="Прямоугольник"/>
          <p:cNvSpPr/>
          <p:nvPr/>
        </p:nvSpPr>
        <p:spPr>
          <a:xfrm>
            <a:off x="5119989" y="4458971"/>
            <a:ext cx="1270001" cy="822294"/>
          </a:xfrm>
          <a:prstGeom prst="rect">
            <a:avLst/>
          </a:pr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74" name="Компьютер"/>
          <p:cNvSpPr/>
          <p:nvPr/>
        </p:nvSpPr>
        <p:spPr>
          <a:xfrm>
            <a:off x="5119989" y="383143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75" name="Гамбургер"/>
          <p:cNvSpPr/>
          <p:nvPr/>
        </p:nvSpPr>
        <p:spPr>
          <a:xfrm>
            <a:off x="9536010" y="4422341"/>
            <a:ext cx="665439"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76" name="Пицца"/>
          <p:cNvSpPr/>
          <p:nvPr/>
        </p:nvSpPr>
        <p:spPr>
          <a:xfrm>
            <a:off x="95359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77" name="Кофе"/>
          <p:cNvSpPr/>
          <p:nvPr/>
        </p:nvSpPr>
        <p:spPr>
          <a:xfrm>
            <a:off x="95360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478" name="Pizza oven"/>
          <p:cNvSpPr txBox="1"/>
          <p:nvPr/>
        </p:nvSpPr>
        <p:spPr>
          <a:xfrm>
            <a:off x="10589714" y="3217042"/>
            <a:ext cx="133731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Pizza oven</a:t>
            </a:r>
          </a:p>
        </p:txBody>
      </p:sp>
      <p:sp>
        <p:nvSpPr>
          <p:cNvPr id="479" name="Burger grill"/>
          <p:cNvSpPr txBox="1"/>
          <p:nvPr/>
        </p:nvSpPr>
        <p:spPr>
          <a:xfrm>
            <a:off x="10546153" y="4414376"/>
            <a:ext cx="142443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Burger grill</a:t>
            </a:r>
          </a:p>
        </p:txBody>
      </p:sp>
      <p:grpSp>
        <p:nvGrpSpPr>
          <p:cNvPr id="483" name="Группа"/>
          <p:cNvGrpSpPr/>
          <p:nvPr/>
        </p:nvGrpSpPr>
        <p:grpSpPr>
          <a:xfrm>
            <a:off x="4146719" y="2504295"/>
            <a:ext cx="2561346" cy="1196642"/>
            <a:chOff x="0" y="0"/>
            <a:chExt cx="2561344" cy="1196641"/>
          </a:xfrm>
        </p:grpSpPr>
        <p:sp>
          <p:nvSpPr>
            <p:cNvPr id="480" name="Облачко с цитатой"/>
            <p:cNvSpPr/>
            <p:nvPr/>
          </p:nvSpPr>
          <p:spPr>
            <a:xfrm>
              <a:off x="0" y="0"/>
              <a:ext cx="2561345" cy="1196642"/>
            </a:xfrm>
            <a:prstGeom prst="wedgeEllipseCallout">
              <a:avLst>
                <a:gd name="adj1" fmla="val -49416"/>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81" name="Гамбургер"/>
            <p:cNvSpPr/>
            <p:nvPr/>
          </p:nvSpPr>
          <p:spPr>
            <a:xfrm>
              <a:off x="360520" y="227811"/>
              <a:ext cx="929960" cy="641369"/>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82" name="Кофе"/>
            <p:cNvSpPr/>
            <p:nvPr/>
          </p:nvSpPr>
          <p:spPr>
            <a:xfrm>
              <a:off x="1353363" y="338460"/>
              <a:ext cx="814443"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484" name="Coffee machine"/>
          <p:cNvSpPr txBox="1"/>
          <p:nvPr/>
        </p:nvSpPr>
        <p:spPr>
          <a:xfrm>
            <a:off x="10502527" y="5611710"/>
            <a:ext cx="194868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Coffee machine</a:t>
            </a:r>
          </a:p>
        </p:txBody>
      </p:sp>
      <p:sp>
        <p:nvSpPr>
          <p:cNvPr id="485" name="Гамбургер"/>
          <p:cNvSpPr/>
          <p:nvPr/>
        </p:nvSpPr>
        <p:spPr>
          <a:xfrm>
            <a:off x="9536010" y="4422341"/>
            <a:ext cx="665439"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86" name="Кофе"/>
          <p:cNvSpPr/>
          <p:nvPr/>
        </p:nvSpPr>
        <p:spPr>
          <a:xfrm>
            <a:off x="95360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grpSp>
        <p:nvGrpSpPr>
          <p:cNvPr id="489" name="Группа"/>
          <p:cNvGrpSpPr/>
          <p:nvPr/>
        </p:nvGrpSpPr>
        <p:grpSpPr>
          <a:xfrm>
            <a:off x="4146719" y="2501501"/>
            <a:ext cx="2561346" cy="1196642"/>
            <a:chOff x="0" y="0"/>
            <a:chExt cx="2561344" cy="1196641"/>
          </a:xfrm>
        </p:grpSpPr>
        <p:sp>
          <p:nvSpPr>
            <p:cNvPr id="487" name="Облачко с цитатой"/>
            <p:cNvSpPr/>
            <p:nvPr/>
          </p:nvSpPr>
          <p:spPr>
            <a:xfrm>
              <a:off x="0" y="0"/>
              <a:ext cx="2561345" cy="1196642"/>
            </a:xfrm>
            <a:prstGeom prst="wedgeEllipseCallout">
              <a:avLst>
                <a:gd name="adj1" fmla="val -49416"/>
                <a:gd name="adj2" fmla="val 70000"/>
              </a:avLst>
            </a:pr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88" name="Пицца"/>
            <p:cNvSpPr/>
            <p:nvPr/>
          </p:nvSpPr>
          <p:spPr>
            <a:xfrm>
              <a:off x="947952" y="142619"/>
              <a:ext cx="665440" cy="911403"/>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1"/>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490" name="#4711 Done"/>
          <p:cNvSpPr/>
          <p:nvPr/>
        </p:nvSpPr>
        <p:spPr>
          <a:xfrm>
            <a:off x="5180100" y="2397749"/>
            <a:ext cx="2159795" cy="14041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4125"/>
                  <a:pt x="21600" y="9213"/>
                </a:cubicBezTo>
                <a:cubicBezTo>
                  <a:pt x="21600" y="11786"/>
                  <a:pt x="20360" y="14110"/>
                  <a:pt x="18365" y="15782"/>
                </a:cubicBezTo>
                <a:lnTo>
                  <a:pt x="21469" y="21600"/>
                </a:lnTo>
                <a:lnTo>
                  <a:pt x="15380" y="17522"/>
                </a:lnTo>
                <a:cubicBezTo>
                  <a:pt x="13985" y="18083"/>
                  <a:pt x="12445" y="18425"/>
                  <a:pt x="10800" y="18425"/>
                </a:cubicBezTo>
                <a:cubicBezTo>
                  <a:pt x="4836" y="18425"/>
                  <a:pt x="0" y="14301"/>
                  <a:pt x="0" y="9213"/>
                </a:cubicBezTo>
                <a:cubicBezTo>
                  <a:pt x="0" y="4125"/>
                  <a:pt x="4836" y="0"/>
                  <a:pt x="10800" y="0"/>
                </a:cubicBez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cap="all">
                <a:solidFill>
                  <a:srgbClr val="FFFFFF"/>
                </a:solidFill>
                <a:latin typeface="+mn-lt"/>
                <a:ea typeface="+mn-ea"/>
                <a:cs typeface="+mn-cs"/>
                <a:sym typeface="DIN Condensed"/>
              </a:defRPr>
            </a:lvl1pPr>
          </a:lstStyle>
          <a:p>
            <a:r>
              <a:t>#4711 Done</a:t>
            </a:r>
          </a:p>
        </p:txBody>
      </p:sp>
      <p:sp>
        <p:nvSpPr>
          <p:cNvPr id="491" name="Пицца"/>
          <p:cNvSpPr/>
          <p:nvPr/>
        </p:nvSpPr>
        <p:spPr>
          <a:xfrm>
            <a:off x="9536010" y="2979983"/>
            <a:ext cx="665439"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492" name="Мужчина"/>
          <p:cNvSpPr/>
          <p:nvPr/>
        </p:nvSpPr>
        <p:spPr>
          <a:xfrm>
            <a:off x="3599056" y="3761030"/>
            <a:ext cx="567192" cy="1530462"/>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493" name="Multiple customers’ orders executed in parallel1 and delivered (retired) in order…"/>
          <p:cNvSpPr txBox="1"/>
          <p:nvPr/>
        </p:nvSpPr>
        <p:spPr>
          <a:xfrm>
            <a:off x="533399" y="6413899"/>
            <a:ext cx="12192002" cy="2357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3764" indent="-313764">
              <a:lnSpc>
                <a:spcPct val="10000"/>
              </a:lnSpc>
              <a:buClr>
                <a:schemeClr val="accent1"/>
              </a:buClr>
              <a:buSzPct val="104999"/>
              <a:buFont typeface="Avenir Next"/>
              <a:buChar char="‣"/>
              <a:defRPr sz="2400"/>
            </a:pPr>
            <a:r>
              <a:rPr dirty="0"/>
              <a:t>Multiple customers’ orders </a:t>
            </a:r>
            <a:r>
              <a:rPr b="1" u="sng" dirty="0">
                <a:latin typeface="Avenir Next"/>
                <a:ea typeface="Avenir Next"/>
                <a:cs typeface="Avenir Next"/>
                <a:sym typeface="Avenir Next"/>
              </a:rPr>
              <a:t>executed in parallel</a:t>
            </a:r>
            <a:r>
              <a:rPr baseline="31999" dirty="0"/>
              <a:t>1</a:t>
            </a:r>
            <a:r>
              <a:rPr dirty="0"/>
              <a:t> and </a:t>
            </a:r>
            <a:r>
              <a:rPr b="1" u="sng" dirty="0">
                <a:latin typeface="Avenir Next"/>
                <a:ea typeface="Avenir Next"/>
                <a:cs typeface="Avenir Next"/>
                <a:sym typeface="Avenir Next"/>
              </a:rPr>
              <a:t>delivered</a:t>
            </a:r>
            <a:r>
              <a:rPr dirty="0"/>
              <a:t> (retired) </a:t>
            </a:r>
            <a:r>
              <a:rPr b="1" u="sng" dirty="0">
                <a:latin typeface="Avenir Next"/>
                <a:ea typeface="Avenir Next"/>
                <a:cs typeface="Avenir Next"/>
                <a:sym typeface="Avenir Next"/>
              </a:rPr>
              <a:t>in order</a:t>
            </a:r>
          </a:p>
          <a:p>
            <a:pPr>
              <a:defRPr sz="2400"/>
            </a:pPr>
            <a:r>
              <a:rPr dirty="0"/>
              <a:t/>
            </a:r>
            <a:br>
              <a:rPr dirty="0"/>
            </a:br>
            <a:r>
              <a:rPr dirty="0"/>
              <a:t>I.e. multiple orders prepared at the same time</a:t>
            </a:r>
          </a:p>
          <a:p>
            <a:pPr marL="470646" indent="-470646">
              <a:lnSpc>
                <a:spcPct val="10000"/>
              </a:lnSpc>
              <a:buClr>
                <a:schemeClr val="accent1"/>
              </a:buClr>
              <a:buSzPct val="104999"/>
              <a:buFont typeface="Avenir Next"/>
              <a:buChar char="‣"/>
              <a:defRPr sz="2400"/>
            </a:pPr>
            <a:r>
              <a:rPr dirty="0"/>
              <a:t>PRO: </a:t>
            </a:r>
            <a:r>
              <a:rPr b="1" dirty="0">
                <a:latin typeface="Avenir Next"/>
                <a:ea typeface="Avenir Next"/>
                <a:cs typeface="Avenir Next"/>
                <a:sym typeface="Avenir Next"/>
              </a:rPr>
              <a:t>Faster because resources are </a:t>
            </a:r>
            <a:r>
              <a:rPr b="1" dirty="0" err="1">
                <a:latin typeface="Avenir Next"/>
                <a:ea typeface="Avenir Next"/>
                <a:cs typeface="Avenir Next"/>
                <a:sym typeface="Avenir Next"/>
              </a:rPr>
              <a:t>utilised</a:t>
            </a:r>
            <a:r>
              <a:rPr b="1" dirty="0">
                <a:latin typeface="Avenir Next"/>
                <a:ea typeface="Avenir Next"/>
                <a:cs typeface="Avenir Next"/>
                <a:sym typeface="Avenir Next"/>
              </a:rPr>
              <a:t> even better </a:t>
            </a:r>
          </a:p>
          <a:p>
            <a:pPr marL="470646" indent="-470646">
              <a:lnSpc>
                <a:spcPct val="10000"/>
              </a:lnSpc>
              <a:buClr>
                <a:schemeClr val="accent1"/>
              </a:buClr>
              <a:buSzPct val="104999"/>
              <a:buFont typeface="Avenir Next"/>
              <a:buChar char="‣"/>
              <a:defRPr sz="2400"/>
            </a:pPr>
            <a:r>
              <a:rPr dirty="0"/>
              <a:t>CON: More difficult to implement</a:t>
            </a:r>
          </a:p>
        </p:txBody>
      </p:sp>
      <p:sp>
        <p:nvSpPr>
          <p:cNvPr id="494" name="1 this is called superscalar"/>
          <p:cNvSpPr txBox="1"/>
          <p:nvPr/>
        </p:nvSpPr>
        <p:spPr>
          <a:xfrm>
            <a:off x="9241568" y="9323869"/>
            <a:ext cx="3668777"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10000"/>
              </a:lnSpc>
              <a:defRPr sz="2400"/>
            </a:pPr>
            <a:r>
              <a:rPr baseline="31999" dirty="0"/>
              <a:t>1</a:t>
            </a:r>
            <a:r>
              <a:rPr dirty="0"/>
              <a:t> this is called </a:t>
            </a:r>
            <a:r>
              <a:rPr i="1" dirty="0">
                <a:latin typeface="Avenir Next"/>
                <a:ea typeface="Avenir Next"/>
                <a:cs typeface="Avenir Next"/>
                <a:sym typeface="Avenir Next"/>
              </a:rPr>
              <a:t>superscalar</a:t>
            </a:r>
          </a:p>
        </p:txBody>
      </p:sp>
      <p:pic>
        <p:nvPicPr>
          <p:cNvPr id="495" name="Прямоугольник" descr="Прямоугольник"/>
          <p:cNvPicPr>
            <a:picLocks/>
          </p:cNvPicPr>
          <p:nvPr/>
        </p:nvPicPr>
        <p:blipFill>
          <a:blip r:embed="rId3">
            <a:extLst/>
          </a:blip>
          <a:stretch>
            <a:fillRect/>
          </a:stretch>
        </p:blipFill>
        <p:spPr>
          <a:xfrm>
            <a:off x="9175154" y="2655670"/>
            <a:ext cx="1337311" cy="3763231"/>
          </a:xfrm>
          <a:prstGeom prst="rect">
            <a:avLst/>
          </a:prstGeom>
        </p:spPr>
      </p:pic>
      <p:sp>
        <p:nvSpPr>
          <p:cNvPr id="3" name="Text Placeholder 2">
            <a:extLst>
              <a:ext uri="{FF2B5EF4-FFF2-40B4-BE49-F238E27FC236}">
                <a16:creationId xmlns:a16="http://schemas.microsoft.com/office/drawing/2014/main" xmlns="" id="{6971940D-72BC-46BA-B67D-76638F0D9FE5}"/>
              </a:ext>
            </a:extLst>
          </p:cNvPr>
          <p:cNvSpPr>
            <a:spLocks noGrp="1"/>
          </p:cNvSpPr>
          <p:nvPr>
            <p:ph type="body" sz="quarter" idx="13"/>
          </p:nvPr>
        </p:nvSpPr>
        <p:spPr>
          <a:xfrm>
            <a:off x="406400" y="508968"/>
            <a:ext cx="11176000" cy="405432"/>
          </a:xfrm>
        </p:spPr>
        <p:txBody>
          <a:bodyPr/>
          <a:lstStyle/>
          <a:p>
            <a:r>
              <a:rPr lang="en-US" b="1" dirty="0"/>
              <a:t>Execution Order Example</a:t>
            </a:r>
          </a:p>
        </p:txBody>
      </p:sp>
    </p:spTree>
    <p:extLst>
      <p:ext uri="{BB962C8B-B14F-4D97-AF65-F5344CB8AC3E}">
        <p14:creationId xmlns:p14="http://schemas.microsoft.com/office/powerpoint/2010/main" val="39254345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46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iterate>
                                    <p:tmAbs val="0"/>
                                  </p:iterate>
                                  <p:childTnLst>
                                    <p:set>
                                      <p:cBhvr>
                                        <p:cTn id="13" fill="hold"/>
                                        <p:tgtEl>
                                          <p:spTgt spid="48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iterate>
                                    <p:tmAbs val="0"/>
                                  </p:iterate>
                                  <p:childTnLst>
                                    <p:set>
                                      <p:cBhvr>
                                        <p:cTn id="17" fill="hold">
                                          <p:stCondLst>
                                            <p:cond delay="0"/>
                                          </p:stCondLst>
                                        </p:cTn>
                                        <p:tgtEl>
                                          <p:spTgt spid="483"/>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0"/>
                                  </p:stCondLst>
                                  <p:iterate>
                                    <p:tmAbs val="0"/>
                                  </p:iterate>
                                  <p:childTnLst>
                                    <p:set>
                                      <p:cBhvr>
                                        <p:cTn id="20" fill="hold"/>
                                        <p:tgtEl>
                                          <p:spTgt spid="4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iterate>
                                    <p:tmAbs val="0"/>
                                  </p:iterate>
                                  <p:childTnLst>
                                    <p:set>
                                      <p:cBhvr>
                                        <p:cTn id="24" fill="hold">
                                          <p:stCondLst>
                                            <p:cond delay="0"/>
                                          </p:stCondLst>
                                        </p:cTn>
                                        <p:tgtEl>
                                          <p:spTgt spid="465"/>
                                        </p:tgtEl>
                                        <p:attrNameLst>
                                          <p:attrName>style.visibility</p:attrName>
                                        </p:attrNameLst>
                                      </p:cBhvr>
                                      <p:to>
                                        <p:strVal val="hidden"/>
                                      </p:to>
                                    </p:set>
                                  </p:childTnLst>
                                </p:cTn>
                              </p:par>
                            </p:childTnLst>
                          </p:cTn>
                        </p:par>
                        <p:par>
                          <p:cTn id="25" fill="hold">
                            <p:stCondLst>
                              <p:cond delay="0"/>
                            </p:stCondLst>
                            <p:childTnLst>
                              <p:par>
                                <p:cTn id="26" presetID="-1" presetClass="path" presetSubtype="0" accel="50000" decel="50000" fill="hold" nodeType="afterEffect">
                                  <p:stCondLst>
                                    <p:cond delay="0"/>
                                  </p:stCondLst>
                                  <p:childTnLst>
                                    <p:animMotion origin="layout" path="M 0.000000 0.000000 L -0.194278 0.270182" pathEditMode="relative">
                                      <p:cBhvr>
                                        <p:cTn id="27" dur="1000" fill="hold"/>
                                        <p:tgtEl>
                                          <p:spTgt spid="492"/>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iterate>
                                    <p:tmAbs val="0"/>
                                  </p:iterate>
                                  <p:childTnLst>
                                    <p:set>
                                      <p:cBhvr>
                                        <p:cTn id="31" fill="hold"/>
                                        <p:tgtEl>
                                          <p:spTgt spid="485"/>
                                        </p:tgtEl>
                                        <p:attrNameLst>
                                          <p:attrName>style.visibility</p:attrName>
                                        </p:attrNameLst>
                                      </p:cBhvr>
                                      <p:to>
                                        <p:strVal val="visible"/>
                                      </p:to>
                                    </p:set>
                                    <p:anim calcmode="lin" valueType="num">
                                      <p:cBhvr>
                                        <p:cTn id="32" dur="1000" fill="hold"/>
                                        <p:tgtEl>
                                          <p:spTgt spid="485"/>
                                        </p:tgtEl>
                                        <p:attrNameLst>
                                          <p:attrName>ppt_w</p:attrName>
                                        </p:attrNameLst>
                                      </p:cBhvr>
                                      <p:tavLst>
                                        <p:tav tm="0">
                                          <p:val>
                                            <p:fltVal val="0"/>
                                          </p:val>
                                        </p:tav>
                                        <p:tav tm="100000">
                                          <p:val>
                                            <p:strVal val="#ppt_w"/>
                                          </p:val>
                                        </p:tav>
                                      </p:tavLst>
                                    </p:anim>
                                    <p:anim calcmode="lin" valueType="num">
                                      <p:cBhvr>
                                        <p:cTn id="33" dur="1000" fill="hold"/>
                                        <p:tgtEl>
                                          <p:spTgt spid="485"/>
                                        </p:tgtEl>
                                        <p:attrNameLst>
                                          <p:attrName>ppt_h</p:attrName>
                                        </p:attrNameLst>
                                      </p:cBhvr>
                                      <p:tavLst>
                                        <p:tav tm="0">
                                          <p:val>
                                            <p:fltVal val="0"/>
                                          </p:val>
                                        </p:tav>
                                        <p:tav tm="100000">
                                          <p:val>
                                            <p:strVal val="#ppt_h"/>
                                          </p:val>
                                        </p:tav>
                                      </p:tavLst>
                                    </p:anim>
                                  </p:childTnLst>
                                </p:cTn>
                              </p:par>
                            </p:childTnLst>
                          </p:cTn>
                        </p:par>
                        <p:par>
                          <p:cTn id="34" fill="hold">
                            <p:stCondLst>
                              <p:cond delay="1000"/>
                            </p:stCondLst>
                            <p:childTnLst>
                              <p:par>
                                <p:cTn id="35" presetID="23" presetClass="entr" presetSubtype="16" fill="hold" grpId="0" nodeType="afterEffect">
                                  <p:stCondLst>
                                    <p:cond delay="200"/>
                                  </p:stCondLst>
                                  <p:iterate>
                                    <p:tmAbs val="0"/>
                                  </p:iterate>
                                  <p:childTnLst>
                                    <p:set>
                                      <p:cBhvr>
                                        <p:cTn id="36" fill="hold"/>
                                        <p:tgtEl>
                                          <p:spTgt spid="486"/>
                                        </p:tgtEl>
                                        <p:attrNameLst>
                                          <p:attrName>style.visibility</p:attrName>
                                        </p:attrNameLst>
                                      </p:cBhvr>
                                      <p:to>
                                        <p:strVal val="visible"/>
                                      </p:to>
                                    </p:set>
                                    <p:anim calcmode="lin" valueType="num">
                                      <p:cBhvr>
                                        <p:cTn id="37" dur="1000" fill="hold"/>
                                        <p:tgtEl>
                                          <p:spTgt spid="486"/>
                                        </p:tgtEl>
                                        <p:attrNameLst>
                                          <p:attrName>ppt_w</p:attrName>
                                        </p:attrNameLst>
                                      </p:cBhvr>
                                      <p:tavLst>
                                        <p:tav tm="0">
                                          <p:val>
                                            <p:fltVal val="0"/>
                                          </p:val>
                                        </p:tav>
                                        <p:tav tm="100000">
                                          <p:val>
                                            <p:strVal val="#ppt_w"/>
                                          </p:val>
                                        </p:tav>
                                      </p:tavLst>
                                    </p:anim>
                                    <p:anim calcmode="lin" valueType="num">
                                      <p:cBhvr>
                                        <p:cTn id="38" dur="1000" fill="hold"/>
                                        <p:tgtEl>
                                          <p:spTgt spid="486"/>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path" presetSubtype="0" accel="50000" decel="50000" fill="hold" nodeType="clickEffect">
                                  <p:stCondLst>
                                    <p:cond delay="0"/>
                                  </p:stCondLst>
                                  <p:childTnLst>
                                    <p:animMotion origin="layout" path="M 0.000000 0.000000 L 0.063187 0.001316" pathEditMode="relative">
                                      <p:cBhvr>
                                        <p:cTn id="42" dur="1000" fill="hold"/>
                                        <p:tgtEl>
                                          <p:spTgt spid="461"/>
                                        </p:tgtEl>
                                        <p:attrNameLst>
                                          <p:attrName>ppt_x</p:attrName>
                                          <p:attrName>ppt_y</p:attrName>
                                        </p:attrNameLst>
                                      </p:cBhvr>
                                    </p:animMotion>
                                  </p:childTnLst>
                                </p:cTn>
                              </p:par>
                            </p:childTnLst>
                          </p:cTn>
                        </p:par>
                        <p:par>
                          <p:cTn id="43" fill="hold">
                            <p:stCondLst>
                              <p:cond delay="1000"/>
                            </p:stCondLst>
                            <p:childTnLst>
                              <p:par>
                                <p:cTn id="44" presetID="1" presetClass="entr" presetSubtype="0" fill="hold" grpId="0" nodeType="afterEffect">
                                  <p:stCondLst>
                                    <p:cond delay="0"/>
                                  </p:stCondLst>
                                  <p:iterate>
                                    <p:tmAbs val="0"/>
                                  </p:iterate>
                                  <p:childTnLst>
                                    <p:set>
                                      <p:cBhvr>
                                        <p:cTn id="45" fill="hold"/>
                                        <p:tgtEl>
                                          <p:spTgt spid="462"/>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iterate>
                                    <p:tmAbs val="0"/>
                                  </p:iterate>
                                  <p:childTnLst>
                                    <p:set>
                                      <p:cBhvr>
                                        <p:cTn id="48" fill="hold"/>
                                        <p:tgtEl>
                                          <p:spTgt spid="48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iterate>
                                    <p:tmAbs val="0"/>
                                  </p:iterate>
                                  <p:childTnLst>
                                    <p:set>
                                      <p:cBhvr>
                                        <p:cTn id="52" fill="hold"/>
                                        <p:tgtEl>
                                          <p:spTgt spid="491"/>
                                        </p:tgtEl>
                                        <p:attrNameLst>
                                          <p:attrName>style.visibility</p:attrName>
                                        </p:attrNameLst>
                                      </p:cBhvr>
                                      <p:to>
                                        <p:strVal val="visible"/>
                                      </p:to>
                                    </p:set>
                                    <p:anim calcmode="lin" valueType="num">
                                      <p:cBhvr>
                                        <p:cTn id="53" dur="1000" fill="hold"/>
                                        <p:tgtEl>
                                          <p:spTgt spid="491"/>
                                        </p:tgtEl>
                                        <p:attrNameLst>
                                          <p:attrName>ppt_w</p:attrName>
                                        </p:attrNameLst>
                                      </p:cBhvr>
                                      <p:tavLst>
                                        <p:tav tm="0">
                                          <p:val>
                                            <p:fltVal val="0"/>
                                          </p:val>
                                        </p:tav>
                                        <p:tav tm="100000">
                                          <p:val>
                                            <p:strVal val="#ppt_w"/>
                                          </p:val>
                                        </p:tav>
                                      </p:tavLst>
                                    </p:anim>
                                    <p:anim calcmode="lin" valueType="num">
                                      <p:cBhvr>
                                        <p:cTn id="54" dur="1000" fill="hold"/>
                                        <p:tgtEl>
                                          <p:spTgt spid="491"/>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p:tmAbs val="0"/>
                                  </p:iterate>
                                  <p:childTnLst>
                                    <p:set>
                                      <p:cBhvr>
                                        <p:cTn id="58" fill="hold"/>
                                        <p:tgtEl>
                                          <p:spTgt spid="49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463"/>
                                        </p:tgtEl>
                                        <p:attrNameLst>
                                          <p:attrName>style.visibility</p:attrName>
                                        </p:attrNameLst>
                                      </p:cBhvr>
                                      <p:to>
                                        <p:strVal val="visible"/>
                                      </p:to>
                                    </p:set>
                                  </p:childTnLst>
                                </p:cTn>
                              </p:par>
                            </p:childTnLst>
                          </p:cTn>
                        </p:par>
                        <p:par>
                          <p:cTn id="63" fill="hold">
                            <p:stCondLst>
                              <p:cond delay="0"/>
                            </p:stCondLst>
                            <p:childTnLst>
                              <p:par>
                                <p:cTn id="64" presetID="-1" presetClass="path" presetSubtype="0" accel="50000" decel="50000" fill="hold" nodeType="afterEffect">
                                  <p:stCondLst>
                                    <p:cond delay="0"/>
                                  </p:stCondLst>
                                  <p:childTnLst>
                                    <p:animMotion origin="layout" path="M 0.000000 0.000000 L -0.259851 0.121928" pathEditMode="relative">
                                      <p:cBhvr>
                                        <p:cTn id="65" dur="1000" fill="hold"/>
                                        <p:tgtEl>
                                          <p:spTgt spid="486"/>
                                        </p:tgtEl>
                                        <p:attrNameLst>
                                          <p:attrName>ppt_x</p:attrName>
                                          <p:attrName>ppt_y</p:attrName>
                                        </p:attrNameLst>
                                      </p:cBhvr>
                                    </p:animMotion>
                                  </p:childTnLst>
                                </p:cTn>
                              </p:par>
                            </p:childTnLst>
                          </p:cTn>
                        </p:par>
                        <p:par>
                          <p:cTn id="66" fill="hold">
                            <p:stCondLst>
                              <p:cond delay="0"/>
                            </p:stCondLst>
                            <p:childTnLst>
                              <p:par>
                                <p:cTn id="67" presetID="-1" presetClass="path" presetSubtype="0" accel="50000" decel="50000" fill="hold" nodeType="afterEffect">
                                  <p:stCondLst>
                                    <p:cond delay="1000"/>
                                  </p:stCondLst>
                                  <p:childTnLst>
                                    <p:animMotion origin="layout" path="M 0.000000 0.000000 L -0.334509 0.242818" pathEditMode="relative">
                                      <p:cBhvr>
                                        <p:cTn id="68" dur="1000" fill="hold"/>
                                        <p:tgtEl>
                                          <p:spTgt spid="485"/>
                                        </p:tgtEl>
                                        <p:attrNameLst>
                                          <p:attrName>ppt_x</p:attrName>
                                          <p:attrName>ppt_y</p:attrName>
                                        </p:attrNameLst>
                                      </p:cBhvr>
                                    </p:animMotion>
                                  </p:childTnLst>
                                </p:cTn>
                              </p:par>
                            </p:childTnLst>
                          </p:cTn>
                        </p:par>
                        <p:par>
                          <p:cTn id="69" fill="hold">
                            <p:stCondLst>
                              <p:cond delay="2000"/>
                            </p:stCondLst>
                            <p:childTnLst>
                              <p:par>
                                <p:cTn id="70" presetID="1" presetClass="entr" presetSubtype="0" fill="hold" grpId="0" nodeType="afterEffect">
                                  <p:stCondLst>
                                    <p:cond delay="0"/>
                                  </p:stCondLst>
                                  <p:iterate>
                                    <p:tmAbs val="0"/>
                                  </p:iterate>
                                  <p:childTnLst>
                                    <p:set>
                                      <p:cBhvr>
                                        <p:cTn id="71" fill="hold"/>
                                        <p:tgtEl>
                                          <p:spTgt spid="49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iterate>
                                    <p:tmAbs val="0"/>
                                  </p:iterate>
                                  <p:childTnLst>
                                    <p:set>
                                      <p:cBhvr>
                                        <p:cTn id="75" fill="hold">
                                          <p:stCondLst>
                                            <p:cond delay="0"/>
                                          </p:stCondLst>
                                        </p:cTn>
                                        <p:tgtEl>
                                          <p:spTgt spid="490"/>
                                        </p:tgtEl>
                                        <p:attrNameLst>
                                          <p:attrName>style.visibility</p:attrName>
                                        </p:attrNameLst>
                                      </p:cBhvr>
                                      <p:to>
                                        <p:strVal val="hidden"/>
                                      </p:to>
                                    </p:set>
                                  </p:childTnLst>
                                </p:cTn>
                              </p:par>
                            </p:childTnLst>
                          </p:cTn>
                        </p:par>
                        <p:par>
                          <p:cTn id="76" fill="hold">
                            <p:stCondLst>
                              <p:cond delay="0"/>
                            </p:stCondLst>
                            <p:childTnLst>
                              <p:par>
                                <p:cTn id="77" presetID="-1" presetClass="path" presetSubtype="0" accel="50000" decel="50000" fill="hold" nodeType="afterEffect">
                                  <p:stCondLst>
                                    <p:cond delay="0"/>
                                  </p:stCondLst>
                                  <p:childTnLst>
                                    <p:animMotion origin="layout" path="M -0.194278 0.270182 L 0.063203 0.287738" pathEditMode="relative">
                                      <p:cBhvr>
                                        <p:cTn id="78" dur="1000" fill="hold"/>
                                        <p:tgtEl>
                                          <p:spTgt spid="492"/>
                                        </p:tgtEl>
                                        <p:attrNameLst>
                                          <p:attrName>ppt_x</p:attrName>
                                          <p:attrName>ppt_y</p:attrName>
                                        </p:attrNameLst>
                                      </p:cBhvr>
                                    </p:animMotion>
                                  </p:childTnLst>
                                </p:cTn>
                              </p:par>
                            </p:childTnLst>
                          </p:cTn>
                        </p:par>
                        <p:par>
                          <p:cTn id="79" fill="hold">
                            <p:stCondLst>
                              <p:cond delay="1000"/>
                            </p:stCondLst>
                            <p:childTnLst>
                              <p:par>
                                <p:cTn id="80" presetID="9" presetClass="exit" fill="hold" grpId="0" nodeType="afterEffect">
                                  <p:stCondLst>
                                    <p:cond delay="200"/>
                                  </p:stCondLst>
                                  <p:iterate>
                                    <p:tmAbs val="0"/>
                                  </p:iterate>
                                  <p:childTnLst>
                                    <p:animEffect transition="out" filter="dissolve">
                                      <p:cBhvr>
                                        <p:cTn id="81" dur="500" fill="hold"/>
                                        <p:tgtEl>
                                          <p:spTgt spid="492"/>
                                        </p:tgtEl>
                                      </p:cBhvr>
                                    </p:animEffect>
                                    <p:set>
                                      <p:cBhvr>
                                        <p:cTn id="82" fill="hold">
                                          <p:stCondLst>
                                            <p:cond delay="499"/>
                                          </p:stCondLst>
                                        </p:cTn>
                                        <p:tgtEl>
                                          <p:spTgt spid="492"/>
                                        </p:tgtEl>
                                        <p:attrNameLst>
                                          <p:attrName>style.visibility</p:attrName>
                                        </p:attrNameLst>
                                      </p:cBhvr>
                                      <p:to>
                                        <p:strVal val="hidden"/>
                                      </p:to>
                                    </p:set>
                                  </p:childTnLst>
                                </p:cTn>
                              </p:par>
                            </p:childTnLst>
                          </p:cTn>
                        </p:par>
                        <p:par>
                          <p:cTn id="83" fill="hold">
                            <p:stCondLst>
                              <p:cond delay="1700"/>
                            </p:stCondLst>
                            <p:childTnLst>
                              <p:par>
                                <p:cTn id="84" presetID="9" presetClass="exit" fill="hold" grpId="1" nodeType="afterEffect">
                                  <p:stCondLst>
                                    <p:cond delay="0"/>
                                  </p:stCondLst>
                                  <p:iterate>
                                    <p:tmAbs val="0"/>
                                  </p:iterate>
                                  <p:childTnLst>
                                    <p:animEffect transition="out" filter="dissolve">
                                      <p:cBhvr>
                                        <p:cTn id="85" dur="500" fill="hold"/>
                                        <p:tgtEl>
                                          <p:spTgt spid="463"/>
                                        </p:tgtEl>
                                      </p:cBhvr>
                                    </p:animEffect>
                                    <p:set>
                                      <p:cBhvr>
                                        <p:cTn id="86" fill="hold">
                                          <p:stCondLst>
                                            <p:cond delay="499"/>
                                          </p:stCondLst>
                                        </p:cTn>
                                        <p:tgtEl>
                                          <p:spTgt spid="463"/>
                                        </p:tgtEl>
                                        <p:attrNameLst>
                                          <p:attrName>style.visibility</p:attrName>
                                        </p:attrNameLst>
                                      </p:cBhvr>
                                      <p:to>
                                        <p:strVal val="hidden"/>
                                      </p:to>
                                    </p:set>
                                  </p:childTnLst>
                                </p:cTn>
                              </p:par>
                            </p:childTnLst>
                          </p:cTn>
                        </p:par>
                        <p:par>
                          <p:cTn id="87" fill="hold">
                            <p:stCondLst>
                              <p:cond delay="2200"/>
                            </p:stCondLst>
                            <p:childTnLst>
                              <p:par>
                                <p:cTn id="88" presetID="9" presetClass="exit" fill="hold" grpId="1" nodeType="afterEffect">
                                  <p:stCondLst>
                                    <p:cond delay="0"/>
                                  </p:stCondLst>
                                  <p:iterate>
                                    <p:tmAbs val="0"/>
                                  </p:iterate>
                                  <p:childTnLst>
                                    <p:animEffect transition="out" filter="dissolve">
                                      <p:cBhvr>
                                        <p:cTn id="89" dur="500" fill="hold"/>
                                        <p:tgtEl>
                                          <p:spTgt spid="485"/>
                                        </p:tgtEl>
                                      </p:cBhvr>
                                    </p:animEffect>
                                    <p:set>
                                      <p:cBhvr>
                                        <p:cTn id="90" fill="hold">
                                          <p:stCondLst>
                                            <p:cond delay="499"/>
                                          </p:stCondLst>
                                        </p:cTn>
                                        <p:tgtEl>
                                          <p:spTgt spid="485"/>
                                        </p:tgtEl>
                                        <p:attrNameLst>
                                          <p:attrName>style.visibility</p:attrName>
                                        </p:attrNameLst>
                                      </p:cBhvr>
                                      <p:to>
                                        <p:strVal val="hidden"/>
                                      </p:to>
                                    </p:set>
                                  </p:childTnLst>
                                </p:cTn>
                              </p:par>
                            </p:childTnLst>
                          </p:cTn>
                        </p:par>
                        <p:par>
                          <p:cTn id="91" fill="hold">
                            <p:stCondLst>
                              <p:cond delay="2700"/>
                            </p:stCondLst>
                            <p:childTnLst>
                              <p:par>
                                <p:cTn id="92" presetID="9" presetClass="exit" fill="hold" grpId="1" nodeType="afterEffect">
                                  <p:stCondLst>
                                    <p:cond delay="0"/>
                                  </p:stCondLst>
                                  <p:iterate>
                                    <p:tmAbs val="0"/>
                                  </p:iterate>
                                  <p:childTnLst>
                                    <p:animEffect transition="out" filter="dissolve">
                                      <p:cBhvr>
                                        <p:cTn id="93" dur="500" fill="hold"/>
                                        <p:tgtEl>
                                          <p:spTgt spid="486"/>
                                        </p:tgtEl>
                                      </p:cBhvr>
                                    </p:animEffect>
                                    <p:set>
                                      <p:cBhvr>
                                        <p:cTn id="94" fill="hold">
                                          <p:stCondLst>
                                            <p:cond delay="499"/>
                                          </p:stCondLst>
                                        </p:cTn>
                                        <p:tgtEl>
                                          <p:spTgt spid="486"/>
                                        </p:tgtEl>
                                        <p:attrNameLst>
                                          <p:attrName>style.visibility</p:attrName>
                                        </p:attrNameLst>
                                      </p:cBhvr>
                                      <p:to>
                                        <p:strVal val="hidden"/>
                                      </p:to>
                                    </p:set>
                                  </p:childTnLst>
                                </p:cTn>
                              </p:par>
                            </p:childTnLst>
                          </p:cTn>
                        </p:par>
                        <p:par>
                          <p:cTn id="95" fill="hold">
                            <p:stCondLst>
                              <p:cond delay="3200"/>
                            </p:stCondLst>
                            <p:childTnLst>
                              <p:par>
                                <p:cTn id="96" presetID="1" presetClass="entr" presetSubtype="0" fill="hold" grpId="0" nodeType="afterEffect">
                                  <p:stCondLst>
                                    <p:cond delay="0"/>
                                  </p:stCondLst>
                                  <p:iterate>
                                    <p:tmAbs val="0"/>
                                  </p:iterate>
                                  <p:childTnLst>
                                    <p:set>
                                      <p:cBhvr>
                                        <p:cTn id="97" fill="hold"/>
                                        <p:tgtEl>
                                          <p:spTgt spid="493"/>
                                        </p:tgtEl>
                                        <p:attrNameLst>
                                          <p:attrName>style.visibility</p:attrName>
                                        </p:attrNameLst>
                                      </p:cBhvr>
                                      <p:to>
                                        <p:strVal val="visible"/>
                                      </p:to>
                                    </p:set>
                                  </p:childTnLst>
                                </p:cTn>
                              </p:par>
                            </p:childTnLst>
                          </p:cTn>
                        </p:par>
                        <p:par>
                          <p:cTn id="98" fill="hold">
                            <p:stCondLst>
                              <p:cond delay="3200"/>
                            </p:stCondLst>
                            <p:childTnLst>
                              <p:par>
                                <p:cTn id="99" presetID="1" presetClass="entr" presetSubtype="0" fill="hold" grpId="0" nodeType="afterEffect">
                                  <p:stCondLst>
                                    <p:cond delay="0"/>
                                  </p:stCondLst>
                                  <p:iterate>
                                    <p:tmAbs val="0"/>
                                  </p:iterate>
                                  <p:childTnLst>
                                    <p:set>
                                      <p:cBhvr>
                                        <p:cTn id="100" fill="hold"/>
                                        <p:tgtEl>
                                          <p:spTgt spid="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animBg="1" advAuto="0"/>
      <p:bldP spid="463" grpId="0" animBg="1" advAuto="0"/>
      <p:bldP spid="463" grpId="1" animBg="1" advAuto="0"/>
      <p:bldP spid="464" grpId="0" animBg="1" advAuto="0"/>
      <p:bldP spid="464" grpId="1" animBg="1" advAuto="0"/>
      <p:bldP spid="465" grpId="0" animBg="1" advAuto="0"/>
      <p:bldP spid="465" grpId="1" animBg="1" advAuto="0"/>
      <p:bldP spid="483" grpId="0" animBg="1" advAuto="0"/>
      <p:bldP spid="483" grpId="1" animBg="1" advAuto="0"/>
      <p:bldP spid="485" grpId="0" animBg="1" advAuto="0"/>
      <p:bldP spid="485" grpId="1" animBg="1" advAuto="0"/>
      <p:bldP spid="486" grpId="0" animBg="1" advAuto="0"/>
      <p:bldP spid="486" grpId="1" animBg="1" advAuto="0"/>
      <p:bldP spid="489" grpId="0" animBg="1" advAuto="0"/>
      <p:bldP spid="490" grpId="0" animBg="1" advAuto="0"/>
      <p:bldP spid="490" grpId="1" animBg="1" advAuto="0"/>
      <p:bldP spid="491" grpId="0" animBg="1" advAuto="0"/>
      <p:bldP spid="492" grpId="0" animBg="1" advAuto="0"/>
      <p:bldP spid="493" grpId="0" animBg="1" advAuto="0"/>
      <p:bldP spid="494" grpId="0" animBg="1" advAuto="0"/>
      <p:bldP spid="495"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0" name="Закругленный прямоугольник"/>
          <p:cNvGrpSpPr/>
          <p:nvPr/>
        </p:nvGrpSpPr>
        <p:grpSpPr>
          <a:xfrm>
            <a:off x="146942" y="2101382"/>
            <a:ext cx="12710916" cy="4130264"/>
            <a:chOff x="0" y="0"/>
            <a:chExt cx="12710914" cy="4130263"/>
          </a:xfrm>
        </p:grpSpPr>
        <p:sp>
          <p:nvSpPr>
            <p:cNvPr id="499" name="Закругленный прямоугольник"/>
            <p:cNvSpPr/>
            <p:nvPr/>
          </p:nvSpPr>
          <p:spPr>
            <a:xfrm>
              <a:off x="50800" y="50800"/>
              <a:ext cx="12609315" cy="4028664"/>
            </a:xfrm>
            <a:prstGeom prst="roundRect">
              <a:avLst>
                <a:gd name="adj" fmla="val 15434"/>
              </a:avLst>
            </a:prstGeom>
            <a:solidFill>
              <a:srgbClr val="000000"/>
            </a:solidFill>
            <a:ln>
              <a:noFill/>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pic>
          <p:nvPicPr>
            <p:cNvPr id="498" name="Закругленный прямоугольник" descr="Закругленный прямоугольник"/>
            <p:cNvPicPr>
              <a:picLocks/>
            </p:cNvPicPr>
            <p:nvPr/>
          </p:nvPicPr>
          <p:blipFill>
            <a:blip r:embed="rId2">
              <a:extLst/>
            </a:blip>
            <a:stretch>
              <a:fillRect/>
            </a:stretch>
          </p:blipFill>
          <p:spPr>
            <a:xfrm>
              <a:off x="0" y="0"/>
              <a:ext cx="12710915" cy="4130264"/>
            </a:xfrm>
            <a:prstGeom prst="rect">
              <a:avLst/>
            </a:prstGeom>
            <a:effectLst/>
          </p:spPr>
        </p:pic>
      </p:grpSp>
      <p:sp>
        <p:nvSpPr>
          <p:cNvPr id="502" name="Confidential Burgers Inc."/>
          <p:cNvSpPr txBox="1">
            <a:spLocks noGrp="1"/>
          </p:cNvSpPr>
          <p:nvPr>
            <p:ph type="title"/>
          </p:nvPr>
        </p:nvSpPr>
        <p:spPr>
          <a:prstGeom prst="rect">
            <a:avLst/>
          </a:prstGeom>
        </p:spPr>
        <p:txBody>
          <a:bodyPr/>
          <a:lstStyle>
            <a:lvl1pPr defTabSz="467359">
              <a:spcBef>
                <a:spcPts val="2200"/>
              </a:spcBef>
              <a:defRPr sz="4800"/>
            </a:lvl1pPr>
          </a:lstStyle>
          <a:p>
            <a:r>
              <a:t>Confidential Burgers Inc.</a:t>
            </a:r>
          </a:p>
        </p:txBody>
      </p:sp>
      <p:sp>
        <p:nvSpPr>
          <p:cNvPr id="50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sp>
        <p:nvSpPr>
          <p:cNvPr id="504" name="Мужчина"/>
          <p:cNvSpPr/>
          <p:nvPr/>
        </p:nvSpPr>
        <p:spPr>
          <a:xfrm>
            <a:off x="2763929"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05" name="Мужчина"/>
          <p:cNvSpPr/>
          <p:nvPr/>
        </p:nvSpPr>
        <p:spPr>
          <a:xfrm>
            <a:off x="2046106"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06" name="Мужчина"/>
          <p:cNvSpPr/>
          <p:nvPr/>
        </p:nvSpPr>
        <p:spPr>
          <a:xfrm>
            <a:off x="1328283"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07" name="Мужчина"/>
          <p:cNvSpPr/>
          <p:nvPr/>
        </p:nvSpPr>
        <p:spPr>
          <a:xfrm>
            <a:off x="515483"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08" name="Мужчина"/>
          <p:cNvSpPr/>
          <p:nvPr/>
        </p:nvSpPr>
        <p:spPr>
          <a:xfrm>
            <a:off x="4297556"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09" name="Облачко с цитатой"/>
          <p:cNvSpPr/>
          <p:nvPr/>
        </p:nvSpPr>
        <p:spPr>
          <a:xfrm>
            <a:off x="4845220" y="2496130"/>
            <a:ext cx="2561345" cy="1196642"/>
          </a:xfrm>
          <a:prstGeom prst="wedgeEllipseCallout">
            <a:avLst>
              <a:gd name="adj1" fmla="val -49416"/>
              <a:gd name="adj2" fmla="val 70000"/>
            </a:avLst>
          </a:pr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10" name="Гамбургер"/>
          <p:cNvSpPr/>
          <p:nvPr/>
        </p:nvSpPr>
        <p:spPr>
          <a:xfrm>
            <a:off x="5205740" y="2723942"/>
            <a:ext cx="929960" cy="641369"/>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11" name="Робот"/>
          <p:cNvSpPr/>
          <p:nvPr/>
        </p:nvSpPr>
        <p:spPr>
          <a:xfrm>
            <a:off x="7266829" y="378600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12" name="Instruction"/>
          <p:cNvSpPr txBox="1"/>
          <p:nvPr/>
        </p:nvSpPr>
        <p:spPr>
          <a:xfrm>
            <a:off x="3953136" y="5416550"/>
            <a:ext cx="143687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solidFill>
                <a:latin typeface="Avenir Next"/>
                <a:ea typeface="Avenir Next"/>
                <a:cs typeface="Avenir Next"/>
                <a:sym typeface="Avenir Next"/>
              </a:defRPr>
            </a:lvl1pPr>
          </a:lstStyle>
          <a:p>
            <a:r>
              <a:t>Instruction</a:t>
            </a:r>
          </a:p>
        </p:txBody>
      </p:sp>
      <p:sp>
        <p:nvSpPr>
          <p:cNvPr id="513" name="CPU core"/>
          <p:cNvSpPr txBox="1"/>
          <p:nvPr/>
        </p:nvSpPr>
        <p:spPr>
          <a:xfrm>
            <a:off x="7145066" y="5416550"/>
            <a:ext cx="124028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Avenir Next"/>
                <a:ea typeface="Avenir Next"/>
                <a:cs typeface="Avenir Next"/>
                <a:sym typeface="Avenir Next"/>
              </a:defRPr>
            </a:lvl1pPr>
          </a:lstStyle>
          <a:p>
            <a:r>
              <a:t>CPU core</a:t>
            </a:r>
          </a:p>
        </p:txBody>
      </p:sp>
      <p:sp>
        <p:nvSpPr>
          <p:cNvPr id="514" name="Прямоугольник"/>
          <p:cNvSpPr/>
          <p:nvPr/>
        </p:nvSpPr>
        <p:spPr>
          <a:xfrm>
            <a:off x="5615289" y="4458971"/>
            <a:ext cx="1270001" cy="822295"/>
          </a:xfrm>
          <a:prstGeom prst="rect">
            <a:avLst/>
          </a:pr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15" name="Компьютер"/>
          <p:cNvSpPr/>
          <p:nvPr/>
        </p:nvSpPr>
        <p:spPr>
          <a:xfrm>
            <a:off x="5615289" y="383143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16" name="Гамбургер"/>
          <p:cNvSpPr/>
          <p:nvPr/>
        </p:nvSpPr>
        <p:spPr>
          <a:xfrm>
            <a:off x="9497910" y="4422342"/>
            <a:ext cx="665439"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17" name="Пицца"/>
          <p:cNvSpPr/>
          <p:nvPr/>
        </p:nvSpPr>
        <p:spPr>
          <a:xfrm>
            <a:off x="94978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18" name="Кофе"/>
          <p:cNvSpPr/>
          <p:nvPr/>
        </p:nvSpPr>
        <p:spPr>
          <a:xfrm>
            <a:off x="94979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19" name="Кофе"/>
          <p:cNvSpPr/>
          <p:nvPr/>
        </p:nvSpPr>
        <p:spPr>
          <a:xfrm>
            <a:off x="6198584" y="2834591"/>
            <a:ext cx="814442"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20" name="Пицца"/>
          <p:cNvSpPr/>
          <p:nvPr/>
        </p:nvSpPr>
        <p:spPr>
          <a:xfrm>
            <a:off x="103868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521" name="Пицца"/>
          <p:cNvSpPr/>
          <p:nvPr/>
        </p:nvSpPr>
        <p:spPr>
          <a:xfrm>
            <a:off x="112758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522" name="Гамбургер"/>
          <p:cNvSpPr/>
          <p:nvPr/>
        </p:nvSpPr>
        <p:spPr>
          <a:xfrm>
            <a:off x="10386898" y="4422342"/>
            <a:ext cx="665440"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23" name="Гамбургер"/>
          <p:cNvSpPr/>
          <p:nvPr/>
        </p:nvSpPr>
        <p:spPr>
          <a:xfrm>
            <a:off x="11275898" y="4422342"/>
            <a:ext cx="665440"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24" name="Кофе"/>
          <p:cNvSpPr/>
          <p:nvPr/>
        </p:nvSpPr>
        <p:spPr>
          <a:xfrm>
            <a:off x="10386898" y="5623924"/>
            <a:ext cx="665440"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25" name="Кофе"/>
          <p:cNvSpPr/>
          <p:nvPr/>
        </p:nvSpPr>
        <p:spPr>
          <a:xfrm>
            <a:off x="11275898" y="5623924"/>
            <a:ext cx="665440"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526" name="Adding more resources increase parallelism &amp;  throughput.…"/>
          <p:cNvSpPr txBox="1"/>
          <p:nvPr/>
        </p:nvSpPr>
        <p:spPr>
          <a:xfrm>
            <a:off x="302994" y="6777961"/>
            <a:ext cx="12605623" cy="12475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0000"/>
              </a:lnSpc>
              <a:defRPr sz="3600"/>
            </a:pPr>
            <a:r>
              <a:rPr>
                <a:solidFill>
                  <a:schemeClr val="bg1"/>
                </a:solidFill>
              </a:rPr>
              <a:t>Adding more resources increase parallelism &amp;  throughput.</a:t>
            </a:r>
          </a:p>
          <a:p>
            <a:pPr>
              <a:lnSpc>
                <a:spcPct val="10000"/>
              </a:lnSpc>
              <a:defRPr sz="3600"/>
            </a:pPr>
            <a:endParaRPr>
              <a:solidFill>
                <a:schemeClr val="bg1"/>
              </a:solidFill>
            </a:endParaRPr>
          </a:p>
          <a:p>
            <a:pPr>
              <a:lnSpc>
                <a:spcPct val="10000"/>
              </a:lnSpc>
              <a:defRPr sz="3600"/>
            </a:pPr>
            <a:r>
              <a:rPr>
                <a:solidFill>
                  <a:schemeClr val="bg1"/>
                </a:solidFill>
              </a:rPr>
              <a:t>This is all on </a:t>
            </a:r>
            <a:r>
              <a:rPr u="sng">
                <a:solidFill>
                  <a:schemeClr val="bg1"/>
                </a:solidFill>
              </a:rPr>
              <a:t>one</a:t>
            </a:r>
            <a:r>
              <a:rPr>
                <a:solidFill>
                  <a:schemeClr val="bg1"/>
                </a:solidFill>
              </a:rPr>
              <a:t> CPU core.</a:t>
            </a:r>
          </a:p>
          <a:p>
            <a:pPr>
              <a:lnSpc>
                <a:spcPct val="10000"/>
              </a:lnSpc>
              <a:defRPr sz="3600"/>
            </a:pPr>
            <a:endParaRPr>
              <a:solidFill>
                <a:schemeClr val="bg1"/>
              </a:solidFill>
            </a:endParaRPr>
          </a:p>
        </p:txBody>
      </p:sp>
      <p:sp>
        <p:nvSpPr>
          <p:cNvPr id="3" name="Text Placeholder 2">
            <a:extLst>
              <a:ext uri="{FF2B5EF4-FFF2-40B4-BE49-F238E27FC236}">
                <a16:creationId xmlns:a16="http://schemas.microsoft.com/office/drawing/2014/main" xmlns="" id="{06C8755A-1214-4D44-98FE-004121416A42}"/>
              </a:ext>
            </a:extLst>
          </p:cNvPr>
          <p:cNvSpPr>
            <a:spLocks noGrp="1"/>
          </p:cNvSpPr>
          <p:nvPr>
            <p:ph type="body" sz="quarter" idx="13"/>
          </p:nvPr>
        </p:nvSpPr>
        <p:spPr>
          <a:xfrm>
            <a:off x="406400" y="508968"/>
            <a:ext cx="11176000" cy="405432"/>
          </a:xfrm>
        </p:spPr>
        <p:txBody>
          <a:bodyPr/>
          <a:lstStyle/>
          <a:p>
            <a:r>
              <a:rPr lang="en-US" b="1" dirty="0"/>
              <a:t>Execution Order Example</a:t>
            </a:r>
          </a:p>
        </p:txBody>
      </p:sp>
    </p:spTree>
    <p:extLst>
      <p:ext uri="{BB962C8B-B14F-4D97-AF65-F5344CB8AC3E}">
        <p14:creationId xmlns:p14="http://schemas.microsoft.com/office/powerpoint/2010/main" val="123677249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0" name="Закругленный прямоугольник"/>
          <p:cNvGrpSpPr/>
          <p:nvPr/>
        </p:nvGrpSpPr>
        <p:grpSpPr>
          <a:xfrm>
            <a:off x="146942" y="2101382"/>
            <a:ext cx="12710916" cy="4130264"/>
            <a:chOff x="0" y="0"/>
            <a:chExt cx="12710914" cy="4130263"/>
          </a:xfrm>
        </p:grpSpPr>
        <p:sp>
          <p:nvSpPr>
            <p:cNvPr id="529" name="Закругленный прямоугольник"/>
            <p:cNvSpPr/>
            <p:nvPr/>
          </p:nvSpPr>
          <p:spPr>
            <a:xfrm>
              <a:off x="50800" y="50800"/>
              <a:ext cx="12609315" cy="4028664"/>
            </a:xfrm>
            <a:prstGeom prst="roundRect">
              <a:avLst>
                <a:gd name="adj" fmla="val 15434"/>
              </a:avLst>
            </a:prstGeom>
            <a:solidFill>
              <a:srgbClr val="000000"/>
            </a:solidFill>
            <a:ln>
              <a:noFill/>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pic>
          <p:nvPicPr>
            <p:cNvPr id="528" name="Закругленный прямоугольник" descr="Закругленный прямоугольник"/>
            <p:cNvPicPr>
              <a:picLocks/>
            </p:cNvPicPr>
            <p:nvPr/>
          </p:nvPicPr>
          <p:blipFill>
            <a:blip r:embed="rId2">
              <a:extLst/>
            </a:blip>
            <a:stretch>
              <a:fillRect/>
            </a:stretch>
          </p:blipFill>
          <p:spPr>
            <a:xfrm>
              <a:off x="0" y="0"/>
              <a:ext cx="12710915" cy="4130264"/>
            </a:xfrm>
            <a:prstGeom prst="rect">
              <a:avLst/>
            </a:prstGeom>
            <a:effectLst/>
          </p:spPr>
        </p:pic>
      </p:grpSp>
      <p:sp>
        <p:nvSpPr>
          <p:cNvPr id="531" name="Meltdown &amp; Spectre for normal people"/>
          <p:cNvSpPr txBox="1">
            <a:spLocks noGrp="1"/>
          </p:cNvSpPr>
          <p:nvPr>
            <p:ph type="body" idx="13"/>
          </p:nvPr>
        </p:nvSpPr>
        <p:spPr>
          <a:xfrm>
            <a:off x="406400" y="508968"/>
            <a:ext cx="11176000" cy="405432"/>
          </a:xfrm>
          <a:prstGeom prst="rect">
            <a:avLst/>
          </a:prstGeom>
        </p:spPr>
        <p:txBody>
          <a:bodyPr/>
          <a:lstStyle/>
          <a:p>
            <a:r>
              <a:rPr lang="en-US" b="1" dirty="0"/>
              <a:t>Execution Order Example</a:t>
            </a:r>
          </a:p>
        </p:txBody>
      </p:sp>
      <p:sp>
        <p:nvSpPr>
          <p:cNvPr id="532" name="Confidential Burgers Inc. : Order is important"/>
          <p:cNvSpPr txBox="1">
            <a:spLocks noGrp="1"/>
          </p:cNvSpPr>
          <p:nvPr>
            <p:ph type="title"/>
          </p:nvPr>
        </p:nvSpPr>
        <p:spPr>
          <a:prstGeom prst="rect">
            <a:avLst/>
          </a:prstGeom>
        </p:spPr>
        <p:txBody>
          <a:bodyPr>
            <a:normAutofit/>
          </a:bodyPr>
          <a:lstStyle>
            <a:lvl1pPr defTabSz="467359">
              <a:spcBef>
                <a:spcPts val="2200"/>
              </a:spcBef>
              <a:defRPr sz="4800"/>
            </a:lvl1pPr>
          </a:lstStyle>
          <a:p>
            <a:r>
              <a:t>Confidential Burgers Inc. : Order is important</a:t>
            </a:r>
          </a:p>
        </p:txBody>
      </p:sp>
      <p:sp>
        <p:nvSpPr>
          <p:cNvPr id="533"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
        <p:nvSpPr>
          <p:cNvPr id="534" name="Мужчина"/>
          <p:cNvSpPr/>
          <p:nvPr/>
        </p:nvSpPr>
        <p:spPr>
          <a:xfrm>
            <a:off x="2763929"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35" name="Мужчина"/>
          <p:cNvSpPr/>
          <p:nvPr/>
        </p:nvSpPr>
        <p:spPr>
          <a:xfrm>
            <a:off x="2046106"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36" name="Мужчина"/>
          <p:cNvSpPr/>
          <p:nvPr/>
        </p:nvSpPr>
        <p:spPr>
          <a:xfrm>
            <a:off x="1328283"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37" name="Мужчина"/>
          <p:cNvSpPr/>
          <p:nvPr/>
        </p:nvSpPr>
        <p:spPr>
          <a:xfrm>
            <a:off x="515483"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38" name="Мужчина"/>
          <p:cNvSpPr/>
          <p:nvPr/>
        </p:nvSpPr>
        <p:spPr>
          <a:xfrm>
            <a:off x="4297556" y="3752865"/>
            <a:ext cx="567192" cy="1530463"/>
          </a:xfrm>
          <a:custGeom>
            <a:avLst/>
            <a:gdLst/>
            <a:ahLst/>
            <a:cxnLst>
              <a:cxn ang="0">
                <a:pos x="wd2" y="hd2"/>
              </a:cxn>
              <a:cxn ang="5400000">
                <a:pos x="wd2" y="hd2"/>
              </a:cxn>
              <a:cxn ang="10800000">
                <a:pos x="wd2" y="hd2"/>
              </a:cxn>
              <a:cxn ang="16200000">
                <a:pos x="wd2" y="hd2"/>
              </a:cxn>
            </a:cxnLst>
            <a:rect l="0" t="0" r="r" b="b"/>
            <a:pathLst>
              <a:path w="21547" h="21600"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39" name="Облачко с цитатой"/>
          <p:cNvSpPr/>
          <p:nvPr/>
        </p:nvSpPr>
        <p:spPr>
          <a:xfrm>
            <a:off x="4845220" y="2496130"/>
            <a:ext cx="2561345" cy="1196642"/>
          </a:xfrm>
          <a:prstGeom prst="wedgeEllipseCallout">
            <a:avLst>
              <a:gd name="adj1" fmla="val -49416"/>
              <a:gd name="adj2" fmla="val 70000"/>
            </a:avLst>
          </a:pr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40" name="Гамбургер"/>
          <p:cNvSpPr/>
          <p:nvPr/>
        </p:nvSpPr>
        <p:spPr>
          <a:xfrm>
            <a:off x="5205740" y="2723942"/>
            <a:ext cx="929960" cy="641369"/>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41" name="Робот"/>
          <p:cNvSpPr/>
          <p:nvPr/>
        </p:nvSpPr>
        <p:spPr>
          <a:xfrm>
            <a:off x="7266829" y="3786003"/>
            <a:ext cx="979818" cy="1464188"/>
          </a:xfrm>
          <a:custGeom>
            <a:avLst/>
            <a:gdLst/>
            <a:ahLst/>
            <a:cxnLst>
              <a:cxn ang="0">
                <a:pos x="wd2" y="hd2"/>
              </a:cxn>
              <a:cxn ang="5400000">
                <a:pos x="wd2" y="hd2"/>
              </a:cxn>
              <a:cxn ang="10800000">
                <a:pos x="wd2" y="hd2"/>
              </a:cxn>
              <a:cxn ang="16200000">
                <a:pos x="wd2" y="hd2"/>
              </a:cxn>
            </a:cxnLst>
            <a:rect l="0" t="0" r="r" b="b"/>
            <a:pathLst>
              <a:path w="21547" h="21600"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42" name="Прямоугольник"/>
          <p:cNvSpPr/>
          <p:nvPr/>
        </p:nvSpPr>
        <p:spPr>
          <a:xfrm>
            <a:off x="5615289" y="4458971"/>
            <a:ext cx="1270001" cy="822295"/>
          </a:xfrm>
          <a:prstGeom prst="rect">
            <a:avLst/>
          </a:pr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43" name="Компьютер"/>
          <p:cNvSpPr/>
          <p:nvPr/>
        </p:nvSpPr>
        <p:spPr>
          <a:xfrm>
            <a:off x="5615289" y="3831433"/>
            <a:ext cx="880619" cy="710644"/>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44" name="Гамбургер"/>
          <p:cNvSpPr/>
          <p:nvPr/>
        </p:nvSpPr>
        <p:spPr>
          <a:xfrm>
            <a:off x="9497910" y="4422342"/>
            <a:ext cx="665439"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45" name="Пицца"/>
          <p:cNvSpPr/>
          <p:nvPr/>
        </p:nvSpPr>
        <p:spPr>
          <a:xfrm>
            <a:off x="94978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46" name="Кофе"/>
          <p:cNvSpPr/>
          <p:nvPr/>
        </p:nvSpPr>
        <p:spPr>
          <a:xfrm>
            <a:off x="9497910" y="5623924"/>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47" name="Кофе"/>
          <p:cNvSpPr/>
          <p:nvPr/>
        </p:nvSpPr>
        <p:spPr>
          <a:xfrm>
            <a:off x="6198584" y="2834591"/>
            <a:ext cx="814442" cy="51413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48" name="Пицца"/>
          <p:cNvSpPr/>
          <p:nvPr/>
        </p:nvSpPr>
        <p:spPr>
          <a:xfrm>
            <a:off x="103868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549" name="Пицца"/>
          <p:cNvSpPr/>
          <p:nvPr/>
        </p:nvSpPr>
        <p:spPr>
          <a:xfrm>
            <a:off x="11275898" y="2979983"/>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550" name="Гамбургер"/>
          <p:cNvSpPr/>
          <p:nvPr/>
        </p:nvSpPr>
        <p:spPr>
          <a:xfrm>
            <a:off x="10386898" y="4422342"/>
            <a:ext cx="665440"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51" name="Гамбургер"/>
          <p:cNvSpPr/>
          <p:nvPr/>
        </p:nvSpPr>
        <p:spPr>
          <a:xfrm>
            <a:off x="11275898" y="4422342"/>
            <a:ext cx="665440"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52" name="Кофе"/>
          <p:cNvSpPr/>
          <p:nvPr/>
        </p:nvSpPr>
        <p:spPr>
          <a:xfrm>
            <a:off x="10386898" y="5623924"/>
            <a:ext cx="665440"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53" name="Кофе"/>
          <p:cNvSpPr/>
          <p:nvPr/>
        </p:nvSpPr>
        <p:spPr>
          <a:xfrm>
            <a:off x="11275898" y="5623924"/>
            <a:ext cx="665440"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rgbClr val="848787"/>
          </a:solidFill>
          <a:ln w="12700">
            <a:miter lim="400000"/>
          </a:ln>
        </p:spPr>
        <p:txBody>
          <a:bodyPr lIns="50800" tIns="50800" rIns="50800" bIns="50800" anchor="ctr"/>
          <a:lstStyle/>
          <a:p>
            <a:pPr algn="ctr">
              <a:lnSpc>
                <a:spcPct val="80000"/>
              </a:lnSpc>
              <a:spcBef>
                <a:spcPts val="0"/>
              </a:spcBef>
              <a:defRPr sz="2800" cap="all">
                <a:latin typeface="+mn-lt"/>
                <a:ea typeface="+mn-ea"/>
                <a:cs typeface="+mn-cs"/>
                <a:sym typeface="DIN Condensed"/>
              </a:defRPr>
            </a:pPr>
            <a:endParaRPr/>
          </a:p>
        </p:txBody>
      </p:sp>
      <p:sp>
        <p:nvSpPr>
          <p:cNvPr id="554" name="The green instruction will finish before the red instruction.…"/>
          <p:cNvSpPr txBox="1"/>
          <p:nvPr/>
        </p:nvSpPr>
        <p:spPr>
          <a:xfrm>
            <a:off x="314125" y="6613034"/>
            <a:ext cx="12398812" cy="8843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nSpc>
                <a:spcPct val="10000"/>
              </a:lnSpc>
              <a:defRPr sz="3600"/>
            </a:pPr>
            <a:r>
              <a:rPr dirty="0">
                <a:solidFill>
                  <a:schemeClr val="bg1"/>
                </a:solidFill>
              </a:rPr>
              <a:t>The</a:t>
            </a:r>
            <a:r>
              <a:rPr dirty="0"/>
              <a:t> </a:t>
            </a:r>
            <a:r>
              <a:rPr dirty="0">
                <a:solidFill>
                  <a:schemeClr val="accent3"/>
                </a:solidFill>
              </a:rPr>
              <a:t>green</a:t>
            </a:r>
            <a:r>
              <a:rPr dirty="0"/>
              <a:t> </a:t>
            </a:r>
            <a:r>
              <a:rPr dirty="0">
                <a:solidFill>
                  <a:schemeClr val="bg1"/>
                </a:solidFill>
              </a:rPr>
              <a:t>instruction will </a:t>
            </a:r>
            <a:r>
              <a:rPr u="sng" dirty="0">
                <a:solidFill>
                  <a:schemeClr val="bg1"/>
                </a:solidFill>
              </a:rPr>
              <a:t>finish</a:t>
            </a:r>
            <a:r>
              <a:rPr dirty="0">
                <a:solidFill>
                  <a:schemeClr val="bg1"/>
                </a:solidFill>
              </a:rPr>
              <a:t> before the</a:t>
            </a:r>
            <a:r>
              <a:rPr dirty="0"/>
              <a:t> </a:t>
            </a:r>
            <a:r>
              <a:rPr dirty="0">
                <a:solidFill>
                  <a:schemeClr val="accent5"/>
                </a:solidFill>
              </a:rPr>
              <a:t>red</a:t>
            </a:r>
            <a:r>
              <a:rPr dirty="0"/>
              <a:t> </a:t>
            </a:r>
            <a:r>
              <a:rPr dirty="0">
                <a:solidFill>
                  <a:schemeClr val="bg1"/>
                </a:solidFill>
              </a:rPr>
              <a:t>instruction.</a:t>
            </a:r>
          </a:p>
          <a:p>
            <a:pPr>
              <a:lnSpc>
                <a:spcPct val="10000"/>
              </a:lnSpc>
              <a:defRPr sz="3600"/>
            </a:pPr>
            <a:endParaRPr dirty="0"/>
          </a:p>
          <a:p>
            <a:pPr>
              <a:lnSpc>
                <a:spcPct val="10000"/>
              </a:lnSpc>
              <a:defRPr sz="3600"/>
            </a:pPr>
            <a:r>
              <a:rPr dirty="0">
                <a:solidFill>
                  <a:schemeClr val="bg1"/>
                </a:solidFill>
              </a:rPr>
              <a:t>The</a:t>
            </a:r>
            <a:r>
              <a:rPr dirty="0"/>
              <a:t> </a:t>
            </a:r>
            <a:r>
              <a:rPr dirty="0">
                <a:solidFill>
                  <a:schemeClr val="accent1"/>
                </a:solidFill>
              </a:rPr>
              <a:t>CPU</a:t>
            </a:r>
            <a:r>
              <a:rPr dirty="0"/>
              <a:t> </a:t>
            </a:r>
            <a:r>
              <a:rPr dirty="0">
                <a:solidFill>
                  <a:schemeClr val="bg1"/>
                </a:solidFill>
              </a:rPr>
              <a:t>ensures that </a:t>
            </a:r>
            <a:r>
              <a:rPr dirty="0">
                <a:solidFill>
                  <a:schemeClr val="accent5"/>
                </a:solidFill>
              </a:rPr>
              <a:t>red</a:t>
            </a:r>
            <a:r>
              <a:rPr dirty="0"/>
              <a:t> </a:t>
            </a:r>
            <a:r>
              <a:rPr u="sng" dirty="0">
                <a:solidFill>
                  <a:schemeClr val="bg1"/>
                </a:solidFill>
              </a:rPr>
              <a:t>is seen</a:t>
            </a:r>
            <a:r>
              <a:rPr dirty="0">
                <a:solidFill>
                  <a:schemeClr val="bg1"/>
                </a:solidFill>
              </a:rPr>
              <a:t> before </a:t>
            </a:r>
            <a:r>
              <a:rPr dirty="0">
                <a:solidFill>
                  <a:schemeClr val="accent3"/>
                </a:solidFill>
              </a:rPr>
              <a:t>green.</a:t>
            </a:r>
          </a:p>
        </p:txBody>
      </p:sp>
      <p:sp>
        <p:nvSpPr>
          <p:cNvPr id="555" name="Instruction"/>
          <p:cNvSpPr txBox="1"/>
          <p:nvPr/>
        </p:nvSpPr>
        <p:spPr>
          <a:xfrm>
            <a:off x="3953136" y="5416550"/>
            <a:ext cx="1436879"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4"/>
                </a:solidFill>
                <a:latin typeface="Avenir Next"/>
                <a:ea typeface="Avenir Next"/>
                <a:cs typeface="Avenir Next"/>
                <a:sym typeface="Avenir Next"/>
              </a:defRPr>
            </a:lvl1pPr>
          </a:lstStyle>
          <a:p>
            <a:r>
              <a:t>Instruction</a:t>
            </a:r>
          </a:p>
        </p:txBody>
      </p:sp>
      <p:sp>
        <p:nvSpPr>
          <p:cNvPr id="556" name="CPU core"/>
          <p:cNvSpPr txBox="1"/>
          <p:nvPr/>
        </p:nvSpPr>
        <p:spPr>
          <a:xfrm>
            <a:off x="7145066" y="5422033"/>
            <a:ext cx="1240283"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1"/>
                </a:solidFill>
                <a:latin typeface="Avenir Next"/>
                <a:ea typeface="Avenir Next"/>
                <a:cs typeface="Avenir Next"/>
                <a:sym typeface="Avenir Next"/>
              </a:defRPr>
            </a:lvl1pPr>
          </a:lstStyle>
          <a:p>
            <a:r>
              <a:t>CPU core</a:t>
            </a:r>
          </a:p>
        </p:txBody>
      </p:sp>
      <p:sp>
        <p:nvSpPr>
          <p:cNvPr id="557" name="Гамбургер"/>
          <p:cNvSpPr/>
          <p:nvPr/>
        </p:nvSpPr>
        <p:spPr>
          <a:xfrm>
            <a:off x="2655315" y="8458962"/>
            <a:ext cx="665440"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58" name="Пицца"/>
          <p:cNvSpPr/>
          <p:nvPr/>
        </p:nvSpPr>
        <p:spPr>
          <a:xfrm>
            <a:off x="3494434" y="8232730"/>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59" name="Кофе"/>
          <p:cNvSpPr/>
          <p:nvPr/>
        </p:nvSpPr>
        <p:spPr>
          <a:xfrm>
            <a:off x="1132246" y="8478395"/>
            <a:ext cx="665440"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60" name="Гамбургер"/>
          <p:cNvSpPr/>
          <p:nvPr/>
        </p:nvSpPr>
        <p:spPr>
          <a:xfrm>
            <a:off x="4333554" y="8458962"/>
            <a:ext cx="665440"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61" name="Гамбургер"/>
          <p:cNvSpPr/>
          <p:nvPr/>
        </p:nvSpPr>
        <p:spPr>
          <a:xfrm>
            <a:off x="5172673" y="8458962"/>
            <a:ext cx="665440" cy="458937"/>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62" name="Кофе"/>
          <p:cNvSpPr/>
          <p:nvPr/>
        </p:nvSpPr>
        <p:spPr>
          <a:xfrm>
            <a:off x="1816196" y="8478395"/>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63" name="Пицца"/>
          <p:cNvSpPr/>
          <p:nvPr/>
        </p:nvSpPr>
        <p:spPr>
          <a:xfrm>
            <a:off x="10054178" y="7966351"/>
            <a:ext cx="665440" cy="911402"/>
          </a:xfrm>
          <a:custGeom>
            <a:avLst/>
            <a:gdLst/>
            <a:ahLst/>
            <a:cxnLst>
              <a:cxn ang="0">
                <a:pos x="wd2" y="hd2"/>
              </a:cxn>
              <a:cxn ang="5400000">
                <a:pos x="wd2" y="hd2"/>
              </a:cxn>
              <a:cxn ang="10800000">
                <a:pos x="wd2" y="hd2"/>
              </a:cxn>
              <a:cxn ang="16200000">
                <a:pos x="wd2" y="hd2"/>
              </a:cxn>
            </a:cxnLst>
            <a:rect l="0" t="0" r="r" b="b"/>
            <a:pathLst>
              <a:path w="21409" h="21600" extrusionOk="0">
                <a:moveTo>
                  <a:pt x="10783" y="0"/>
                </a:moveTo>
                <a:cubicBezTo>
                  <a:pt x="6539" y="0"/>
                  <a:pt x="2773" y="587"/>
                  <a:pt x="443" y="1486"/>
                </a:cubicBezTo>
                <a:cubicBezTo>
                  <a:pt x="78" y="1629"/>
                  <a:pt x="-95" y="1948"/>
                  <a:pt x="54" y="2239"/>
                </a:cubicBezTo>
                <a:lnTo>
                  <a:pt x="463" y="3061"/>
                </a:lnTo>
                <a:cubicBezTo>
                  <a:pt x="575" y="3281"/>
                  <a:pt x="828" y="3439"/>
                  <a:pt x="1141" y="3478"/>
                </a:cubicBezTo>
                <a:cubicBezTo>
                  <a:pt x="3635" y="3801"/>
                  <a:pt x="4917" y="3412"/>
                  <a:pt x="6376" y="2962"/>
                </a:cubicBezTo>
                <a:cubicBezTo>
                  <a:pt x="7560" y="2600"/>
                  <a:pt x="8781" y="2228"/>
                  <a:pt x="10695" y="2211"/>
                </a:cubicBezTo>
                <a:lnTo>
                  <a:pt x="10806" y="2211"/>
                </a:lnTo>
                <a:cubicBezTo>
                  <a:pt x="12720" y="2228"/>
                  <a:pt x="13948" y="2600"/>
                  <a:pt x="15125" y="2962"/>
                </a:cubicBezTo>
                <a:cubicBezTo>
                  <a:pt x="16554" y="3401"/>
                  <a:pt x="17813" y="3784"/>
                  <a:pt x="20218" y="3493"/>
                </a:cubicBezTo>
                <a:cubicBezTo>
                  <a:pt x="20531" y="3455"/>
                  <a:pt x="20798" y="3296"/>
                  <a:pt x="20909" y="3077"/>
                </a:cubicBezTo>
                <a:lnTo>
                  <a:pt x="21356" y="2177"/>
                </a:lnTo>
                <a:cubicBezTo>
                  <a:pt x="21505" y="1886"/>
                  <a:pt x="21336" y="1564"/>
                  <a:pt x="20956" y="1421"/>
                </a:cubicBezTo>
                <a:cubicBezTo>
                  <a:pt x="18618" y="560"/>
                  <a:pt x="14930" y="0"/>
                  <a:pt x="10783" y="0"/>
                </a:cubicBezTo>
                <a:close/>
                <a:moveTo>
                  <a:pt x="10762" y="3006"/>
                </a:moveTo>
                <a:cubicBezTo>
                  <a:pt x="9027" y="3012"/>
                  <a:pt x="7946" y="3346"/>
                  <a:pt x="6799" y="3697"/>
                </a:cubicBezTo>
                <a:cubicBezTo>
                  <a:pt x="5683" y="4037"/>
                  <a:pt x="4543" y="4388"/>
                  <a:pt x="2853" y="4388"/>
                </a:cubicBezTo>
                <a:cubicBezTo>
                  <a:pt x="2324" y="4388"/>
                  <a:pt x="1738" y="4355"/>
                  <a:pt x="1082" y="4273"/>
                </a:cubicBezTo>
                <a:lnTo>
                  <a:pt x="10099" y="21291"/>
                </a:lnTo>
                <a:cubicBezTo>
                  <a:pt x="10188" y="21472"/>
                  <a:pt x="10419" y="21600"/>
                  <a:pt x="10695" y="21600"/>
                </a:cubicBezTo>
                <a:cubicBezTo>
                  <a:pt x="10963" y="21600"/>
                  <a:pt x="11193" y="21474"/>
                  <a:pt x="11290" y="21298"/>
                </a:cubicBezTo>
                <a:lnTo>
                  <a:pt x="20307" y="4288"/>
                </a:lnTo>
                <a:cubicBezTo>
                  <a:pt x="17649" y="4590"/>
                  <a:pt x="16159" y="4136"/>
                  <a:pt x="14722" y="3697"/>
                </a:cubicBezTo>
                <a:cubicBezTo>
                  <a:pt x="13576" y="3346"/>
                  <a:pt x="12489" y="3012"/>
                  <a:pt x="10762" y="3006"/>
                </a:cubicBezTo>
                <a:close/>
                <a:moveTo>
                  <a:pt x="14068" y="5804"/>
                </a:moveTo>
                <a:cubicBezTo>
                  <a:pt x="15185" y="5804"/>
                  <a:pt x="16093" y="6472"/>
                  <a:pt x="16093" y="7295"/>
                </a:cubicBezTo>
                <a:cubicBezTo>
                  <a:pt x="16093" y="8118"/>
                  <a:pt x="15185" y="8786"/>
                  <a:pt x="14068" y="8786"/>
                </a:cubicBezTo>
                <a:cubicBezTo>
                  <a:pt x="12952" y="8786"/>
                  <a:pt x="12042" y="8118"/>
                  <a:pt x="12042" y="7295"/>
                </a:cubicBezTo>
                <a:cubicBezTo>
                  <a:pt x="12042" y="6472"/>
                  <a:pt x="12952" y="5804"/>
                  <a:pt x="14068" y="5804"/>
                </a:cubicBezTo>
                <a:close/>
                <a:moveTo>
                  <a:pt x="7649" y="7723"/>
                </a:moveTo>
                <a:cubicBezTo>
                  <a:pt x="8766" y="7723"/>
                  <a:pt x="9675" y="8392"/>
                  <a:pt x="9675" y="9215"/>
                </a:cubicBezTo>
                <a:cubicBezTo>
                  <a:pt x="9675" y="10037"/>
                  <a:pt x="8766" y="10706"/>
                  <a:pt x="7649" y="10706"/>
                </a:cubicBezTo>
                <a:cubicBezTo>
                  <a:pt x="6532" y="10706"/>
                  <a:pt x="5624" y="10037"/>
                  <a:pt x="5624" y="9215"/>
                </a:cubicBezTo>
                <a:cubicBezTo>
                  <a:pt x="5624" y="8392"/>
                  <a:pt x="6532" y="7723"/>
                  <a:pt x="7649" y="7723"/>
                </a:cubicBezTo>
                <a:close/>
                <a:moveTo>
                  <a:pt x="11842" y="11842"/>
                </a:moveTo>
                <a:cubicBezTo>
                  <a:pt x="12959" y="11842"/>
                  <a:pt x="13866" y="12511"/>
                  <a:pt x="13866" y="13333"/>
                </a:cubicBezTo>
                <a:cubicBezTo>
                  <a:pt x="13866" y="14162"/>
                  <a:pt x="12959" y="14826"/>
                  <a:pt x="11842" y="14826"/>
                </a:cubicBezTo>
                <a:cubicBezTo>
                  <a:pt x="10725" y="14826"/>
                  <a:pt x="9815" y="14156"/>
                  <a:pt x="9815" y="13333"/>
                </a:cubicBezTo>
                <a:cubicBezTo>
                  <a:pt x="9815" y="12511"/>
                  <a:pt x="10725" y="11842"/>
                  <a:pt x="11842" y="11842"/>
                </a:cubicBezTo>
                <a:close/>
              </a:path>
            </a:pathLst>
          </a:cu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nvGrpSpPr>
          <p:cNvPr id="566" name="Группа"/>
          <p:cNvGrpSpPr/>
          <p:nvPr/>
        </p:nvGrpSpPr>
        <p:grpSpPr>
          <a:xfrm>
            <a:off x="8160019" y="7836662"/>
            <a:ext cx="665440" cy="1087205"/>
            <a:chOff x="0" y="0"/>
            <a:chExt cx="665438" cy="1087203"/>
          </a:xfrm>
        </p:grpSpPr>
        <p:sp>
          <p:nvSpPr>
            <p:cNvPr id="564" name="Гамбургер"/>
            <p:cNvSpPr/>
            <p:nvPr/>
          </p:nvSpPr>
          <p:spPr>
            <a:xfrm>
              <a:off x="0" y="0"/>
              <a:ext cx="665439"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565" name="Кофе"/>
            <p:cNvSpPr/>
            <p:nvPr/>
          </p:nvSpPr>
          <p:spPr>
            <a:xfrm>
              <a:off x="0" y="667132"/>
              <a:ext cx="665439" cy="420072"/>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4"/>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232323"/>
                  </a:solidFill>
                  <a:latin typeface="+mn-lt"/>
                  <a:ea typeface="+mn-ea"/>
                  <a:cs typeface="+mn-cs"/>
                  <a:sym typeface="DIN Condensed"/>
                </a:defRPr>
              </a:pPr>
              <a:endParaRPr/>
            </a:p>
          </p:txBody>
        </p:sp>
      </p:grpSp>
      <p:grpSp>
        <p:nvGrpSpPr>
          <p:cNvPr id="570" name="Группа"/>
          <p:cNvGrpSpPr/>
          <p:nvPr/>
        </p:nvGrpSpPr>
        <p:grpSpPr>
          <a:xfrm>
            <a:off x="9173194" y="7251573"/>
            <a:ext cx="665440" cy="1672294"/>
            <a:chOff x="0" y="0"/>
            <a:chExt cx="665438" cy="1672292"/>
          </a:xfrm>
        </p:grpSpPr>
        <p:sp>
          <p:nvSpPr>
            <p:cNvPr id="567" name="Гамбургер"/>
            <p:cNvSpPr/>
            <p:nvPr/>
          </p:nvSpPr>
          <p:spPr>
            <a:xfrm>
              <a:off x="0" y="585089"/>
              <a:ext cx="665439"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5"/>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68" name="Гамбургер"/>
            <p:cNvSpPr/>
            <p:nvPr/>
          </p:nvSpPr>
          <p:spPr>
            <a:xfrm>
              <a:off x="0" y="0"/>
              <a:ext cx="665439" cy="458936"/>
            </a:xfrm>
            <a:custGeom>
              <a:avLst/>
              <a:gdLst/>
              <a:ahLst/>
              <a:cxnLst>
                <a:cxn ang="0">
                  <a:pos x="wd2" y="hd2"/>
                </a:cxn>
                <a:cxn ang="5400000">
                  <a:pos x="wd2" y="hd2"/>
                </a:cxn>
                <a:cxn ang="10800000">
                  <a:pos x="wd2" y="hd2"/>
                </a:cxn>
                <a:cxn ang="16200000">
                  <a:pos x="wd2" y="hd2"/>
                </a:cxn>
              </a:cxnLst>
              <a:rect l="0" t="0" r="r" b="b"/>
              <a:pathLst>
                <a:path w="21477" h="21600" extrusionOk="0">
                  <a:moveTo>
                    <a:pt x="10634" y="0"/>
                  </a:moveTo>
                  <a:cubicBezTo>
                    <a:pt x="5337" y="0"/>
                    <a:pt x="1044" y="3005"/>
                    <a:pt x="1044" y="6710"/>
                  </a:cubicBezTo>
                  <a:lnTo>
                    <a:pt x="1044" y="7724"/>
                  </a:lnTo>
                  <a:cubicBezTo>
                    <a:pt x="1039" y="8030"/>
                    <a:pt x="1178" y="8289"/>
                    <a:pt x="1355" y="8321"/>
                  </a:cubicBezTo>
                  <a:lnTo>
                    <a:pt x="19913" y="8321"/>
                  </a:lnTo>
                  <a:cubicBezTo>
                    <a:pt x="20089" y="8289"/>
                    <a:pt x="20222" y="8030"/>
                    <a:pt x="20222" y="7724"/>
                  </a:cubicBezTo>
                  <a:lnTo>
                    <a:pt x="20222" y="6710"/>
                  </a:lnTo>
                  <a:cubicBezTo>
                    <a:pt x="20222" y="3005"/>
                    <a:pt x="15931" y="0"/>
                    <a:pt x="10634" y="0"/>
                  </a:cubicBezTo>
                  <a:close/>
                  <a:moveTo>
                    <a:pt x="13889" y="8922"/>
                  </a:moveTo>
                  <a:cubicBezTo>
                    <a:pt x="13707" y="8921"/>
                    <a:pt x="13525" y="8953"/>
                    <a:pt x="13345" y="9013"/>
                  </a:cubicBezTo>
                  <a:lnTo>
                    <a:pt x="12484" y="9318"/>
                  </a:lnTo>
                  <a:cubicBezTo>
                    <a:pt x="11269" y="9752"/>
                    <a:pt x="9992" y="9744"/>
                    <a:pt x="8777" y="9318"/>
                  </a:cubicBezTo>
                  <a:lnTo>
                    <a:pt x="7933" y="9021"/>
                  </a:lnTo>
                  <a:cubicBezTo>
                    <a:pt x="7579" y="8892"/>
                    <a:pt x="7204" y="8892"/>
                    <a:pt x="6850" y="9021"/>
                  </a:cubicBezTo>
                  <a:lnTo>
                    <a:pt x="5884" y="9368"/>
                  </a:lnTo>
                  <a:cubicBezTo>
                    <a:pt x="4746" y="9771"/>
                    <a:pt x="3553" y="9803"/>
                    <a:pt x="2404" y="9448"/>
                  </a:cubicBezTo>
                  <a:cubicBezTo>
                    <a:pt x="1559" y="9191"/>
                    <a:pt x="691" y="9705"/>
                    <a:pt x="211" y="10752"/>
                  </a:cubicBezTo>
                  <a:cubicBezTo>
                    <a:pt x="150" y="10889"/>
                    <a:pt x="90" y="11017"/>
                    <a:pt x="29" y="11130"/>
                  </a:cubicBezTo>
                  <a:cubicBezTo>
                    <a:pt x="-59" y="11299"/>
                    <a:pt x="68" y="11533"/>
                    <a:pt x="200" y="11444"/>
                  </a:cubicBezTo>
                  <a:lnTo>
                    <a:pt x="416" y="11308"/>
                  </a:lnTo>
                  <a:cubicBezTo>
                    <a:pt x="725" y="11107"/>
                    <a:pt x="1061" y="11009"/>
                    <a:pt x="1398" y="11009"/>
                  </a:cubicBezTo>
                  <a:lnTo>
                    <a:pt x="20051" y="11009"/>
                  </a:lnTo>
                  <a:cubicBezTo>
                    <a:pt x="20454" y="11009"/>
                    <a:pt x="20845" y="11155"/>
                    <a:pt x="21199" y="11429"/>
                  </a:cubicBezTo>
                  <a:lnTo>
                    <a:pt x="21266" y="11477"/>
                  </a:lnTo>
                  <a:cubicBezTo>
                    <a:pt x="21398" y="11566"/>
                    <a:pt x="21541" y="11332"/>
                    <a:pt x="21447" y="11155"/>
                  </a:cubicBezTo>
                  <a:cubicBezTo>
                    <a:pt x="21375" y="11018"/>
                    <a:pt x="21298" y="10856"/>
                    <a:pt x="21221" y="10687"/>
                  </a:cubicBezTo>
                  <a:cubicBezTo>
                    <a:pt x="20746" y="9664"/>
                    <a:pt x="19895" y="9156"/>
                    <a:pt x="19067" y="9398"/>
                  </a:cubicBezTo>
                  <a:lnTo>
                    <a:pt x="18791" y="9479"/>
                  </a:lnTo>
                  <a:cubicBezTo>
                    <a:pt x="17659" y="9809"/>
                    <a:pt x="16492" y="9769"/>
                    <a:pt x="15377" y="9358"/>
                  </a:cubicBezTo>
                  <a:lnTo>
                    <a:pt x="14433" y="9021"/>
                  </a:lnTo>
                  <a:cubicBezTo>
                    <a:pt x="14253" y="8956"/>
                    <a:pt x="14071" y="8923"/>
                    <a:pt x="13889" y="8922"/>
                  </a:cubicBezTo>
                  <a:close/>
                  <a:moveTo>
                    <a:pt x="1072" y="11598"/>
                  </a:moveTo>
                  <a:cubicBezTo>
                    <a:pt x="901" y="11598"/>
                    <a:pt x="758" y="11806"/>
                    <a:pt x="758" y="12056"/>
                  </a:cubicBezTo>
                  <a:cubicBezTo>
                    <a:pt x="758" y="12306"/>
                    <a:pt x="901" y="12517"/>
                    <a:pt x="1072" y="12517"/>
                  </a:cubicBezTo>
                  <a:lnTo>
                    <a:pt x="2598" y="12517"/>
                  </a:lnTo>
                  <a:lnTo>
                    <a:pt x="2598" y="12524"/>
                  </a:lnTo>
                  <a:cubicBezTo>
                    <a:pt x="4249" y="12524"/>
                    <a:pt x="5867" y="13193"/>
                    <a:pt x="7270" y="14457"/>
                  </a:cubicBezTo>
                  <a:lnTo>
                    <a:pt x="7810" y="14940"/>
                  </a:lnTo>
                  <a:cubicBezTo>
                    <a:pt x="8014" y="15126"/>
                    <a:pt x="8270" y="15134"/>
                    <a:pt x="8480" y="14973"/>
                  </a:cubicBezTo>
                  <a:lnTo>
                    <a:pt x="9489" y="14200"/>
                  </a:lnTo>
                  <a:cubicBezTo>
                    <a:pt x="10937" y="13097"/>
                    <a:pt x="12549" y="12517"/>
                    <a:pt x="14184" y="12517"/>
                  </a:cubicBezTo>
                  <a:lnTo>
                    <a:pt x="20443" y="12517"/>
                  </a:lnTo>
                  <a:cubicBezTo>
                    <a:pt x="20614" y="12517"/>
                    <a:pt x="20757" y="12314"/>
                    <a:pt x="20757" y="12056"/>
                  </a:cubicBezTo>
                  <a:cubicBezTo>
                    <a:pt x="20757" y="11806"/>
                    <a:pt x="20614" y="11598"/>
                    <a:pt x="20443" y="11598"/>
                  </a:cubicBezTo>
                  <a:lnTo>
                    <a:pt x="1072" y="11598"/>
                  </a:lnTo>
                  <a:close/>
                  <a:moveTo>
                    <a:pt x="14676" y="13121"/>
                  </a:moveTo>
                  <a:cubicBezTo>
                    <a:pt x="13003" y="13121"/>
                    <a:pt x="11351" y="13684"/>
                    <a:pt x="9848" y="14772"/>
                  </a:cubicBezTo>
                  <a:lnTo>
                    <a:pt x="8473" y="15761"/>
                  </a:lnTo>
                  <a:cubicBezTo>
                    <a:pt x="8230" y="15938"/>
                    <a:pt x="7937" y="15922"/>
                    <a:pt x="7700" y="15721"/>
                  </a:cubicBezTo>
                  <a:lnTo>
                    <a:pt x="7303" y="15343"/>
                  </a:lnTo>
                  <a:cubicBezTo>
                    <a:pt x="5817" y="13925"/>
                    <a:pt x="4077" y="13168"/>
                    <a:pt x="2299" y="13168"/>
                  </a:cubicBezTo>
                  <a:cubicBezTo>
                    <a:pt x="1614" y="13168"/>
                    <a:pt x="946" y="13183"/>
                    <a:pt x="941" y="13183"/>
                  </a:cubicBezTo>
                  <a:cubicBezTo>
                    <a:pt x="615" y="13183"/>
                    <a:pt x="442" y="13604"/>
                    <a:pt x="464" y="13757"/>
                  </a:cubicBezTo>
                  <a:lnTo>
                    <a:pt x="471" y="13798"/>
                  </a:lnTo>
                  <a:cubicBezTo>
                    <a:pt x="493" y="13967"/>
                    <a:pt x="448" y="14134"/>
                    <a:pt x="349" y="14231"/>
                  </a:cubicBezTo>
                  <a:lnTo>
                    <a:pt x="338" y="14248"/>
                  </a:lnTo>
                  <a:cubicBezTo>
                    <a:pt x="200" y="14385"/>
                    <a:pt x="166" y="14659"/>
                    <a:pt x="271" y="14852"/>
                  </a:cubicBezTo>
                  <a:lnTo>
                    <a:pt x="278" y="14860"/>
                  </a:lnTo>
                  <a:cubicBezTo>
                    <a:pt x="344" y="14989"/>
                    <a:pt x="355" y="15158"/>
                    <a:pt x="306" y="15303"/>
                  </a:cubicBezTo>
                  <a:lnTo>
                    <a:pt x="278" y="15376"/>
                  </a:lnTo>
                  <a:cubicBezTo>
                    <a:pt x="206" y="15585"/>
                    <a:pt x="265" y="15834"/>
                    <a:pt x="409" y="15947"/>
                  </a:cubicBezTo>
                  <a:lnTo>
                    <a:pt x="426" y="15955"/>
                  </a:lnTo>
                  <a:cubicBezTo>
                    <a:pt x="504" y="16011"/>
                    <a:pt x="560" y="16116"/>
                    <a:pt x="582" y="16236"/>
                  </a:cubicBezTo>
                  <a:lnTo>
                    <a:pt x="620" y="16455"/>
                  </a:lnTo>
                  <a:cubicBezTo>
                    <a:pt x="647" y="16617"/>
                    <a:pt x="802" y="16858"/>
                    <a:pt x="1056" y="16858"/>
                  </a:cubicBezTo>
                  <a:cubicBezTo>
                    <a:pt x="1056" y="16858"/>
                    <a:pt x="1155" y="16858"/>
                    <a:pt x="1265" y="16858"/>
                  </a:cubicBezTo>
                  <a:lnTo>
                    <a:pt x="19811" y="16858"/>
                  </a:lnTo>
                  <a:cubicBezTo>
                    <a:pt x="19801" y="16868"/>
                    <a:pt x="19827" y="16865"/>
                    <a:pt x="19840" y="16858"/>
                  </a:cubicBezTo>
                  <a:lnTo>
                    <a:pt x="19983" y="16858"/>
                  </a:lnTo>
                  <a:cubicBezTo>
                    <a:pt x="20116" y="16866"/>
                    <a:pt x="20475" y="16673"/>
                    <a:pt x="20508" y="16496"/>
                  </a:cubicBezTo>
                  <a:lnTo>
                    <a:pt x="20553" y="16244"/>
                  </a:lnTo>
                  <a:cubicBezTo>
                    <a:pt x="20575" y="16123"/>
                    <a:pt x="20636" y="16019"/>
                    <a:pt x="20719" y="15962"/>
                  </a:cubicBezTo>
                  <a:lnTo>
                    <a:pt x="20779" y="15922"/>
                  </a:lnTo>
                  <a:cubicBezTo>
                    <a:pt x="20923" y="15825"/>
                    <a:pt x="20989" y="15593"/>
                    <a:pt x="20940" y="15383"/>
                  </a:cubicBezTo>
                  <a:lnTo>
                    <a:pt x="20907" y="15189"/>
                  </a:lnTo>
                  <a:cubicBezTo>
                    <a:pt x="20879" y="15085"/>
                    <a:pt x="20884" y="14971"/>
                    <a:pt x="20912" y="14875"/>
                  </a:cubicBezTo>
                  <a:lnTo>
                    <a:pt x="20945" y="14772"/>
                  </a:lnTo>
                  <a:cubicBezTo>
                    <a:pt x="21006" y="14578"/>
                    <a:pt x="20956" y="14353"/>
                    <a:pt x="20829" y="14241"/>
                  </a:cubicBezTo>
                  <a:cubicBezTo>
                    <a:pt x="20719" y="14144"/>
                    <a:pt x="20675" y="13949"/>
                    <a:pt x="20714" y="13780"/>
                  </a:cubicBezTo>
                  <a:cubicBezTo>
                    <a:pt x="20758" y="13595"/>
                    <a:pt x="20624" y="13168"/>
                    <a:pt x="20099" y="13168"/>
                  </a:cubicBezTo>
                  <a:cubicBezTo>
                    <a:pt x="20099" y="13168"/>
                    <a:pt x="20094" y="13168"/>
                    <a:pt x="20094" y="13168"/>
                  </a:cubicBezTo>
                  <a:lnTo>
                    <a:pt x="20039" y="13176"/>
                  </a:lnTo>
                  <a:cubicBezTo>
                    <a:pt x="19972" y="13144"/>
                    <a:pt x="19895" y="13121"/>
                    <a:pt x="19818" y="13121"/>
                  </a:cubicBezTo>
                  <a:lnTo>
                    <a:pt x="14676" y="13121"/>
                  </a:lnTo>
                  <a:close/>
                  <a:moveTo>
                    <a:pt x="1597" y="17462"/>
                  </a:moveTo>
                  <a:lnTo>
                    <a:pt x="1481" y="17470"/>
                  </a:lnTo>
                  <a:cubicBezTo>
                    <a:pt x="1238" y="17478"/>
                    <a:pt x="1044" y="17767"/>
                    <a:pt x="1044" y="18129"/>
                  </a:cubicBezTo>
                  <a:lnTo>
                    <a:pt x="1044" y="19667"/>
                  </a:lnTo>
                  <a:cubicBezTo>
                    <a:pt x="1044" y="20738"/>
                    <a:pt x="1641" y="21600"/>
                    <a:pt x="2370" y="21600"/>
                  </a:cubicBezTo>
                  <a:lnTo>
                    <a:pt x="18891" y="21600"/>
                  </a:lnTo>
                  <a:cubicBezTo>
                    <a:pt x="19626" y="21600"/>
                    <a:pt x="20216" y="20730"/>
                    <a:pt x="20216" y="19667"/>
                  </a:cubicBezTo>
                  <a:lnTo>
                    <a:pt x="20216" y="17976"/>
                  </a:lnTo>
                  <a:cubicBezTo>
                    <a:pt x="20216" y="17702"/>
                    <a:pt x="20066" y="17478"/>
                    <a:pt x="19878" y="17470"/>
                  </a:cubicBezTo>
                  <a:lnTo>
                    <a:pt x="19669" y="17462"/>
                  </a:lnTo>
                  <a:lnTo>
                    <a:pt x="1597" y="17462"/>
                  </a:lnTo>
                  <a:close/>
                </a:path>
              </a:pathLst>
            </a:custGeom>
            <a:solidFill>
              <a:schemeClr val="accent5"/>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569" name="Кофе"/>
            <p:cNvSpPr/>
            <p:nvPr/>
          </p:nvSpPr>
          <p:spPr>
            <a:xfrm>
              <a:off x="0" y="1252222"/>
              <a:ext cx="665439" cy="420071"/>
            </a:xfrm>
            <a:custGeom>
              <a:avLst/>
              <a:gdLst/>
              <a:ahLst/>
              <a:cxnLst>
                <a:cxn ang="0">
                  <a:pos x="wd2" y="hd2"/>
                </a:cxn>
                <a:cxn ang="5400000">
                  <a:pos x="wd2" y="hd2"/>
                </a:cxn>
                <a:cxn ang="10800000">
                  <a:pos x="wd2" y="hd2"/>
                </a:cxn>
                <a:cxn ang="16200000">
                  <a:pos x="wd2" y="hd2"/>
                </a:cxn>
              </a:cxnLst>
              <a:rect l="0" t="0" r="r" b="b"/>
              <a:pathLst>
                <a:path w="21524" h="21600" extrusionOk="0">
                  <a:moveTo>
                    <a:pt x="3632" y="0"/>
                  </a:moveTo>
                  <a:cubicBezTo>
                    <a:pt x="3310" y="0"/>
                    <a:pt x="3052" y="422"/>
                    <a:pt x="3063" y="933"/>
                  </a:cubicBezTo>
                  <a:cubicBezTo>
                    <a:pt x="3133" y="4055"/>
                    <a:pt x="3513" y="14136"/>
                    <a:pt x="5539" y="17628"/>
                  </a:cubicBezTo>
                  <a:lnTo>
                    <a:pt x="193" y="17628"/>
                  </a:lnTo>
                  <a:cubicBezTo>
                    <a:pt x="25" y="17628"/>
                    <a:pt x="-45" y="17817"/>
                    <a:pt x="30" y="18055"/>
                  </a:cubicBezTo>
                  <a:cubicBezTo>
                    <a:pt x="392" y="19213"/>
                    <a:pt x="2458" y="21600"/>
                    <a:pt x="4710" y="21600"/>
                  </a:cubicBezTo>
                  <a:cubicBezTo>
                    <a:pt x="6340" y="21600"/>
                    <a:pt x="15171" y="21600"/>
                    <a:pt x="16800" y="21600"/>
                  </a:cubicBezTo>
                  <a:cubicBezTo>
                    <a:pt x="19052" y="21600"/>
                    <a:pt x="21118" y="19213"/>
                    <a:pt x="21480" y="18055"/>
                  </a:cubicBezTo>
                  <a:cubicBezTo>
                    <a:pt x="21555" y="17817"/>
                    <a:pt x="21485" y="17628"/>
                    <a:pt x="21317" y="17628"/>
                  </a:cubicBezTo>
                  <a:lnTo>
                    <a:pt x="15393" y="17628"/>
                  </a:lnTo>
                  <a:cubicBezTo>
                    <a:pt x="15657" y="17172"/>
                    <a:pt x="15893" y="16606"/>
                    <a:pt x="16104" y="15957"/>
                  </a:cubicBezTo>
                  <a:cubicBezTo>
                    <a:pt x="16236" y="15552"/>
                    <a:pt x="16495" y="15291"/>
                    <a:pt x="16782" y="15291"/>
                  </a:cubicBezTo>
                  <a:lnTo>
                    <a:pt x="17640" y="15291"/>
                  </a:lnTo>
                  <a:cubicBezTo>
                    <a:pt x="20190" y="15291"/>
                    <a:pt x="21524" y="11448"/>
                    <a:pt x="21524" y="7654"/>
                  </a:cubicBezTo>
                  <a:cubicBezTo>
                    <a:pt x="21524" y="4558"/>
                    <a:pt x="20609" y="2922"/>
                    <a:pt x="18877" y="2922"/>
                  </a:cubicBezTo>
                  <a:lnTo>
                    <a:pt x="18225" y="2922"/>
                  </a:lnTo>
                  <a:cubicBezTo>
                    <a:pt x="17999" y="2922"/>
                    <a:pt x="17819" y="2620"/>
                    <a:pt x="17831" y="2262"/>
                  </a:cubicBezTo>
                  <a:cubicBezTo>
                    <a:pt x="17850" y="1741"/>
                    <a:pt x="17860" y="1291"/>
                    <a:pt x="17868" y="933"/>
                  </a:cubicBezTo>
                  <a:cubicBezTo>
                    <a:pt x="17880" y="422"/>
                    <a:pt x="17623" y="0"/>
                    <a:pt x="17302" y="0"/>
                  </a:cubicBezTo>
                  <a:lnTo>
                    <a:pt x="3632" y="0"/>
                  </a:lnTo>
                  <a:close/>
                  <a:moveTo>
                    <a:pt x="18465" y="4660"/>
                  </a:moveTo>
                  <a:lnTo>
                    <a:pt x="18877" y="4660"/>
                  </a:lnTo>
                  <a:cubicBezTo>
                    <a:pt x="19810" y="4660"/>
                    <a:pt x="20431" y="5169"/>
                    <a:pt x="20431" y="7654"/>
                  </a:cubicBezTo>
                  <a:cubicBezTo>
                    <a:pt x="20431" y="10024"/>
                    <a:pt x="19688" y="13553"/>
                    <a:pt x="17640" y="13553"/>
                  </a:cubicBezTo>
                  <a:lnTo>
                    <a:pt x="17403" y="13553"/>
                  </a:lnTo>
                  <a:cubicBezTo>
                    <a:pt x="17062" y="13553"/>
                    <a:pt x="16817" y="13039"/>
                    <a:pt x="16906" y="12516"/>
                  </a:cubicBezTo>
                  <a:cubicBezTo>
                    <a:pt x="17276" y="10356"/>
                    <a:pt x="17506" y="7951"/>
                    <a:pt x="17650" y="5830"/>
                  </a:cubicBezTo>
                  <a:cubicBezTo>
                    <a:pt x="17695" y="5166"/>
                    <a:pt x="18045" y="4660"/>
                    <a:pt x="18465" y="4660"/>
                  </a:cubicBezTo>
                  <a:close/>
                </a:path>
              </a:pathLst>
            </a:custGeom>
            <a:solidFill>
              <a:schemeClr val="accent5"/>
            </a:solidFill>
            <a:ln w="12700" cap="flat">
              <a:noFill/>
              <a:miter lim="400000"/>
            </a:ln>
            <a:effectLst/>
          </p:spPr>
          <p:txBody>
            <a:bodyPr wrap="square" lIns="50800" tIns="50800" rIns="50800" bIns="50800" numCol="1" anchor="ctr">
              <a:noAutofit/>
            </a:bodyPr>
            <a:lstStyle/>
            <a:p>
              <a:pPr algn="ctr">
                <a:lnSpc>
                  <a:spcPct val="80000"/>
                </a:lnSpc>
                <a:spcBef>
                  <a:spcPts val="0"/>
                </a:spcBef>
                <a:defRPr sz="2800" cap="all">
                  <a:solidFill>
                    <a:srgbClr val="FFFFFF"/>
                  </a:solidFill>
                  <a:latin typeface="+mn-lt"/>
                  <a:ea typeface="+mn-ea"/>
                  <a:cs typeface="+mn-cs"/>
                  <a:sym typeface="DIN Condensed"/>
                </a:defRPr>
              </a:pPr>
              <a:endParaRPr/>
            </a:p>
          </p:txBody>
        </p:sp>
      </p:grpSp>
      <p:sp>
        <p:nvSpPr>
          <p:cNvPr id="571" name="Actual µOP execution order"/>
          <p:cNvSpPr txBox="1"/>
          <p:nvPr/>
        </p:nvSpPr>
        <p:spPr>
          <a:xfrm>
            <a:off x="1510712" y="9330557"/>
            <a:ext cx="12398813" cy="13952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nSpc>
                <a:spcPct val="10000"/>
              </a:lnSpc>
              <a:defRPr sz="2400"/>
            </a:lvl1pPr>
          </a:lstStyle>
          <a:p>
            <a:r>
              <a:rPr dirty="0">
                <a:solidFill>
                  <a:schemeClr val="bg1"/>
                </a:solidFill>
              </a:rPr>
              <a:t>Actual µOP execution order</a:t>
            </a:r>
          </a:p>
        </p:txBody>
      </p:sp>
      <p:sp>
        <p:nvSpPr>
          <p:cNvPr id="572" name="Instruction execution order as seen"/>
          <p:cNvSpPr txBox="1"/>
          <p:nvPr/>
        </p:nvSpPr>
        <p:spPr>
          <a:xfrm>
            <a:off x="7765207" y="9330557"/>
            <a:ext cx="12398812" cy="2115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nSpc>
                <a:spcPct val="10000"/>
              </a:lnSpc>
              <a:defRPr sz="2400"/>
            </a:lvl1pPr>
          </a:lstStyle>
          <a:p>
            <a:r>
              <a:rPr>
                <a:solidFill>
                  <a:schemeClr val="bg1"/>
                </a:solidFill>
              </a:rPr>
              <a:t>Instruction execution order as seen</a:t>
            </a:r>
          </a:p>
        </p:txBody>
      </p:sp>
      <p:sp>
        <p:nvSpPr>
          <p:cNvPr id="573" name="Стрелка"/>
          <p:cNvSpPr/>
          <p:nvPr/>
        </p:nvSpPr>
        <p:spPr>
          <a:xfrm>
            <a:off x="6120917" y="8277284"/>
            <a:ext cx="979817" cy="822294"/>
          </a:xfrm>
          <a:prstGeom prst="rightArrow">
            <a:avLst>
              <a:gd name="adj1" fmla="val 32000"/>
              <a:gd name="adj2" fmla="val 76260"/>
            </a:avLst>
          </a:pr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Tree>
    <p:extLst>
      <p:ext uri="{BB962C8B-B14F-4D97-AF65-F5344CB8AC3E}">
        <p14:creationId xmlns:p14="http://schemas.microsoft.com/office/powerpoint/2010/main" val="12366538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546"/>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1" presetClass="entr" presetSubtype="0" fill="hold" grpId="0" nodeType="afterEffect">
                                  <p:stCondLst>
                                    <p:cond delay="0"/>
                                  </p:stCondLst>
                                  <p:iterate>
                                    <p:tmAbs val="0"/>
                                  </p:iterate>
                                  <p:childTnLst>
                                    <p:set>
                                      <p:cBhvr>
                                        <p:cTn id="9" fill="hold"/>
                                        <p:tgtEl>
                                          <p:spTgt spid="55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grpId="0" nodeType="clickEffect">
                                  <p:stCondLst>
                                    <p:cond delay="0"/>
                                  </p:stCondLst>
                                  <p:childTnLst>
                                    <p:anim calcmode="discrete" valueType="str">
                                      <p:cBhvr>
                                        <p:cTn id="13" dur="1000" fill="hold"/>
                                        <p:tgtEl>
                                          <p:spTgt spid="552"/>
                                        </p:tgtEl>
                                        <p:attrNameLst>
                                          <p:attrName>style.visibility</p:attrName>
                                        </p:attrNameLst>
                                      </p:cBhvr>
                                      <p:tavLst>
                                        <p:tav tm="0">
                                          <p:val>
                                            <p:strVal val="hidden"/>
                                          </p:val>
                                        </p:tav>
                                        <p:tav tm="50000">
                                          <p:val>
                                            <p:strVal val="visible"/>
                                          </p:val>
                                        </p:tav>
                                      </p:tavLst>
                                    </p:anim>
                                  </p:childTnLst>
                                </p:cTn>
                              </p:par>
                            </p:childTnLst>
                          </p:cTn>
                        </p:par>
                        <p:par>
                          <p:cTn id="14" fill="hold">
                            <p:stCondLst>
                              <p:cond delay="1000"/>
                            </p:stCondLst>
                            <p:childTnLst>
                              <p:par>
                                <p:cTn id="15" presetID="1" presetClass="entr" presetSubtype="0" fill="hold" grpId="0" nodeType="afterEffect">
                                  <p:stCondLst>
                                    <p:cond delay="0"/>
                                  </p:stCondLst>
                                  <p:iterate>
                                    <p:tmAbs val="0"/>
                                  </p:iterate>
                                  <p:childTnLst>
                                    <p:set>
                                      <p:cBhvr>
                                        <p:cTn id="16" fill="hold"/>
                                        <p:tgtEl>
                                          <p:spTgt spid="5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5" presetClass="emph" presetSubtype="0" repeatCount="4000" fill="hold" grpId="0" nodeType="clickEffect">
                                  <p:stCondLst>
                                    <p:cond delay="0"/>
                                  </p:stCondLst>
                                  <p:childTnLst>
                                    <p:anim calcmode="discrete" valueType="str">
                                      <p:cBhvr>
                                        <p:cTn id="20" dur="1000" fill="hold"/>
                                        <p:tgtEl>
                                          <p:spTgt spid="544"/>
                                        </p:tgtEl>
                                        <p:attrNameLst>
                                          <p:attrName>style.visibility</p:attrName>
                                        </p:attrNameLst>
                                      </p:cBhvr>
                                      <p:tavLst>
                                        <p:tav tm="0">
                                          <p:val>
                                            <p:strVal val="hidden"/>
                                          </p:val>
                                        </p:tav>
                                        <p:tav tm="50000">
                                          <p:val>
                                            <p:strVal val="visible"/>
                                          </p:val>
                                        </p:tav>
                                      </p:tavLst>
                                    </p:anim>
                                  </p:childTnLst>
                                </p:cTn>
                              </p:par>
                            </p:childTnLst>
                          </p:cTn>
                        </p:par>
                        <p:par>
                          <p:cTn id="21" fill="hold">
                            <p:stCondLst>
                              <p:cond delay="1000"/>
                            </p:stCondLst>
                            <p:childTnLst>
                              <p:par>
                                <p:cTn id="22" presetID="1" presetClass="entr" presetSubtype="0" fill="hold" grpId="0" nodeType="afterEffect">
                                  <p:stCondLst>
                                    <p:cond delay="0"/>
                                  </p:stCondLst>
                                  <p:iterate>
                                    <p:tmAbs val="0"/>
                                  </p:iterate>
                                  <p:childTnLst>
                                    <p:set>
                                      <p:cBhvr>
                                        <p:cTn id="23" fill="hold"/>
                                        <p:tgtEl>
                                          <p:spTgt spid="5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p:tmAbs val="0"/>
                                  </p:iterate>
                                  <p:childTnLst>
                                    <p:set>
                                      <p:cBhvr>
                                        <p:cTn id="27" fill="hold"/>
                                        <p:tgtEl>
                                          <p:spTgt spid="558"/>
                                        </p:tgtEl>
                                        <p:attrNameLst>
                                          <p:attrName>style.visibility</p:attrName>
                                        </p:attrNameLst>
                                      </p:cBhvr>
                                      <p:to>
                                        <p:strVal val="visible"/>
                                      </p:to>
                                    </p:set>
                                  </p:childTnLst>
                                </p:cTn>
                              </p:par>
                            </p:childTnLst>
                          </p:cTn>
                        </p:par>
                        <p:par>
                          <p:cTn id="28" fill="hold">
                            <p:stCondLst>
                              <p:cond delay="0"/>
                            </p:stCondLst>
                            <p:childTnLst>
                              <p:par>
                                <p:cTn id="29" presetID="35" presetClass="emph" presetSubtype="0" repeatCount="4000" fill="hold" grpId="0" nodeType="afterEffect">
                                  <p:stCondLst>
                                    <p:cond delay="0"/>
                                  </p:stCondLst>
                                  <p:childTnLst>
                                    <p:anim calcmode="discrete" valueType="str">
                                      <p:cBhvr>
                                        <p:cTn id="30" dur="1000" fill="hold"/>
                                        <p:tgtEl>
                                          <p:spTgt spid="545"/>
                                        </p:tgtEl>
                                        <p:attrNameLst>
                                          <p:attrName>style.visibility</p:attrName>
                                        </p:attrNameLst>
                                      </p:cBhvr>
                                      <p:tavLst>
                                        <p:tav tm="0">
                                          <p:val>
                                            <p:strVal val="hidden"/>
                                          </p:val>
                                        </p:tav>
                                        <p:tav tm="50000">
                                          <p:val>
                                            <p:strVal val="visible"/>
                                          </p:val>
                                        </p:tav>
                                      </p:tavLst>
                                    </p:anim>
                                  </p:childTnLst>
                                </p:cTn>
                              </p:par>
                            </p:childTnLst>
                          </p:cTn>
                        </p:par>
                      </p:childTnLst>
                    </p:cTn>
                  </p:par>
                  <p:par>
                    <p:cTn id="31" fill="hold">
                      <p:stCondLst>
                        <p:cond delay="indefinite"/>
                      </p:stCondLst>
                      <p:childTnLst>
                        <p:par>
                          <p:cTn id="32" fill="hold">
                            <p:stCondLst>
                              <p:cond delay="0"/>
                            </p:stCondLst>
                            <p:childTnLst>
                              <p:par>
                                <p:cTn id="33" presetID="35" presetClass="emph" presetSubtype="0" repeatCount="4000" fill="hold" grpId="0" nodeType="clickEffect">
                                  <p:stCondLst>
                                    <p:cond delay="0"/>
                                  </p:stCondLst>
                                  <p:childTnLst>
                                    <p:anim calcmode="discrete" valueType="str">
                                      <p:cBhvr>
                                        <p:cTn id="34" dur="1000" fill="hold"/>
                                        <p:tgtEl>
                                          <p:spTgt spid="550"/>
                                        </p:tgtEl>
                                        <p:attrNameLst>
                                          <p:attrName>style.visibility</p:attrName>
                                        </p:attrNameLst>
                                      </p:cBhvr>
                                      <p:tavLst>
                                        <p:tav tm="0">
                                          <p:val>
                                            <p:strVal val="hidden"/>
                                          </p:val>
                                        </p:tav>
                                        <p:tav tm="50000">
                                          <p:val>
                                            <p:strVal val="visible"/>
                                          </p:val>
                                        </p:tav>
                                      </p:tavLst>
                                    </p:anim>
                                  </p:childTnLst>
                                </p:cTn>
                              </p:par>
                            </p:childTnLst>
                          </p:cTn>
                        </p:par>
                        <p:par>
                          <p:cTn id="35" fill="hold">
                            <p:stCondLst>
                              <p:cond delay="1000"/>
                            </p:stCondLst>
                            <p:childTnLst>
                              <p:par>
                                <p:cTn id="36" presetID="1" presetClass="entr" presetSubtype="0" fill="hold" grpId="0" nodeType="afterEffect">
                                  <p:stCondLst>
                                    <p:cond delay="0"/>
                                  </p:stCondLst>
                                  <p:iterate>
                                    <p:tmAbs val="0"/>
                                  </p:iterate>
                                  <p:childTnLst>
                                    <p:set>
                                      <p:cBhvr>
                                        <p:cTn id="37" fill="hold"/>
                                        <p:tgtEl>
                                          <p:spTgt spid="56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5" presetClass="emph" presetSubtype="0" repeatCount="4000" fill="hold" grpId="0" nodeType="clickEffect">
                                  <p:stCondLst>
                                    <p:cond delay="0"/>
                                  </p:stCondLst>
                                  <p:childTnLst>
                                    <p:anim calcmode="discrete" valueType="str">
                                      <p:cBhvr>
                                        <p:cTn id="41" dur="1000" fill="hold"/>
                                        <p:tgtEl>
                                          <p:spTgt spid="551"/>
                                        </p:tgtEl>
                                        <p:attrNameLst>
                                          <p:attrName>style.visibility</p:attrName>
                                        </p:attrNameLst>
                                      </p:cBhvr>
                                      <p:tavLst>
                                        <p:tav tm="0">
                                          <p:val>
                                            <p:strVal val="hidden"/>
                                          </p:val>
                                        </p:tav>
                                        <p:tav tm="50000">
                                          <p:val>
                                            <p:strVal val="visible"/>
                                          </p:val>
                                        </p:tav>
                                      </p:tavLst>
                                    </p:anim>
                                  </p:childTnLst>
                                </p:cTn>
                              </p:par>
                            </p:childTnLst>
                          </p:cTn>
                        </p:par>
                        <p:par>
                          <p:cTn id="42" fill="hold">
                            <p:stCondLst>
                              <p:cond delay="1000"/>
                            </p:stCondLst>
                            <p:childTnLst>
                              <p:par>
                                <p:cTn id="43" presetID="1" presetClass="entr" presetSubtype="0" fill="hold" grpId="0" nodeType="afterEffect">
                                  <p:stCondLst>
                                    <p:cond delay="0"/>
                                  </p:stCondLst>
                                  <p:iterate>
                                    <p:tmAbs val="0"/>
                                  </p:iterate>
                                  <p:childTnLst>
                                    <p:set>
                                      <p:cBhvr>
                                        <p:cTn id="44" fill="hold"/>
                                        <p:tgtEl>
                                          <p:spTgt spid="5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p:tmAbs val="0"/>
                                  </p:iterate>
                                  <p:childTnLst>
                                    <p:set>
                                      <p:cBhvr>
                                        <p:cTn id="48" fill="hold"/>
                                        <p:tgtEl>
                                          <p:spTgt spid="573"/>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iterate>
                                    <p:tmAbs val="0"/>
                                  </p:iterate>
                                  <p:childTnLst>
                                    <p:set>
                                      <p:cBhvr>
                                        <p:cTn id="51" fill="hold"/>
                                        <p:tgtEl>
                                          <p:spTgt spid="57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p:tmAbs val="0"/>
                                  </p:iterate>
                                  <p:childTnLst>
                                    <p:set>
                                      <p:cBhvr>
                                        <p:cTn id="55" fill="hold"/>
                                        <p:tgtEl>
                                          <p:spTgt spid="56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iterate>
                                    <p:tmAbs val="0"/>
                                  </p:iterate>
                                  <p:childTnLst>
                                    <p:set>
                                      <p:cBhvr>
                                        <p:cTn id="59" fill="hold"/>
                                        <p:tgtEl>
                                          <p:spTgt spid="57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p:tmAbs val="0"/>
                                  </p:iterate>
                                  <p:childTnLst>
                                    <p:set>
                                      <p:cBhvr>
                                        <p:cTn id="63" fill="hold"/>
                                        <p:tgtEl>
                                          <p:spTgt spid="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 grpId="0" animBg="1" advAuto="0"/>
      <p:bldP spid="545" grpId="0" animBg="1" advAuto="0"/>
      <p:bldP spid="546" grpId="0" animBg="1" advAuto="0"/>
      <p:bldP spid="550" grpId="0" animBg="1" advAuto="0"/>
      <p:bldP spid="551" grpId="0" animBg="1" advAuto="0"/>
      <p:bldP spid="552" grpId="0" animBg="1" advAuto="0"/>
      <p:bldP spid="557" grpId="0" animBg="1" advAuto="0"/>
      <p:bldP spid="558" grpId="0" animBg="1" advAuto="0"/>
      <p:bldP spid="559" grpId="0" animBg="1" advAuto="0"/>
      <p:bldP spid="560" grpId="0" animBg="1" advAuto="0"/>
      <p:bldP spid="561" grpId="0" animBg="1" advAuto="0"/>
      <p:bldP spid="562" grpId="0" animBg="1" advAuto="0"/>
      <p:bldP spid="563" grpId="0" animBg="1" advAuto="0"/>
      <p:bldP spid="566" grpId="0" animBg="1" advAuto="0"/>
      <p:bldP spid="570" grpId="0" animBg="1" advAuto="0"/>
      <p:bldP spid="572" grpId="0" animBg="1" advAuto="0"/>
      <p:bldP spid="57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5D6ADEE-DB7D-4FC6-AFE0-1BAC69536348}"/>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xmlns="" id="{92188A1C-623D-4D9F-904F-29F98DBFC259}"/>
              </a:ext>
            </a:extLst>
          </p:cNvPr>
          <p:cNvSpPr>
            <a:spLocks noGrp="1"/>
          </p:cNvSpPr>
          <p:nvPr>
            <p:ph type="title"/>
          </p:nvPr>
        </p:nvSpPr>
        <p:spPr/>
        <p:txBody>
          <a:bodyPr>
            <a:normAutofit fontScale="90000"/>
          </a:bodyPr>
          <a:lstStyle/>
          <a:p>
            <a:r>
              <a:rPr lang="en-US" dirty="0"/>
              <a:t>Summary</a:t>
            </a:r>
          </a:p>
        </p:txBody>
      </p:sp>
      <p:sp>
        <p:nvSpPr>
          <p:cNvPr id="4" name="Text Placeholder 3">
            <a:extLst>
              <a:ext uri="{FF2B5EF4-FFF2-40B4-BE49-F238E27FC236}">
                <a16:creationId xmlns:a16="http://schemas.microsoft.com/office/drawing/2014/main" xmlns="" id="{41ADEBA7-3150-4735-AEF4-DDDA46E1B2B3}"/>
              </a:ext>
            </a:extLst>
          </p:cNvPr>
          <p:cNvSpPr>
            <a:spLocks noGrp="1"/>
          </p:cNvSpPr>
          <p:nvPr>
            <p:ph type="body" idx="1"/>
          </p:nvPr>
        </p:nvSpPr>
        <p:spPr/>
        <p:txBody>
          <a:bodyPr/>
          <a:lstStyle/>
          <a:p>
            <a:r>
              <a:rPr lang="en-US" dirty="0">
                <a:solidFill>
                  <a:schemeClr val="bg1"/>
                </a:solidFill>
              </a:rPr>
              <a:t>The Pre-execution code lines use the same hardware such as cache.</a:t>
            </a:r>
          </a:p>
          <a:p>
            <a:endParaRPr lang="en-US" dirty="0">
              <a:solidFill>
                <a:schemeClr val="bg1"/>
              </a:solidFill>
            </a:endParaRPr>
          </a:p>
          <a:p>
            <a:r>
              <a:rPr lang="en-US" dirty="0">
                <a:solidFill>
                  <a:schemeClr val="bg1"/>
                </a:solidFill>
              </a:rPr>
              <a:t>During the order execution, we can not calculate the conditions.</a:t>
            </a:r>
          </a:p>
          <a:p>
            <a:endParaRPr lang="en-US" dirty="0">
              <a:solidFill>
                <a:schemeClr val="bg1"/>
              </a:solidFill>
            </a:endParaRPr>
          </a:p>
          <a:p>
            <a:r>
              <a:rPr lang="en-US" dirty="0">
                <a:solidFill>
                  <a:schemeClr val="bg1"/>
                </a:solidFill>
              </a:rPr>
              <a:t>We do not know the condition, so we perform an unallowed operations using side-channel attack.</a:t>
            </a:r>
          </a:p>
        </p:txBody>
      </p:sp>
    </p:spTree>
    <p:extLst>
      <p:ext uri="{BB962C8B-B14F-4D97-AF65-F5344CB8AC3E}">
        <p14:creationId xmlns:p14="http://schemas.microsoft.com/office/powerpoint/2010/main" val="281327199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2" name="Meltdown"/>
          <p:cNvSpPr txBox="1">
            <a:spLocks noGrp="1"/>
          </p:cNvSpPr>
          <p:nvPr>
            <p:ph type="title"/>
          </p:nvPr>
        </p:nvSpPr>
        <p:spPr>
          <a:xfrm>
            <a:off x="3670852" y="6426200"/>
            <a:ext cx="8927548" cy="2705100"/>
          </a:xfrm>
          <a:prstGeom prst="rect">
            <a:avLst/>
          </a:prstGeom>
        </p:spPr>
        <p:txBody>
          <a:bodyPr>
            <a:noAutofit/>
          </a:bodyPr>
          <a:lstStyle>
            <a:lvl1pPr defTabSz="519937">
              <a:defRPr sz="15130"/>
            </a:lvl1pPr>
          </a:lstStyle>
          <a:p>
            <a:r>
              <a:rPr sz="12600" dirty="0"/>
              <a:t>Meltdown</a:t>
            </a:r>
          </a:p>
        </p:txBody>
      </p:sp>
      <p:sp>
        <p:nvSpPr>
          <p:cNvPr id="823" name="Out of order execution"/>
          <p:cNvSpPr txBox="1">
            <a:spLocks noGrp="1"/>
          </p:cNvSpPr>
          <p:nvPr>
            <p:ph type="body" sz="quarter" idx="1"/>
          </p:nvPr>
        </p:nvSpPr>
        <p:spPr>
          <a:prstGeom prst="rect">
            <a:avLst/>
          </a:prstGeom>
        </p:spPr>
        <p:txBody>
          <a:bodyPr/>
          <a:lstStyle/>
          <a:p>
            <a:r>
              <a:rPr dirty="0"/>
              <a:t>Out of order execution</a:t>
            </a:r>
          </a:p>
        </p:txBody>
      </p:sp>
      <p:pic>
        <p:nvPicPr>
          <p:cNvPr id="824" name="meltdown.png" descr="meltdown.png"/>
          <p:cNvPicPr>
            <a:picLocks noChangeAspect="1"/>
          </p:cNvPicPr>
          <p:nvPr/>
        </p:nvPicPr>
        <p:blipFill>
          <a:blip r:embed="rId2">
            <a:extLst/>
          </a:blip>
          <a:stretch>
            <a:fillRect/>
          </a:stretch>
        </p:blipFill>
        <p:spPr>
          <a:xfrm>
            <a:off x="1218689" y="1877858"/>
            <a:ext cx="3049022" cy="497848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6" name="Meltdown basically works like this:…"/>
          <p:cNvSpPr txBox="1"/>
          <p:nvPr/>
        </p:nvSpPr>
        <p:spPr>
          <a:xfrm>
            <a:off x="406399" y="2523573"/>
            <a:ext cx="12192002" cy="3832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0000"/>
              </a:lnSpc>
              <a:defRPr sz="3600"/>
            </a:pPr>
            <a:r>
              <a:rPr dirty="0">
                <a:solidFill>
                  <a:schemeClr val="bg1"/>
                </a:solidFill>
              </a:rPr>
              <a:t>Meltdown basically works like this:</a:t>
            </a:r>
          </a:p>
          <a:p>
            <a:pPr>
              <a:lnSpc>
                <a:spcPct val="10000"/>
              </a:lnSpc>
              <a:defRPr sz="3600"/>
            </a:pPr>
            <a:endParaRPr dirty="0">
              <a:solidFill>
                <a:schemeClr val="bg1"/>
              </a:solidFill>
            </a:endParaRPr>
          </a:p>
          <a:p>
            <a:pPr>
              <a:lnSpc>
                <a:spcPct val="10000"/>
              </a:lnSpc>
              <a:defRPr sz="3600"/>
            </a:pPr>
            <a:endParaRPr dirty="0">
              <a:solidFill>
                <a:schemeClr val="bg1"/>
              </a:solidFill>
            </a:endParaRPr>
          </a:p>
          <a:p>
            <a:pPr>
              <a:lnSpc>
                <a:spcPct val="10000"/>
              </a:lnSpc>
              <a:defRPr sz="3600"/>
            </a:pPr>
            <a:endParaRPr dirty="0">
              <a:solidFill>
                <a:schemeClr val="bg1"/>
              </a:solidFill>
            </a:endParaRPr>
          </a:p>
          <a:p>
            <a:pPr marL="466164" indent="-466164">
              <a:buSzPct val="100000"/>
              <a:buAutoNum type="arabicPeriod"/>
              <a:defRPr sz="3600"/>
            </a:pPr>
            <a:r>
              <a:rPr dirty="0">
                <a:solidFill>
                  <a:schemeClr val="bg1"/>
                </a:solidFill>
              </a:rPr>
              <a:t>READ secret from forbidden address</a:t>
            </a:r>
          </a:p>
          <a:p>
            <a:pPr marL="466164" indent="-466164">
              <a:buSzPct val="100000"/>
              <a:buAutoNum type="arabicPeriod"/>
              <a:defRPr sz="3600"/>
            </a:pPr>
            <a:r>
              <a:rPr dirty="0">
                <a:solidFill>
                  <a:schemeClr val="bg1"/>
                </a:solidFill>
              </a:rPr>
              <a:t>Stash away secret before CPU detects wrongdoing</a:t>
            </a:r>
          </a:p>
          <a:p>
            <a:pPr marL="466164" indent="-466164">
              <a:buSzPct val="100000"/>
              <a:buAutoNum type="arabicPeriod"/>
              <a:defRPr sz="3600"/>
            </a:pPr>
            <a:r>
              <a:rPr dirty="0">
                <a:solidFill>
                  <a:schemeClr val="bg1"/>
                </a:solidFill>
              </a:rPr>
              <a:t>Retrieve secret</a:t>
            </a:r>
          </a:p>
        </p:txBody>
      </p:sp>
      <p:sp>
        <p:nvSpPr>
          <p:cNvPr id="827" name="Meltdown &amp; Spectre for normal people"/>
          <p:cNvSpPr txBox="1">
            <a:spLocks noGrp="1"/>
          </p:cNvSpPr>
          <p:nvPr>
            <p:ph type="body" idx="13"/>
          </p:nvPr>
        </p:nvSpPr>
        <p:spPr>
          <a:xfrm>
            <a:off x="406400" y="508968"/>
            <a:ext cx="11176000" cy="405432"/>
          </a:xfrm>
          <a:prstGeom prst="rect">
            <a:avLst/>
          </a:prstGeom>
        </p:spPr>
        <p:txBody>
          <a:bodyPr/>
          <a:lstStyle/>
          <a:p>
            <a:r>
              <a:rPr lang="en-US" b="1" dirty="0"/>
              <a:t>Out of order execution</a:t>
            </a:r>
          </a:p>
        </p:txBody>
      </p:sp>
      <p:sp>
        <p:nvSpPr>
          <p:cNvPr id="828" name="Meltdown"/>
          <p:cNvSpPr txBox="1">
            <a:spLocks noGrp="1"/>
          </p:cNvSpPr>
          <p:nvPr>
            <p:ph type="title"/>
          </p:nvPr>
        </p:nvSpPr>
        <p:spPr>
          <a:prstGeom prst="rect">
            <a:avLst/>
          </a:prstGeom>
        </p:spPr>
        <p:txBody>
          <a:bodyPr/>
          <a:lstStyle>
            <a:lvl1pPr defTabSz="467359">
              <a:spcBef>
                <a:spcPts val="2200"/>
              </a:spcBef>
              <a:defRPr sz="4800"/>
            </a:lvl1pPr>
          </a:lstStyle>
          <a:p>
            <a:r>
              <a:t>Meltdown</a:t>
            </a:r>
          </a:p>
        </p:txBody>
      </p:sp>
      <p:sp>
        <p:nvSpPr>
          <p:cNvPr id="829" name="Номер слайда"/>
          <p:cNvSpPr txBox="1">
            <a:spLocks noGrp="1"/>
          </p:cNvSpPr>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
        <p:nvSpPr>
          <p:cNvPr id="830" name="Закругленный прямоугольник"/>
          <p:cNvSpPr/>
          <p:nvPr/>
        </p:nvSpPr>
        <p:spPr>
          <a:xfrm>
            <a:off x="278555" y="4078498"/>
            <a:ext cx="582217" cy="585987"/>
          </a:xfrm>
          <a:prstGeom prst="roundRect">
            <a:avLst>
              <a:gd name="adj" fmla="val 14427"/>
            </a:avLst>
          </a:prstGeom>
          <a:solidFill>
            <a:schemeClr val="accent4"/>
          </a:solidFill>
          <a:ln w="12700">
            <a:miter lim="400000"/>
          </a:ln>
        </p:spPr>
        <p:txBody>
          <a:bodyPr lIns="50800" tIns="50800" rIns="50800" bIns="50800" anchor="ctr"/>
          <a:lstStyle/>
          <a:p>
            <a:pPr algn="ctr">
              <a:lnSpc>
                <a:spcPct val="80000"/>
              </a:lnSpc>
              <a:spcBef>
                <a:spcPts val="0"/>
              </a:spcBef>
              <a:defRPr sz="2800" cap="all">
                <a:solidFill>
                  <a:srgbClr val="232323"/>
                </a:solidFill>
                <a:latin typeface="+mn-lt"/>
                <a:ea typeface="+mn-ea"/>
                <a:cs typeface="+mn-cs"/>
                <a:sym typeface="DIN Condensed"/>
              </a:defRPr>
            </a:pPr>
            <a:endParaRPr/>
          </a:p>
        </p:txBody>
      </p:sp>
      <p:sp>
        <p:nvSpPr>
          <p:cNvPr id="831" name="Закругленный прямоугольник"/>
          <p:cNvSpPr/>
          <p:nvPr/>
        </p:nvSpPr>
        <p:spPr>
          <a:xfrm>
            <a:off x="278554" y="4929845"/>
            <a:ext cx="582217" cy="585987"/>
          </a:xfrm>
          <a:prstGeom prst="roundRect">
            <a:avLst>
              <a:gd name="adj" fmla="val 14427"/>
            </a:avLst>
          </a:pr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832" name="Закругленный прямоугольник"/>
          <p:cNvSpPr/>
          <p:nvPr/>
        </p:nvSpPr>
        <p:spPr>
          <a:xfrm>
            <a:off x="278556" y="5781192"/>
            <a:ext cx="582217" cy="585987"/>
          </a:xfrm>
          <a:prstGeom prst="roundRect">
            <a:avLst>
              <a:gd name="adj" fmla="val 14427"/>
            </a:avLst>
          </a:prstGeom>
          <a:solidFill>
            <a:schemeClr val="accent3"/>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pic>
        <p:nvPicPr>
          <p:cNvPr id="833" name="meltdown.png" descr="meltdown.png"/>
          <p:cNvPicPr>
            <a:picLocks noChangeAspect="1"/>
          </p:cNvPicPr>
          <p:nvPr/>
        </p:nvPicPr>
        <p:blipFill>
          <a:blip r:embed="rId2">
            <a:extLst/>
          </a:blip>
          <a:stretch>
            <a:fillRect/>
          </a:stretch>
        </p:blipFill>
        <p:spPr>
          <a:xfrm>
            <a:off x="11792985" y="1162526"/>
            <a:ext cx="893886" cy="1459548"/>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228</TotalTime>
  <Words>1827</Words>
  <Application>Microsoft Macintosh PowerPoint</Application>
  <PresentationFormat>Custom</PresentationFormat>
  <Paragraphs>447</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-apple-system</vt:lpstr>
      <vt:lpstr>Avenir Next</vt:lpstr>
      <vt:lpstr>Avenir Next Condensed</vt:lpstr>
      <vt:lpstr>Avenir Next Medium</vt:lpstr>
      <vt:lpstr>Courier New</vt:lpstr>
      <vt:lpstr>DIN Alternate</vt:lpstr>
      <vt:lpstr>DIN Condensed</vt:lpstr>
      <vt:lpstr>Helvetica</vt:lpstr>
      <vt:lpstr>Helvetica Neue</vt:lpstr>
      <vt:lpstr>Menlo</vt:lpstr>
      <vt:lpstr>Snell Roundhand</vt:lpstr>
      <vt:lpstr>Arial</vt:lpstr>
      <vt:lpstr>New_Template7</vt:lpstr>
      <vt:lpstr>Confidential Burgers Inc.</vt:lpstr>
      <vt:lpstr>Confidential Burgers Inc. : serial, in order execution</vt:lpstr>
      <vt:lpstr>Confidential Burgers Inc. : Parallel, in order execution</vt:lpstr>
      <vt:lpstr>Confidential Burgers Inc. : Parallel, Out of order execution</vt:lpstr>
      <vt:lpstr>Confidential Burgers Inc.</vt:lpstr>
      <vt:lpstr>Confidential Burgers Inc. : Order is important</vt:lpstr>
      <vt:lpstr>Summary</vt:lpstr>
      <vt:lpstr>Meltdown</vt:lpstr>
      <vt:lpstr>Meltdown</vt:lpstr>
      <vt:lpstr>Meltdown: Stashing away - Sidechannel</vt:lpstr>
      <vt:lpstr>Meltdown: Stashing away - Sidechannel</vt:lpstr>
      <vt:lpstr>“READ” Instruction</vt:lpstr>
      <vt:lpstr>Meltdown: READING FORBIDDEN DATA</vt:lpstr>
      <vt:lpstr>Meltdown: READING FORBIDDEN DATA</vt:lpstr>
      <vt:lpstr>Meltdown</vt:lpstr>
      <vt:lpstr>Meltdown: The Sidechannel (Idea)</vt:lpstr>
      <vt:lpstr>Meltdown: The attack</vt:lpstr>
      <vt:lpstr>Meltdown: The attack</vt:lpstr>
      <vt:lpstr>Meltdown</vt:lpstr>
      <vt:lpstr>Meltdown Example Code</vt:lpstr>
      <vt:lpstr>Spectre</vt:lpstr>
      <vt:lpstr>Confidential Burgers Inc. : Parallel, Out of order execution</vt:lpstr>
      <vt:lpstr>spectre: Branch prediction</vt:lpstr>
      <vt:lpstr>spectre</vt:lpstr>
      <vt:lpstr>spectre</vt:lpstr>
      <vt:lpstr>spectre: Speculative execution</vt:lpstr>
      <vt:lpstr>spectre: Speculative execution</vt:lpstr>
      <vt:lpstr>spectre: Speculative execution</vt:lpstr>
      <vt:lpstr>spectre: Variant 2 (CVE-2017-5715)</vt:lpstr>
      <vt:lpstr>Spectre Code Example</vt:lpstr>
      <vt:lpstr>Slide Source</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Meltdown &amp; Spectre</dc:title>
  <cp:lastModifiedBy>Muhammad Fahim</cp:lastModifiedBy>
  <cp:revision>21</cp:revision>
  <dcterms:modified xsi:type="dcterms:W3CDTF">2020-11-09T09:49:31Z</dcterms:modified>
</cp:coreProperties>
</file>