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57" r:id="rId4"/>
    <p:sldId id="275" r:id="rId5"/>
    <p:sldId id="276" r:id="rId6"/>
    <p:sldId id="259" r:id="rId7"/>
    <p:sldId id="273" r:id="rId8"/>
    <p:sldId id="260" r:id="rId9"/>
    <p:sldId id="261" r:id="rId10"/>
    <p:sldId id="267" r:id="rId11"/>
    <p:sldId id="262" r:id="rId12"/>
    <p:sldId id="266" r:id="rId13"/>
    <p:sldId id="263" r:id="rId14"/>
    <p:sldId id="268" r:id="rId15"/>
    <p:sldId id="269" r:id="rId16"/>
    <p:sldId id="272" r:id="rId17"/>
    <p:sldId id="270" r:id="rId18"/>
    <p:sldId id="274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45" autoAdjust="0"/>
  </p:normalViewPr>
  <p:slideViewPr>
    <p:cSldViewPr snapToGrid="0">
      <p:cViewPr varScale="1">
        <p:scale>
          <a:sx n="58" d="100"/>
          <a:sy n="58" d="100"/>
        </p:scale>
        <p:origin x="1448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3a8fc1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3a8fc1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01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3a8fc1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3a8fc1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x = 3, y = 4, z = 5. For these numbers the statement is true, so we showed that such nonzero integers exist.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53a8fc1a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53a8fc1a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518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53a8fc1a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53a8fc1a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3a8fc1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3a8fc1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1. For a direct proof, the hypothesis implies that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= 2k for some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k,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whence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+ 4 = 2(k + 2), so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+ 4 is even.</a:t>
            </a:r>
            <a:r>
              <a:rPr lang="en-US" sz="3200" dirty="0"/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Times-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For a proof by contradiction, assume that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= 2k and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+ 4 = 2l+1 for some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Helvetica-Oblique"/>
              </a:rPr>
              <a:t>k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and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Helvetica-Oblique"/>
              </a:rPr>
              <a:t>l.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Subtracting gives 4 = 2(l -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Helvetica-Oblique"/>
              </a:rPr>
              <a:t>k)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+ 1, which means that 4 is odd, 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contradiction.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Suppose instead that all of the numbers a1, a2, ... 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an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are less than their average, which we can denote by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Helvetica-Oblique"/>
              </a:rPr>
              <a:t>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In symbols, we have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ai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&lt;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Helvetica-Oblique"/>
              </a:rPr>
              <a:t>A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for all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-Roman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we add these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inequalities, we see that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a1 + a2 + ·· · +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an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&lt;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-Italic"/>
              </a:rPr>
              <a:t>nA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By definition,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Helvetica-Oblique"/>
              </a:rPr>
              <a:t>A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= (a1 + a2 + · ·· +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an)/n</a:t>
            </a:r>
            <a:b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two displayed formulae clearly contradict each other, however: they imply that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-Italic"/>
              </a:rPr>
              <a:t>nA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&lt;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-Italic"/>
              </a:rPr>
              <a:t>nA.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Thus our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assumption must have been incorrect, and we conclude that at least one of the numbers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a,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is greater than or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equal to their average.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This proposition is true. We give a proof by contradiction. Suppose that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m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is neither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1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nor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-1.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Then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-Italic"/>
              </a:rPr>
              <a:t>mn</a:t>
            </a:r>
            <a:b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has a factor (namely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-Roman"/>
              </a:rPr>
              <a:t>lml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) larger than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On the other hand,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-Italic"/>
              </a:rPr>
              <a:t>mn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= 1, and 1 clearly has no such factor.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Therefore we conclude that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m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= 1 or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m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= -1.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is then immediate that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= 1 in the first case and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=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  <a:t>-1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Helvetica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in the second case, since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-Italic"/>
              </a:rPr>
              <a:t>mn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= 1 implies that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= 1/m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We give a proof by contradiction.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there were nine or fewer days on each day of the week, this would account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for at most 9 · 7 = 63 days. But we chose 64 days. This contradiction shows that at least ten of the days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must be on the same day of the week.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765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3a8fc1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3a8fc1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414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3a8fc1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3a8fc1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28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3a8fc1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3a8fc1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15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3a8fc1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3a8fc1a5_0_44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See “induction</a:t>
            </a:r>
            <a:r>
              <a:rPr lang="en-US" sz="1100" b="0" i="1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sampler” pages 2-3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272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3a8fc1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3a8fc1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68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3a8fc1a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3a8fc1a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3a8fc1a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3a8fc1a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3a8fc1a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3a8fc1a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3a8fc1a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3a8fc1a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3a8fc1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3a8fc1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32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3a8fc1a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53a8fc1a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3a8fc1a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53a8fc1a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Math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Lab 1 - September, 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1F4E92-46A1-4E17-B00D-B8F5C52E43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 proof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Way of showing the truth or falsehood of a given statement by a straightforward combination of established facts, usually axioms, existing lemmas and theorems, without making any further assumptions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The example of direct proof was shown in the tutorial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04E3B-CAD8-4EC0-B6D2-C4C04DBEC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323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by construction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/>
                  <a:t>A method of proof that demonstrates the existence of a mathematical object by creating or providing a method for creating the object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 Prove that there exist nonzero integers x, y, z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48DEC-263E-4266-8398-08C420DA8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97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2932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dirty="0"/>
                  <a:t>Show that if a proposition was false, then some false fact would be true. Since a false fact by definition can’t be true, the proposition must be true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b="1" dirty="0"/>
                  <a:t>Example</a:t>
                </a:r>
                <a:r>
                  <a:rPr lang="en" dirty="0"/>
                  <a:t>. </a:t>
                </a:r>
                <a:r>
                  <a:rPr lang="en-US" dirty="0"/>
                  <a:t>Prove by contradiction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is irrational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b="1" dirty="0"/>
                  <a:t>Theorem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is irrational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1" dirty="0"/>
                  <a:t>Proof. </a:t>
                </a:r>
                <a:r>
                  <a:rPr lang="en-US" dirty="0"/>
                  <a:t>(see next slide)</a:t>
                </a:r>
                <a:endParaRPr b="1" dirty="0"/>
              </a:p>
            </p:txBody>
          </p:sp>
        </mc:Choice>
        <mc:Fallback xmlns="">
          <p:sp>
            <p:nvSpPr>
              <p:cNvPr id="97" name="Google Shape;97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29323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F93F71-75DE-49C5-8059-023063B3E872}"/>
              </a:ext>
            </a:extLst>
          </p:cNvPr>
          <p:cNvSpPr txBox="1"/>
          <p:nvPr/>
        </p:nvSpPr>
        <p:spPr>
          <a:xfrm>
            <a:off x="4114800" y="2116067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5" name="Google Shape;90;p19">
            <a:extLst>
              <a:ext uri="{FF2B5EF4-FFF2-40B4-BE49-F238E27FC236}">
                <a16:creationId xmlns:a16="http://schemas.microsoft.com/office/drawing/2014/main" id="{9965A017-E204-48FE-930F-200E986960CD}"/>
              </a:ext>
            </a:extLst>
          </p:cNvPr>
          <p:cNvSpPr txBox="1">
            <a:spLocks/>
          </p:cNvSpPr>
          <p:nvPr/>
        </p:nvSpPr>
        <p:spPr>
          <a:xfrm>
            <a:off x="311700" y="47457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Proof by contradiction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DCE1B-A009-425F-B59D-AA4D1A2F8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359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346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Proof by contradiction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97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2932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GB" b="1" dirty="0"/>
                  <a:t>Theorem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is irrational</a:t>
                </a: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b="1" dirty="0"/>
                  <a:t>Proof. </a:t>
                </a:r>
                <a:r>
                  <a:rPr lang="en-US" dirty="0"/>
                  <a:t>Proof by contradiction. Suppose the claim is false,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rational. </a:t>
                </a:r>
              </a:p>
              <a:p>
                <a:pPr marL="0" lv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dirty="0"/>
                  <a:t>Then we can write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as a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lowest terms. </a:t>
                </a:r>
              </a:p>
              <a:p>
                <a:pPr marL="0" lv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dirty="0"/>
                  <a:t>Squaring both sides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lv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dirty="0"/>
                  <a:t>This implies that a is a multiple of 2. 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must be a multiple of 4. </a:t>
                </a:r>
              </a:p>
              <a:p>
                <a:pPr marL="0" lv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dirty="0"/>
                  <a:t>But 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multiple of 4 and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multiple of 2. This implies that </a:t>
                </a:r>
                <a:r>
                  <a:rPr lang="en-US" i="1" dirty="0"/>
                  <a:t>b</a:t>
                </a:r>
                <a:r>
                  <a:rPr lang="en-US" dirty="0"/>
                  <a:t> is a multiple of 2. </a:t>
                </a:r>
              </a:p>
              <a:p>
                <a:pPr marL="0" lv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have 2 as a common factor, which contradicts the fact that a=b is in lowest terms. Thus,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must be irrational.</a:t>
                </a:r>
                <a:endParaRPr b="1" dirty="0"/>
              </a:p>
            </p:txBody>
          </p:sp>
        </mc:Choice>
        <mc:Fallback xmlns="">
          <p:sp>
            <p:nvSpPr>
              <p:cNvPr id="97" name="Google Shape;97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29323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F93F71-75DE-49C5-8059-023063B3E872}"/>
              </a:ext>
            </a:extLst>
          </p:cNvPr>
          <p:cNvSpPr txBox="1"/>
          <p:nvPr/>
        </p:nvSpPr>
        <p:spPr>
          <a:xfrm>
            <a:off x="4114800" y="2116067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2B9A0-43A1-4832-9403-729386F55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 algn="l" rtl="0">
                  <a:spcBef>
                    <a:spcPts val="0"/>
                  </a:spcBef>
                  <a:spcAft>
                    <a:spcPts val="1600"/>
                  </a:spcAft>
                  <a:buAutoNum type="arabicPeriod"/>
                </a:pPr>
                <a:r>
                  <a:rPr lang="en-US" dirty="0"/>
                  <a:t>Give a direct proof and a proof by contradiction of the statement: If n is even, then n + 4 is even.</a:t>
                </a:r>
              </a:p>
              <a:p>
                <a:pPr marL="342900">
                  <a:spcAft>
                    <a:spcPts val="1600"/>
                  </a:spcAft>
                  <a:buFont typeface="Arial"/>
                  <a:buAutoNum type="arabicPeriod"/>
                </a:pPr>
                <a:r>
                  <a:rPr lang="en-US" dirty="0"/>
                  <a:t>Prove that at least one of the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is greater than or equal to the average of these numbers. What kind of proof did you use?</a:t>
                </a:r>
              </a:p>
              <a:p>
                <a:pPr marL="342900">
                  <a:spcAft>
                    <a:spcPts val="1600"/>
                  </a:spcAft>
                  <a:buFont typeface="Arial"/>
                  <a:buAutoNum type="arabicPeriod"/>
                </a:pPr>
                <a:r>
                  <a:rPr lang="en-US" dirty="0"/>
                  <a:t>Prove or disprove that if m and n are integers such that m*n = 1, then either   m = 1 and n = 1, or else m = −1 and n = −1.</a:t>
                </a:r>
              </a:p>
              <a:p>
                <a:pPr marL="342900">
                  <a:spcAft>
                    <a:spcPts val="1600"/>
                  </a:spcAft>
                  <a:buFont typeface="Arial"/>
                  <a:buAutoNum type="arabicPeriod"/>
                </a:pPr>
                <a:r>
                  <a:rPr lang="en-US" dirty="0"/>
                  <a:t>Show that at least ten of any 64 days chosen must fall on the same day of the week.</a:t>
                </a:r>
              </a:p>
              <a:p>
                <a:pPr marL="342900" lvl="0" algn="l" rtl="0">
                  <a:spcBef>
                    <a:spcPts val="0"/>
                  </a:spcBef>
                  <a:spcAft>
                    <a:spcPts val="1600"/>
                  </a:spcAft>
                  <a:buAutoNum type="arabicPeriod"/>
                </a:pPr>
                <a:endParaRPr dirty="0"/>
              </a:p>
            </p:txBody>
          </p:sp>
        </mc:Choice>
        <mc:Fallback xmlns=""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3A991-83F1-49A1-8803-76E4A50A5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551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by induction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Propositional function P(n) </a:t>
            </a:r>
            <a:r>
              <a:rPr lang="en-US" dirty="0"/>
              <a:t>is a statement containing one or more variables that becomes a proposition when each of its variables is assigned a value or is bound by a quantifier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PRINCIPLE OF MATHEMATICAL INDUCTION </a:t>
            </a:r>
            <a:r>
              <a:rPr lang="en-US" dirty="0"/>
              <a:t>To prove that P(n) is true for all</a:t>
            </a:r>
            <a:br>
              <a:rPr lang="en-US" dirty="0"/>
            </a:br>
            <a:r>
              <a:rPr lang="en-US" dirty="0"/>
              <a:t>positive integers, where P(n) is a propositional function, we complete two steps:</a:t>
            </a:r>
            <a:br>
              <a:rPr lang="en-US" dirty="0"/>
            </a:br>
            <a:r>
              <a:rPr lang="en-US" b="1" dirty="0"/>
              <a:t>BASIS STEP: </a:t>
            </a:r>
            <a:r>
              <a:rPr lang="en-US" dirty="0"/>
              <a:t>We verify that P(1) is true.</a:t>
            </a:r>
            <a:br>
              <a:rPr lang="en-US" dirty="0"/>
            </a:br>
            <a:r>
              <a:rPr lang="en-US" b="1" dirty="0"/>
              <a:t>INDUCTIVE STEP: </a:t>
            </a:r>
            <a:r>
              <a:rPr lang="en-US" dirty="0"/>
              <a:t>We show that the conditional statement P(k) → P(k + 1) is true for all positive integers k.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assumption that P(k) is true is called the </a:t>
            </a:r>
            <a:r>
              <a:rPr lang="en-US" b="1" dirty="0"/>
              <a:t>inductive hypothesis </a:t>
            </a:r>
            <a:br>
              <a:rPr lang="en-US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85BF9-3309-4290-8788-D6AA412C9E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000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by induction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709458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1" dirty="0"/>
                  <a:t>Exercise</a:t>
                </a:r>
                <a:r>
                  <a:rPr lang="en-US" dirty="0"/>
                  <a:t> Use mathematical induction to show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1+2+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all nonnegative integers n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1" dirty="0"/>
                  <a:t>Solution:</a:t>
                </a:r>
                <a:r>
                  <a:rPr lang="en-US" i="1" dirty="0"/>
                  <a:t> </a:t>
                </a:r>
                <a:r>
                  <a:rPr lang="en-US" dirty="0"/>
                  <a:t>Let </a:t>
                </a:r>
                <a:r>
                  <a:rPr lang="en-US" i="1" dirty="0"/>
                  <a:t>P(n) </a:t>
                </a:r>
                <a:r>
                  <a:rPr lang="en-US" dirty="0"/>
                  <a:t>be the proposition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1+2+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the integer </a:t>
                </a:r>
                <a:r>
                  <a:rPr lang="en-US" i="1" dirty="0"/>
                  <a:t>n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i="1" u="sng" dirty="0"/>
                  <a:t>BASIS STEP</a:t>
                </a:r>
                <a:r>
                  <a:rPr lang="en-US" i="1" dirty="0"/>
                  <a:t>: P (</a:t>
                </a:r>
                <a:r>
                  <a:rPr lang="en-US" dirty="0"/>
                  <a:t>0</a:t>
                </a:r>
                <a:r>
                  <a:rPr lang="en-US" i="1" dirty="0"/>
                  <a:t>) </a:t>
                </a:r>
                <a:r>
                  <a:rPr lang="en-US" dirty="0"/>
                  <a:t>is true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=1=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This completes the basis step.</a:t>
                </a:r>
                <a:br>
                  <a:rPr lang="en-US" dirty="0"/>
                </a:br>
                <a:r>
                  <a:rPr lang="en-US" i="1" u="sng" dirty="0"/>
                  <a:t>INDUCTIVE STEP</a:t>
                </a:r>
                <a:r>
                  <a:rPr lang="en-US" i="1" dirty="0"/>
                  <a:t>: </a:t>
                </a:r>
                <a:r>
                  <a:rPr lang="en-US" dirty="0"/>
                  <a:t>For the inductive hypothesis, we assume that </a:t>
                </a:r>
                <a:r>
                  <a:rPr lang="en-US" i="1" dirty="0"/>
                  <a:t>P(k) </a:t>
                </a:r>
                <a:r>
                  <a:rPr lang="en-US" dirty="0"/>
                  <a:t>is true for an arbitrary integer </a:t>
                </a:r>
                <a:r>
                  <a:rPr lang="en-US" i="1" dirty="0"/>
                  <a:t>k</a:t>
                </a:r>
                <a:r>
                  <a:rPr lang="en-GB" dirty="0"/>
                  <a:t> ≥ 0</a:t>
                </a:r>
                <a:r>
                  <a:rPr lang="en-US" dirty="0"/>
                  <a:t>. That is, we assume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1+2+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dirty="0"/>
                </a:br>
                <a:br>
                  <a:rPr lang="en-US" i="1" dirty="0"/>
                </a:br>
                <a:r>
                  <a:rPr lang="en-US" dirty="0"/>
                  <a:t>To carry out the inductive step using this assumption, we must show that when we assume that </a:t>
                </a:r>
                <a:r>
                  <a:rPr lang="en-US" i="1" dirty="0"/>
                  <a:t>P(k) </a:t>
                </a:r>
                <a:r>
                  <a:rPr lang="en-US" dirty="0"/>
                  <a:t>is true, then </a:t>
                </a:r>
                <a:r>
                  <a:rPr lang="en-US" i="1" dirty="0"/>
                  <a:t>P(k </a:t>
                </a:r>
                <a:r>
                  <a:rPr lang="en-US" dirty="0"/>
                  <a:t>+ 1</a:t>
                </a:r>
                <a:r>
                  <a:rPr lang="en-US" i="1" dirty="0"/>
                  <a:t>) </a:t>
                </a:r>
                <a:r>
                  <a:rPr lang="en-US" dirty="0"/>
                  <a:t>is also true.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dirty="0"/>
              </a:p>
            </p:txBody>
          </p:sp>
        </mc:Choice>
        <mc:Fallback xmlns=""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709458" cy="3416400"/>
              </a:xfrm>
              <a:prstGeom prst="rect">
                <a:avLst/>
              </a:prstGeom>
              <a:blipFill>
                <a:blip r:embed="rId3"/>
                <a:stretch>
                  <a:fillRect l="-560"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07920-33A1-40B8-85F8-0EC84BDC98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354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by induction – Example (continued)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864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/>
                  <a:t>That is, we must show that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1+2+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assuming the inductive hypothesis P (k).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/>
                  <a:t>Under the assumption of P(k), we see that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1+2+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1+2+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   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:r>
                  <a:rPr lang="en-US" dirty="0"/>
                  <a:t>using the induction hypothesis, we get:	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1+2+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/>
                  <a:t>We have completed the inductive step.</a:t>
                </a:r>
                <a:br>
                  <a:rPr lang="en-US" dirty="0"/>
                </a:br>
                <a:r>
                  <a:rPr lang="en-US" dirty="0"/>
                  <a:t>As we have completed the basis step and the inductive step, by mathematical induction </a:t>
                </a:r>
                <a:r>
                  <a:rPr lang="en-GB" dirty="0"/>
                  <a:t>we have shown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1+2+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  <a:r>
                  <a:rPr lang="en-US" dirty="0"/>
                  <a:t>is true for all nonnegative integers n.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864025"/>
              </a:xfrm>
              <a:prstGeom prst="rect">
                <a:avLst/>
              </a:prstGeom>
              <a:blipFill>
                <a:blip r:embed="rId3"/>
                <a:stretch>
                  <a:fillRect l="-572" b="-4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32D079-BF60-4FF7-965F-72EE91E05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215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Exercises II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611963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>
                  <a:spcAft>
                    <a:spcPts val="1600"/>
                  </a:spcAft>
                  <a:buAutoNum type="arabicPeriod"/>
                </a:pPr>
                <a:r>
                  <a:rPr lang="en-US" dirty="0"/>
                  <a:t>Find and prove by induction a formula for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/>
                          <m:t>𝑛</m:t>
                        </m:r>
                      </m:sup>
                      <m:e>
                        <m:r>
                          <a:rPr lang="en-US"/>
                          <m:t>(2</m:t>
                        </m:r>
                        <m:r>
                          <a:rPr lang="en-US"/>
                          <m:t>𝑖</m:t>
                        </m:r>
                        <m:r>
                          <a:rPr lang="en-US"/>
                          <m:t>−1) </m:t>
                        </m:r>
                      </m:e>
                    </m:nary>
                  </m:oMath>
                </a14:m>
                <a:r>
                  <a:rPr lang="en-US" dirty="0"/>
                  <a:t>(i.e., the sum of the first n odd numbers), where </a:t>
                </a:r>
                <a14:m>
                  <m:oMath xmlns:m="http://schemas.openxmlformats.org/officeDocument/2006/math">
                    <m:r>
                      <a:rPr lang="en-US"/>
                      <m:t>𝑛</m:t>
                    </m:r>
                    <m:r>
                      <a:rPr lang="en-US"/>
                      <m:t>∈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𝑍</m:t>
                        </m:r>
                      </m:e>
                      <m:sub>
                        <m:r>
                          <a:rPr lang="en-US"/>
                          <m:t>+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0">
                  <a:spcAft>
                    <a:spcPts val="1600"/>
                  </a:spcAft>
                  <a:buAutoNum type="arabicPeriod"/>
                </a:pPr>
                <a:r>
                  <a:rPr lang="en-US" dirty="0"/>
                  <a:t>Find and prove by induction a formula for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/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/>
                            </m:ctrlPr>
                          </m:fPr>
                          <m:num>
                            <m:r>
                              <a:rPr lang="en-US"/>
                              <m:t>1</m:t>
                            </m:r>
                          </m:num>
                          <m:den>
                            <m:r>
                              <a:rPr lang="en-US"/>
                              <m:t>𝑖</m:t>
                            </m:r>
                            <m:r>
                              <a:rPr lang="en-US"/>
                              <m:t>(</m:t>
                            </m:r>
                            <m:r>
                              <a:rPr lang="en-US"/>
                              <m:t>𝑖</m:t>
                            </m:r>
                            <m:r>
                              <a:rPr lang="en-US"/>
                              <m:t>+1)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/>
                      <m:t>𝑛</m:t>
                    </m:r>
                    <m:r>
                      <a:rPr lang="en-US"/>
                      <m:t>∈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𝑍</m:t>
                        </m:r>
                      </m:e>
                      <m:sub>
                        <m:r>
                          <a:rPr lang="en-US"/>
                          <m:t>+</m:t>
                        </m:r>
                      </m:sub>
                    </m:sSub>
                    <m:r>
                      <a:rPr lang="en-US"/>
                      <m:t>.</m:t>
                    </m:r>
                  </m:oMath>
                </a14:m>
                <a:endParaRPr lang="en-US" dirty="0"/>
              </a:p>
              <a:p>
                <a:pPr marL="342900" lvl="0">
                  <a:spcAft>
                    <a:spcPts val="1600"/>
                  </a:spcAft>
                  <a:buAutoNum type="arabicPeriod"/>
                </a:pPr>
                <a:r>
                  <a:rPr lang="en-US" dirty="0"/>
                  <a:t>Prove that for any real number </a:t>
                </a:r>
                <a14:m>
                  <m:oMath xmlns:m="http://schemas.openxmlformats.org/officeDocument/2006/math">
                    <m:r>
                      <a:rPr lang="en-US"/>
                      <m:t>𝑥</m:t>
                    </m:r>
                    <m:r>
                      <a:rPr lang="en-US"/>
                      <m:t>&gt;−1 </m:t>
                    </m:r>
                  </m:oMath>
                </a14:m>
                <a:r>
                  <a:rPr lang="en-US" dirty="0"/>
                  <a:t>and any positive integer </a:t>
                </a:r>
                <a14:m>
                  <m:oMath xmlns:m="http://schemas.openxmlformats.org/officeDocument/2006/math">
                    <m:r>
                      <a:rPr lang="en-US"/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1+</m:t>
                            </m:r>
                            <m:r>
                              <a:rPr lang="en-US"/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/>
                          <m:t>𝑛</m:t>
                        </m:r>
                      </m:sup>
                    </m:sSup>
                    <m:r>
                      <a:rPr lang="en-US"/>
                      <m:t>≥1+</m:t>
                    </m:r>
                    <m:r>
                      <a:rPr lang="en-US"/>
                      <m:t>𝑛𝑥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marL="342900" lvl="0" algn="l" rtl="0">
                  <a:spcBef>
                    <a:spcPts val="0"/>
                  </a:spcBef>
                  <a:spcAft>
                    <a:spcPts val="1600"/>
                  </a:spcAft>
                  <a:buAutoNum type="arabicPeriod"/>
                </a:pPr>
                <a:endParaRPr dirty="0"/>
              </a:p>
            </p:txBody>
          </p:sp>
        </mc:Choice>
        <mc:Fallback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611963" cy="3416400"/>
              </a:xfrm>
              <a:prstGeom prst="rect">
                <a:avLst/>
              </a:prstGeom>
              <a:blipFill>
                <a:blip r:embed="rId3"/>
                <a:stretch>
                  <a:fillRect l="-425" t="-10893" r="-12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3A991-83F1-49A1-8803-76E4A50A5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190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Homework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 algn="l" rtl="0">
                  <a:spcBef>
                    <a:spcPts val="0"/>
                  </a:spcBef>
                  <a:spcAft>
                    <a:spcPts val="1600"/>
                  </a:spcAft>
                  <a:buAutoNum type="arabicPeriod"/>
                </a:pPr>
                <a:r>
                  <a:rPr lang="en-US" dirty="0"/>
                  <a:t>Read textbook Kenneth H. Rosen "Discrete Mathematics and Its Applications, 7th Edition“ – paragraphs 1.7, 5.1</a:t>
                </a:r>
                <a:endParaRPr lang="ru-RU" dirty="0"/>
              </a:p>
              <a:p>
                <a:pPr marL="342900" lvl="0" algn="l" rtl="0">
                  <a:spcBef>
                    <a:spcPts val="0"/>
                  </a:spcBef>
                  <a:spcAft>
                    <a:spcPts val="1600"/>
                  </a:spcAft>
                  <a:buAutoNum type="arabicPeriod"/>
                </a:pPr>
                <a:r>
                  <a:rPr lang="en-US" dirty="0"/>
                  <a:t>Create a folder on google drive, share it with your TA and upload the solutions to the following exercises by 10pm September 11 (Friday)</a:t>
                </a:r>
              </a:p>
              <a:p>
                <a:pPr marL="800100" lvl="1">
                  <a:spcBef>
                    <a:spcPts val="0"/>
                  </a:spcBef>
                  <a:spcAft>
                    <a:spcPts val="1600"/>
                  </a:spcAft>
                  <a:buFont typeface="Arial"/>
                  <a:buAutoNum type="arabicPeriod"/>
                </a:pPr>
                <a:r>
                  <a:rPr lang="en-US" sz="1800" dirty="0"/>
                  <a:t>Prove by contradiction that there exist no integers a and b for which      21a + 30b = 1</a:t>
                </a:r>
                <a:endParaRPr lang="ru-RU" sz="1800" dirty="0"/>
              </a:p>
              <a:p>
                <a:pPr marL="800100" lvl="1">
                  <a:spcBef>
                    <a:spcPts val="0"/>
                  </a:spcBef>
                  <a:spcAft>
                    <a:spcPts val="1600"/>
                  </a:spcAft>
                  <a:buFont typeface="Arial"/>
                  <a:buAutoNum type="arabicPeriod"/>
                </a:pPr>
                <a:r>
                  <a:rPr lang="en-US" sz="1800" dirty="0"/>
                  <a:t>Prove by induction that </a:t>
                </a:r>
                <a:r>
                  <a:rPr lang="pt-BR" sz="1800" dirty="0"/>
                  <a:t>n!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1800" dirty="0"/>
                  <a:t> for n ≥ 4 </a:t>
                </a:r>
                <a:endParaRPr lang="ru-RU" sz="1800" dirty="0"/>
              </a:p>
              <a:p>
                <a:pPr marL="800100" lvl="1">
                  <a:spcBef>
                    <a:spcPts val="0"/>
                  </a:spcBef>
                  <a:spcAft>
                    <a:spcPts val="1600"/>
                  </a:spcAft>
                  <a:buFont typeface="Arial"/>
                  <a:buAutoNum type="arabicPeriod"/>
                </a:pPr>
                <a:r>
                  <a:rPr lang="ru-RU" sz="1800" dirty="0"/>
                  <a:t>(</a:t>
                </a:r>
                <a:r>
                  <a:rPr lang="en-US" sz="1800" dirty="0"/>
                  <a:t>Optional) Prove by induction that a</a:t>
                </a:r>
                <a:r>
                  <a:rPr lang="pt-BR" sz="1800" dirty="0"/>
                  <a:t> convex n-gon has n(n - 3)/2 diagonals </a:t>
                </a:r>
                <a:br>
                  <a:rPr lang="pt-BR" sz="1800" dirty="0"/>
                </a:br>
                <a:endParaRPr lang="ru-RU" sz="1800" dirty="0"/>
              </a:p>
              <a:p>
                <a:pPr marL="800100" lvl="1">
                  <a:spcBef>
                    <a:spcPts val="0"/>
                  </a:spcBef>
                  <a:spcAft>
                    <a:spcPts val="1600"/>
                  </a:spcAft>
                  <a:buAutoNum type="arabicPeriod"/>
                </a:pPr>
                <a:endParaRPr lang="en-US" dirty="0"/>
              </a:p>
              <a:p>
                <a:pPr marL="342900" lvl="0" algn="l" rtl="0">
                  <a:spcBef>
                    <a:spcPts val="0"/>
                  </a:spcBef>
                  <a:spcAft>
                    <a:spcPts val="1600"/>
                  </a:spcAft>
                  <a:buAutoNum type="arabicPeriod"/>
                </a:pPr>
                <a:endParaRPr dirty="0"/>
              </a:p>
            </p:txBody>
          </p:sp>
        </mc:Choice>
        <mc:Fallback xmlns=""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 r="-715" b="-3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B5462-256D-4388-8781-FFB10749A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510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Course Introduction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TA introduction, office hours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Grading policy</a:t>
            </a:r>
            <a:endParaRPr lang="ru-RU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Textbook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Main Part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Introduction to proofs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Proof by contradiction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Proof by induction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5D074-283D-4596-9E84-E20FF36B5E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Maria Naumcheva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PhD Student at Innopolis University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Office:</a:t>
            </a:r>
            <a:r>
              <a:rPr lang="en" b="1"/>
              <a:t> 413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E-mail: </a:t>
            </a:r>
            <a:r>
              <a:rPr lang="en" u="sng">
                <a:solidFill>
                  <a:srgbClr val="0097A7"/>
                </a:solidFill>
              </a:rPr>
              <a:t>m.naumcheva@innopolis.university</a:t>
            </a:r>
            <a:endParaRPr u="sng">
              <a:solidFill>
                <a:srgbClr val="0097A7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Telegram: @MaryNaumcheva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hours: by appointment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Research interest: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Requirements engineering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A13C3-5605-4F7D-985C-AE46211A8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Khomyakov Ilya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PhD Student at Innopolis University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Office:</a:t>
            </a:r>
            <a:r>
              <a:rPr lang="en" b="1" dirty="0"/>
              <a:t> </a:t>
            </a:r>
            <a:r>
              <a:rPr lang="en-US" b="1" dirty="0"/>
              <a:t>nope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E-mail: </a:t>
            </a:r>
            <a:r>
              <a:rPr lang="en-GB" u="sng" dirty="0" err="1">
                <a:solidFill>
                  <a:srgbClr val="0097A7"/>
                </a:solidFill>
              </a:rPr>
              <a:t>i.khomyakov</a:t>
            </a:r>
            <a:r>
              <a:rPr lang="en" u="sng" dirty="0">
                <a:solidFill>
                  <a:srgbClr val="0097A7"/>
                </a:solidFill>
              </a:rPr>
              <a:t>@innopolis.university</a:t>
            </a:r>
            <a:endParaRPr u="sng" dirty="0">
              <a:solidFill>
                <a:srgbClr val="0097A7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Telegram: @</a:t>
            </a:r>
            <a:r>
              <a:rPr lang="en-US" dirty="0"/>
              <a:t>X0mak</a:t>
            </a:r>
            <a:endParaRPr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Office hours: by appointment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Research interest: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Software metrics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A13C3-5605-4F7D-985C-AE46211A8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 err="1"/>
              <a:t>Ruzilia</a:t>
            </a:r>
            <a:r>
              <a:rPr lang="en-GB" b="1" dirty="0"/>
              <a:t> </a:t>
            </a:r>
            <a:r>
              <a:rPr lang="en-GB" b="1" dirty="0" err="1"/>
              <a:t>Mukhutdinova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PhD Student at Innopolis University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E-mail: </a:t>
            </a:r>
            <a:r>
              <a:rPr lang="en" u="sng" dirty="0">
                <a:solidFill>
                  <a:srgbClr val="0097A7"/>
                </a:solidFill>
              </a:rPr>
              <a:t>r.mirgalimova@innopolis.</a:t>
            </a:r>
            <a:r>
              <a:rPr lang="en-US" u="sng">
                <a:solidFill>
                  <a:srgbClr val="0097A7"/>
                </a:solidFill>
              </a:rPr>
              <a:t>ru</a:t>
            </a:r>
            <a:endParaRPr u="sng" dirty="0">
              <a:solidFill>
                <a:srgbClr val="0097A7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Office hours will be in Zoom: by appointment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Research interest: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Management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Requirements engineering</a:t>
            </a:r>
            <a:br>
              <a:rPr lang="en" dirty="0"/>
            </a:br>
            <a:r>
              <a:rPr lang="en" dirty="0"/>
              <a:t>Cyber Physical Systems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A13C3-5605-4F7D-985C-AE46211A8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Grading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Course points: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Labs – 20 points (see below)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3 in-class tests – 10 points each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Mid-term – 25 points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Final exam – 25 points</a:t>
            </a:r>
            <a:endParaRPr lang="en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Labs points:</a:t>
            </a:r>
            <a:endParaRPr b="1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In-class participation 0.5 point for each individual contribution in a class but not more than 0.5 points a week (i.e. 7 points in total for 14 study weeks),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Home assignments 1 point for each homework (i.e. 13 points in total).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Attendance is mandatory, we will </a:t>
            </a:r>
            <a:r>
              <a:rPr lang="en"/>
              <a:t>check it at </a:t>
            </a:r>
            <a:r>
              <a:rPr lang="en" dirty="0"/>
              <a:t>every lab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40CE8-6DE5-4944-AF5A-6C4A960616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BA3A-F64C-43E2-BF56-897115E9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B08-92C8-4174-BEC0-A2307174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5842"/>
            <a:ext cx="8520600" cy="3416400"/>
          </a:xfrm>
        </p:spPr>
        <p:txBody>
          <a:bodyPr/>
          <a:lstStyle/>
          <a:p>
            <a:r>
              <a:rPr lang="en-US" dirty="0"/>
              <a:t>Kenneth H. Rosen "Discrete Mathematics and Its Applications, 7th Edition“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256D3-8E9D-43F8-B28C-D2BAF2941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165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proofs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Proof </a:t>
            </a:r>
            <a:r>
              <a:rPr lang="en"/>
              <a:t>is a valid argument that establishes the truth of a mathematical statement.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Argument </a:t>
            </a:r>
            <a:r>
              <a:rPr lang="en"/>
              <a:t>is a sequence of statements that end with a conclusion.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 b="1"/>
              <a:t>valid</a:t>
            </a:r>
            <a:r>
              <a:rPr lang="en"/>
              <a:t>, we mean that the conclusion, or final statement of the argument, must follow from the truth of the preceding statements, or premises, of the argument.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Statements that can be shown to be true are called </a:t>
            </a:r>
            <a:r>
              <a:rPr lang="en" b="1"/>
              <a:t>propositions </a:t>
            </a:r>
            <a:r>
              <a:rPr lang="en"/>
              <a:t>or </a:t>
            </a:r>
            <a:r>
              <a:rPr lang="en" b="1"/>
              <a:t>theorems. 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A32AC8-15C5-43E4-92FC-1C4357F67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proof techniques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61950" algn="l" rtl="0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Direct proof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Proof by construction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Proof by contradiction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Proof by induction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1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83A54-06A3-4176-B34F-D95FCF024C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1769</Words>
  <Application>Microsoft Office PowerPoint</Application>
  <PresentationFormat>On-screen Show (16:9)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Cambria Math</vt:lpstr>
      <vt:lpstr>Helvetica</vt:lpstr>
      <vt:lpstr>Helvetica-Bold</vt:lpstr>
      <vt:lpstr>Helvetica-Oblique</vt:lpstr>
      <vt:lpstr>Times-Bold</vt:lpstr>
      <vt:lpstr>Times-Italic</vt:lpstr>
      <vt:lpstr>Times-Roman</vt:lpstr>
      <vt:lpstr>Simple Light</vt:lpstr>
      <vt:lpstr>Discrete Math </vt:lpstr>
      <vt:lpstr>Agenda</vt:lpstr>
      <vt:lpstr>TA introduction</vt:lpstr>
      <vt:lpstr>TA introduction</vt:lpstr>
      <vt:lpstr>TA introduction</vt:lpstr>
      <vt:lpstr>Grading</vt:lpstr>
      <vt:lpstr>Textbook</vt:lpstr>
      <vt:lpstr>Introduction to proofs</vt:lpstr>
      <vt:lpstr>Basic proof techniques</vt:lpstr>
      <vt:lpstr>Direct proof</vt:lpstr>
      <vt:lpstr>Proof by construction</vt:lpstr>
      <vt:lpstr>PowerPoint Presentation</vt:lpstr>
      <vt:lpstr>Proof by contradiction example</vt:lpstr>
      <vt:lpstr>Exercises</vt:lpstr>
      <vt:lpstr>Proof by induction</vt:lpstr>
      <vt:lpstr>Proof by induction - Example</vt:lpstr>
      <vt:lpstr>Proof by induction – Example (continued)</vt:lpstr>
      <vt:lpstr>Exercises II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</dc:title>
  <dc:creator>Mary Naumcheva</dc:creator>
  <cp:lastModifiedBy>Mary Naumcheva</cp:lastModifiedBy>
  <cp:revision>24</cp:revision>
  <dcterms:modified xsi:type="dcterms:W3CDTF">2020-09-08T08:17:05Z</dcterms:modified>
</cp:coreProperties>
</file>