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304" r:id="rId22"/>
    <p:sldId id="305" r:id="rId23"/>
    <p:sldId id="306" r:id="rId24"/>
    <p:sldId id="307" r:id="rId25"/>
    <p:sldId id="308" r:id="rId26"/>
    <p:sldId id="309"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body"/>
          </p:nvPr>
        </p:nvSpPr>
        <p:spPr>
          <a:xfrm>
            <a:off x="756000" y="5078520"/>
            <a:ext cx="6047640" cy="4811040"/>
          </a:xfrm>
          <a:prstGeom prst="rect">
            <a:avLst/>
          </a:prstGeom>
        </p:spPr>
        <p:txBody>
          <a:bodyPr lIns="0" tIns="0" rIns="0" bIns="0"/>
          <a:lstStyle/>
          <a:p>
            <a:r>
              <a:rPr lang="en-GB" sz="2000" b="0" strike="noStrike" spc="-1">
                <a:solidFill>
                  <a:srgbClr val="000000"/>
                </a:solidFill>
                <a:uFill>
                  <a:solidFill>
                    <a:srgbClr val="FFFFFF"/>
                  </a:solidFill>
                </a:uFill>
                <a:latin typeface="Arial"/>
              </a:rPr>
              <a:t>Click to edit the notes' format</a:t>
            </a:r>
          </a:p>
        </p:txBody>
      </p:sp>
      <p:sp>
        <p:nvSpPr>
          <p:cNvPr id="40" name="PlaceHolder 2"/>
          <p:cNvSpPr>
            <a:spLocks noGrp="1"/>
          </p:cNvSpPr>
          <p:nvPr>
            <p:ph type="hdr"/>
          </p:nvPr>
        </p:nvSpPr>
        <p:spPr>
          <a:xfrm>
            <a:off x="0" y="0"/>
            <a:ext cx="3280680" cy="534240"/>
          </a:xfrm>
          <a:prstGeom prst="rect">
            <a:avLst/>
          </a:prstGeom>
        </p:spPr>
        <p:txBody>
          <a:bodyPr lIns="0" tIns="0" rIns="0" bIns="0"/>
          <a:lstStyle/>
          <a:p>
            <a:r>
              <a:rPr lang="en-GB" sz="1400" b="0" strike="noStrike" spc="-1">
                <a:solidFill>
                  <a:srgbClr val="000000"/>
                </a:solidFill>
                <a:uFill>
                  <a:solidFill>
                    <a:srgbClr val="FFFFFF"/>
                  </a:solidFill>
                </a:uFill>
                <a:latin typeface="Times New Roman"/>
              </a:rPr>
              <a:t>&lt;header&gt;</a:t>
            </a:r>
          </a:p>
        </p:txBody>
      </p:sp>
      <p:sp>
        <p:nvSpPr>
          <p:cNvPr id="41" name="PlaceHolder 3"/>
          <p:cNvSpPr>
            <a:spLocks noGrp="1"/>
          </p:cNvSpPr>
          <p:nvPr>
            <p:ph type="dt"/>
          </p:nvPr>
        </p:nvSpPr>
        <p:spPr>
          <a:xfrm>
            <a:off x="4278960" y="0"/>
            <a:ext cx="3280680" cy="534240"/>
          </a:xfrm>
          <a:prstGeom prst="rect">
            <a:avLst/>
          </a:prstGeom>
        </p:spPr>
        <p:txBody>
          <a:bodyPr lIns="0" tIns="0" rIns="0" bIns="0"/>
          <a:lstStyle/>
          <a:p>
            <a:pPr algn="r"/>
            <a:r>
              <a:rPr lang="en-GB" sz="1400" b="0" strike="noStrike" spc="-1">
                <a:solidFill>
                  <a:srgbClr val="000000"/>
                </a:solidFill>
                <a:uFill>
                  <a:solidFill>
                    <a:srgbClr val="FFFFFF"/>
                  </a:solidFill>
                </a:uFill>
                <a:latin typeface="Times New Roman"/>
              </a:rPr>
              <a:t>&lt;date/time&gt;</a:t>
            </a:r>
          </a:p>
        </p:txBody>
      </p:sp>
      <p:sp>
        <p:nvSpPr>
          <p:cNvPr id="42" name="PlaceHolder 4"/>
          <p:cNvSpPr>
            <a:spLocks noGrp="1"/>
          </p:cNvSpPr>
          <p:nvPr>
            <p:ph type="ftr"/>
          </p:nvPr>
        </p:nvSpPr>
        <p:spPr>
          <a:xfrm>
            <a:off x="0" y="10157400"/>
            <a:ext cx="3280680" cy="534240"/>
          </a:xfrm>
          <a:prstGeom prst="rect">
            <a:avLst/>
          </a:prstGeom>
        </p:spPr>
        <p:txBody>
          <a:bodyPr lIns="0" tIns="0" rIns="0" bIns="0" anchor="b"/>
          <a:lstStyle/>
          <a:p>
            <a:r>
              <a:rPr lang="en-GB" sz="1400" b="0" strike="noStrike" spc="-1">
                <a:solidFill>
                  <a:srgbClr val="000000"/>
                </a:solidFill>
                <a:uFill>
                  <a:solidFill>
                    <a:srgbClr val="FFFFFF"/>
                  </a:solidFill>
                </a:uFill>
                <a:latin typeface="Times New Roman"/>
              </a:rPr>
              <a:t>&lt;footer&gt;</a:t>
            </a:r>
          </a:p>
        </p:txBody>
      </p:sp>
      <p:sp>
        <p:nvSpPr>
          <p:cNvPr id="43" name="PlaceHolder 5"/>
          <p:cNvSpPr>
            <a:spLocks noGrp="1"/>
          </p:cNvSpPr>
          <p:nvPr>
            <p:ph type="sldNum"/>
          </p:nvPr>
        </p:nvSpPr>
        <p:spPr>
          <a:xfrm>
            <a:off x="4278960" y="10157400"/>
            <a:ext cx="3280680" cy="534240"/>
          </a:xfrm>
          <a:prstGeom prst="rect">
            <a:avLst/>
          </a:prstGeom>
        </p:spPr>
        <p:txBody>
          <a:bodyPr lIns="0" tIns="0" rIns="0" bIns="0" anchor="b"/>
          <a:lstStyle/>
          <a:p>
            <a:pPr algn="r"/>
            <a:fld id="{1C4A22E5-F92B-42B1-B197-C986D7DAD6E2}" type="slidenum">
              <a:rPr lang="en-GB" sz="1400" b="0" strike="noStrike" spc="-1">
                <a:solidFill>
                  <a:srgbClr val="000000"/>
                </a:solidFill>
                <a:uFill>
                  <a:solidFill>
                    <a:srgbClr val="FFFFFF"/>
                  </a:solidFill>
                </a:uFill>
                <a:latin typeface="Times New Roman"/>
              </a:rPr>
              <a:t>‹#›</a:t>
            </a:fld>
            <a:endParaRPr lang="en-GB"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716040" y="4489200"/>
            <a:ext cx="5730120" cy="4250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36"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F59D8C75-75E2-4CA0-8E94-9D118BCAF550}" type="slidenum">
              <a:rPr lang="en-GB" sz="1200" b="0" strike="noStrike" spc="-1">
                <a:solidFill>
                  <a:srgbClr val="000000"/>
                </a:solidFill>
                <a:uFill>
                  <a:solidFill>
                    <a:srgbClr val="FFFFFF"/>
                  </a:solidFill>
                </a:uFill>
                <a:latin typeface="+mn-lt"/>
                <a:ea typeface="+mn-ea"/>
              </a:rPr>
              <a:t>11</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38"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6B199353-F216-4832-9D48-BF2BAFBC9018}" type="slidenum">
              <a:rPr lang="en-GB" sz="1200" b="0" strike="noStrike" spc="-1">
                <a:solidFill>
                  <a:srgbClr val="000000"/>
                </a:solidFill>
                <a:uFill>
                  <a:solidFill>
                    <a:srgbClr val="FFFFFF"/>
                  </a:solidFill>
                </a:uFill>
                <a:latin typeface="+mn-lt"/>
                <a:ea typeface="+mn-ea"/>
              </a:rPr>
              <a:t>12</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40"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8CD5BBDC-6E4D-4485-9E96-E3D58B35C3DF}" type="slidenum">
              <a:rPr lang="en-GB" sz="1200" b="0" strike="noStrike" spc="-1">
                <a:solidFill>
                  <a:srgbClr val="000000"/>
                </a:solidFill>
                <a:uFill>
                  <a:solidFill>
                    <a:srgbClr val="FFFFFF"/>
                  </a:solidFill>
                </a:uFill>
                <a:latin typeface="+mn-lt"/>
                <a:ea typeface="+mn-ea"/>
              </a:rPr>
              <a:t>13</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42"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4FBAE3B3-3B2F-4810-B35B-3C8085DE26C7}" type="slidenum">
              <a:rPr lang="en-GB" sz="1200" b="0" strike="noStrike" spc="-1">
                <a:solidFill>
                  <a:srgbClr val="000000"/>
                </a:solidFill>
                <a:uFill>
                  <a:solidFill>
                    <a:srgbClr val="FFFFFF"/>
                  </a:solidFill>
                </a:uFill>
                <a:latin typeface="+mn-lt"/>
                <a:ea typeface="+mn-ea"/>
              </a:rPr>
              <a:t>14</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44"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3F499971-294E-403A-9AF1-BFECD4087BE5}" type="slidenum">
              <a:rPr lang="en-GB" sz="1200" b="0" strike="noStrike" spc="-1">
                <a:solidFill>
                  <a:srgbClr val="000000"/>
                </a:solidFill>
                <a:uFill>
                  <a:solidFill>
                    <a:srgbClr val="FFFFFF"/>
                  </a:solidFill>
                </a:uFill>
                <a:latin typeface="+mn-lt"/>
                <a:ea typeface="+mn-ea"/>
              </a:rPr>
              <a:t>15</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46"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D45992E6-18BD-4128-B51C-5D5E474B9B6C}" type="slidenum">
              <a:rPr lang="en-GB" sz="1200" b="0" strike="noStrike" spc="-1">
                <a:solidFill>
                  <a:srgbClr val="000000"/>
                </a:solidFill>
                <a:uFill>
                  <a:solidFill>
                    <a:srgbClr val="FFFFFF"/>
                  </a:solidFill>
                </a:uFill>
                <a:latin typeface="+mn-lt"/>
                <a:ea typeface="+mn-ea"/>
              </a:rPr>
              <a:t>16</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48"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F5E7D90D-5A6F-4A3B-8D4D-072917DDC7A8}" type="slidenum">
              <a:rPr lang="en-GB" sz="1200" b="0" strike="noStrike" spc="-1">
                <a:solidFill>
                  <a:srgbClr val="000000"/>
                </a:solidFill>
                <a:uFill>
                  <a:solidFill>
                    <a:srgbClr val="FFFFFF"/>
                  </a:solidFill>
                </a:uFill>
                <a:latin typeface="+mn-lt"/>
                <a:ea typeface="+mn-ea"/>
              </a:rPr>
              <a:t>17</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50"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639B4700-6083-407E-815B-0EDFF8E4AA0E}" type="slidenum">
              <a:rPr lang="en-GB" sz="1200" b="0" strike="noStrike" spc="-1">
                <a:solidFill>
                  <a:srgbClr val="000000"/>
                </a:solidFill>
                <a:uFill>
                  <a:solidFill>
                    <a:srgbClr val="FFFFFF"/>
                  </a:solidFill>
                </a:uFill>
                <a:latin typeface="+mn-lt"/>
                <a:ea typeface="+mn-ea"/>
              </a:rPr>
              <a:t>18</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52"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F6BF4454-0B2B-46F8-9B48-A435FA0FA7B7}" type="slidenum">
              <a:rPr lang="en-GB" sz="1200" b="0" strike="noStrike" spc="-1">
                <a:solidFill>
                  <a:srgbClr val="000000"/>
                </a:solidFill>
                <a:uFill>
                  <a:solidFill>
                    <a:srgbClr val="FFFFFF"/>
                  </a:solidFill>
                </a:uFill>
                <a:latin typeface="+mn-lt"/>
                <a:ea typeface="+mn-ea"/>
              </a:rPr>
              <a:t>19</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84"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EC05AC74-6837-45D2-8B24-52D438E71675}" type="slidenum">
              <a:rPr lang="en-GB" sz="1200" b="0" strike="noStrike" spc="-1">
                <a:solidFill>
                  <a:srgbClr val="000000"/>
                </a:solidFill>
                <a:uFill>
                  <a:solidFill>
                    <a:srgbClr val="FFFFFF"/>
                  </a:solidFill>
                </a:uFill>
                <a:latin typeface="+mn-lt"/>
                <a:ea typeface="+mn-ea"/>
              </a:rPr>
              <a:t>27</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20"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B16CC92A-4336-4B40-AAF0-0991AC1B5CEB}" type="slidenum">
              <a:rPr lang="en-GB" sz="1200" b="0" strike="noStrike" spc="-1">
                <a:solidFill>
                  <a:srgbClr val="000000"/>
                </a:solidFill>
                <a:uFill>
                  <a:solidFill>
                    <a:srgbClr val="FFFFFF"/>
                  </a:solidFill>
                </a:uFill>
                <a:latin typeface="+mn-lt"/>
                <a:ea typeface="+mn-ea"/>
              </a:rPr>
              <a:t>2</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86"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7A06E97F-2F53-4D94-B653-EC9F9C32830E}" type="slidenum">
              <a:rPr lang="en-GB" sz="1200" b="0" strike="noStrike" spc="-1">
                <a:solidFill>
                  <a:srgbClr val="000000"/>
                </a:solidFill>
                <a:uFill>
                  <a:solidFill>
                    <a:srgbClr val="FFFFFF"/>
                  </a:solidFill>
                </a:uFill>
                <a:latin typeface="+mn-lt"/>
                <a:ea typeface="+mn-ea"/>
              </a:rPr>
              <a:t>28</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88"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A903D772-4C63-4ECA-A6B0-FAC3745C1D98}" type="slidenum">
              <a:rPr lang="en-GB" sz="1200" b="0" strike="noStrike" spc="-1">
                <a:solidFill>
                  <a:srgbClr val="000000"/>
                </a:solidFill>
                <a:uFill>
                  <a:solidFill>
                    <a:srgbClr val="FFFFFF"/>
                  </a:solidFill>
                </a:uFill>
                <a:latin typeface="+mn-lt"/>
                <a:ea typeface="+mn-ea"/>
              </a:rPr>
              <a:t>31</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90"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F24182DD-268A-495C-8400-63029945F710}" type="slidenum">
              <a:rPr lang="en-GB" sz="1200" b="0" strike="noStrike" spc="-1">
                <a:solidFill>
                  <a:srgbClr val="000000"/>
                </a:solidFill>
                <a:uFill>
                  <a:solidFill>
                    <a:srgbClr val="FFFFFF"/>
                  </a:solidFill>
                </a:uFill>
                <a:latin typeface="+mn-lt"/>
                <a:ea typeface="+mn-ea"/>
              </a:rPr>
              <a:t>34</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92"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28769A5D-36F7-4253-B639-11631A0655BD}" type="slidenum">
              <a:rPr lang="en-GB" sz="1200" b="0" strike="noStrike" spc="-1">
                <a:solidFill>
                  <a:srgbClr val="000000"/>
                </a:solidFill>
                <a:uFill>
                  <a:solidFill>
                    <a:srgbClr val="FFFFFF"/>
                  </a:solidFill>
                </a:uFill>
                <a:latin typeface="+mn-lt"/>
                <a:ea typeface="+mn-ea"/>
              </a:rPr>
              <a:t>35</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94"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27879440-858B-4EAB-AF35-3DFD541CEFC4}" type="slidenum">
              <a:rPr lang="en-GB" sz="1200" b="0" strike="noStrike" spc="-1">
                <a:solidFill>
                  <a:srgbClr val="000000"/>
                </a:solidFill>
                <a:uFill>
                  <a:solidFill>
                    <a:srgbClr val="FFFFFF"/>
                  </a:solidFill>
                </a:uFill>
                <a:latin typeface="+mn-lt"/>
                <a:ea typeface="+mn-ea"/>
              </a:rPr>
              <a:t>36</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96"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716C3F41-6FA6-4901-8E8F-7CB55B4DCDAA}" type="slidenum">
              <a:rPr lang="en-GB" sz="1200" b="0" strike="noStrike" spc="-1">
                <a:solidFill>
                  <a:srgbClr val="000000"/>
                </a:solidFill>
                <a:uFill>
                  <a:solidFill>
                    <a:srgbClr val="FFFFFF"/>
                  </a:solidFill>
                </a:uFill>
                <a:latin typeface="+mn-lt"/>
                <a:ea typeface="+mn-ea"/>
              </a:rPr>
              <a:t>38</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98"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8A0A75E5-DDBF-4F58-80F2-171FAE907838}" type="slidenum">
              <a:rPr lang="en-GB" sz="1200" b="0" strike="noStrike" spc="-1">
                <a:solidFill>
                  <a:srgbClr val="000000"/>
                </a:solidFill>
                <a:uFill>
                  <a:solidFill>
                    <a:srgbClr val="FFFFFF"/>
                  </a:solidFill>
                </a:uFill>
                <a:latin typeface="+mn-lt"/>
                <a:ea typeface="+mn-ea"/>
              </a:rPr>
              <a:t>39</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22"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85784174-171F-4ABA-B96E-E2986D15AB48}" type="slidenum">
              <a:rPr lang="en-GB" sz="1200" b="0" strike="noStrike" spc="-1">
                <a:solidFill>
                  <a:srgbClr val="000000"/>
                </a:solidFill>
                <a:uFill>
                  <a:solidFill>
                    <a:srgbClr val="FFFFFF"/>
                  </a:solidFill>
                </a:uFill>
                <a:latin typeface="+mn-lt"/>
                <a:ea typeface="+mn-ea"/>
              </a:rPr>
              <a:t>3</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24"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D70155A3-5206-4454-AAEC-2BB5BF2C397E}" type="slidenum">
              <a:rPr lang="en-GB" sz="1200" b="0" strike="noStrike" spc="-1">
                <a:solidFill>
                  <a:srgbClr val="000000"/>
                </a:solidFill>
                <a:uFill>
                  <a:solidFill>
                    <a:srgbClr val="FFFFFF"/>
                  </a:solidFill>
                </a:uFill>
                <a:latin typeface="+mn-lt"/>
                <a:ea typeface="+mn-ea"/>
              </a:rPr>
              <a:t>4</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26"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3061AFC9-FD42-42AE-B92A-52E68299F5E2}" type="slidenum">
              <a:rPr lang="en-GB" sz="1200" b="0" strike="noStrike" spc="-1">
                <a:solidFill>
                  <a:srgbClr val="000000"/>
                </a:solidFill>
                <a:uFill>
                  <a:solidFill>
                    <a:srgbClr val="FFFFFF"/>
                  </a:solidFill>
                </a:uFill>
                <a:latin typeface="+mn-lt"/>
                <a:ea typeface="+mn-ea"/>
              </a:rPr>
              <a:t>6</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28"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1C886584-CC18-4277-8ED1-0286B9F8A627}" type="slidenum">
              <a:rPr lang="en-GB" sz="1200" b="0" strike="noStrike" spc="-1">
                <a:solidFill>
                  <a:srgbClr val="000000"/>
                </a:solidFill>
                <a:uFill>
                  <a:solidFill>
                    <a:srgbClr val="FFFFFF"/>
                  </a:solidFill>
                </a:uFill>
                <a:latin typeface="+mn-lt"/>
                <a:ea typeface="+mn-ea"/>
              </a:rPr>
              <a:t>7</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30"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EEB5D68B-37E0-4D9C-BBB4-27F776A82FBB}" type="slidenum">
              <a:rPr lang="en-GB" sz="1200" b="0" strike="noStrike" spc="-1">
                <a:solidFill>
                  <a:srgbClr val="000000"/>
                </a:solidFill>
                <a:uFill>
                  <a:solidFill>
                    <a:srgbClr val="FFFFFF"/>
                  </a:solidFill>
                </a:uFill>
                <a:latin typeface="+mn-lt"/>
                <a:ea typeface="+mn-ea"/>
              </a:rPr>
              <a:t>8</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32"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E3AA1FA4-F8CF-4FEB-ACA9-B2E727152360}" type="slidenum">
              <a:rPr lang="en-GB" sz="1200" b="0" strike="noStrike" spc="-1">
                <a:solidFill>
                  <a:srgbClr val="000000"/>
                </a:solidFill>
                <a:uFill>
                  <a:solidFill>
                    <a:srgbClr val="FFFFFF"/>
                  </a:solidFill>
                </a:uFill>
                <a:latin typeface="+mn-lt"/>
                <a:ea typeface="+mn-ea"/>
              </a:rPr>
              <a:t>9</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laceHolder 1"/>
          <p:cNvSpPr>
            <a:spLocks noGrp="1"/>
          </p:cNvSpPr>
          <p:nvPr>
            <p:ph type="body"/>
          </p:nvPr>
        </p:nvSpPr>
        <p:spPr>
          <a:xfrm>
            <a:off x="732240" y="4564080"/>
            <a:ext cx="5855400" cy="4319280"/>
          </a:xfrm>
          <a:prstGeom prst="rect">
            <a:avLst/>
          </a:prstGeom>
        </p:spPr>
        <p:txBody>
          <a:bodyPr lIns="96120" tIns="47880" rIns="96120" bIns="47880"/>
          <a:lstStyle/>
          <a:p>
            <a:endParaRPr lang="en-GB" sz="2000" b="0" strike="noStrike" spc="-1">
              <a:solidFill>
                <a:srgbClr val="000000"/>
              </a:solidFill>
              <a:uFill>
                <a:solidFill>
                  <a:srgbClr val="FFFFFF"/>
                </a:solidFill>
              </a:uFill>
              <a:latin typeface="Arial"/>
            </a:endParaRPr>
          </a:p>
        </p:txBody>
      </p:sp>
      <p:sp>
        <p:nvSpPr>
          <p:cNvPr id="434" name="CustomShape 2"/>
          <p:cNvSpPr/>
          <p:nvPr/>
        </p:nvSpPr>
        <p:spPr>
          <a:xfrm>
            <a:off x="4149720" y="9127080"/>
            <a:ext cx="3168720" cy="475560"/>
          </a:xfrm>
          <a:prstGeom prst="rect">
            <a:avLst/>
          </a:prstGeom>
          <a:noFill/>
          <a:ln>
            <a:noFill/>
          </a:ln>
        </p:spPr>
        <p:style>
          <a:lnRef idx="0">
            <a:scrgbClr r="0" g="0" b="0"/>
          </a:lnRef>
          <a:fillRef idx="0">
            <a:scrgbClr r="0" g="0" b="0"/>
          </a:fillRef>
          <a:effectRef idx="0">
            <a:scrgbClr r="0" g="0" b="0"/>
          </a:effectRef>
          <a:fontRef idx="minor"/>
        </p:style>
        <p:txBody>
          <a:bodyPr lIns="96120" tIns="47880" rIns="96120" bIns="47880" anchor="b"/>
          <a:lstStyle/>
          <a:p>
            <a:pPr algn="r">
              <a:lnSpc>
                <a:spcPct val="100000"/>
              </a:lnSpc>
            </a:pPr>
            <a:fld id="{204A9726-241E-4B25-8618-F5FAED8AF96C}" type="slidenum">
              <a:rPr lang="en-GB" sz="1200" b="0" strike="noStrike" spc="-1">
                <a:solidFill>
                  <a:srgbClr val="000000"/>
                </a:solidFill>
                <a:uFill>
                  <a:solidFill>
                    <a:srgbClr val="FFFFFF"/>
                  </a:solidFill>
                </a:uFill>
                <a:latin typeface="+mn-lt"/>
                <a:ea typeface="+mn-ea"/>
              </a:rPr>
              <a:t>10</a:t>
            </a:fld>
            <a:endParaRPr lang="en-GB"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pic>
        <p:nvPicPr>
          <p:cNvPr id="37" name="Рисунок 36"/>
          <p:cNvPicPr/>
          <p:nvPr/>
        </p:nvPicPr>
        <p:blipFill>
          <a:blip r:embed="rId2"/>
          <a:stretch/>
        </p:blipFill>
        <p:spPr>
          <a:xfrm>
            <a:off x="3601800" y="1604520"/>
            <a:ext cx="4987440" cy="3977280"/>
          </a:xfrm>
          <a:prstGeom prst="rect">
            <a:avLst/>
          </a:prstGeom>
          <a:ln>
            <a:noFill/>
          </a:ln>
        </p:spPr>
      </p:pic>
      <p:pic>
        <p:nvPicPr>
          <p:cNvPr id="38" name="Рисунок 37"/>
          <p:cNvPicPr/>
          <p:nvPr/>
        </p:nvPicPr>
        <p:blipFill>
          <a:blip r:embed="rId2"/>
          <a:stretch/>
        </p:blipFill>
        <p:spPr>
          <a:xfrm>
            <a:off x="3601800" y="1604520"/>
            <a:ext cx="498744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838080" y="6356520"/>
            <a:ext cx="2742840" cy="364680"/>
          </a:xfrm>
          <a:prstGeom prst="rect">
            <a:avLst/>
          </a:prstGeom>
        </p:spPr>
        <p:txBody>
          <a:bodyPr anchor="ctr"/>
          <a:lstStyle/>
          <a:p>
            <a:pPr>
              <a:lnSpc>
                <a:spcPct val="100000"/>
              </a:lnSpc>
            </a:pPr>
            <a:fld id="{5088A6D2-E6D6-4ADA-AA7E-1610845C4EFE}" type="datetime">
              <a:rPr lang="en-GB" sz="1200" b="0" strike="noStrike" spc="-1">
                <a:solidFill>
                  <a:srgbClr val="8B8B8B"/>
                </a:solidFill>
                <a:uFill>
                  <a:solidFill>
                    <a:srgbClr val="FFFFFF"/>
                  </a:solidFill>
                </a:uFill>
                <a:latin typeface="Calibri"/>
              </a:rPr>
              <a:t>04/08/2020</a:t>
            </a:fld>
            <a:endParaRPr lang="en-GB" sz="1400" b="0" strike="noStrike" spc="-1">
              <a:solidFill>
                <a:srgbClr val="000000"/>
              </a:solidFill>
              <a:uFill>
                <a:solidFill>
                  <a:srgbClr val="FFFFFF"/>
                </a:solidFill>
              </a:uFill>
              <a:latin typeface="Times New Roman"/>
            </a:endParaRPr>
          </a:p>
        </p:txBody>
      </p:sp>
      <p:sp>
        <p:nvSpPr>
          <p:cNvPr id="6" name="PlaceHolder 2"/>
          <p:cNvSpPr>
            <a:spLocks noGrp="1"/>
          </p:cNvSpPr>
          <p:nvPr>
            <p:ph type="ftr"/>
          </p:nvPr>
        </p:nvSpPr>
        <p:spPr>
          <a:xfrm>
            <a:off x="4038480" y="6356520"/>
            <a:ext cx="4114440" cy="364680"/>
          </a:xfrm>
          <a:prstGeom prst="rect">
            <a:avLst/>
          </a:prstGeom>
        </p:spPr>
        <p:txBody>
          <a:bodyPr anchor="ctr"/>
          <a:lstStyle/>
          <a:p>
            <a:endParaRPr lang="en-GB" sz="2400" b="0" strike="noStrike" spc="-1">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8610480" y="6356520"/>
            <a:ext cx="2742840" cy="364680"/>
          </a:xfrm>
          <a:prstGeom prst="rect">
            <a:avLst/>
          </a:prstGeom>
        </p:spPr>
        <p:txBody>
          <a:bodyPr anchor="ctr"/>
          <a:lstStyle/>
          <a:p>
            <a:pPr algn="r">
              <a:lnSpc>
                <a:spcPct val="100000"/>
              </a:lnSpc>
            </a:pPr>
            <a:fld id="{33E03C53-9111-4053-89EB-FF63216F56F5}" type="slidenum">
              <a:rPr lang="en-GB" sz="1200" b="0" strike="noStrike" spc="-1">
                <a:solidFill>
                  <a:srgbClr val="8B8B8B"/>
                </a:solidFill>
                <a:uFill>
                  <a:solidFill>
                    <a:srgbClr val="FFFFFF"/>
                  </a:solidFill>
                </a:uFill>
                <a:latin typeface="Calibri"/>
              </a:rPr>
              <a:t>‹#›</a:t>
            </a:fld>
            <a:endParaRPr lang="en-GB" sz="1400" b="0" strike="noStrike" spc="-1">
              <a:solidFill>
                <a:srgbClr val="000000"/>
              </a:solidFill>
              <a:uFill>
                <a:solidFill>
                  <a:srgbClr val="FFFFFF"/>
                </a:solidFill>
              </a:uFill>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Calibri"/>
              </a:rPr>
              <a:t>Click to edit the title text format</a:t>
            </a: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1979640" y="1143360"/>
            <a:ext cx="8226000" cy="3974760"/>
          </a:xfrm>
          <a:prstGeom prst="rect">
            <a:avLst/>
          </a:prstGeom>
          <a:noFill/>
          <a:ln>
            <a:noFill/>
          </a:ln>
        </p:spPr>
        <p:style>
          <a:lnRef idx="0">
            <a:scrgbClr r="0" g="0" b="0"/>
          </a:lnRef>
          <a:fillRef idx="0">
            <a:scrgbClr r="0" g="0" b="0"/>
          </a:fillRef>
          <a:effectRef idx="0">
            <a:scrgbClr r="0" g="0" b="0"/>
          </a:effectRef>
          <a:fontRef idx="minor"/>
        </p:style>
        <p:txBody>
          <a:bodyPr lIns="0" tIns="32400" rIns="0" bIns="0" anchor="ctr"/>
          <a:lstStyle/>
          <a:p>
            <a:pPr algn="ctr">
              <a:lnSpc>
                <a:spcPct val="93000"/>
              </a:lnSpc>
            </a:pPr>
            <a:r>
              <a:rPr lang="en-GB" sz="3629" b="0" i="1" strike="noStrike" spc="-1" dirty="0">
                <a:solidFill>
                  <a:srgbClr val="000000"/>
                </a:solidFill>
                <a:uFill>
                  <a:solidFill>
                    <a:srgbClr val="FFFFFF"/>
                  </a:solidFill>
                </a:uFill>
                <a:latin typeface="Arial"/>
                <a:ea typeface="Microsoft YaHei"/>
              </a:rPr>
              <a:t>Deduction</a:t>
            </a: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r>
              <a:rPr lang="en-GB" sz="2539" b="0" i="1" strike="noStrike" spc="-1" dirty="0">
                <a:solidFill>
                  <a:srgbClr val="000000"/>
                </a:solidFill>
                <a:uFill>
                  <a:solidFill>
                    <a:srgbClr val="FFFFFF"/>
                  </a:solidFill>
                </a:uFill>
                <a:latin typeface="Arial"/>
                <a:ea typeface="Microsoft YaHei"/>
              </a:rPr>
              <a:t>Mirko Farina</a:t>
            </a:r>
            <a:endParaRPr lang="en-GB" sz="1800" b="0" strike="noStrike" spc="-1" dirty="0">
              <a:solidFill>
                <a:srgbClr val="000000"/>
              </a:solidFill>
              <a:uFill>
                <a:solidFill>
                  <a:srgbClr val="FFFFFF"/>
                </a:solidFill>
              </a:uFill>
              <a:latin typeface="Arial"/>
            </a:endParaRPr>
          </a:p>
          <a:p>
            <a:pPr algn="ctr">
              <a:lnSpc>
                <a:spcPct val="93000"/>
              </a:lnSpc>
            </a:pPr>
            <a:r>
              <a:rPr lang="en-GB" sz="2539" b="0" i="1" strike="noStrike" spc="-1" dirty="0">
                <a:solidFill>
                  <a:srgbClr val="000000"/>
                </a:solidFill>
                <a:uFill>
                  <a:solidFill>
                    <a:srgbClr val="FFFFFF"/>
                  </a:solidFill>
                </a:uFill>
                <a:latin typeface="Arial"/>
                <a:ea typeface="Microsoft YaHei"/>
              </a:rPr>
              <a:t>Assistant Professor</a:t>
            </a:r>
          </a:p>
          <a:p>
            <a:pPr algn="ctr">
              <a:lnSpc>
                <a:spcPct val="93000"/>
              </a:lnSpc>
            </a:pPr>
            <a:r>
              <a:rPr lang="en-GB" sz="2539" i="1" spc="-1" dirty="0" err="1">
                <a:solidFill>
                  <a:srgbClr val="000000"/>
                </a:solidFill>
                <a:uFill>
                  <a:solidFill>
                    <a:srgbClr val="FFFFFF"/>
                  </a:solidFill>
                </a:uFill>
                <a:latin typeface="Arial"/>
                <a:ea typeface="Microsoft YaHei"/>
              </a:rPr>
              <a:t>Innopolis</a:t>
            </a:r>
            <a:r>
              <a:rPr lang="en-GB" sz="2539" i="1" spc="-1" dirty="0">
                <a:solidFill>
                  <a:srgbClr val="000000"/>
                </a:solidFill>
                <a:uFill>
                  <a:solidFill>
                    <a:srgbClr val="FFFFFF"/>
                  </a:solidFill>
                </a:uFill>
                <a:latin typeface="Arial"/>
                <a:ea typeface="Microsoft YaHei"/>
              </a:rPr>
              <a:t> University</a:t>
            </a:r>
            <a:endParaRPr lang="en-GB" sz="1800" b="0" strike="noStrike" spc="-1" dirty="0">
              <a:solidFill>
                <a:srgbClr val="000000"/>
              </a:solidFill>
              <a:uFill>
                <a:solidFill>
                  <a:srgbClr val="FFFFFF"/>
                </a:solidFill>
              </a:uFill>
              <a:latin typeface="Arial"/>
            </a:endParaRPr>
          </a:p>
        </p:txBody>
      </p:sp>
      <p:sp>
        <p:nvSpPr>
          <p:cNvPr id="46" name="CustomShape 2"/>
          <p:cNvSpPr/>
          <p:nvPr/>
        </p:nvSpPr>
        <p:spPr>
          <a:xfrm>
            <a:off x="6792731" y="6129501"/>
            <a:ext cx="5283720" cy="360"/>
          </a:xfrm>
          <a:prstGeom prst="rect">
            <a:avLst/>
          </a:prstGeom>
          <a:noFill/>
          <a:ln>
            <a:noFill/>
          </a:ln>
        </p:spPr>
        <p:style>
          <a:lnRef idx="0">
            <a:scrgbClr r="0" g="0" b="0"/>
          </a:lnRef>
          <a:fillRef idx="0">
            <a:scrgbClr r="0" g="0" b="0"/>
          </a:fillRef>
          <a:effectRef idx="0">
            <a:scrgbClr r="0" g="0" b="0"/>
          </a:effectRef>
          <a:fontRef idx="minor"/>
        </p:style>
        <p:txBody>
          <a:bodyPr wrap="none" lIns="81720" tIns="40680" rIns="81720" bIns="40680"/>
          <a:lstStyle/>
          <a:p>
            <a:pPr>
              <a:lnSpc>
                <a:spcPct val="100000"/>
              </a:lnSpc>
            </a:pPr>
            <a:r>
              <a:rPr lang="en-GB" sz="1269" b="0" strike="noStrike" spc="-1" dirty="0">
                <a:solidFill>
                  <a:srgbClr val="000000"/>
                </a:solidFill>
                <a:uFill>
                  <a:solidFill>
                    <a:srgbClr val="FFFFFF"/>
                  </a:solidFill>
                </a:uFill>
                <a:latin typeface="Arial"/>
                <a:ea typeface="DejaVu Sans"/>
              </a:rPr>
              <a:t>* I do not claim authorship for all texts and pictures in the presentation.</a:t>
            </a:r>
            <a:endParaRPr lang="en-GB" sz="1800" b="0" strike="noStrike" spc="-1" dirty="0">
              <a:solidFill>
                <a:srgbClr val="000000"/>
              </a:solidFill>
              <a:uFill>
                <a:solidFill>
                  <a:srgbClr val="FFFFFF"/>
                </a:solidFill>
              </a:uFill>
              <a:latin typeface="Arial"/>
            </a:endParaRPr>
          </a:p>
        </p:txBody>
      </p:sp>
      <p:sp>
        <p:nvSpPr>
          <p:cNvPr id="47" name="CustomShape 3"/>
          <p:cNvSpPr/>
          <p:nvPr/>
        </p:nvSpPr>
        <p:spPr>
          <a:xfrm>
            <a:off x="478800" y="268236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102"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03"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104"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3B3C4A7-74DE-4BE9-8E12-C990BF88D31E}" type="slidenum">
              <a:rPr lang="en-GB" sz="1800" b="0" strike="noStrike" spc="-1">
                <a:solidFill>
                  <a:srgbClr val="8B8B8B"/>
                </a:solidFill>
                <a:uFill>
                  <a:solidFill>
                    <a:srgbClr val="FFFFFF"/>
                  </a:solidFill>
                </a:uFill>
                <a:latin typeface="Tahoma"/>
                <a:ea typeface="DejaVu Sans"/>
              </a:rPr>
              <a:t>10</a:t>
            </a:fld>
            <a:endParaRPr lang="en-GB" sz="1800" b="0" strike="noStrike" spc="-1">
              <a:solidFill>
                <a:srgbClr val="000000"/>
              </a:solidFill>
              <a:uFill>
                <a:solidFill>
                  <a:srgbClr val="FFFFFF"/>
                </a:solidFill>
              </a:uFill>
              <a:latin typeface="Arial"/>
            </a:endParaRPr>
          </a:p>
        </p:txBody>
      </p:sp>
      <p:sp>
        <p:nvSpPr>
          <p:cNvPr id="106" name="CustomShape 5"/>
          <p:cNvSpPr/>
          <p:nvPr/>
        </p:nvSpPr>
        <p:spPr>
          <a:xfrm>
            <a:off x="6356160" y="2592360"/>
            <a:ext cx="3983400" cy="191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a:solidFill>
                  <a:srgbClr val="000000"/>
                </a:solidFill>
                <a:uFill>
                  <a:solidFill>
                    <a:srgbClr val="FFFFFF"/>
                  </a:solidFill>
                </a:uFill>
                <a:latin typeface="Arial"/>
              </a:rPr>
              <a:t>validity  is studied by logicians</a:t>
            </a:r>
          </a:p>
          <a:p>
            <a:pPr>
              <a:lnSpc>
                <a:spcPct val="100000"/>
              </a:lnSpc>
            </a:pPr>
            <a:endParaRPr lang="en-GB" sz="20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So, logicians are concerned only with relations between propositions, not with their truth-values</a:t>
            </a:r>
          </a:p>
        </p:txBody>
      </p:sp>
      <p:pic>
        <p:nvPicPr>
          <p:cNvPr id="107" name="Picture 2"/>
          <p:cNvPicPr/>
          <p:nvPr/>
        </p:nvPicPr>
        <p:blipFill>
          <a:blip r:embed="rId3"/>
          <a:stretch/>
        </p:blipFill>
        <p:spPr>
          <a:xfrm>
            <a:off x="1258920" y="1430280"/>
            <a:ext cx="3965040" cy="3965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109"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10"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111"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0B5E231-60F3-4A52-ADCF-A7A9195F8403}" type="slidenum">
              <a:rPr lang="en-GB" sz="1800" b="0" strike="noStrike" spc="-1">
                <a:solidFill>
                  <a:srgbClr val="8B8B8B"/>
                </a:solidFill>
                <a:uFill>
                  <a:solidFill>
                    <a:srgbClr val="FFFFFF"/>
                  </a:solidFill>
                </a:uFill>
                <a:latin typeface="Tahoma"/>
                <a:ea typeface="DejaVu Sans"/>
              </a:rPr>
              <a:t>11</a:t>
            </a:fld>
            <a:endParaRPr lang="en-GB" sz="1800" b="0" strike="noStrike" spc="-1">
              <a:solidFill>
                <a:srgbClr val="000000"/>
              </a:solidFill>
              <a:uFill>
                <a:solidFill>
                  <a:srgbClr val="FFFFFF"/>
                </a:solidFill>
              </a:uFill>
              <a:latin typeface="Arial"/>
            </a:endParaRPr>
          </a:p>
        </p:txBody>
      </p:sp>
      <p:sp>
        <p:nvSpPr>
          <p:cNvPr id="113" name="CustomShape 5"/>
          <p:cNvSpPr/>
          <p:nvPr/>
        </p:nvSpPr>
        <p:spPr>
          <a:xfrm>
            <a:off x="1006200" y="3349440"/>
            <a:ext cx="4083840" cy="191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2000" b="0" strike="noStrike" spc="-1">
                <a:solidFill>
                  <a:srgbClr val="000000"/>
                </a:solidFill>
                <a:uFill>
                  <a:solidFill>
                    <a:srgbClr val="FFFFFF"/>
                  </a:solidFill>
                </a:uFill>
                <a:latin typeface="Arial"/>
              </a:rPr>
              <a:t>Here follow more valid arguments (fictional examples!)</a:t>
            </a:r>
            <a:endParaRPr lang="en-GB" sz="1800" b="0" strike="noStrike" spc="-1">
              <a:solidFill>
                <a:srgbClr val="000000"/>
              </a:solidFill>
              <a:uFill>
                <a:solidFill>
                  <a:srgbClr val="FFFFFF"/>
                </a:solidFill>
              </a:uFill>
              <a:latin typeface="Arial"/>
            </a:endParaRPr>
          </a:p>
          <a:p>
            <a:pPr algn="ctr">
              <a:lnSpc>
                <a:spcPct val="100000"/>
              </a:lnSpc>
            </a:pPr>
            <a:endParaRPr lang="en-GB" sz="1800" b="0" strike="noStrike" spc="-1">
              <a:solidFill>
                <a:srgbClr val="000000"/>
              </a:solidFill>
              <a:uFill>
                <a:solidFill>
                  <a:srgbClr val="FFFFFF"/>
                </a:solidFill>
              </a:uFill>
              <a:latin typeface="Arial"/>
            </a:endParaRPr>
          </a:p>
          <a:p>
            <a:pPr algn="ctr">
              <a:lnSpc>
                <a:spcPct val="100000"/>
              </a:lnSpc>
            </a:pPr>
            <a:r>
              <a:rPr lang="en-GB" sz="2000" b="0" strike="noStrike" spc="-1">
                <a:solidFill>
                  <a:srgbClr val="000000"/>
                </a:solidFill>
                <a:uFill>
                  <a:solidFill>
                    <a:srgbClr val="FFFFFF"/>
                  </a:solidFill>
                </a:uFill>
                <a:latin typeface="Arial"/>
              </a:rPr>
              <a:t>Important to understand that validity is not relate to actual truthfulness  </a:t>
            </a:r>
            <a:endParaRPr lang="en-GB" sz="1800" b="0" strike="noStrike" spc="-1">
              <a:solidFill>
                <a:srgbClr val="000000"/>
              </a:solidFill>
              <a:uFill>
                <a:solidFill>
                  <a:srgbClr val="FFFFFF"/>
                </a:solidFill>
              </a:uFill>
              <a:latin typeface="Arial"/>
            </a:endParaRPr>
          </a:p>
        </p:txBody>
      </p:sp>
      <p:pic>
        <p:nvPicPr>
          <p:cNvPr id="114" name="Picture 2"/>
          <p:cNvPicPr/>
          <p:nvPr/>
        </p:nvPicPr>
        <p:blipFill>
          <a:blip r:embed="rId3"/>
          <a:stretch/>
        </p:blipFill>
        <p:spPr>
          <a:xfrm>
            <a:off x="5604840" y="1773720"/>
            <a:ext cx="5588640" cy="3234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116"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17"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118"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B5FEA74-76E5-4E74-8292-2860380226EB}" type="slidenum">
              <a:rPr lang="en-GB" sz="1800" b="0" strike="noStrike" spc="-1">
                <a:solidFill>
                  <a:srgbClr val="8B8B8B"/>
                </a:solidFill>
                <a:uFill>
                  <a:solidFill>
                    <a:srgbClr val="FFFFFF"/>
                  </a:solidFill>
                </a:uFill>
                <a:latin typeface="Tahoma"/>
                <a:ea typeface="DejaVu Sans"/>
              </a:rPr>
              <a:t>12</a:t>
            </a:fld>
            <a:endParaRPr lang="en-GB" sz="1800" b="0" strike="noStrike" spc="-1">
              <a:solidFill>
                <a:srgbClr val="000000"/>
              </a:solidFill>
              <a:uFill>
                <a:solidFill>
                  <a:srgbClr val="FFFFFF"/>
                </a:solidFill>
              </a:uFill>
              <a:latin typeface="Arial"/>
            </a:endParaRPr>
          </a:p>
        </p:txBody>
      </p:sp>
      <p:pic>
        <p:nvPicPr>
          <p:cNvPr id="120" name="Picture 1"/>
          <p:cNvPicPr/>
          <p:nvPr/>
        </p:nvPicPr>
        <p:blipFill>
          <a:blip r:embed="rId3"/>
          <a:stretch/>
        </p:blipFill>
        <p:spPr>
          <a:xfrm>
            <a:off x="3132720" y="964080"/>
            <a:ext cx="5891400" cy="5488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122"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23"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124"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4733796-09CE-4977-A3EE-3ED086BB73EA}" type="slidenum">
              <a:rPr lang="en-GB" sz="1800" b="0" strike="noStrike" spc="-1">
                <a:solidFill>
                  <a:srgbClr val="8B8B8B"/>
                </a:solidFill>
                <a:uFill>
                  <a:solidFill>
                    <a:srgbClr val="FFFFFF"/>
                  </a:solidFill>
                </a:uFill>
                <a:latin typeface="Tahoma"/>
                <a:ea typeface="DejaVu Sans"/>
              </a:rPr>
              <a:t>13</a:t>
            </a:fld>
            <a:endParaRPr lang="en-GB" sz="1800" b="0" strike="noStrike" spc="-1">
              <a:solidFill>
                <a:srgbClr val="000000"/>
              </a:solidFill>
              <a:uFill>
                <a:solidFill>
                  <a:srgbClr val="FFFFFF"/>
                </a:solidFill>
              </a:uFill>
              <a:latin typeface="Arial"/>
            </a:endParaRPr>
          </a:p>
        </p:txBody>
      </p:sp>
      <p:sp>
        <p:nvSpPr>
          <p:cNvPr id="126" name="CustomShape 5"/>
          <p:cNvSpPr/>
          <p:nvPr/>
        </p:nvSpPr>
        <p:spPr>
          <a:xfrm>
            <a:off x="6630480" y="1599480"/>
            <a:ext cx="4195440" cy="25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a:solidFill>
                  <a:srgbClr val="000000"/>
                </a:solidFill>
                <a:uFill>
                  <a:solidFill>
                    <a:srgbClr val="FFFFFF"/>
                  </a:solidFill>
                </a:uFill>
                <a:latin typeface="Arial"/>
              </a:rPr>
              <a:t>OCCASION to distinguish between arguments and conditionals</a:t>
            </a:r>
          </a:p>
          <a:p>
            <a:pPr>
              <a:lnSpc>
                <a:spcPct val="100000"/>
              </a:lnSpc>
            </a:pPr>
            <a:endParaRPr lang="en-GB" sz="20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Conditionals = ‘if–then’ form of declarative sentence (statements)</a:t>
            </a:r>
          </a:p>
          <a:p>
            <a:pPr>
              <a:lnSpc>
                <a:spcPct val="100000"/>
              </a:lnSpc>
            </a:pPr>
            <a:endParaRPr lang="en-GB" sz="20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If it is raining, then the barometric pressure is low.</a:t>
            </a:r>
          </a:p>
        </p:txBody>
      </p:sp>
      <p:pic>
        <p:nvPicPr>
          <p:cNvPr id="127" name="Picture 2"/>
          <p:cNvPicPr/>
          <p:nvPr/>
        </p:nvPicPr>
        <p:blipFill>
          <a:blip r:embed="rId3"/>
          <a:stretch/>
        </p:blipFill>
        <p:spPr>
          <a:xfrm>
            <a:off x="834840" y="1902240"/>
            <a:ext cx="4912920" cy="2456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129"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30"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131"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F506E07-1C63-4BBD-B2C8-3F1FAE26D26D}" type="slidenum">
              <a:rPr lang="en-GB" sz="1800" b="0" strike="noStrike" spc="-1">
                <a:solidFill>
                  <a:srgbClr val="8B8B8B"/>
                </a:solidFill>
                <a:uFill>
                  <a:solidFill>
                    <a:srgbClr val="FFFFFF"/>
                  </a:solidFill>
                </a:uFill>
                <a:latin typeface="Tahoma"/>
                <a:ea typeface="DejaVu Sans"/>
              </a:rPr>
              <a:t>14</a:t>
            </a:fld>
            <a:endParaRPr lang="en-GB" sz="1800" b="0" strike="noStrike" spc="-1">
              <a:solidFill>
                <a:srgbClr val="000000"/>
              </a:solidFill>
              <a:uFill>
                <a:solidFill>
                  <a:srgbClr val="FFFFFF"/>
                </a:solidFill>
              </a:uFill>
              <a:latin typeface="Arial"/>
            </a:endParaRPr>
          </a:p>
        </p:txBody>
      </p:sp>
      <p:sp>
        <p:nvSpPr>
          <p:cNvPr id="133" name="CustomShape 5"/>
          <p:cNvSpPr/>
          <p:nvPr/>
        </p:nvSpPr>
        <p:spPr>
          <a:xfrm>
            <a:off x="1068120" y="1758600"/>
            <a:ext cx="6095520" cy="28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0" strike="noStrike" spc="-1">
                <a:solidFill>
                  <a:srgbClr val="000000"/>
                </a:solidFill>
                <a:uFill>
                  <a:solidFill>
                    <a:srgbClr val="FFFFFF"/>
                  </a:solidFill>
                </a:uFill>
                <a:latin typeface="Arial"/>
              </a:rPr>
              <a:t>Other example of the same conditional</a:t>
            </a:r>
          </a:p>
          <a:p>
            <a:pPr>
              <a:lnSpc>
                <a:spcPct val="100000"/>
              </a:lnSpc>
            </a:pPr>
            <a:endParaRPr lang="en-GB" sz="180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GB" sz="1800" b="0" strike="noStrike" spc="-1">
                <a:solidFill>
                  <a:srgbClr val="000000"/>
                </a:solidFill>
                <a:uFill>
                  <a:solidFill>
                    <a:srgbClr val="FFFFFF"/>
                  </a:solidFill>
                </a:uFill>
                <a:latin typeface="Arial"/>
              </a:rPr>
              <a:t>It is raining only if the barometric pressure is low.</a:t>
            </a:r>
          </a:p>
          <a:p>
            <a:pPr marL="285840" indent="-285480">
              <a:lnSpc>
                <a:spcPct val="100000"/>
              </a:lnSpc>
              <a:buClr>
                <a:srgbClr val="000000"/>
              </a:buClr>
              <a:buFont typeface="Arial"/>
              <a:buChar char="•"/>
            </a:pPr>
            <a:r>
              <a:rPr lang="en-GB" sz="1800" b="0" strike="noStrike" spc="-1">
                <a:solidFill>
                  <a:srgbClr val="000000"/>
                </a:solidFill>
                <a:uFill>
                  <a:solidFill>
                    <a:srgbClr val="FFFFFF"/>
                  </a:solidFill>
                </a:uFill>
                <a:latin typeface="Arial"/>
              </a:rPr>
              <a:t>Either the barometric pressure is low, or it is not raining.</a:t>
            </a:r>
          </a:p>
          <a:p>
            <a:pPr marL="285840" indent="-285480">
              <a:lnSpc>
                <a:spcPct val="100000"/>
              </a:lnSpc>
              <a:buClr>
                <a:srgbClr val="000000"/>
              </a:buClr>
              <a:buFont typeface="Arial"/>
              <a:buChar char="•"/>
            </a:pPr>
            <a:r>
              <a:rPr lang="en-GB" sz="1800" b="0" strike="noStrike" spc="-1">
                <a:solidFill>
                  <a:srgbClr val="000000"/>
                </a:solidFill>
                <a:uFill>
                  <a:solidFill>
                    <a:srgbClr val="FFFFFF"/>
                  </a:solidFill>
                </a:uFill>
                <a:latin typeface="Arial"/>
              </a:rPr>
              <a:t>It is not raining unless the barometric pressure is low.</a:t>
            </a:r>
          </a:p>
          <a:p>
            <a:pPr marL="285840" indent="-285480">
              <a:lnSpc>
                <a:spcPct val="100000"/>
              </a:lnSpc>
              <a:buClr>
                <a:srgbClr val="000000"/>
              </a:buClr>
              <a:buFont typeface="Arial"/>
              <a:buChar char="•"/>
            </a:pPr>
            <a:r>
              <a:rPr lang="en-GB" sz="1800" b="0" strike="noStrike" spc="-1">
                <a:solidFill>
                  <a:srgbClr val="000000"/>
                </a:solidFill>
                <a:uFill>
                  <a:solidFill>
                    <a:srgbClr val="FFFFFF"/>
                  </a:solidFill>
                </a:uFill>
                <a:latin typeface="Arial"/>
              </a:rPr>
              <a:t>If the barometric pressure is not low, then it is not raining.</a:t>
            </a:r>
          </a:p>
          <a:p>
            <a:pPr marL="285840" indent="-285480">
              <a:lnSpc>
                <a:spcPct val="100000"/>
              </a:lnSpc>
              <a:buClr>
                <a:srgbClr val="000000"/>
              </a:buClr>
              <a:buFont typeface="Arial"/>
              <a:buChar char="•"/>
            </a:pPr>
            <a:r>
              <a:rPr lang="en-GB" sz="1800" b="0" strike="noStrike" spc="-1">
                <a:solidFill>
                  <a:srgbClr val="000000"/>
                </a:solidFill>
                <a:uFill>
                  <a:solidFill>
                    <a:srgbClr val="FFFFFF"/>
                  </a:solidFill>
                </a:uFill>
                <a:latin typeface="Arial"/>
              </a:rPr>
              <a:t>It is not raining if the barometric pressure is not low.</a:t>
            </a:r>
          </a:p>
          <a:p>
            <a:pPr marL="285840" indent="-285480">
              <a:lnSpc>
                <a:spcPct val="100000"/>
              </a:lnSpc>
              <a:buClr>
                <a:srgbClr val="000000"/>
              </a:buClr>
              <a:buFont typeface="Arial"/>
              <a:buChar char="•"/>
            </a:pPr>
            <a:r>
              <a:rPr lang="en-GB" sz="1800" b="0" strike="noStrike" spc="-1">
                <a:solidFill>
                  <a:srgbClr val="000000"/>
                </a:solidFill>
                <a:uFill>
                  <a:solidFill>
                    <a:srgbClr val="FFFFFF"/>
                  </a:solidFill>
                </a:uFill>
                <a:latin typeface="Arial"/>
              </a:rPr>
              <a:t>The barometric pressure is low if it is raining.</a:t>
            </a:r>
          </a:p>
          <a:p>
            <a:pPr marL="285840" indent="-285480">
              <a:lnSpc>
                <a:spcPct val="100000"/>
              </a:lnSpc>
              <a:buClr>
                <a:srgbClr val="000000"/>
              </a:buClr>
              <a:buFont typeface="Arial"/>
              <a:buChar char="•"/>
            </a:pPr>
            <a:r>
              <a:rPr lang="en-GB" sz="1800" b="0" strike="noStrike" spc="-1">
                <a:solidFill>
                  <a:srgbClr val="000000"/>
                </a:solidFill>
                <a:uFill>
                  <a:solidFill>
                    <a:srgbClr val="FFFFFF"/>
                  </a:solidFill>
                </a:uFill>
                <a:latin typeface="Arial"/>
              </a:rPr>
              <a:t>There cannot be rain without low barometric pressure.</a:t>
            </a:r>
          </a:p>
        </p:txBody>
      </p:sp>
      <p:pic>
        <p:nvPicPr>
          <p:cNvPr id="134" name="Picture 2"/>
          <p:cNvPicPr/>
          <p:nvPr/>
        </p:nvPicPr>
        <p:blipFill>
          <a:blip r:embed="rId3"/>
          <a:stretch/>
        </p:blipFill>
        <p:spPr>
          <a:xfrm>
            <a:off x="7624440" y="2099520"/>
            <a:ext cx="3840480" cy="2545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136"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37"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138"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F243E0F-95DA-4047-AC54-27057E2B564E}" type="slidenum">
              <a:rPr lang="en-GB" sz="1800" b="0" strike="noStrike" spc="-1">
                <a:solidFill>
                  <a:srgbClr val="8B8B8B"/>
                </a:solidFill>
                <a:uFill>
                  <a:solidFill>
                    <a:srgbClr val="FFFFFF"/>
                  </a:solidFill>
                </a:uFill>
                <a:latin typeface="Tahoma"/>
                <a:ea typeface="DejaVu Sans"/>
              </a:rPr>
              <a:t>15</a:t>
            </a:fld>
            <a:endParaRPr lang="en-GB" sz="1800" b="0" strike="noStrike" spc="-1">
              <a:solidFill>
                <a:srgbClr val="000000"/>
              </a:solidFill>
              <a:uFill>
                <a:solidFill>
                  <a:srgbClr val="FFFFFF"/>
                </a:solidFill>
              </a:uFill>
              <a:latin typeface="Arial"/>
            </a:endParaRPr>
          </a:p>
        </p:txBody>
      </p:sp>
      <p:sp>
        <p:nvSpPr>
          <p:cNvPr id="140" name="CustomShape 5"/>
          <p:cNvSpPr/>
          <p:nvPr/>
        </p:nvSpPr>
        <p:spPr>
          <a:xfrm>
            <a:off x="5986080" y="2679480"/>
            <a:ext cx="465120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0" strike="noStrike" spc="-1">
                <a:solidFill>
                  <a:srgbClr val="000000"/>
                </a:solidFill>
                <a:uFill>
                  <a:solidFill>
                    <a:srgbClr val="FFFFFF"/>
                  </a:solidFill>
                </a:uFill>
                <a:latin typeface="Aldus-Roman"/>
              </a:rPr>
              <a:t>if a is true then b is true also. </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AkzidenzGroteskBE-Regular"/>
              </a:rPr>
              <a:t>It is raining </a:t>
            </a:r>
            <a:r>
              <a:rPr lang="en-GB" sz="1800" b="0" strike="noStrike" spc="-1">
                <a:solidFill>
                  <a:srgbClr val="000000"/>
                </a:solidFill>
                <a:uFill>
                  <a:solidFill>
                    <a:srgbClr val="FFFFFF"/>
                  </a:solidFill>
                </a:uFill>
                <a:latin typeface="Symbol"/>
              </a:rPr>
              <a:t>-&gt; </a:t>
            </a:r>
            <a:r>
              <a:rPr lang="en-GB" sz="1800" b="0" strike="noStrike" spc="-1">
                <a:solidFill>
                  <a:srgbClr val="000000"/>
                </a:solidFill>
                <a:uFill>
                  <a:solidFill>
                    <a:srgbClr val="FFFFFF"/>
                  </a:solidFill>
                </a:uFill>
                <a:latin typeface="AkzidenzGroteskBE-Regular"/>
              </a:rPr>
              <a:t>The barometric pressure is low.</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AkzidenzGroteskBE-Regular"/>
              </a:rPr>
              <a:t>Antecedent, and Consequent!</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pic>
        <p:nvPicPr>
          <p:cNvPr id="141" name="Picture 2"/>
          <p:cNvPicPr/>
          <p:nvPr/>
        </p:nvPicPr>
        <p:blipFill>
          <a:blip r:embed="rId3"/>
          <a:stretch/>
        </p:blipFill>
        <p:spPr>
          <a:xfrm>
            <a:off x="1293120" y="2091960"/>
            <a:ext cx="3413880" cy="3413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143"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145"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457C47D-845B-4802-8879-9F6D653E81B3}" type="slidenum">
              <a:rPr lang="en-GB" sz="1800" b="0" strike="noStrike" spc="-1">
                <a:solidFill>
                  <a:srgbClr val="8B8B8B"/>
                </a:solidFill>
                <a:uFill>
                  <a:solidFill>
                    <a:srgbClr val="FFFFFF"/>
                  </a:solidFill>
                </a:uFill>
                <a:latin typeface="Tahoma"/>
                <a:ea typeface="DejaVu Sans"/>
              </a:rPr>
              <a:t>16</a:t>
            </a:fld>
            <a:endParaRPr lang="en-GB" sz="1800" b="0" strike="noStrike" spc="-1">
              <a:solidFill>
                <a:srgbClr val="000000"/>
              </a:solidFill>
              <a:uFill>
                <a:solidFill>
                  <a:srgbClr val="FFFFFF"/>
                </a:solidFill>
              </a:uFill>
              <a:latin typeface="Arial"/>
            </a:endParaRPr>
          </a:p>
        </p:txBody>
      </p:sp>
      <p:sp>
        <p:nvSpPr>
          <p:cNvPr id="147" name="CustomShape 5"/>
          <p:cNvSpPr/>
          <p:nvPr/>
        </p:nvSpPr>
        <p:spPr>
          <a:xfrm>
            <a:off x="1735920" y="1359720"/>
            <a:ext cx="4759920" cy="365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0" strike="noStrike" spc="-1">
                <a:solidFill>
                  <a:srgbClr val="000000"/>
                </a:solidFill>
                <a:uFill>
                  <a:solidFill>
                    <a:srgbClr val="FFFFFF"/>
                  </a:solidFill>
                </a:uFill>
                <a:latin typeface="Aldus-Roman"/>
              </a:rPr>
              <a:t>Arguments can be made of conditional statements. For example:</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AkzidenzGroteskBE-Regular"/>
              </a:rPr>
              <a:t>P1) If Labour does not change its platform, it will not attract new supporters.</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AkzidenzGroteskBE-Regular"/>
              </a:rPr>
              <a:t>P2) If Labour does not attract new supporters, it will lose the next election.</a:t>
            </a:r>
            <a:endParaRPr lang="en-GB" sz="1800" b="0" strike="noStrike" spc="-1">
              <a:solidFill>
                <a:srgbClr val="000000"/>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AkzidenzGroteskBE-Regular"/>
              </a:rPr>
              <a:t>------------</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AkzidenzGroteskBE-Regular"/>
              </a:rPr>
              <a:t>C) If Labour does not change its platform, then it will lose the next election.</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pic>
        <p:nvPicPr>
          <p:cNvPr id="148" name="Picture 2"/>
          <p:cNvPicPr/>
          <p:nvPr/>
        </p:nvPicPr>
        <p:blipFill>
          <a:blip r:embed="rId3"/>
          <a:stretch/>
        </p:blipFill>
        <p:spPr>
          <a:xfrm>
            <a:off x="7540200" y="1779120"/>
            <a:ext cx="3931200" cy="2636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150"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51"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152"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A2A1714-1E9A-448F-86C9-D3AE4BB565D5}" type="slidenum">
              <a:rPr lang="en-GB" sz="1800" b="0" strike="noStrike" spc="-1">
                <a:solidFill>
                  <a:srgbClr val="8B8B8B"/>
                </a:solidFill>
                <a:uFill>
                  <a:solidFill>
                    <a:srgbClr val="FFFFFF"/>
                  </a:solidFill>
                </a:uFill>
                <a:latin typeface="Tahoma"/>
                <a:ea typeface="DejaVu Sans"/>
              </a:rPr>
              <a:t>17</a:t>
            </a:fld>
            <a:endParaRPr lang="en-GB" sz="1800" b="0" strike="noStrike" spc="-1">
              <a:solidFill>
                <a:srgbClr val="000000"/>
              </a:solidFill>
              <a:uFill>
                <a:solidFill>
                  <a:srgbClr val="FFFFFF"/>
                </a:solidFill>
              </a:uFill>
              <a:latin typeface="Arial"/>
            </a:endParaRPr>
          </a:p>
        </p:txBody>
      </p:sp>
      <p:sp>
        <p:nvSpPr>
          <p:cNvPr id="154" name="CustomShape 5"/>
          <p:cNvSpPr/>
          <p:nvPr/>
        </p:nvSpPr>
        <p:spPr>
          <a:xfrm>
            <a:off x="6312240" y="2060640"/>
            <a:ext cx="366624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1" strike="noStrike" spc="-1">
                <a:solidFill>
                  <a:srgbClr val="000000"/>
                </a:solidFill>
                <a:uFill>
                  <a:solidFill>
                    <a:srgbClr val="FFFFFF"/>
                  </a:solidFill>
                </a:uFill>
                <a:latin typeface="Arial"/>
              </a:rPr>
              <a:t>Soundness</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Arial"/>
              </a:rPr>
              <a:t>Knowing that the argument is valid is not enough to show you that the conclusion is true. </a:t>
            </a: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Arial"/>
              </a:rPr>
              <a:t>You need to determine its truth- value</a:t>
            </a:r>
          </a:p>
        </p:txBody>
      </p:sp>
      <p:pic>
        <p:nvPicPr>
          <p:cNvPr id="155" name="Picture 2"/>
          <p:cNvPicPr/>
          <p:nvPr/>
        </p:nvPicPr>
        <p:blipFill>
          <a:blip r:embed="rId3"/>
          <a:stretch/>
        </p:blipFill>
        <p:spPr>
          <a:xfrm rot="20269200">
            <a:off x="866880" y="1945440"/>
            <a:ext cx="4841280" cy="2420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157"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58"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159"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706A75F-5C17-4986-BC6A-8B7332C4E319}" type="slidenum">
              <a:rPr lang="en-GB" sz="1800" b="0" strike="noStrike" spc="-1">
                <a:solidFill>
                  <a:srgbClr val="8B8B8B"/>
                </a:solidFill>
                <a:uFill>
                  <a:solidFill>
                    <a:srgbClr val="FFFFFF"/>
                  </a:solidFill>
                </a:uFill>
                <a:latin typeface="Tahoma"/>
                <a:ea typeface="DejaVu Sans"/>
              </a:rPr>
              <a:t>18</a:t>
            </a:fld>
            <a:endParaRPr lang="en-GB" sz="1800" b="0" strike="noStrike" spc="-1">
              <a:solidFill>
                <a:srgbClr val="000000"/>
              </a:solidFill>
              <a:uFill>
                <a:solidFill>
                  <a:srgbClr val="FFFFFF"/>
                </a:solidFill>
              </a:uFill>
              <a:latin typeface="Arial"/>
            </a:endParaRPr>
          </a:p>
        </p:txBody>
      </p:sp>
      <p:sp>
        <p:nvSpPr>
          <p:cNvPr id="161" name="CustomShape 5"/>
          <p:cNvSpPr/>
          <p:nvPr/>
        </p:nvSpPr>
        <p:spPr>
          <a:xfrm>
            <a:off x="1298880" y="2480760"/>
            <a:ext cx="4554720" cy="16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a:solidFill>
                  <a:srgbClr val="000000"/>
                </a:solidFill>
                <a:uFill>
                  <a:solidFill>
                    <a:srgbClr val="FFFFFF"/>
                  </a:solidFill>
                </a:uFill>
                <a:latin typeface="Arial"/>
              </a:rPr>
              <a:t>To say that an argument is </a:t>
            </a:r>
            <a:r>
              <a:rPr lang="en-GB" sz="2000" b="0" i="1" strike="noStrike" spc="-1">
                <a:solidFill>
                  <a:srgbClr val="000000"/>
                </a:solidFill>
                <a:uFill>
                  <a:solidFill>
                    <a:srgbClr val="FFFFFF"/>
                  </a:solidFill>
                </a:uFill>
                <a:latin typeface="Arial"/>
              </a:rPr>
              <a:t>deductively sound </a:t>
            </a:r>
            <a:r>
              <a:rPr lang="en-GB" sz="2000" b="0" strike="noStrike" spc="-1">
                <a:solidFill>
                  <a:srgbClr val="000000"/>
                </a:solidFill>
                <a:uFill>
                  <a:solidFill>
                    <a:srgbClr val="FFFFFF"/>
                  </a:solidFill>
                </a:uFill>
                <a:latin typeface="Arial"/>
              </a:rPr>
              <a:t>is to say:</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The argument is valid, and all its premises are (actually) true.</a:t>
            </a:r>
            <a:endParaRPr lang="en-GB" sz="1800" b="0" strike="noStrike" spc="-1">
              <a:solidFill>
                <a:srgbClr val="000000"/>
              </a:solidFill>
              <a:uFill>
                <a:solidFill>
                  <a:srgbClr val="FFFFFF"/>
                </a:solidFill>
              </a:uFill>
              <a:latin typeface="Arial"/>
            </a:endParaRPr>
          </a:p>
        </p:txBody>
      </p:sp>
      <p:pic>
        <p:nvPicPr>
          <p:cNvPr id="162" name="Picture 2"/>
          <p:cNvPicPr/>
          <p:nvPr/>
        </p:nvPicPr>
        <p:blipFill>
          <a:blip r:embed="rId3"/>
          <a:stretch/>
        </p:blipFill>
        <p:spPr>
          <a:xfrm>
            <a:off x="7055280" y="1870560"/>
            <a:ext cx="3759480" cy="2677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164"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65"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166"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3D1556D-CD3E-4C80-9809-50F577FDF01C}" type="slidenum">
              <a:rPr lang="en-GB" sz="1800" b="0" strike="noStrike" spc="-1">
                <a:solidFill>
                  <a:srgbClr val="8B8B8B"/>
                </a:solidFill>
                <a:uFill>
                  <a:solidFill>
                    <a:srgbClr val="FFFFFF"/>
                  </a:solidFill>
                </a:uFill>
                <a:latin typeface="Tahoma"/>
                <a:ea typeface="DejaVu Sans"/>
              </a:rPr>
              <a:t>19</a:t>
            </a:fld>
            <a:endParaRPr lang="en-GB" sz="1800" b="0" strike="noStrike" spc="-1">
              <a:solidFill>
                <a:srgbClr val="000000"/>
              </a:solidFill>
              <a:uFill>
                <a:solidFill>
                  <a:srgbClr val="FFFFFF"/>
                </a:solidFill>
              </a:uFill>
              <a:latin typeface="Arial"/>
            </a:endParaRPr>
          </a:p>
        </p:txBody>
      </p:sp>
      <p:sp>
        <p:nvSpPr>
          <p:cNvPr id="168" name="CustomShape 5"/>
          <p:cNvSpPr/>
          <p:nvPr/>
        </p:nvSpPr>
        <p:spPr>
          <a:xfrm>
            <a:off x="6884640" y="1812960"/>
            <a:ext cx="4342320" cy="100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a:solidFill>
                  <a:srgbClr val="000000"/>
                </a:solidFill>
                <a:uFill>
                  <a:solidFill>
                    <a:srgbClr val="FFFFFF"/>
                  </a:solidFill>
                </a:uFill>
                <a:latin typeface="Arial"/>
              </a:rPr>
              <a:t>An argument  that has one or more false premises, or is invalid, or both – is </a:t>
            </a:r>
            <a:r>
              <a:rPr lang="en-GB" sz="2000" b="1" strike="noStrike" spc="-1">
                <a:solidFill>
                  <a:srgbClr val="000000"/>
                </a:solidFill>
                <a:uFill>
                  <a:solidFill>
                    <a:srgbClr val="FFFFFF"/>
                  </a:solidFill>
                </a:uFill>
                <a:latin typeface="Arial"/>
              </a:rPr>
              <a:t>deductively unsound</a:t>
            </a:r>
            <a:r>
              <a:rPr lang="en-GB" sz="2000" b="0" strike="noStrike" spc="-1">
                <a:solidFill>
                  <a:srgbClr val="000000"/>
                </a:solidFill>
                <a:uFill>
                  <a:solidFill>
                    <a:srgbClr val="FFFFFF"/>
                  </a:solidFill>
                </a:uFill>
                <a:latin typeface="Arial"/>
              </a:rPr>
              <a:t>. </a:t>
            </a:r>
            <a:endParaRPr lang="en-GB" sz="1800" b="0" strike="noStrike" spc="-1">
              <a:solidFill>
                <a:srgbClr val="000000"/>
              </a:solidFill>
              <a:uFill>
                <a:solidFill>
                  <a:srgbClr val="FFFFFF"/>
                </a:solidFill>
              </a:uFill>
              <a:latin typeface="Arial"/>
            </a:endParaRPr>
          </a:p>
        </p:txBody>
      </p:sp>
      <p:pic>
        <p:nvPicPr>
          <p:cNvPr id="169" name="Picture 2"/>
          <p:cNvPicPr/>
          <p:nvPr/>
        </p:nvPicPr>
        <p:blipFill>
          <a:blip r:embed="rId3"/>
          <a:stretch/>
        </p:blipFill>
        <p:spPr>
          <a:xfrm>
            <a:off x="1502640" y="2602800"/>
            <a:ext cx="4142160" cy="3110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49"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50"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51"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8186070-42C0-461D-A424-AF5F1BB42141}" type="slidenum">
              <a:rPr lang="en-GB" sz="1800" b="0" strike="noStrike" spc="-1">
                <a:solidFill>
                  <a:srgbClr val="8B8B8B"/>
                </a:solidFill>
                <a:uFill>
                  <a:solidFill>
                    <a:srgbClr val="FFFFFF"/>
                  </a:solidFill>
                </a:uFill>
                <a:latin typeface="Tahoma"/>
                <a:ea typeface="DejaVu Sans"/>
              </a:rPr>
              <a:t>2</a:t>
            </a:fld>
            <a:endParaRPr lang="en-GB" sz="1800" b="0" strike="noStrike" spc="-1">
              <a:solidFill>
                <a:srgbClr val="000000"/>
              </a:solidFill>
              <a:uFill>
                <a:solidFill>
                  <a:srgbClr val="FFFFFF"/>
                </a:solidFill>
              </a:uFill>
              <a:latin typeface="Arial"/>
            </a:endParaRPr>
          </a:p>
        </p:txBody>
      </p:sp>
      <p:sp>
        <p:nvSpPr>
          <p:cNvPr id="53" name="CustomShape 5"/>
          <p:cNvSpPr/>
          <p:nvPr/>
        </p:nvSpPr>
        <p:spPr>
          <a:xfrm>
            <a:off x="6803640" y="2039760"/>
            <a:ext cx="4342320" cy="277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2000" b="0" strike="noStrike" spc="-1">
                <a:solidFill>
                  <a:srgbClr val="000000"/>
                </a:solidFill>
                <a:uFill>
                  <a:solidFill>
                    <a:srgbClr val="FFFFFF"/>
                  </a:solidFill>
                </a:uFill>
                <a:latin typeface="Arial"/>
              </a:rPr>
              <a:t>‘The Science of Deduction and Analysis is one which can only be acquired by long and patient study, nor is life long enough to allow any mortal to attain the highest possible perfection in it’. </a:t>
            </a:r>
            <a:endParaRPr lang="en-GB" sz="1800" b="0" strike="noStrike" spc="-1">
              <a:solidFill>
                <a:srgbClr val="000000"/>
              </a:solidFill>
              <a:uFill>
                <a:solidFill>
                  <a:srgbClr val="FFFFFF"/>
                </a:solidFill>
              </a:uFill>
              <a:latin typeface="Arial"/>
            </a:endParaRPr>
          </a:p>
          <a:p>
            <a:pPr algn="ct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Calibri"/>
              </a:rPr>
              <a:t>- From an article by Sherlock Holmes, in A Study in Scarlet by Sir Arthur Conan Doyle </a:t>
            </a:r>
            <a:endParaRPr lang="en-GB" sz="1800" b="0" strike="noStrike" spc="-1">
              <a:solidFill>
                <a:srgbClr val="000000"/>
              </a:solidFill>
              <a:uFill>
                <a:solidFill>
                  <a:srgbClr val="FFFFFF"/>
                </a:solidFill>
              </a:uFill>
              <a:latin typeface="Arial"/>
            </a:endParaRPr>
          </a:p>
        </p:txBody>
      </p:sp>
      <p:pic>
        <p:nvPicPr>
          <p:cNvPr id="54" name="Picture 5"/>
          <p:cNvPicPr/>
          <p:nvPr/>
        </p:nvPicPr>
        <p:blipFill>
          <a:blip r:embed="rId3"/>
          <a:stretch/>
        </p:blipFill>
        <p:spPr>
          <a:xfrm>
            <a:off x="1081440" y="1704600"/>
            <a:ext cx="4904280" cy="3678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 name="Picture 2"/>
          <p:cNvPicPr/>
          <p:nvPr/>
        </p:nvPicPr>
        <p:blipFill>
          <a:blip r:embed="rId2"/>
          <a:stretch/>
        </p:blipFill>
        <p:spPr>
          <a:xfrm>
            <a:off x="1098360" y="1809360"/>
            <a:ext cx="5436360" cy="3036960"/>
          </a:xfrm>
          <a:prstGeom prst="rect">
            <a:avLst/>
          </a:prstGeom>
          <a:ln>
            <a:noFill/>
          </a:ln>
        </p:spPr>
      </p:pic>
      <p:sp>
        <p:nvSpPr>
          <p:cNvPr id="317" name="CustomShape 1"/>
          <p:cNvSpPr/>
          <p:nvPr/>
        </p:nvSpPr>
        <p:spPr>
          <a:xfrm>
            <a:off x="7446240" y="1414800"/>
            <a:ext cx="4130280" cy="243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200" b="1" strike="noStrike" spc="-1" dirty="0">
                <a:solidFill>
                  <a:srgbClr val="000000"/>
                </a:solidFill>
                <a:uFill>
                  <a:solidFill>
                    <a:srgbClr val="FFFFFF"/>
                  </a:solidFill>
                </a:uFill>
                <a:latin typeface="Arial"/>
              </a:rPr>
              <a:t>Combination of these sentences give us Syllogisms</a:t>
            </a:r>
          </a:p>
          <a:p>
            <a:pPr>
              <a:lnSpc>
                <a:spcPct val="100000"/>
              </a:lnSpc>
            </a:pPr>
            <a:endParaRPr lang="en-GB" sz="2200" b="1" spc="-1" dirty="0">
              <a:solidFill>
                <a:srgbClr val="000000"/>
              </a:solidFill>
              <a:uFill>
                <a:solidFill>
                  <a:srgbClr val="FFFFFF"/>
                </a:solidFill>
              </a:uFill>
              <a:latin typeface="Arial"/>
            </a:endParaRPr>
          </a:p>
          <a:p>
            <a:pPr>
              <a:lnSpc>
                <a:spcPct val="100000"/>
              </a:lnSpc>
            </a:pPr>
            <a:endParaRPr lang="en-GB" sz="2200" b="1"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a:lnSpc>
                <a:spcPct val="100000"/>
              </a:lnSpc>
            </a:pPr>
            <a:r>
              <a:rPr lang="en-GB" sz="2200" b="0" strike="noStrike" spc="-1" dirty="0">
                <a:solidFill>
                  <a:srgbClr val="000000"/>
                </a:solidFill>
                <a:uFill>
                  <a:solidFill>
                    <a:srgbClr val="FFFFFF"/>
                  </a:solidFill>
                </a:uFill>
                <a:latin typeface="Arial"/>
              </a:rPr>
              <a:t>Deductive argument that contains exactly two premises</a:t>
            </a:r>
            <a:r>
              <a:rPr lang="en-GB" sz="1800" b="0" strike="noStrike" spc="-1" dirty="0">
                <a:solidFill>
                  <a:srgbClr val="000000"/>
                </a:solidFill>
                <a:uFill>
                  <a:solidFill>
                    <a:srgbClr val="FFFFFF"/>
                  </a:solidFill>
                </a:uFill>
                <a:latin typeface="Arial"/>
              </a:rPr>
              <a:t>.</a:t>
            </a:r>
          </a:p>
        </p:txBody>
      </p:sp>
      <p:sp>
        <p:nvSpPr>
          <p:cNvPr id="318"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2" name="Стрелка: вверх 1">
            <a:extLst>
              <a:ext uri="{FF2B5EF4-FFF2-40B4-BE49-F238E27FC236}">
                <a16:creationId xmlns:a16="http://schemas.microsoft.com/office/drawing/2014/main" id="{53E9E910-FA08-4CE2-AE46-44386910BFA8}"/>
              </a:ext>
            </a:extLst>
          </p:cNvPr>
          <p:cNvSpPr/>
          <p:nvPr/>
        </p:nvSpPr>
        <p:spPr>
          <a:xfrm>
            <a:off x="9098906" y="2403501"/>
            <a:ext cx="824947" cy="13634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982520" y="1373400"/>
            <a:ext cx="7423560" cy="25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i="1" strike="noStrike" spc="-1" dirty="0">
                <a:solidFill>
                  <a:srgbClr val="000000"/>
                </a:solidFill>
                <a:uFill>
                  <a:solidFill>
                    <a:srgbClr val="FFFFFF"/>
                  </a:solidFill>
                </a:uFill>
                <a:latin typeface="Arial"/>
              </a:rPr>
              <a:t>Disjunctive syllogisms</a:t>
            </a: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A.</a:t>
            </a: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Either Mary is with her mother, or she is with a doctor.</a:t>
            </a: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Mary is not with a doctor.</a:t>
            </a: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Therefore, Mary is with her mother.</a:t>
            </a: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valid</a:t>
            </a:r>
            <a:endParaRPr lang="en-GB" sz="1800" b="0" strike="noStrike" spc="-1" dirty="0">
              <a:solidFill>
                <a:srgbClr val="000000"/>
              </a:solidFill>
              <a:uFill>
                <a:solidFill>
                  <a:srgbClr val="FFFFFF"/>
                </a:solidFill>
              </a:uFill>
              <a:latin typeface="Arial"/>
            </a:endParaRPr>
          </a:p>
        </p:txBody>
      </p:sp>
      <p:sp>
        <p:nvSpPr>
          <p:cNvPr id="322"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855440" y="1924920"/>
            <a:ext cx="3066120" cy="283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a:solidFill>
                  <a:srgbClr val="000000"/>
                </a:solidFill>
                <a:uFill>
                  <a:solidFill>
                    <a:srgbClr val="FFFFFF"/>
                  </a:solidFill>
                </a:uFill>
                <a:latin typeface="Arial"/>
              </a:rPr>
              <a:t>B.</a:t>
            </a: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Either Mary is with her mother, or she is with a doctor.</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Mary is with a doctor.</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Therefore, Mary is not with her mother.</a:t>
            </a:r>
            <a:endParaRPr lang="en-GB" sz="1800" b="0" strike="noStrike" spc="-1">
              <a:solidFill>
                <a:srgbClr val="000000"/>
              </a:solidFill>
              <a:uFill>
                <a:solidFill>
                  <a:srgbClr val="FFFFFF"/>
                </a:solidFill>
              </a:uFill>
              <a:latin typeface="Arial"/>
            </a:endParaRPr>
          </a:p>
        </p:txBody>
      </p:sp>
      <p:sp>
        <p:nvSpPr>
          <p:cNvPr id="324"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pic>
        <p:nvPicPr>
          <p:cNvPr id="326" name="Picture 2"/>
          <p:cNvPicPr/>
          <p:nvPr/>
        </p:nvPicPr>
        <p:blipFill>
          <a:blip r:embed="rId2"/>
          <a:stretch/>
        </p:blipFill>
        <p:spPr>
          <a:xfrm>
            <a:off x="7121160" y="1924920"/>
            <a:ext cx="4045320" cy="2699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1608480" y="2817000"/>
            <a:ext cx="609552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600" b="0" strike="noStrike" spc="-1" dirty="0">
                <a:solidFill>
                  <a:srgbClr val="000000"/>
                </a:solidFill>
                <a:uFill>
                  <a:solidFill>
                    <a:srgbClr val="FFFFFF"/>
                  </a:solidFill>
                </a:uFill>
                <a:latin typeface="Arial"/>
              </a:rPr>
              <a:t>Seems valid but its not!</a:t>
            </a:r>
          </a:p>
          <a:p>
            <a:pPr>
              <a:lnSpc>
                <a:spcPct val="100000"/>
              </a:lnSpc>
            </a:pPr>
            <a:endParaRPr lang="en-GB" sz="2600" spc="-1" dirty="0">
              <a:solidFill>
                <a:srgbClr val="000000"/>
              </a:solidFill>
              <a:uFill>
                <a:solidFill>
                  <a:srgbClr val="FFFFFF"/>
                </a:solidFill>
              </a:uFill>
              <a:latin typeface="Arial"/>
            </a:endParaRPr>
          </a:p>
          <a:p>
            <a:r>
              <a:rPr lang="en-US" dirty="0">
                <a:latin typeface="Arial" panose="020B0604020202020204" pitchFamily="34" charset="0"/>
                <a:cs typeface="Arial" panose="020B0604020202020204" pitchFamily="34" charset="0"/>
              </a:rPr>
              <a:t>It is entirely possible that Mary is with two people or that Mary’s mother is a doctor. This third option is a counterexample to B.</a:t>
            </a:r>
          </a:p>
          <a:p>
            <a:pPr>
              <a:lnSpc>
                <a:spcPct val="100000"/>
              </a:lnSpc>
            </a:pP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p:txBody>
      </p:sp>
      <p:sp>
        <p:nvSpPr>
          <p:cNvPr id="329"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2401200" y="1987920"/>
            <a:ext cx="7322760" cy="310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a:solidFill>
                  <a:srgbClr val="000000"/>
                </a:solidFill>
                <a:uFill>
                  <a:solidFill>
                    <a:srgbClr val="FFFFFF"/>
                  </a:solidFill>
                </a:uFill>
                <a:latin typeface="Arial"/>
              </a:rPr>
              <a:t>A disjunctive syllogism is valid iff has one of these two forms.</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P or Q</a:t>
            </a: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Not P</a:t>
            </a: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Therefore, Q</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P or Q</a:t>
            </a: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Not Q</a:t>
            </a: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Therefore, P</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332"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Рисунок 332"/>
          <p:cNvPicPr/>
          <p:nvPr/>
        </p:nvPicPr>
        <p:blipFill>
          <a:blip r:embed="rId2"/>
          <a:stretch/>
        </p:blipFill>
        <p:spPr>
          <a:xfrm>
            <a:off x="0" y="144000"/>
            <a:ext cx="12192120" cy="6624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3206880" y="1870560"/>
            <a:ext cx="6095520" cy="283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dirty="0">
                <a:solidFill>
                  <a:srgbClr val="000000"/>
                </a:solidFill>
                <a:uFill>
                  <a:solidFill>
                    <a:srgbClr val="FFFFFF"/>
                  </a:solidFill>
                </a:uFill>
                <a:latin typeface="Arial"/>
              </a:rPr>
              <a:t>It is invalid if it has one of these.</a:t>
            </a: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P or Q</a:t>
            </a: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P</a:t>
            </a: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Therefore, not Q</a:t>
            </a: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P or Q</a:t>
            </a: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Q</a:t>
            </a: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Therefore, not P</a:t>
            </a:r>
            <a:endParaRPr lang="en-GB"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352"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353"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354"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2194D9A-5AB7-4E84-866F-88CBC4338011}" type="slidenum">
              <a:rPr lang="en-GB" sz="1800" b="0" strike="noStrike" spc="-1">
                <a:solidFill>
                  <a:srgbClr val="8B8B8B"/>
                </a:solidFill>
                <a:uFill>
                  <a:solidFill>
                    <a:srgbClr val="FFFFFF"/>
                  </a:solidFill>
                </a:uFill>
                <a:latin typeface="Tahoma"/>
                <a:ea typeface="DejaVu Sans"/>
              </a:rPr>
              <a:t>27</a:t>
            </a:fld>
            <a:endParaRPr lang="en-GB" sz="1800" b="0" strike="noStrike" spc="-1">
              <a:solidFill>
                <a:srgbClr val="000000"/>
              </a:solidFill>
              <a:uFill>
                <a:solidFill>
                  <a:srgbClr val="FFFFFF"/>
                </a:solidFill>
              </a:uFill>
              <a:latin typeface="Arial"/>
            </a:endParaRPr>
          </a:p>
        </p:txBody>
      </p:sp>
      <p:sp>
        <p:nvSpPr>
          <p:cNvPr id="356" name="CustomShape 5"/>
          <p:cNvSpPr/>
          <p:nvPr/>
        </p:nvSpPr>
        <p:spPr>
          <a:xfrm>
            <a:off x="2734200" y="2291400"/>
            <a:ext cx="6095520" cy="265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400" b="0" strike="noStrike" spc="-1">
                <a:solidFill>
                  <a:srgbClr val="000000"/>
                </a:solidFill>
                <a:uFill>
                  <a:solidFill>
                    <a:srgbClr val="FFFFFF"/>
                  </a:solidFill>
                </a:uFill>
                <a:latin typeface="Arial"/>
              </a:rPr>
              <a:t>NEXT, other </a:t>
            </a:r>
            <a:r>
              <a:rPr lang="en-GB" sz="2400" b="0" strike="noStrike" spc="-1">
                <a:solidFill>
                  <a:srgbClr val="000000"/>
                </a:solidFill>
                <a:uFill>
                  <a:solidFill>
                    <a:srgbClr val="FFFFFF"/>
                  </a:solidFill>
                </a:uFill>
                <a:latin typeface="Calibri"/>
              </a:rPr>
              <a:t>hypothetical syllogisms </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400" b="0" strike="noStrike" spc="-1">
                <a:solidFill>
                  <a:srgbClr val="000000"/>
                </a:solidFill>
                <a:uFill>
                  <a:solidFill>
                    <a:srgbClr val="FFFFFF"/>
                  </a:solidFill>
                </a:uFill>
                <a:latin typeface="Arial"/>
              </a:rPr>
              <a:t>Modus ponens, (T)</a:t>
            </a:r>
            <a:endParaRPr lang="en-GB" sz="1800" b="0" strike="noStrike" spc="-1">
              <a:solidFill>
                <a:srgbClr val="000000"/>
              </a:solidFill>
              <a:uFill>
                <a:solidFill>
                  <a:srgbClr val="FFFFFF"/>
                </a:solidFill>
              </a:uFill>
              <a:latin typeface="Arial"/>
            </a:endParaRPr>
          </a:p>
          <a:p>
            <a:pPr>
              <a:lnSpc>
                <a:spcPct val="100000"/>
              </a:lnSpc>
            </a:pPr>
            <a:r>
              <a:rPr lang="en-GB" sz="2400" b="0" strike="noStrike" spc="-1">
                <a:solidFill>
                  <a:srgbClr val="000000"/>
                </a:solidFill>
                <a:uFill>
                  <a:solidFill>
                    <a:srgbClr val="FFFFFF"/>
                  </a:solidFill>
                </a:uFill>
                <a:latin typeface="Arial"/>
              </a:rPr>
              <a:t>Modus tollens, (T)</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400" b="0" strike="noStrike" spc="-1">
                <a:solidFill>
                  <a:srgbClr val="000000"/>
                </a:solidFill>
                <a:uFill>
                  <a:solidFill>
                    <a:srgbClr val="FFFFFF"/>
                  </a:solidFill>
                </a:uFill>
                <a:latin typeface="Arial"/>
              </a:rPr>
              <a:t>The fallacy of denying the antecedent (F) The fallacy of affirming the consequent (F)</a:t>
            </a:r>
            <a:endParaRPr lang="en-GB"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358"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359"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360"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7EE58A7-1FB3-4EF6-8AE3-45280359429C}" type="slidenum">
              <a:rPr lang="en-GB" sz="1800" b="0" strike="noStrike" spc="-1">
                <a:solidFill>
                  <a:srgbClr val="8B8B8B"/>
                </a:solidFill>
                <a:uFill>
                  <a:solidFill>
                    <a:srgbClr val="FFFFFF"/>
                  </a:solidFill>
                </a:uFill>
                <a:latin typeface="Tahoma"/>
                <a:ea typeface="DejaVu Sans"/>
              </a:rPr>
              <a:t>28</a:t>
            </a:fld>
            <a:endParaRPr lang="en-GB" sz="1800" b="0" strike="noStrike" spc="-1">
              <a:solidFill>
                <a:srgbClr val="000000"/>
              </a:solidFill>
              <a:uFill>
                <a:solidFill>
                  <a:srgbClr val="FFFFFF"/>
                </a:solidFill>
              </a:uFill>
              <a:latin typeface="Arial"/>
            </a:endParaRPr>
          </a:p>
        </p:txBody>
      </p:sp>
      <p:sp>
        <p:nvSpPr>
          <p:cNvPr id="362" name="CustomShape 5"/>
          <p:cNvSpPr/>
          <p:nvPr/>
        </p:nvSpPr>
        <p:spPr>
          <a:xfrm>
            <a:off x="2030400" y="1980000"/>
            <a:ext cx="3264840" cy="16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a:solidFill>
                  <a:srgbClr val="000000"/>
                </a:solidFill>
                <a:uFill>
                  <a:solidFill>
                    <a:srgbClr val="FFFFFF"/>
                  </a:solidFill>
                </a:uFill>
                <a:latin typeface="Arial"/>
              </a:rPr>
              <a:t>Modus ponens</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If P, then Q</a:t>
            </a: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P</a:t>
            </a: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Therefore, Q</a:t>
            </a:r>
            <a:endParaRPr lang="en-GB" sz="1800" b="0" strike="noStrike" spc="-1">
              <a:solidFill>
                <a:srgbClr val="000000"/>
              </a:solidFill>
              <a:uFill>
                <a:solidFill>
                  <a:srgbClr val="FFFFFF"/>
                </a:solidFill>
              </a:uFill>
              <a:latin typeface="Arial"/>
            </a:endParaRPr>
          </a:p>
        </p:txBody>
      </p:sp>
      <p:pic>
        <p:nvPicPr>
          <p:cNvPr id="363" name="Picture 2"/>
          <p:cNvPicPr/>
          <p:nvPr/>
        </p:nvPicPr>
        <p:blipFill>
          <a:blip r:embed="rId3"/>
          <a:stretch/>
        </p:blipFill>
        <p:spPr>
          <a:xfrm>
            <a:off x="6997320" y="1187280"/>
            <a:ext cx="2931840" cy="3980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1"/>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366" name="CustomShape 2"/>
          <p:cNvSpPr/>
          <p:nvPr/>
        </p:nvSpPr>
        <p:spPr>
          <a:xfrm>
            <a:off x="6689520" y="1614600"/>
            <a:ext cx="4028400" cy="374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GB" sz="2000" b="0" strike="noStrike" spc="-1">
                <a:solidFill>
                  <a:srgbClr val="000000"/>
                </a:solidFill>
                <a:uFill>
                  <a:solidFill>
                    <a:srgbClr val="FFFFFF"/>
                  </a:solidFill>
                </a:uFill>
                <a:latin typeface="Arial"/>
              </a:rPr>
              <a:t>If you have a current password, then you can log on to the network“ (P1)</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GB" sz="2000" b="0" strike="noStrike" spc="-1">
                <a:solidFill>
                  <a:srgbClr val="000000"/>
                </a:solidFill>
                <a:uFill>
                  <a:solidFill>
                    <a:srgbClr val="FFFFFF"/>
                  </a:solidFill>
                </a:uFill>
                <a:latin typeface="Arial"/>
              </a:rPr>
              <a:t>"You have a current password“ (P2)
-------Therefore:
 </a:t>
            </a:r>
            <a:endParaRPr lang="en-GB"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GB" sz="2000" b="0" strike="noStrike" spc="-1">
                <a:solidFill>
                  <a:srgbClr val="000000"/>
                </a:solidFill>
                <a:uFill>
                  <a:solidFill>
                    <a:srgbClr val="FFFFFF"/>
                  </a:solidFill>
                </a:uFill>
                <a:latin typeface="Arial"/>
              </a:rPr>
              <a:t>"You can log on to the network“ (C)</a:t>
            </a:r>
            <a:endParaRPr lang="en-GB" sz="1800" b="0" strike="noStrike" spc="-1">
              <a:solidFill>
                <a:srgbClr val="000000"/>
              </a:solidFill>
              <a:uFill>
                <a:solidFill>
                  <a:srgbClr val="FFFFFF"/>
                </a:solidFill>
              </a:uFill>
              <a:latin typeface="Arial"/>
            </a:endParaRPr>
          </a:p>
        </p:txBody>
      </p:sp>
      <p:pic>
        <p:nvPicPr>
          <p:cNvPr id="367" name="Picture 7"/>
          <p:cNvPicPr/>
          <p:nvPr/>
        </p:nvPicPr>
        <p:blipFill>
          <a:blip r:embed="rId2"/>
          <a:stretch/>
        </p:blipFill>
        <p:spPr>
          <a:xfrm>
            <a:off x="1097280" y="1854720"/>
            <a:ext cx="4343040" cy="2892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56"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57"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58"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FBC1D18-3B99-42A4-B92A-C77171620B0F}" type="slidenum">
              <a:rPr lang="en-GB" sz="1800" b="0" strike="noStrike" spc="-1">
                <a:solidFill>
                  <a:srgbClr val="8B8B8B"/>
                </a:solidFill>
                <a:uFill>
                  <a:solidFill>
                    <a:srgbClr val="FFFFFF"/>
                  </a:solidFill>
                </a:uFill>
                <a:latin typeface="Tahoma"/>
                <a:ea typeface="DejaVu Sans"/>
              </a:rPr>
              <a:t>3</a:t>
            </a:fld>
            <a:endParaRPr lang="en-GB" sz="1800" b="0" strike="noStrike" spc="-1">
              <a:solidFill>
                <a:srgbClr val="000000"/>
              </a:solidFill>
              <a:uFill>
                <a:solidFill>
                  <a:srgbClr val="FFFFFF"/>
                </a:solidFill>
              </a:uFill>
              <a:latin typeface="Arial"/>
            </a:endParaRPr>
          </a:p>
        </p:txBody>
      </p:sp>
      <p:sp>
        <p:nvSpPr>
          <p:cNvPr id="60" name="CustomShape 5"/>
          <p:cNvSpPr/>
          <p:nvPr/>
        </p:nvSpPr>
        <p:spPr>
          <a:xfrm>
            <a:off x="1148760" y="1501920"/>
            <a:ext cx="994284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1" strike="noStrike" spc="-1">
                <a:solidFill>
                  <a:srgbClr val="000000"/>
                </a:solidFill>
                <a:uFill>
                  <a:solidFill>
                    <a:srgbClr val="FFFFFF"/>
                  </a:solidFill>
                </a:uFill>
                <a:latin typeface="Arial"/>
              </a:rPr>
              <a:t>Deductive validity</a:t>
            </a:r>
            <a:endParaRPr lang="en-GB" sz="1800" b="0" strike="noStrike" spc="-1">
              <a:solidFill>
                <a:srgbClr val="000000"/>
              </a:solidFill>
              <a:uFill>
                <a:solidFill>
                  <a:srgbClr val="FFFFFF"/>
                </a:solidFill>
              </a:uFill>
              <a:latin typeface="Arial"/>
            </a:endParaRPr>
          </a:p>
        </p:txBody>
      </p:sp>
      <p:pic>
        <p:nvPicPr>
          <p:cNvPr id="61" name="Picture 2"/>
          <p:cNvPicPr/>
          <p:nvPr/>
        </p:nvPicPr>
        <p:blipFill>
          <a:blip r:embed="rId3"/>
          <a:stretch/>
        </p:blipFill>
        <p:spPr>
          <a:xfrm>
            <a:off x="4169520" y="2351880"/>
            <a:ext cx="6781320" cy="3552480"/>
          </a:xfrm>
          <a:prstGeom prst="rect">
            <a:avLst/>
          </a:prstGeom>
          <a:ln>
            <a:noFill/>
          </a:ln>
        </p:spPr>
      </p:pic>
      <p:pic>
        <p:nvPicPr>
          <p:cNvPr id="62" name="Picture 2"/>
          <p:cNvPicPr/>
          <p:nvPr/>
        </p:nvPicPr>
        <p:blipFill>
          <a:blip r:embed="rId4"/>
          <a:stretch/>
        </p:blipFill>
        <p:spPr>
          <a:xfrm>
            <a:off x="1208520" y="3183120"/>
            <a:ext cx="2400120" cy="1800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 name="Рисунок 367"/>
          <p:cNvPicPr/>
          <p:nvPr/>
        </p:nvPicPr>
        <p:blipFill>
          <a:blip r:embed="rId2"/>
          <a:stretch/>
        </p:blipFill>
        <p:spPr>
          <a:xfrm>
            <a:off x="44640" y="0"/>
            <a:ext cx="12147480" cy="685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370"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371"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372"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4337A3A-39EF-43B2-A6F3-C3509F4ACF39}" type="slidenum">
              <a:rPr lang="en-GB" sz="1800" b="0" strike="noStrike" spc="-1">
                <a:solidFill>
                  <a:srgbClr val="8B8B8B"/>
                </a:solidFill>
                <a:uFill>
                  <a:solidFill>
                    <a:srgbClr val="FFFFFF"/>
                  </a:solidFill>
                </a:uFill>
                <a:latin typeface="Tahoma"/>
                <a:ea typeface="DejaVu Sans"/>
              </a:rPr>
              <a:t>31</a:t>
            </a:fld>
            <a:endParaRPr lang="en-GB" sz="1800" b="0" strike="noStrike" spc="-1">
              <a:solidFill>
                <a:srgbClr val="000000"/>
              </a:solidFill>
              <a:uFill>
                <a:solidFill>
                  <a:srgbClr val="FFFFFF"/>
                </a:solidFill>
              </a:uFill>
              <a:latin typeface="Arial"/>
            </a:endParaRPr>
          </a:p>
        </p:txBody>
      </p:sp>
      <p:sp>
        <p:nvSpPr>
          <p:cNvPr id="374" name="CustomShape 5"/>
          <p:cNvSpPr/>
          <p:nvPr/>
        </p:nvSpPr>
        <p:spPr>
          <a:xfrm>
            <a:off x="1489680" y="2377440"/>
            <a:ext cx="3654720" cy="16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dirty="0">
                <a:solidFill>
                  <a:srgbClr val="000000"/>
                </a:solidFill>
                <a:uFill>
                  <a:solidFill>
                    <a:srgbClr val="FFFFFF"/>
                  </a:solidFill>
                </a:uFill>
                <a:latin typeface="Arial"/>
              </a:rPr>
              <a:t>Modus tollens </a:t>
            </a: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If P, then Q</a:t>
            </a: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Not Q</a:t>
            </a: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Therefore, not P</a:t>
            </a:r>
            <a:endParaRPr lang="en-GB" sz="1800" b="0" strike="noStrike" spc="-1" dirty="0">
              <a:solidFill>
                <a:srgbClr val="000000"/>
              </a:solidFill>
              <a:uFill>
                <a:solidFill>
                  <a:srgbClr val="FFFFFF"/>
                </a:solidFill>
              </a:uFill>
              <a:latin typeface="Arial"/>
            </a:endParaRPr>
          </a:p>
        </p:txBody>
      </p:sp>
      <p:pic>
        <p:nvPicPr>
          <p:cNvPr id="375" name="Picture 2"/>
          <p:cNvPicPr/>
          <p:nvPr/>
        </p:nvPicPr>
        <p:blipFill>
          <a:blip r:embed="rId3"/>
          <a:stretch/>
        </p:blipFill>
        <p:spPr>
          <a:xfrm>
            <a:off x="6281640" y="1615320"/>
            <a:ext cx="4567680" cy="3008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7222320" y="1770480"/>
            <a:ext cx="3264840" cy="25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a:solidFill>
                  <a:srgbClr val="000000"/>
                </a:solidFill>
                <a:uFill>
                  <a:solidFill>
                    <a:srgbClr val="FFFFFF"/>
                  </a:solidFill>
                </a:uFill>
                <a:latin typeface="Arial"/>
              </a:rPr>
              <a:t>If Sam was born in Canada, then he is Canadian.
</a:t>
            </a: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Sam is not Canadian.
</a:t>
            </a: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Therefore, Sam was not born in Canada</a:t>
            </a:r>
            <a:r>
              <a:rPr lang="en-GB" sz="1800" b="0" strike="noStrike" spc="-1">
                <a:solidFill>
                  <a:srgbClr val="000000"/>
                </a:solidFill>
                <a:uFill>
                  <a:solidFill>
                    <a:srgbClr val="FFFFFF"/>
                  </a:solidFill>
                </a:uFill>
                <a:latin typeface="Arial"/>
              </a:rPr>
              <a:t>.</a:t>
            </a:r>
          </a:p>
        </p:txBody>
      </p:sp>
      <p:sp>
        <p:nvSpPr>
          <p:cNvPr id="377"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pic>
        <p:nvPicPr>
          <p:cNvPr id="379" name="Picture 2"/>
          <p:cNvPicPr/>
          <p:nvPr/>
        </p:nvPicPr>
        <p:blipFill>
          <a:blip r:embed="rId2"/>
          <a:stretch/>
        </p:blipFill>
        <p:spPr>
          <a:xfrm>
            <a:off x="962280" y="2629800"/>
            <a:ext cx="5111640" cy="2555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 name="Рисунок 379"/>
          <p:cNvPicPr/>
          <p:nvPr/>
        </p:nvPicPr>
        <p:blipFill>
          <a:blip r:embed="rId2"/>
          <a:stretch/>
        </p:blipFill>
        <p:spPr>
          <a:xfrm>
            <a:off x="0" y="0"/>
            <a:ext cx="12192120" cy="685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382"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383"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384"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65B2F9F-DCC3-4133-8D8B-E96BB39F4710}" type="slidenum">
              <a:rPr lang="en-GB" sz="1800" b="0" strike="noStrike" spc="-1">
                <a:solidFill>
                  <a:srgbClr val="8B8B8B"/>
                </a:solidFill>
                <a:uFill>
                  <a:solidFill>
                    <a:srgbClr val="FFFFFF"/>
                  </a:solidFill>
                </a:uFill>
                <a:latin typeface="Tahoma"/>
                <a:ea typeface="DejaVu Sans"/>
              </a:rPr>
              <a:t>34</a:t>
            </a:fld>
            <a:endParaRPr lang="en-GB" sz="1800" b="0" strike="noStrike" spc="-1">
              <a:solidFill>
                <a:srgbClr val="000000"/>
              </a:solidFill>
              <a:uFill>
                <a:solidFill>
                  <a:srgbClr val="FFFFFF"/>
                </a:solidFill>
              </a:uFill>
              <a:latin typeface="Arial"/>
            </a:endParaRPr>
          </a:p>
        </p:txBody>
      </p:sp>
      <p:sp>
        <p:nvSpPr>
          <p:cNvPr id="386" name="CustomShape 5"/>
          <p:cNvSpPr/>
          <p:nvPr/>
        </p:nvSpPr>
        <p:spPr>
          <a:xfrm>
            <a:off x="3048120" y="2413440"/>
            <a:ext cx="6095520" cy="100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dirty="0">
                <a:solidFill>
                  <a:srgbClr val="000000"/>
                </a:solidFill>
                <a:uFill>
                  <a:solidFill>
                    <a:srgbClr val="FFFFFF"/>
                  </a:solidFill>
                </a:uFill>
                <a:latin typeface="Arial"/>
              </a:rPr>
              <a:t>modus ponens or modus tollens are always valid.</a:t>
            </a:r>
            <a:endParaRPr lang="en-GB" sz="1800" b="0" strike="noStrike" spc="-1" dirty="0">
              <a:solidFill>
                <a:srgbClr val="000000"/>
              </a:solidFill>
              <a:uFill>
                <a:solidFill>
                  <a:srgbClr val="FFFFFF"/>
                </a:solidFill>
              </a:uFill>
              <a:latin typeface="Arial"/>
            </a:endParaRPr>
          </a:p>
          <a:p>
            <a:pPr>
              <a:lnSpc>
                <a:spcPct val="100000"/>
              </a:lnSpc>
            </a:pPr>
            <a:endParaRPr lang="en-GB" sz="1800" b="0" strike="noStrike" spc="-1" dirty="0">
              <a:solidFill>
                <a:srgbClr val="000000"/>
              </a:solidFill>
              <a:uFill>
                <a:solidFill>
                  <a:srgbClr val="FFFFFF"/>
                </a:solidFill>
              </a:uFill>
              <a:latin typeface="Arial"/>
            </a:endParaRPr>
          </a:p>
          <a:p>
            <a:pPr>
              <a:lnSpc>
                <a:spcPct val="100000"/>
              </a:lnSpc>
            </a:pPr>
            <a:r>
              <a:rPr lang="en-GB" sz="2000" b="0" strike="noStrike" spc="-1" dirty="0">
                <a:solidFill>
                  <a:srgbClr val="000000"/>
                </a:solidFill>
                <a:uFill>
                  <a:solidFill>
                    <a:srgbClr val="FFFFFF"/>
                  </a:solidFill>
                </a:uFill>
                <a:latin typeface="Arial"/>
              </a:rPr>
              <a:t>But not all syllogisms are valid …</a:t>
            </a:r>
            <a:endParaRPr lang="en-GB"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388"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389"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390"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AE8CD89-22F1-475A-97D9-57ECD26BD689}" type="slidenum">
              <a:rPr lang="en-GB" sz="1800" b="0" strike="noStrike" spc="-1">
                <a:solidFill>
                  <a:srgbClr val="8B8B8B"/>
                </a:solidFill>
                <a:uFill>
                  <a:solidFill>
                    <a:srgbClr val="FFFFFF"/>
                  </a:solidFill>
                </a:uFill>
                <a:latin typeface="Tahoma"/>
                <a:ea typeface="DejaVu Sans"/>
              </a:rPr>
              <a:t>35</a:t>
            </a:fld>
            <a:endParaRPr lang="en-GB" sz="1800" b="0" strike="noStrike" spc="-1">
              <a:solidFill>
                <a:srgbClr val="000000"/>
              </a:solidFill>
              <a:uFill>
                <a:solidFill>
                  <a:srgbClr val="FFFFFF"/>
                </a:solidFill>
              </a:uFill>
              <a:latin typeface="Arial"/>
            </a:endParaRPr>
          </a:p>
        </p:txBody>
      </p:sp>
      <p:sp>
        <p:nvSpPr>
          <p:cNvPr id="392" name="CustomShape 5"/>
          <p:cNvSpPr/>
          <p:nvPr/>
        </p:nvSpPr>
        <p:spPr>
          <a:xfrm>
            <a:off x="3530160" y="2168280"/>
            <a:ext cx="5454360" cy="191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a:solidFill>
                  <a:srgbClr val="000000"/>
                </a:solidFill>
                <a:uFill>
                  <a:solidFill>
                    <a:srgbClr val="FFFFFF"/>
                  </a:solidFill>
                </a:uFill>
                <a:latin typeface="Arial"/>
              </a:rPr>
              <a:t>An argument commits the fallacy of denying the antecedent and is always invalid if</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If P, then Q</a:t>
            </a: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Not P</a:t>
            </a: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Therefore not Q</a:t>
            </a:r>
            <a:endParaRPr lang="en-GB"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394"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395"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396"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3725087-0615-4BC0-8389-C9D7BDE4E6BB}" type="slidenum">
              <a:rPr lang="en-GB" sz="1800" b="0" strike="noStrike" spc="-1">
                <a:solidFill>
                  <a:srgbClr val="8B8B8B"/>
                </a:solidFill>
                <a:uFill>
                  <a:solidFill>
                    <a:srgbClr val="FFFFFF"/>
                  </a:solidFill>
                </a:uFill>
                <a:latin typeface="Tahoma"/>
                <a:ea typeface="DejaVu Sans"/>
              </a:rPr>
              <a:t>36</a:t>
            </a:fld>
            <a:endParaRPr lang="en-GB" sz="1800" b="0" strike="noStrike" spc="-1">
              <a:solidFill>
                <a:srgbClr val="000000"/>
              </a:solidFill>
              <a:uFill>
                <a:solidFill>
                  <a:srgbClr val="FFFFFF"/>
                </a:solidFill>
              </a:uFill>
              <a:latin typeface="Arial"/>
            </a:endParaRPr>
          </a:p>
        </p:txBody>
      </p:sp>
      <p:sp>
        <p:nvSpPr>
          <p:cNvPr id="398" name="CustomShape 5"/>
          <p:cNvSpPr/>
          <p:nvPr/>
        </p:nvSpPr>
        <p:spPr>
          <a:xfrm>
            <a:off x="1552320" y="2669760"/>
            <a:ext cx="3900960" cy="25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a:solidFill>
                  <a:srgbClr val="000000"/>
                </a:solidFill>
                <a:uFill>
                  <a:solidFill>
                    <a:srgbClr val="FFFFFF"/>
                  </a:solidFill>
                </a:uFill>
                <a:latin typeface="Arial"/>
              </a:rPr>
              <a:t>If Mary is visiting [P], then there are eggs and toast for dinner [Q].</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Mary is not visiting [Not P].</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Therefore, there are not eggs and toast for dinner [Not Q].</a:t>
            </a:r>
            <a:endParaRPr lang="en-GB" sz="1800" b="0" strike="noStrike" spc="-1">
              <a:solidFill>
                <a:srgbClr val="000000"/>
              </a:solidFill>
              <a:uFill>
                <a:solidFill>
                  <a:srgbClr val="FFFFFF"/>
                </a:solidFill>
              </a:uFill>
              <a:latin typeface="Arial"/>
            </a:endParaRPr>
          </a:p>
        </p:txBody>
      </p:sp>
      <p:pic>
        <p:nvPicPr>
          <p:cNvPr id="399" name="Picture 4"/>
          <p:cNvPicPr/>
          <p:nvPr/>
        </p:nvPicPr>
        <p:blipFill>
          <a:blip r:embed="rId3"/>
          <a:stretch/>
        </p:blipFill>
        <p:spPr>
          <a:xfrm>
            <a:off x="6567120" y="1693440"/>
            <a:ext cx="4027320" cy="2951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0" name="Рисунок 399"/>
          <p:cNvPicPr/>
          <p:nvPr/>
        </p:nvPicPr>
        <p:blipFill>
          <a:blip r:embed="rId2"/>
          <a:stretch/>
        </p:blipFill>
        <p:spPr>
          <a:xfrm rot="9000">
            <a:off x="1807200" y="29520"/>
            <a:ext cx="9088560" cy="6816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402"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403"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404"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C006FB2-FCC9-4210-B191-8AF75E5DF5AB}" type="slidenum">
              <a:rPr lang="en-GB" sz="1800" b="0" strike="noStrike" spc="-1">
                <a:solidFill>
                  <a:srgbClr val="8B8B8B"/>
                </a:solidFill>
                <a:uFill>
                  <a:solidFill>
                    <a:srgbClr val="FFFFFF"/>
                  </a:solidFill>
                </a:uFill>
                <a:latin typeface="Tahoma"/>
                <a:ea typeface="DejaVu Sans"/>
              </a:rPr>
              <a:t>38</a:t>
            </a:fld>
            <a:endParaRPr lang="en-GB" sz="1800" b="0" strike="noStrike" spc="-1">
              <a:solidFill>
                <a:srgbClr val="000000"/>
              </a:solidFill>
              <a:uFill>
                <a:solidFill>
                  <a:srgbClr val="FFFFFF"/>
                </a:solidFill>
              </a:uFill>
              <a:latin typeface="Arial"/>
            </a:endParaRPr>
          </a:p>
        </p:txBody>
      </p:sp>
      <p:sp>
        <p:nvSpPr>
          <p:cNvPr id="406" name="CustomShape 5"/>
          <p:cNvSpPr/>
          <p:nvPr/>
        </p:nvSpPr>
        <p:spPr>
          <a:xfrm>
            <a:off x="3048120" y="2413440"/>
            <a:ext cx="6095520" cy="191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a:solidFill>
                  <a:srgbClr val="000000"/>
                </a:solidFill>
                <a:uFill>
                  <a:solidFill>
                    <a:srgbClr val="FFFFFF"/>
                  </a:solidFill>
                </a:uFill>
                <a:latin typeface="Arial"/>
              </a:rPr>
              <a:t>An argument commits the similar fallacy of affirming the consequent and is likewise invalid if</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If P, then Q</a:t>
            </a: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Q</a:t>
            </a: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Therefore, P</a:t>
            </a:r>
            <a:endParaRPr lang="en-GB"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408"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409"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410"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71959E4-7E01-4E35-A800-3E30D88BFAA5}" type="slidenum">
              <a:rPr lang="en-GB" sz="1800" b="0" strike="noStrike" spc="-1">
                <a:solidFill>
                  <a:srgbClr val="8B8B8B"/>
                </a:solidFill>
                <a:uFill>
                  <a:solidFill>
                    <a:srgbClr val="FFFFFF"/>
                  </a:solidFill>
                </a:uFill>
                <a:latin typeface="Tahoma"/>
                <a:ea typeface="DejaVu Sans"/>
              </a:rPr>
              <a:t>39</a:t>
            </a:fld>
            <a:endParaRPr lang="en-GB" sz="1800" b="0" strike="noStrike" spc="-1">
              <a:solidFill>
                <a:srgbClr val="000000"/>
              </a:solidFill>
              <a:uFill>
                <a:solidFill>
                  <a:srgbClr val="FFFFFF"/>
                </a:solidFill>
              </a:uFill>
              <a:latin typeface="Arial"/>
            </a:endParaRPr>
          </a:p>
        </p:txBody>
      </p:sp>
      <p:sp>
        <p:nvSpPr>
          <p:cNvPr id="412" name="CustomShape 5"/>
          <p:cNvSpPr/>
          <p:nvPr/>
        </p:nvSpPr>
        <p:spPr>
          <a:xfrm>
            <a:off x="6355800" y="2467440"/>
            <a:ext cx="3431880" cy="283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a:solidFill>
                  <a:srgbClr val="000000"/>
                </a:solidFill>
                <a:uFill>
                  <a:solidFill>
                    <a:srgbClr val="FFFFFF"/>
                  </a:solidFill>
                </a:uFill>
                <a:latin typeface="Arial"/>
              </a:rPr>
              <a:t>If Mary is visiting [P], then there are eggs and toast for dinner [Q].</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There are eggs and toast for dinner [Q].</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Therefore, Mary is visiting [P].</a:t>
            </a:r>
            <a:endParaRPr lang="en-GB" sz="1800" b="0" strike="noStrike" spc="-1">
              <a:solidFill>
                <a:srgbClr val="000000"/>
              </a:solidFill>
              <a:uFill>
                <a:solidFill>
                  <a:srgbClr val="FFFFFF"/>
                </a:solidFill>
              </a:uFill>
              <a:latin typeface="Arial"/>
            </a:endParaRPr>
          </a:p>
        </p:txBody>
      </p:sp>
      <p:pic>
        <p:nvPicPr>
          <p:cNvPr id="413" name="Picture 2"/>
          <p:cNvPicPr/>
          <p:nvPr/>
        </p:nvPicPr>
        <p:blipFill>
          <a:blip r:embed="rId3"/>
          <a:stretch/>
        </p:blipFill>
        <p:spPr>
          <a:xfrm>
            <a:off x="483840" y="1582920"/>
            <a:ext cx="4605120" cy="3246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64"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65" name="CustomShape 3"/>
          <p:cNvSpPr/>
          <p:nvPr/>
        </p:nvSpPr>
        <p:spPr>
          <a:xfrm>
            <a:off x="10701720" y="6562080"/>
            <a:ext cx="5943960" cy="185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66"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370088B-F0CE-4C1B-AAE6-EF4CC18A60A9}" type="slidenum">
              <a:rPr lang="en-GB" sz="1800" b="0" strike="noStrike" spc="-1">
                <a:solidFill>
                  <a:srgbClr val="8B8B8B"/>
                </a:solidFill>
                <a:uFill>
                  <a:solidFill>
                    <a:srgbClr val="FFFFFF"/>
                  </a:solidFill>
                </a:uFill>
                <a:latin typeface="Tahoma"/>
                <a:ea typeface="DejaVu Sans"/>
              </a:rPr>
              <a:t>4</a:t>
            </a:fld>
            <a:endParaRPr lang="en-GB" sz="1800" b="0" strike="noStrike" spc="-1">
              <a:solidFill>
                <a:srgbClr val="000000"/>
              </a:solidFill>
              <a:uFill>
                <a:solidFill>
                  <a:srgbClr val="FFFFFF"/>
                </a:solidFill>
              </a:uFill>
              <a:latin typeface="Arial"/>
            </a:endParaRPr>
          </a:p>
        </p:txBody>
      </p:sp>
      <p:sp>
        <p:nvSpPr>
          <p:cNvPr id="68" name="CustomShape 5"/>
          <p:cNvSpPr/>
          <p:nvPr/>
        </p:nvSpPr>
        <p:spPr>
          <a:xfrm>
            <a:off x="1955880" y="1789200"/>
            <a:ext cx="398340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0" strike="noStrike" spc="-1">
                <a:solidFill>
                  <a:srgbClr val="000000"/>
                </a:solidFill>
                <a:uFill>
                  <a:solidFill>
                    <a:srgbClr val="FFFFFF"/>
                  </a:solidFill>
                </a:uFill>
                <a:latin typeface="Arial"/>
              </a:rPr>
              <a:t>A.</a:t>
            </a: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Arial"/>
              </a:rPr>
              <a:t>P1, no idea what dog, if any, has been referred to. </a:t>
            </a: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Arial"/>
              </a:rPr>
              <a:t>In addition P2 is false – fleas are insects, not bacteria. </a:t>
            </a:r>
          </a:p>
          <a:p>
            <a:pPr>
              <a:lnSpc>
                <a:spcPct val="100000"/>
              </a:lnSpc>
            </a:pPr>
            <a:endParaRPr lang="en-GB" sz="1800" b="0" strike="noStrike" spc="-1">
              <a:solidFill>
                <a:srgbClr val="000000"/>
              </a:solidFill>
              <a:uFill>
                <a:solidFill>
                  <a:srgbClr val="FFFFFF"/>
                </a:solidFill>
              </a:uFill>
              <a:latin typeface="Arial"/>
            </a:endParaRPr>
          </a:p>
        </p:txBody>
      </p:sp>
      <p:pic>
        <p:nvPicPr>
          <p:cNvPr id="69" name="Picture 2"/>
          <p:cNvPicPr/>
          <p:nvPr/>
        </p:nvPicPr>
        <p:blipFill>
          <a:blip r:embed="rId3"/>
          <a:stretch/>
        </p:blipFill>
        <p:spPr>
          <a:xfrm>
            <a:off x="7569720" y="1782000"/>
            <a:ext cx="2967840" cy="2967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4" name="Рисунок 413"/>
          <p:cNvPicPr/>
          <p:nvPr/>
        </p:nvPicPr>
        <p:blipFill>
          <a:blip r:embed="rId2"/>
          <a:stretch/>
        </p:blipFill>
        <p:spPr>
          <a:xfrm>
            <a:off x="0" y="0"/>
            <a:ext cx="12240000" cy="6912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Picture 2"/>
          <p:cNvPicPr/>
          <p:nvPr/>
        </p:nvPicPr>
        <p:blipFill>
          <a:blip r:embed="rId2"/>
          <a:stretch/>
        </p:blipFill>
        <p:spPr>
          <a:xfrm>
            <a:off x="2462400" y="1308960"/>
            <a:ext cx="7535520" cy="4052880"/>
          </a:xfrm>
          <a:prstGeom prst="rect">
            <a:avLst/>
          </a:prstGeom>
          <a:ln>
            <a:noFill/>
          </a:ln>
        </p:spPr>
      </p:pic>
      <p:sp>
        <p:nvSpPr>
          <p:cNvPr id="416" name="CustomShape 1"/>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ustomShape 1"/>
          <p:cNvSpPr/>
          <p:nvPr/>
        </p:nvSpPr>
        <p:spPr>
          <a:xfrm>
            <a:off x="3048120" y="2274840"/>
            <a:ext cx="609552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0" strike="noStrike" spc="-1">
                <a:solidFill>
                  <a:srgbClr val="000000"/>
                </a:solidFill>
                <a:uFill>
                  <a:solidFill>
                    <a:srgbClr val="FFFFFF"/>
                  </a:solidFill>
                </a:uFill>
                <a:latin typeface="Arial"/>
              </a:rPr>
              <a:t>But scrutinise these arguments carefully. </a:t>
            </a: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Arial"/>
              </a:rPr>
              <a:t> Something is right about A, something is wrong about B</a:t>
            </a: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Arial"/>
              </a:rPr>
              <a:t>A is </a:t>
            </a:r>
            <a:r>
              <a:rPr lang="en-GB" sz="1800" b="1" strike="noStrike" spc="-1">
                <a:solidFill>
                  <a:srgbClr val="000000"/>
                </a:solidFill>
                <a:uFill>
                  <a:solidFill>
                    <a:srgbClr val="FFFFFF"/>
                  </a:solidFill>
                </a:uFill>
                <a:latin typeface="Arial"/>
              </a:rPr>
              <a:t>valid</a:t>
            </a:r>
            <a:r>
              <a:rPr lang="en-GB" sz="1800" b="0" strike="noStrike" spc="-1">
                <a:solidFill>
                  <a:srgbClr val="000000"/>
                </a:solidFill>
                <a:uFill>
                  <a:solidFill>
                    <a:srgbClr val="FFFFFF"/>
                  </a:solidFill>
                </a:uFill>
                <a:latin typeface="Arial"/>
              </a:rPr>
              <a:t>, and that B is </a:t>
            </a:r>
            <a:r>
              <a:rPr lang="en-GB" sz="1800" b="1" strike="noStrike" spc="-1">
                <a:solidFill>
                  <a:srgbClr val="000000"/>
                </a:solidFill>
                <a:uFill>
                  <a:solidFill>
                    <a:srgbClr val="FFFFFF"/>
                  </a:solidFill>
                </a:uFill>
                <a:latin typeface="Arial"/>
              </a:rPr>
              <a:t>invalid</a:t>
            </a:r>
            <a:r>
              <a:rPr lang="en-GB" sz="1800" b="0" strike="noStrike" spc="-1">
                <a:solidFill>
                  <a:srgbClr val="000000"/>
                </a:solidFill>
                <a:uFill>
                  <a:solidFill>
                    <a:srgbClr val="FFFFFF"/>
                  </a:solidFill>
                </a:uFill>
                <a:latin typeface="Arial"/>
              </a:rPr>
              <a:t>.</a:t>
            </a:r>
          </a:p>
        </p:txBody>
      </p:sp>
      <p:sp>
        <p:nvSpPr>
          <p:cNvPr id="71"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74"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75"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76"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5E5DBB7-5D0F-4B41-AA5D-A5EE5433A8BC}" type="slidenum">
              <a:rPr lang="en-GB" sz="1800" b="0" strike="noStrike" spc="-1">
                <a:solidFill>
                  <a:srgbClr val="8B8B8B"/>
                </a:solidFill>
                <a:uFill>
                  <a:solidFill>
                    <a:srgbClr val="FFFFFF"/>
                  </a:solidFill>
                </a:uFill>
                <a:latin typeface="Tahoma"/>
                <a:ea typeface="DejaVu Sans"/>
              </a:rPr>
              <a:t>6</a:t>
            </a:fld>
            <a:endParaRPr lang="en-GB" sz="1800" b="0" strike="noStrike" spc="-1">
              <a:solidFill>
                <a:srgbClr val="000000"/>
              </a:solidFill>
              <a:uFill>
                <a:solidFill>
                  <a:srgbClr val="FFFFFF"/>
                </a:solidFill>
              </a:uFill>
              <a:latin typeface="Arial"/>
            </a:endParaRPr>
          </a:p>
        </p:txBody>
      </p:sp>
      <p:sp>
        <p:nvSpPr>
          <p:cNvPr id="78" name="CustomShape 5"/>
          <p:cNvSpPr/>
          <p:nvPr/>
        </p:nvSpPr>
        <p:spPr>
          <a:xfrm>
            <a:off x="1955880" y="2369520"/>
            <a:ext cx="7855560" cy="25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a:solidFill>
                  <a:srgbClr val="000000"/>
                </a:solidFill>
                <a:uFill>
                  <a:solidFill>
                    <a:srgbClr val="FFFFFF"/>
                  </a:solidFill>
                </a:uFill>
                <a:latin typeface="Arial"/>
              </a:rPr>
              <a:t>Puzzling but true  </a:t>
            </a:r>
            <a:r>
              <a:rPr lang="en-GB" sz="2000" b="0" strike="noStrike" spc="-1">
                <a:solidFill>
                  <a:srgbClr val="000000"/>
                </a:solidFill>
                <a:uFill>
                  <a:solidFill>
                    <a:srgbClr val="FFFFFF"/>
                  </a:solidFill>
                </a:uFill>
                <a:latin typeface="Wingdings"/>
              </a:rPr>
              <a:t></a:t>
            </a:r>
            <a:r>
              <a:rPr lang="en-GB" sz="2000" b="0" strike="noStrike" spc="-1">
                <a:solidFill>
                  <a:srgbClr val="000000"/>
                </a:solidFill>
                <a:uFill>
                  <a:solidFill>
                    <a:srgbClr val="FFFFFF"/>
                  </a:solidFill>
                </a:uFill>
                <a:latin typeface="Arial"/>
              </a:rPr>
              <a:t> the premises of B are true. -</a:t>
            </a:r>
            <a:r>
              <a:rPr lang="en-GB" sz="2000" b="0" strike="noStrike" spc="-1">
                <a:solidFill>
                  <a:srgbClr val="000000"/>
                </a:solidFill>
                <a:uFill>
                  <a:solidFill>
                    <a:srgbClr val="FFFFFF"/>
                  </a:solidFill>
                </a:uFill>
                <a:latin typeface="Wingdings"/>
              </a:rPr>
              <a:t></a:t>
            </a:r>
            <a:r>
              <a:rPr lang="en-GB" sz="2000" b="0" strike="noStrike" spc="-1">
                <a:solidFill>
                  <a:srgbClr val="000000"/>
                </a:solidFill>
                <a:uFill>
                  <a:solidFill>
                    <a:srgbClr val="FFFFFF"/>
                  </a:solidFill>
                </a:uFill>
                <a:latin typeface="Arial"/>
              </a:rPr>
              <a:t> the conclusion of B is also true</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000" b="1" strike="noStrike" spc="-1">
                <a:solidFill>
                  <a:srgbClr val="000000"/>
                </a:solidFill>
                <a:uFill>
                  <a:solidFill>
                    <a:srgbClr val="FFFFFF"/>
                  </a:solidFill>
                </a:uFill>
                <a:latin typeface="Arial"/>
              </a:rPr>
              <a:t>But!!</a:t>
            </a: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A person given only the premises of the argument, and lacking</a:t>
            </a:r>
            <a:endParaRPr lang="en-GB" sz="18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any further information about Colette, would be in no position to infer that Colette had a French Bulldog</a:t>
            </a:r>
            <a:endParaRPr lang="en-GB"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80"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81"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82"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48D38C7-54E5-4EDC-A09F-66B4732349FA}" type="slidenum">
              <a:rPr lang="en-GB" sz="1800" b="0" strike="noStrike" spc="-1">
                <a:solidFill>
                  <a:srgbClr val="8B8B8B"/>
                </a:solidFill>
                <a:uFill>
                  <a:solidFill>
                    <a:srgbClr val="FFFFFF"/>
                  </a:solidFill>
                </a:uFill>
                <a:latin typeface="Tahoma"/>
                <a:ea typeface="DejaVu Sans"/>
              </a:rPr>
              <a:t>7</a:t>
            </a:fld>
            <a:endParaRPr lang="en-GB" sz="1800" b="0" strike="noStrike" spc="-1">
              <a:solidFill>
                <a:srgbClr val="000000"/>
              </a:solidFill>
              <a:uFill>
                <a:solidFill>
                  <a:srgbClr val="FFFFFF"/>
                </a:solidFill>
              </a:uFill>
              <a:latin typeface="Arial"/>
            </a:endParaRPr>
          </a:p>
        </p:txBody>
      </p:sp>
      <p:sp>
        <p:nvSpPr>
          <p:cNvPr id="84" name="CustomShape 5"/>
          <p:cNvSpPr/>
          <p:nvPr/>
        </p:nvSpPr>
        <p:spPr>
          <a:xfrm>
            <a:off x="2873160" y="2802240"/>
            <a:ext cx="642960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2400" b="0" strike="noStrike" spc="-1">
                <a:solidFill>
                  <a:srgbClr val="000000"/>
                </a:solidFill>
                <a:uFill>
                  <a:solidFill>
                    <a:srgbClr val="FFFFFF"/>
                  </a:solidFill>
                </a:uFill>
                <a:latin typeface="Arial"/>
              </a:rPr>
              <a:t>validity is about the </a:t>
            </a:r>
            <a:r>
              <a:rPr lang="en-GB" sz="2400" b="0" i="1" strike="noStrike" spc="-1">
                <a:solidFill>
                  <a:srgbClr val="000000"/>
                </a:solidFill>
                <a:uFill>
                  <a:solidFill>
                    <a:srgbClr val="FFFFFF"/>
                  </a:solidFill>
                </a:uFill>
                <a:latin typeface="Arial"/>
              </a:rPr>
              <a:t>connection </a:t>
            </a:r>
            <a:r>
              <a:rPr lang="en-GB" sz="2400" b="0" strike="noStrike" spc="-1">
                <a:solidFill>
                  <a:srgbClr val="000000"/>
                </a:solidFill>
                <a:uFill>
                  <a:solidFill>
                    <a:srgbClr val="FFFFFF"/>
                  </a:solidFill>
                </a:uFill>
                <a:latin typeface="Arial"/>
              </a:rPr>
              <a:t>between the premises and conclusion of an argument, not their truth-values considered individually</a:t>
            </a:r>
            <a:r>
              <a:rPr lang="en-GB" sz="2000" b="0" strike="noStrike" spc="-1">
                <a:solidFill>
                  <a:srgbClr val="000000"/>
                </a:solidFill>
                <a:uFill>
                  <a:solidFill>
                    <a:srgbClr val="FFFFFF"/>
                  </a:solidFill>
                </a:uFill>
                <a:latin typeface="Arial"/>
              </a:rPr>
              <a:t>. </a:t>
            </a:r>
            <a:endParaRPr lang="en-GB"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86"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87"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88"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A1DD80B-686D-4E81-AA61-B673407846F4}" type="slidenum">
              <a:rPr lang="en-GB" sz="1800" b="0" strike="noStrike" spc="-1">
                <a:solidFill>
                  <a:srgbClr val="8B8B8B"/>
                </a:solidFill>
                <a:uFill>
                  <a:solidFill>
                    <a:srgbClr val="FFFFFF"/>
                  </a:solidFill>
                </a:uFill>
                <a:latin typeface="Tahoma"/>
                <a:ea typeface="DejaVu Sans"/>
              </a:rPr>
              <a:t>8</a:t>
            </a:fld>
            <a:endParaRPr lang="en-GB" sz="1800" b="0" strike="noStrike" spc="-1">
              <a:solidFill>
                <a:srgbClr val="000000"/>
              </a:solidFill>
              <a:uFill>
                <a:solidFill>
                  <a:srgbClr val="FFFFFF"/>
                </a:solidFill>
              </a:uFill>
              <a:latin typeface="Arial"/>
            </a:endParaRPr>
          </a:p>
        </p:txBody>
      </p:sp>
      <p:sp>
        <p:nvSpPr>
          <p:cNvPr id="90" name="CustomShape 5"/>
          <p:cNvSpPr/>
          <p:nvPr/>
        </p:nvSpPr>
        <p:spPr>
          <a:xfrm>
            <a:off x="5173200" y="3448800"/>
            <a:ext cx="6095520" cy="364680"/>
          </a:xfrm>
          <a:prstGeom prst="rect">
            <a:avLst/>
          </a:prstGeom>
          <a:noFill/>
          <a:ln>
            <a:noFill/>
          </a:ln>
        </p:spPr>
        <p:style>
          <a:lnRef idx="0">
            <a:scrgbClr r="0" g="0" b="0"/>
          </a:lnRef>
          <a:fillRef idx="0">
            <a:scrgbClr r="0" g="0" b="0"/>
          </a:fillRef>
          <a:effectRef idx="0">
            <a:scrgbClr r="0" g="0" b="0"/>
          </a:effectRef>
          <a:fontRef idx="minor"/>
        </p:style>
      </p:sp>
      <p:sp>
        <p:nvSpPr>
          <p:cNvPr id="91" name="CustomShape 6"/>
          <p:cNvSpPr/>
          <p:nvPr/>
        </p:nvSpPr>
        <p:spPr>
          <a:xfrm>
            <a:off x="3641760" y="1893600"/>
            <a:ext cx="646632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000" b="0" strike="noStrike" spc="-1">
                <a:solidFill>
                  <a:srgbClr val="000000"/>
                </a:solidFill>
                <a:uFill>
                  <a:solidFill>
                    <a:srgbClr val="FFFFFF"/>
                  </a:solidFill>
                </a:uFill>
                <a:latin typeface="Arial"/>
              </a:rPr>
              <a:t>To say that an argument is </a:t>
            </a:r>
            <a:r>
              <a:rPr lang="en-GB" sz="2000" b="0" i="1" strike="noStrike" spc="-1">
                <a:solidFill>
                  <a:srgbClr val="000000"/>
                </a:solidFill>
                <a:uFill>
                  <a:solidFill>
                    <a:srgbClr val="FFFFFF"/>
                  </a:solidFill>
                </a:uFill>
                <a:latin typeface="Arial"/>
              </a:rPr>
              <a:t>valid </a:t>
            </a:r>
            <a:r>
              <a:rPr lang="en-GB" sz="2000" b="0" strike="noStrike" spc="-1">
                <a:solidFill>
                  <a:srgbClr val="000000"/>
                </a:solidFill>
                <a:uFill>
                  <a:solidFill>
                    <a:srgbClr val="FFFFFF"/>
                  </a:solidFill>
                </a:uFill>
                <a:latin typeface="Arial"/>
              </a:rPr>
              <a:t>is to say that given the premises the conclusion must follow</a:t>
            </a:r>
            <a:endParaRPr lang="en-GB" sz="1800" b="0" strike="noStrike" spc="-1">
              <a:solidFill>
                <a:srgbClr val="000000"/>
              </a:solidFill>
              <a:uFill>
                <a:solidFill>
                  <a:srgbClr val="FFFFFF"/>
                </a:solidFill>
              </a:uFill>
              <a:latin typeface="Arial"/>
            </a:endParaRPr>
          </a:p>
        </p:txBody>
      </p:sp>
      <p:sp>
        <p:nvSpPr>
          <p:cNvPr id="92" name="CustomShape 7"/>
          <p:cNvSpPr/>
          <p:nvPr/>
        </p:nvSpPr>
        <p:spPr>
          <a:xfrm>
            <a:off x="672840" y="278280"/>
            <a:ext cx="3340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1800" b="1" strike="noStrike" spc="-1">
                <a:solidFill>
                  <a:srgbClr val="000000"/>
                </a:solidFill>
                <a:uFill>
                  <a:solidFill>
                    <a:srgbClr val="FFFFFF"/>
                  </a:solidFill>
                </a:uFill>
                <a:latin typeface="AkzidenzGroteskBE-Md"/>
              </a:rPr>
              <a:t>TWO DEFINITIONS OF VALIDITY</a:t>
            </a:r>
            <a:endParaRPr lang="en-GB" sz="1800" b="0" strike="noStrike" spc="-1">
              <a:solidFill>
                <a:srgbClr val="000000"/>
              </a:solidFill>
              <a:uFill>
                <a:solidFill>
                  <a:srgbClr val="FFFFFF"/>
                </a:solidFill>
              </a:uFill>
              <a:latin typeface="Arial"/>
            </a:endParaRPr>
          </a:p>
        </p:txBody>
      </p:sp>
      <p:pic>
        <p:nvPicPr>
          <p:cNvPr id="93" name="Picture 2"/>
          <p:cNvPicPr/>
          <p:nvPr/>
        </p:nvPicPr>
        <p:blipFill>
          <a:blip r:embed="rId3"/>
          <a:stretch/>
        </p:blipFill>
        <p:spPr>
          <a:xfrm>
            <a:off x="829080" y="2401200"/>
            <a:ext cx="1904760" cy="1904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263520" y="188640"/>
            <a:ext cx="7126920" cy="573120"/>
          </a:xfrm>
          <a:prstGeom prst="rect">
            <a:avLst/>
          </a:prstGeom>
          <a:noFill/>
          <a:ln>
            <a:noFill/>
          </a:ln>
        </p:spPr>
        <p:style>
          <a:lnRef idx="0">
            <a:scrgbClr r="0" g="0" b="0"/>
          </a:lnRef>
          <a:fillRef idx="0">
            <a:scrgbClr r="0" g="0" b="0"/>
          </a:fillRef>
          <a:effectRef idx="0">
            <a:scrgbClr r="0" g="0" b="0"/>
          </a:effectRef>
          <a:fontRef idx="minor"/>
        </p:style>
      </p:sp>
      <p:sp>
        <p:nvSpPr>
          <p:cNvPr id="95" name="CustomShape 2"/>
          <p:cNvSpPr/>
          <p:nvPr/>
        </p:nvSpPr>
        <p:spPr>
          <a:xfrm>
            <a:off x="263520" y="78912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96" name="CustomShape 3"/>
          <p:cNvSpPr/>
          <p:nvPr/>
        </p:nvSpPr>
        <p:spPr>
          <a:xfrm>
            <a:off x="263520" y="984600"/>
            <a:ext cx="1144440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a:p>
            <a:pPr>
              <a:lnSpc>
                <a:spcPct val="100000"/>
              </a:lnSpc>
            </a:pPr>
            <a:endParaRPr lang="en-GB" sz="1800" b="0" strike="noStrike" spc="-1">
              <a:solidFill>
                <a:srgbClr val="000000"/>
              </a:solidFill>
              <a:uFill>
                <a:solidFill>
                  <a:srgbClr val="FFFFFF"/>
                </a:solidFill>
              </a:uFill>
              <a:latin typeface="Arial"/>
            </a:endParaRPr>
          </a:p>
        </p:txBody>
      </p:sp>
      <p:sp>
        <p:nvSpPr>
          <p:cNvPr id="97" name="CustomShape 4"/>
          <p:cNvSpPr/>
          <p:nvPr/>
        </p:nvSpPr>
        <p:spPr>
          <a:xfrm>
            <a:off x="11471760" y="6453360"/>
            <a:ext cx="714960" cy="3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4455E52-AD96-403A-8730-5047A0C4AD24}" type="slidenum">
              <a:rPr lang="en-GB" sz="1800" b="0" strike="noStrike" spc="-1">
                <a:solidFill>
                  <a:srgbClr val="8B8B8B"/>
                </a:solidFill>
                <a:uFill>
                  <a:solidFill>
                    <a:srgbClr val="FFFFFF"/>
                  </a:solidFill>
                </a:uFill>
                <a:latin typeface="Tahoma"/>
                <a:ea typeface="DejaVu Sans"/>
              </a:rPr>
              <a:t>9</a:t>
            </a:fld>
            <a:endParaRPr lang="en-GB" sz="1800" b="0" strike="noStrike" spc="-1">
              <a:solidFill>
                <a:srgbClr val="000000"/>
              </a:solidFill>
              <a:uFill>
                <a:solidFill>
                  <a:srgbClr val="FFFFFF"/>
                </a:solidFill>
              </a:uFill>
              <a:latin typeface="Arial"/>
            </a:endParaRPr>
          </a:p>
        </p:txBody>
      </p:sp>
      <p:sp>
        <p:nvSpPr>
          <p:cNvPr id="99" name="CustomShape 5"/>
          <p:cNvSpPr/>
          <p:nvPr/>
        </p:nvSpPr>
        <p:spPr>
          <a:xfrm>
            <a:off x="576360" y="1254960"/>
            <a:ext cx="6095520" cy="191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2400" b="1" i="1" strike="noStrike" spc="-1">
                <a:solidFill>
                  <a:srgbClr val="000000"/>
                </a:solidFill>
                <a:uFill>
                  <a:solidFill>
                    <a:srgbClr val="FFFFFF"/>
                  </a:solidFill>
                </a:uFill>
                <a:latin typeface="AkzidenzGroteskBE-MdIt"/>
              </a:rPr>
              <a:t>How to test for validity</a:t>
            </a:r>
            <a:endParaRPr lang="en-GB" sz="2400" b="0" strike="noStrike" spc="-1">
              <a:solidFill>
                <a:srgbClr val="000000"/>
              </a:solidFill>
              <a:uFill>
                <a:solidFill>
                  <a:srgbClr val="FFFFFF"/>
                </a:solidFill>
              </a:uFill>
              <a:latin typeface="Arial"/>
            </a:endParaRPr>
          </a:p>
          <a:p>
            <a:pPr>
              <a:lnSpc>
                <a:spcPct val="100000"/>
              </a:lnSpc>
            </a:pPr>
            <a:endParaRPr lang="en-GB" sz="2400" b="0" strike="noStrike" spc="-1">
              <a:solidFill>
                <a:srgbClr val="000000"/>
              </a:solidFill>
              <a:uFill>
                <a:solidFill>
                  <a:srgbClr val="FFFFFF"/>
                </a:solidFill>
              </a:uFill>
              <a:latin typeface="Arial"/>
            </a:endParaRPr>
          </a:p>
          <a:p>
            <a:pPr>
              <a:lnSpc>
                <a:spcPct val="100000"/>
              </a:lnSpc>
            </a:pPr>
            <a:r>
              <a:rPr lang="en-GB" sz="2400" b="0" strike="noStrike" spc="-1">
                <a:solidFill>
                  <a:srgbClr val="000000"/>
                </a:solidFill>
                <a:uFill>
                  <a:solidFill>
                    <a:srgbClr val="FFFFFF"/>
                  </a:solidFill>
                </a:uFill>
                <a:latin typeface="Aldus-Roman"/>
              </a:rPr>
              <a:t>ignore the actual truth-values of the premises and the actual truth value of the conclusion</a:t>
            </a:r>
            <a:endParaRPr lang="en-GB" sz="2400" b="0" strike="noStrike" spc="-1">
              <a:solidFill>
                <a:srgbClr val="000000"/>
              </a:solidFill>
              <a:uFill>
                <a:solidFill>
                  <a:srgbClr val="FFFFFF"/>
                </a:solidFill>
              </a:uFill>
              <a:latin typeface="Arial"/>
            </a:endParaRPr>
          </a:p>
        </p:txBody>
      </p:sp>
      <p:pic>
        <p:nvPicPr>
          <p:cNvPr id="100" name="Picture 2"/>
          <p:cNvPicPr/>
          <p:nvPr/>
        </p:nvPicPr>
        <p:blipFill>
          <a:blip r:embed="rId3"/>
          <a:stretch/>
        </p:blipFill>
        <p:spPr>
          <a:xfrm>
            <a:off x="7680600" y="2335680"/>
            <a:ext cx="3791160" cy="2527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602</TotalTime>
  <Words>1069</Words>
  <Application>Microsoft Office PowerPoint</Application>
  <PresentationFormat>Широкоэкранный</PresentationFormat>
  <Paragraphs>240</Paragraphs>
  <Slides>41</Slides>
  <Notes>26</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41</vt:i4>
      </vt:variant>
    </vt:vector>
  </HeadingPairs>
  <TitlesOfParts>
    <vt:vector size="52" baseType="lpstr">
      <vt:lpstr>AkzidenzGroteskBE-Md</vt:lpstr>
      <vt:lpstr>AkzidenzGroteskBE-MdIt</vt:lpstr>
      <vt:lpstr>AkzidenzGroteskBE-Regular</vt:lpstr>
      <vt:lpstr>Aldus-Roman</vt:lpstr>
      <vt:lpstr>Arial</vt:lpstr>
      <vt:lpstr>Calibri</vt:lpstr>
      <vt:lpstr>Symbol</vt:lpstr>
      <vt:lpstr>Tahoma</vt:lpstr>
      <vt:lpstr>Times New Roman</vt:lpstr>
      <vt:lpstr>Wingdings</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Mirko Farina</dc:creator>
  <dc:description/>
  <cp:lastModifiedBy>Prova Prova</cp:lastModifiedBy>
  <cp:revision>44</cp:revision>
  <cp:lastPrinted>2019-08-30T12:21:55Z</cp:lastPrinted>
  <dcterms:created xsi:type="dcterms:W3CDTF">2019-08-30T03:01:30Z</dcterms:created>
  <dcterms:modified xsi:type="dcterms:W3CDTF">2020-08-04T07:06:36Z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66</vt:i4>
  </property>
</Properties>
</file>