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87" r:id="rId2"/>
    <p:sldId id="702" r:id="rId3"/>
    <p:sldId id="695" r:id="rId4"/>
    <p:sldId id="696" r:id="rId5"/>
    <p:sldId id="697" r:id="rId6"/>
    <p:sldId id="698" r:id="rId7"/>
    <p:sldId id="700" r:id="rId8"/>
    <p:sldId id="699" r:id="rId9"/>
    <p:sldId id="701" r:id="rId10"/>
    <p:sldId id="688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>
          <p15:clr>
            <a:srgbClr val="A4A3A4"/>
          </p15:clr>
        </p15:guide>
        <p15:guide id="2" pos="2880">
          <p15:clr>
            <a:srgbClr val="A4A3A4"/>
          </p15:clr>
        </p15:guide>
        <p15:guide id="3" pos="5375">
          <p15:clr>
            <a:srgbClr val="A4A3A4"/>
          </p15:clr>
        </p15:guide>
        <p15:guide id="4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6699"/>
    <a:srgbClr val="3288A0"/>
    <a:srgbClr val="4F81BD"/>
    <a:srgbClr val="C6D9F1"/>
    <a:srgbClr val="3BA3BF"/>
    <a:srgbClr val="8EB4E3"/>
    <a:srgbClr val="75C0D5"/>
    <a:srgbClr val="93CDDD"/>
    <a:srgbClr val="55B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87" autoAdjust="0"/>
    <p:restoredTop sz="96523" autoAdjust="0"/>
  </p:normalViewPr>
  <p:slideViewPr>
    <p:cSldViewPr showGuides="1">
      <p:cViewPr varScale="1">
        <p:scale>
          <a:sx n="118" d="100"/>
          <a:sy n="118" d="100"/>
        </p:scale>
        <p:origin x="2030" y="67"/>
      </p:cViewPr>
      <p:guideLst>
        <p:guide orient="horz" pos="3566"/>
        <p:guide pos="2880"/>
        <p:guide pos="5375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2028" y="-10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ungchul Lee" userId="46e6ee38469be168" providerId="LiveId" clId="{F20A3D1D-46F7-429F-879D-E80E385C714F}"/>
    <pc:docChg chg="modSld">
      <pc:chgData name="Byungchul Lee" userId="46e6ee38469be168" providerId="LiveId" clId="{F20A3D1D-46F7-429F-879D-E80E385C714F}" dt="2018-01-08T05:49:37.062" v="182" actId="20577"/>
      <pc:docMkLst>
        <pc:docMk/>
      </pc:docMkLst>
      <pc:sldChg chg="modSp">
        <pc:chgData name="Byungchul Lee" userId="46e6ee38469be168" providerId="LiveId" clId="{F20A3D1D-46F7-429F-879D-E80E385C714F}" dt="2018-01-08T05:49:37.062" v="182" actId="20577"/>
        <pc:sldMkLst>
          <pc:docMk/>
          <pc:sldMk cId="1669569199" sldId="665"/>
        </pc:sldMkLst>
        <pc:spChg chg="mod">
          <ac:chgData name="Byungchul Lee" userId="46e6ee38469be168" providerId="LiveId" clId="{F20A3D1D-46F7-429F-879D-E80E385C714F}" dt="2018-01-08T05:49:37.062" v="182" actId="20577"/>
          <ac:spMkLst>
            <pc:docMk/>
            <pc:sldMk cId="1669569199" sldId="6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399" cy="496888"/>
          </a:xfrm>
          <a:prstGeom prst="rect">
            <a:avLst/>
          </a:prstGeom>
        </p:spPr>
        <p:txBody>
          <a:bodyPr vert="horz" lIns="91292" tIns="45646" rIns="91292" bIns="45646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2"/>
            <a:ext cx="2946399" cy="496888"/>
          </a:xfrm>
          <a:prstGeom prst="rect">
            <a:avLst/>
          </a:prstGeom>
        </p:spPr>
        <p:txBody>
          <a:bodyPr vert="horz" lIns="91292" tIns="45646" rIns="91292" bIns="45646" rtlCol="0"/>
          <a:lstStyle>
            <a:lvl1pPr algn="r">
              <a:defRPr sz="1200"/>
            </a:lvl1pPr>
          </a:lstStyle>
          <a:p>
            <a:pPr>
              <a:defRPr/>
            </a:pPr>
            <a:fld id="{157A0114-CEBB-4575-BE1B-FD4874EB3426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165"/>
            <a:ext cx="2946399" cy="496887"/>
          </a:xfrm>
          <a:prstGeom prst="rect">
            <a:avLst/>
          </a:prstGeom>
        </p:spPr>
        <p:txBody>
          <a:bodyPr vert="horz" lIns="91292" tIns="45646" rIns="91292" bIns="4564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8165"/>
            <a:ext cx="2946399" cy="496887"/>
          </a:xfrm>
          <a:prstGeom prst="rect">
            <a:avLst/>
          </a:prstGeom>
        </p:spPr>
        <p:txBody>
          <a:bodyPr vert="horz" lIns="91292" tIns="45646" rIns="91292" bIns="45646" rtlCol="0" anchor="b"/>
          <a:lstStyle>
            <a:lvl1pPr algn="r">
              <a:defRPr sz="1200"/>
            </a:lvl1pPr>
          </a:lstStyle>
          <a:p>
            <a:pPr>
              <a:defRPr/>
            </a:pPr>
            <a:fld id="{2E0F60AA-FC5B-4539-BF80-6A239C8E57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6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399" cy="496888"/>
          </a:xfrm>
          <a:prstGeom prst="rect">
            <a:avLst/>
          </a:prstGeom>
        </p:spPr>
        <p:txBody>
          <a:bodyPr vert="horz" lIns="91292" tIns="45646" rIns="91292" bIns="45646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91" y="2"/>
            <a:ext cx="2946399" cy="496888"/>
          </a:xfrm>
          <a:prstGeom prst="rect">
            <a:avLst/>
          </a:prstGeom>
        </p:spPr>
        <p:txBody>
          <a:bodyPr vert="horz" lIns="91292" tIns="45646" rIns="91292" bIns="45646" rtlCol="0"/>
          <a:lstStyle>
            <a:lvl1pPr algn="r">
              <a:defRPr sz="1200"/>
            </a:lvl1pPr>
          </a:lstStyle>
          <a:p>
            <a:pPr>
              <a:defRPr/>
            </a:pPr>
            <a:fld id="{EA86DF22-8D46-491A-941F-48A33BF903AF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2" tIns="45646" rIns="91292" bIns="456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7"/>
            <a:ext cx="5438776" cy="4467225"/>
          </a:xfrm>
          <a:prstGeom prst="rect">
            <a:avLst/>
          </a:prstGeom>
        </p:spPr>
        <p:txBody>
          <a:bodyPr vert="horz" lIns="91292" tIns="45646" rIns="91292" bIns="45646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165"/>
            <a:ext cx="2946399" cy="496887"/>
          </a:xfrm>
          <a:prstGeom prst="rect">
            <a:avLst/>
          </a:prstGeom>
        </p:spPr>
        <p:txBody>
          <a:bodyPr vert="horz" lIns="91292" tIns="45646" rIns="91292" bIns="4564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91" y="9428165"/>
            <a:ext cx="2946399" cy="496887"/>
          </a:xfrm>
          <a:prstGeom prst="rect">
            <a:avLst/>
          </a:prstGeom>
        </p:spPr>
        <p:txBody>
          <a:bodyPr vert="horz" lIns="91292" tIns="45646" rIns="91292" bIns="45646" rtlCol="0" anchor="b"/>
          <a:lstStyle>
            <a:lvl1pPr algn="r">
              <a:defRPr sz="1200"/>
            </a:lvl1pPr>
          </a:lstStyle>
          <a:p>
            <a:pPr>
              <a:defRPr/>
            </a:pPr>
            <a:fld id="{3985BE27-D8D1-465F-A864-B8662EF622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550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3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7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6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5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17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94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5BE27-D8D1-465F-A864-B8662EF6221D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7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74904" y="6520259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FC49242-540D-4D2E-9F51-7F1BABD13F2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834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58DA4-DCCB-4D46-96B8-3AED14F52D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2105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7718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387061-4AF9-418A-A05C-C623D855188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7" name="TextBox 43"/>
          <p:cNvSpPr txBox="1">
            <a:spLocks noChangeArrowheads="1"/>
          </p:cNvSpPr>
          <p:nvPr userDrawn="1"/>
        </p:nvSpPr>
        <p:spPr bwMode="auto">
          <a:xfrm>
            <a:off x="0" y="6500813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Confidential</a:t>
            </a:r>
            <a:endParaRPr lang="ko-KR" alt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그림 45" descr="1-1.어보브-컬러-투명-gif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515" y="6518423"/>
            <a:ext cx="767837" cy="23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3985"/>
            <a:ext cx="9145588" cy="90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1113" y="-2511"/>
            <a:ext cx="9145588" cy="66618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 userDrawn="1"/>
        </p:nvSpPr>
        <p:spPr bwMode="auto">
          <a:xfrm>
            <a:off x="114776" y="37949"/>
            <a:ext cx="8801160" cy="61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-1588" y="457"/>
            <a:ext cx="9145588" cy="252028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401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FCCB6-0A90-4D4F-9026-EB83FA1B18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8822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AD75B-F65E-4D99-ABF9-17359D4F45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746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99B9D-746E-4C9D-9536-81E282F3AF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27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AAB1-55F3-4088-8B28-31902E062F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798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C456C3-EF4D-48C0-B35F-E7EEBF1DC2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258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64220" y="147816"/>
            <a:ext cx="8700268" cy="369680"/>
          </a:xfrm>
        </p:spPr>
        <p:txBody>
          <a:bodyPr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764704"/>
            <a:ext cx="8229600" cy="5361459"/>
          </a:xfrm>
        </p:spPr>
        <p:txBody>
          <a:bodyPr/>
          <a:lstStyle>
            <a:lvl1pPr marL="180975" indent="-180975">
              <a:buClr>
                <a:srgbClr val="94BA65"/>
              </a:buClr>
              <a:buFont typeface="Wingdings" pitchFamily="2" charset="2"/>
              <a:buChar char="§"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61950" indent="-1714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 marL="628650" indent="-161925" defTabSz="714375">
              <a:buClr>
                <a:schemeClr val="bg1">
                  <a:lumMod val="75000"/>
                </a:schemeClr>
              </a:buClr>
              <a:buFont typeface="Calibri" pitchFamily="34" charset="0"/>
              <a:buChar char="»"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 marL="809625" indent="-152400">
              <a:tabLst>
                <a:tab pos="809625" algn="l"/>
              </a:tabLst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400" b="1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 dirty="0"/>
              <a:t>Main Text</a:t>
            </a:r>
            <a:endParaRPr lang="ko-KR" altLang="en-US" dirty="0"/>
          </a:p>
          <a:p>
            <a:pPr lvl="1"/>
            <a:r>
              <a:rPr lang="en-US" altLang="ko-KR" dirty="0"/>
              <a:t>Sub Text</a:t>
            </a:r>
            <a:endParaRPr lang="ko-KR" altLang="en-US" dirty="0"/>
          </a:p>
          <a:p>
            <a:pPr lvl="2"/>
            <a:r>
              <a:rPr lang="en-US" altLang="ko-KR" dirty="0"/>
              <a:t>Sub Text 2</a:t>
            </a:r>
            <a:endParaRPr lang="ko-KR" altLang="en-US" dirty="0"/>
          </a:p>
          <a:p>
            <a:pPr lvl="3"/>
            <a:r>
              <a:rPr lang="en-US" altLang="ko-KR" dirty="0"/>
              <a:t>Sub Text 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179512" y="116632"/>
            <a:ext cx="91438" cy="432048"/>
          </a:xfrm>
          <a:prstGeom prst="rect">
            <a:avLst/>
          </a:prstGeom>
          <a:solidFill>
            <a:srgbClr val="94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79512" y="620688"/>
            <a:ext cx="87849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-13300" y="6750000"/>
            <a:ext cx="3272727" cy="108000"/>
          </a:xfrm>
          <a:prstGeom prst="rect">
            <a:avLst/>
          </a:prstGeom>
          <a:solidFill>
            <a:srgbClr val="94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3259427" y="6748680"/>
            <a:ext cx="3272727" cy="109320"/>
          </a:xfrm>
          <a:prstGeom prst="rect">
            <a:avLst/>
          </a:prstGeom>
          <a:solidFill>
            <a:srgbClr val="BED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6532154" y="6748680"/>
            <a:ext cx="2611846" cy="108308"/>
          </a:xfrm>
          <a:prstGeom prst="rect">
            <a:avLst/>
          </a:prstGeom>
          <a:solidFill>
            <a:srgbClr val="E4E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429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64220" y="147816"/>
            <a:ext cx="7764260" cy="369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764704"/>
            <a:ext cx="8229600" cy="5832736"/>
          </a:xfrm>
        </p:spPr>
        <p:txBody>
          <a:bodyPr/>
          <a:lstStyle>
            <a:lvl1pPr marL="180975" indent="-180975">
              <a:buClr>
                <a:srgbClr val="3C8DC5"/>
              </a:buClr>
              <a:buFont typeface="Wingdings" pitchFamily="2" charset="2"/>
              <a:buChar char="§"/>
              <a:defRPr sz="1800" b="1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61950" indent="-171450">
              <a:buClrTx/>
              <a:buFont typeface="Arial" pitchFamily="34" charset="0"/>
              <a:buChar char="•"/>
              <a:defRPr sz="16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628650" indent="-161925" defTabSz="714375">
              <a:buClrTx/>
              <a:buFont typeface="Calibri" pitchFamily="34" charset="0"/>
              <a:buChar char="»"/>
              <a:defRPr sz="1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809625" indent="-152400">
              <a:buClrTx/>
              <a:buFont typeface="Calibri" pitchFamily="34" charset="0"/>
              <a:buChar char="-"/>
              <a:tabLst>
                <a:tab pos="809625" algn="l"/>
              </a:tabLst>
              <a:defRPr sz="1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400" b="1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 dirty="0"/>
              <a:t>Main Text</a:t>
            </a:r>
            <a:endParaRPr lang="ko-KR" altLang="en-US" dirty="0"/>
          </a:p>
          <a:p>
            <a:pPr lvl="1"/>
            <a:r>
              <a:rPr lang="en-US" altLang="ko-KR" dirty="0"/>
              <a:t>Sub Text</a:t>
            </a:r>
            <a:endParaRPr lang="ko-KR" altLang="en-US" dirty="0"/>
          </a:p>
          <a:p>
            <a:pPr lvl="2"/>
            <a:r>
              <a:rPr lang="en-US" altLang="ko-KR" dirty="0"/>
              <a:t>Sub Text 2</a:t>
            </a:r>
            <a:endParaRPr lang="ko-KR" altLang="en-US" dirty="0"/>
          </a:p>
          <a:p>
            <a:pPr lvl="3"/>
            <a:r>
              <a:rPr lang="en-US" altLang="ko-KR" dirty="0"/>
              <a:t>Sub Text 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75030" y="6453420"/>
            <a:ext cx="2133600" cy="365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179512" y="116632"/>
            <a:ext cx="91438" cy="432048"/>
          </a:xfrm>
          <a:prstGeom prst="rect">
            <a:avLst/>
          </a:prstGeom>
          <a:solidFill>
            <a:srgbClr val="3C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79512" y="620688"/>
            <a:ext cx="87849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-13300" y="6750000"/>
            <a:ext cx="3272727" cy="108000"/>
          </a:xfrm>
          <a:prstGeom prst="rect">
            <a:avLst/>
          </a:prstGeom>
          <a:solidFill>
            <a:srgbClr val="3C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3259427" y="6748680"/>
            <a:ext cx="3272727" cy="109320"/>
          </a:xfrm>
          <a:prstGeom prst="rect">
            <a:avLst/>
          </a:prstGeom>
          <a:solidFill>
            <a:srgbClr val="6FB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6532154" y="6748680"/>
            <a:ext cx="2611846" cy="108308"/>
          </a:xfrm>
          <a:prstGeom prst="rect">
            <a:avLst/>
          </a:prstGeom>
          <a:solidFill>
            <a:srgbClr val="B2D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kwanghee.lee\Desktop\SVG\ci.w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19"/>
          <a:stretch/>
        </p:blipFill>
        <p:spPr bwMode="auto">
          <a:xfrm>
            <a:off x="7740353" y="160421"/>
            <a:ext cx="1224136" cy="3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35492" y="6465391"/>
            <a:ext cx="136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</a:t>
            </a:r>
            <a:endParaRPr lang="ko-KR" altLang="en-US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607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FEDAD-E2D5-4668-A54B-1B89FB09070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744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FEDAD-E2D5-4668-A54B-1B89FB09070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t="20056" r="39114" b="4947"/>
          <a:stretch/>
        </p:blipFill>
        <p:spPr bwMode="auto">
          <a:xfrm>
            <a:off x="251520" y="260648"/>
            <a:ext cx="3728903" cy="472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82" y="1026468"/>
            <a:ext cx="4983886" cy="254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0007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Calibri" pitchFamily="34" charset="0"/>
                <a:cs typeface="Calibri" pitchFamily="34" charset="0"/>
              </a:defRPr>
            </a:lvl1pPr>
            <a:lvl2pPr>
              <a:defRPr sz="1800" b="1">
                <a:latin typeface="Calibri" pitchFamily="34" charset="0"/>
                <a:cs typeface="Calibri" pitchFamily="34" charset="0"/>
              </a:defRPr>
            </a:lvl2pPr>
            <a:lvl3pPr>
              <a:defRPr sz="1600" b="1">
                <a:latin typeface="Calibri" pitchFamily="34" charset="0"/>
                <a:cs typeface="Calibri" pitchFamily="34" charset="0"/>
              </a:defRPr>
            </a:lvl3pPr>
            <a:lvl4pPr>
              <a:defRPr sz="1400" b="1">
                <a:latin typeface="Calibri" pitchFamily="34" charset="0"/>
                <a:cs typeface="Calibri" pitchFamily="34" charset="0"/>
              </a:defRPr>
            </a:lvl4pPr>
            <a:lvl5pPr>
              <a:defRPr sz="1400" b="1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887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4E84A-5711-4943-AB84-7C326D9A86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33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EAE8-2B86-4144-B835-47FA8A9C60D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215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6E101-343C-4E01-B53B-AD36A58C79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09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330" y="63814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>
              <a:defRPr/>
            </a:pPr>
            <a:fld id="{EB1FEDAD-E2D5-4668-A54B-1B89FB09070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83" r:id="rId3"/>
    <p:sldLayoutId id="2147483884" r:id="rId4"/>
    <p:sldLayoutId id="2147483882" r:id="rId5"/>
    <p:sldLayoutId id="2147483881" r:id="rId6"/>
    <p:sldLayoutId id="2147483867" r:id="rId7"/>
    <p:sldLayoutId id="2147483868" r:id="rId8"/>
    <p:sldLayoutId id="2147483869" r:id="rId9"/>
    <p:sldLayoutId id="2147483870" r:id="rId10"/>
    <p:sldLayoutId id="2147483875" r:id="rId11"/>
    <p:sldLayoutId id="2147483871" r:id="rId12"/>
    <p:sldLayoutId id="2147483872" r:id="rId13"/>
    <p:sldLayoutId id="2147483873" r:id="rId14"/>
    <p:sldLayoutId id="2147483874" r:id="rId15"/>
    <p:sldLayoutId id="2147483879" r:id="rId16"/>
    <p:sldLayoutId id="2147483880" r:id="rId17"/>
  </p:sldLayoutIdLst>
  <p:transition>
    <p:fade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bov.co.kr/" TargetMode="External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700760"/>
            <a:ext cx="10096767" cy="5314042"/>
            <a:chOff x="0" y="1700760"/>
            <a:chExt cx="10096767" cy="531404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0" y="1700760"/>
              <a:ext cx="9144000" cy="3168440"/>
            </a:xfrm>
            <a:prstGeom prst="rect">
              <a:avLst/>
            </a:prstGeom>
            <a:gradFill flip="none" rotWithShape="1">
              <a:gsLst>
                <a:gs pos="0">
                  <a:srgbClr val="99CCEF"/>
                </a:gs>
                <a:gs pos="100000">
                  <a:srgbClr val="2E6E9A"/>
                </a:gs>
                <a:gs pos="54000">
                  <a:srgbClr val="337AAB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C:\Users\kwanghee.lee\Desktop\메인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083" y="1700760"/>
              <a:ext cx="7773684" cy="5314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"/>
          <p:cNvSpPr>
            <a:spLocks noChangeArrowheads="1"/>
          </p:cNvSpPr>
          <p:nvPr/>
        </p:nvSpPr>
        <p:spPr bwMode="auto">
          <a:xfrm>
            <a:off x="579108" y="2060810"/>
            <a:ext cx="71312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 b="1" spc="-1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32-bit Bootloader Keil Setting</a:t>
            </a:r>
          </a:p>
          <a:p>
            <a:r>
              <a:rPr lang="en-US" altLang="ko-KR" sz="3200" b="1" spc="-1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- A31G213</a:t>
            </a:r>
            <a:endParaRPr lang="en-US" altLang="ko-KR" sz="4000" b="1" spc="-1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5603" name="그림 7" descr="어보브-C.I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8" y="500887"/>
            <a:ext cx="1333899" cy="42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755470" y="3674486"/>
            <a:ext cx="4644385" cy="568731"/>
            <a:chOff x="506723" y="3789050"/>
            <a:chExt cx="4644385" cy="568731"/>
          </a:xfrm>
        </p:grpSpPr>
        <p:sp>
          <p:nvSpPr>
            <p:cNvPr id="4" name="직사각형 3"/>
            <p:cNvSpPr/>
            <p:nvPr/>
          </p:nvSpPr>
          <p:spPr>
            <a:xfrm>
              <a:off x="579108" y="3834561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+mj-lt"/>
                </a:rPr>
                <a:t>Leader of Microcontroller Technology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+mj-lt"/>
                </a:rPr>
                <a:t>Global Top Smart </a:t>
              </a:r>
              <a:r>
                <a:rPr lang="en-US" altLang="ko-KR" sz="1400" dirty="0" err="1">
                  <a:solidFill>
                    <a:schemeClr val="bg1"/>
                  </a:solidFill>
                  <a:latin typeface="+mj-lt"/>
                </a:rPr>
                <a:t>MCU</a:t>
              </a:r>
              <a:r>
                <a:rPr lang="en-US" altLang="ko-KR" sz="1400" dirty="0">
                  <a:solidFill>
                    <a:schemeClr val="bg1"/>
                  </a:solidFill>
                  <a:latin typeface="+mj-lt"/>
                </a:rPr>
                <a:t> Innovation Company</a:t>
              </a:r>
              <a:endParaRPr lang="ko-KR" alt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506723" y="3789050"/>
              <a:ext cx="45719" cy="48096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023785" y="5517290"/>
            <a:ext cx="309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</a:rPr>
              <a:t>2020. 02. 18</a:t>
            </a:r>
          </a:p>
        </p:txBody>
      </p:sp>
    </p:spTree>
    <p:extLst>
      <p:ext uri="{BB962C8B-B14F-4D97-AF65-F5344CB8AC3E}">
        <p14:creationId xmlns:p14="http://schemas.microsoft.com/office/powerpoint/2010/main" val="344421440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843" y="3862268"/>
            <a:ext cx="1684989" cy="14869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직사각형 1"/>
          <p:cNvSpPr>
            <a:spLocks noChangeArrowheads="1"/>
          </p:cNvSpPr>
          <p:nvPr/>
        </p:nvSpPr>
        <p:spPr bwMode="auto">
          <a:xfrm>
            <a:off x="588633" y="1973651"/>
            <a:ext cx="53890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 b="1" spc="-100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3DA942"/>
                    </a:gs>
                  </a:gsLst>
                  <a:lin ang="0" scaled="0"/>
                </a:gradFill>
                <a:latin typeface="+mj-lt"/>
                <a:ea typeface="HY울릉도M" pitchFamily="18" charset="-127"/>
              </a:rPr>
              <a:t>ABOV Semiconductor,</a:t>
            </a:r>
          </a:p>
          <a:p>
            <a:r>
              <a:rPr lang="en-US" altLang="ko-KR" sz="4000" b="1" spc="-100" dirty="0">
                <a:solidFill>
                  <a:srgbClr val="3D6AA1"/>
                </a:solidFill>
                <a:latin typeface="+mj-lt"/>
                <a:ea typeface="HY울릉도M" pitchFamily="18" charset="-127"/>
              </a:rPr>
              <a:t>more</a:t>
            </a:r>
            <a:r>
              <a:rPr lang="en-US" altLang="ko-KR" sz="4000" b="1" spc="-100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3DA942"/>
                    </a:gs>
                  </a:gsLst>
                  <a:lin ang="0" scaled="0"/>
                </a:gradFill>
                <a:latin typeface="+mj-lt"/>
                <a:ea typeface="HY울릉도M" pitchFamily="18" charset="-127"/>
              </a:rPr>
              <a:t> </a:t>
            </a:r>
            <a:r>
              <a:rPr lang="en-US" altLang="ko-KR" sz="4000" b="1" spc="-100" dirty="0">
                <a:solidFill>
                  <a:srgbClr val="3D6AA1"/>
                </a:solidFill>
                <a:latin typeface="+mj-lt"/>
                <a:ea typeface="HY울릉도M" pitchFamily="18" charset="-127"/>
              </a:rPr>
              <a:t>than</a:t>
            </a:r>
            <a:r>
              <a:rPr lang="en-US" altLang="ko-KR" sz="4000" b="1" spc="-100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3DA942"/>
                    </a:gs>
                  </a:gsLst>
                  <a:lin ang="0" scaled="0"/>
                </a:gradFill>
                <a:latin typeface="+mj-lt"/>
                <a:ea typeface="HY울릉도M" pitchFamily="18" charset="-127"/>
              </a:rPr>
              <a:t> meets the eye!</a:t>
            </a:r>
            <a:endParaRPr lang="ko-KR" altLang="en-US" sz="4000" b="1" spc="-100" dirty="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rgbClr val="3DA942"/>
                  </a:gs>
                </a:gsLst>
                <a:lin ang="0" scaled="0"/>
              </a:gradFill>
              <a:latin typeface="+mj-lt"/>
              <a:ea typeface="HY울릉도M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68" y="3895840"/>
            <a:ext cx="1844266" cy="11303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kwanghee.lee\Desktop\업무\CI\1-1.어보브-컬러-투명-gif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3" y="1280446"/>
            <a:ext cx="1811648" cy="5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75886" y="6286500"/>
            <a:ext cx="5507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latin typeface="+mn-lt"/>
              </a:rPr>
              <a:t>For more information, visit our website </a:t>
            </a:r>
            <a:r>
              <a:rPr lang="en-US" altLang="ko-KR" sz="1600" i="1" dirty="0">
                <a:latin typeface="+mn-lt"/>
                <a:hlinkClick r:id="rId5"/>
              </a:rPr>
              <a:t>http://www.abov.co.kr/</a:t>
            </a:r>
            <a:r>
              <a:rPr lang="en-US" altLang="ko-KR" sz="1600" i="1" dirty="0">
                <a:latin typeface="+mn-lt"/>
              </a:rPr>
              <a:t> </a:t>
            </a:r>
            <a:endParaRPr lang="ko-KR" alt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836640"/>
            <a:ext cx="4957749" cy="4229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/>
              <a:t>bootcode.c</a:t>
            </a:r>
            <a:r>
              <a:rPr lang="en-US" altLang="ko-KR" sz="2800" dirty="0" smtClean="0"/>
              <a:t> </a:t>
            </a:r>
            <a:r>
              <a:rPr lang="ko-KR" altLang="en-US" sz="2800" smtClean="0"/>
              <a:t>생성 프로젝트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351546" y="1521602"/>
            <a:ext cx="3881936" cy="2187879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5373270"/>
            <a:ext cx="622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a. Application Code</a:t>
            </a:r>
            <a:r>
              <a:rPr lang="ko-KR" altLang="en-US" sz="1600" b="1" smtClean="0"/>
              <a:t>로 점프하기 위한 부분을 </a:t>
            </a:r>
            <a:r>
              <a:rPr lang="en-US" altLang="ko-KR" sz="1600" b="1" dirty="0" smtClean="0"/>
              <a:t>startup </a:t>
            </a:r>
            <a:r>
              <a:rPr lang="ko-KR" altLang="en-US" sz="1600" b="1" smtClean="0"/>
              <a:t>코드에 추가</a:t>
            </a:r>
            <a:endParaRPr lang="en-US" altLang="ko-KR" sz="16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44906" y="143421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ⓐ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86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0"/>
            <a:ext cx="5962650" cy="447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/>
              <a:t>bootcode.c</a:t>
            </a:r>
            <a:r>
              <a:rPr lang="en-US" altLang="ko-KR" sz="2800" dirty="0" smtClean="0"/>
              <a:t> </a:t>
            </a:r>
            <a:r>
              <a:rPr lang="ko-KR" altLang="en-US" sz="2800" smtClean="0"/>
              <a:t>생성 프로젝트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476056" y="4154556"/>
            <a:ext cx="2500057" cy="26217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5373270"/>
            <a:ext cx="5660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</a:t>
            </a:r>
            <a:r>
              <a:rPr lang="en-US" altLang="ko-KR" sz="1600" b="1" dirty="0" smtClean="0"/>
              <a:t>.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프로젝트 파일 크기에 맞게 메모리 사이즈 설정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예</a:t>
            </a:r>
            <a:r>
              <a:rPr lang="en-US" altLang="ko-KR" sz="1600" b="1" dirty="0" smtClean="0"/>
              <a:t>) 4KB (0x1000)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90128" y="410296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023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30" y="3429001"/>
            <a:ext cx="1551514" cy="18722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0" y="836640"/>
            <a:ext cx="5962650" cy="447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/>
              <a:t>bootcode.c</a:t>
            </a:r>
            <a:r>
              <a:rPr lang="en-US" altLang="ko-KR" sz="2800" dirty="0" smtClean="0"/>
              <a:t> </a:t>
            </a:r>
            <a:r>
              <a:rPr lang="ko-KR" altLang="en-US" sz="2800" smtClean="0"/>
              <a:t>생성 프로젝트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2005518" y="3123708"/>
            <a:ext cx="3312460" cy="28804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5373270"/>
            <a:ext cx="8191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ko-KR" altLang="en-US" sz="1600" b="1" smtClean="0"/>
              <a:t>컴파일 후 생성된 </a:t>
            </a:r>
            <a:r>
              <a:rPr lang="en-US" altLang="ko-KR" sz="1600" b="1" dirty="0" smtClean="0"/>
              <a:t>Hex </a:t>
            </a:r>
            <a:r>
              <a:rPr lang="ko-KR" altLang="en-US" sz="1600" b="1" smtClean="0"/>
              <a:t>파일을 </a:t>
            </a:r>
            <a:r>
              <a:rPr lang="en-US" altLang="ko-KR" sz="1600" b="1" dirty="0" smtClean="0"/>
              <a:t>'</a:t>
            </a:r>
            <a:r>
              <a:rPr lang="en-US" altLang="ko-KR" sz="1600" b="1" dirty="0" err="1" smtClean="0"/>
              <a:t>bootcode.c</a:t>
            </a:r>
            <a:r>
              <a:rPr lang="en-US" altLang="ko-KR" sz="1600" b="1" dirty="0" smtClean="0"/>
              <a:t>' </a:t>
            </a:r>
            <a:r>
              <a:rPr lang="ko-KR" altLang="en-US" sz="1600" b="1" smtClean="0"/>
              <a:t>파일로 변환하기 위한 사용자 명령어 입력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ko-KR" altLang="en-US" sz="1600" b="1" smtClean="0"/>
              <a:t>경로</a:t>
            </a:r>
            <a:r>
              <a:rPr lang="en-US" altLang="ko-KR" sz="1600" b="1" dirty="0" smtClean="0"/>
              <a:t>) Keil </a:t>
            </a:r>
            <a:r>
              <a:rPr lang="ko-KR" altLang="en-US" sz="1600" b="1" smtClean="0"/>
              <a:t>프로젝트의 </a:t>
            </a:r>
            <a:r>
              <a:rPr lang="en-US" altLang="ko-KR" sz="1600" b="1" dirty="0" smtClean="0"/>
              <a:t>'Tools'</a:t>
            </a:r>
            <a:r>
              <a:rPr lang="ko-KR" altLang="en-US" sz="1600" b="1" smtClean="0"/>
              <a:t> 폴더에 </a:t>
            </a:r>
            <a:r>
              <a:rPr lang="en-US" altLang="ko-KR" sz="1600" b="1" dirty="0"/>
              <a:t>‘ConvIntelHex_V2.7.exe‘ </a:t>
            </a:r>
            <a:r>
              <a:rPr lang="ko-KR" altLang="en-US" sz="1600" b="1" smtClean="0"/>
              <a:t>프로그램 위치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3. Output </a:t>
            </a:r>
            <a:r>
              <a:rPr lang="ko-KR" altLang="en-US" sz="1600" b="1" smtClean="0"/>
              <a:t>폴더에 생성된 </a:t>
            </a:r>
            <a:r>
              <a:rPr lang="en-US" altLang="ko-KR" sz="1600" b="1" dirty="0" smtClean="0"/>
              <a:t>'</a:t>
            </a:r>
            <a:r>
              <a:rPr lang="en-US" altLang="ko-KR" sz="1600" b="1" dirty="0" err="1" smtClean="0"/>
              <a:t>bootcode.c</a:t>
            </a:r>
            <a:r>
              <a:rPr lang="en-US" altLang="ko-KR" sz="1600" b="1" dirty="0" smtClean="0"/>
              <a:t>‘ </a:t>
            </a:r>
            <a:r>
              <a:rPr lang="ko-KR" altLang="en-US" sz="1600" b="1" smtClean="0"/>
              <a:t>파일 확인</a:t>
            </a:r>
            <a:endParaRPr lang="en-US" altLang="ko-KR" sz="1600" b="1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6259980" y="3875290"/>
            <a:ext cx="858370" cy="1979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1036" y="280240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220" y="3077577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③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769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0"/>
            <a:ext cx="5962650" cy="447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User</a:t>
            </a:r>
            <a:r>
              <a:rPr lang="ko-KR" altLang="en-US" sz="2800" smtClean="0"/>
              <a:t> </a:t>
            </a:r>
            <a:r>
              <a:rPr lang="en-US" altLang="ko-KR" sz="2800" dirty="0" smtClean="0"/>
              <a:t>application with </a:t>
            </a:r>
            <a:r>
              <a:rPr lang="en-US" altLang="ko-KR" sz="2800" dirty="0" err="1" smtClean="0"/>
              <a:t>bootcode.c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467430" y="4166352"/>
            <a:ext cx="2560442" cy="233119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5373270"/>
            <a:ext cx="8287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영역을 침범하지 않도록 메모리 시작 주소 및 크기 변경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예</a:t>
            </a:r>
            <a:r>
              <a:rPr lang="en-US" altLang="ko-KR" sz="1600" b="1" dirty="0" smtClean="0"/>
              <a:t>)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영역이 </a:t>
            </a:r>
            <a:r>
              <a:rPr lang="en-US" altLang="ko-KR" sz="1600" b="1" dirty="0" smtClean="0"/>
              <a:t>4KB </a:t>
            </a:r>
            <a:r>
              <a:rPr lang="ko-KR" altLang="en-US" sz="1600" b="1" smtClean="0"/>
              <a:t>인 경우</a:t>
            </a:r>
            <a:r>
              <a:rPr lang="en-US" altLang="ko-KR" sz="1600" b="1" dirty="0" smtClean="0"/>
              <a:t>, </a:t>
            </a:r>
            <a:r>
              <a:rPr lang="ko-KR" altLang="en-US" sz="1600" b="1" smtClean="0"/>
              <a:t>사용자 코드의 시작 주소를 </a:t>
            </a:r>
            <a:r>
              <a:rPr lang="en-US" altLang="ko-KR" sz="1600" b="1" dirty="0" smtClean="0"/>
              <a:t>0x0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1600" b="1" dirty="0" smtClean="0"/>
              <a:t> 0x1000 </a:t>
            </a:r>
            <a:r>
              <a:rPr lang="ko-KR" altLang="en-US" sz="1600" b="1" smtClean="0"/>
              <a:t>으로 변경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2.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영역으로 할당할 메모리 주소 설정</a:t>
            </a:r>
            <a:endParaRPr lang="ko-KR" altLang="en-US" sz="1600" b="1"/>
          </a:p>
        </p:txBody>
      </p:sp>
      <p:sp>
        <p:nvSpPr>
          <p:cNvPr id="10" name="TextBox 9"/>
          <p:cNvSpPr txBox="1"/>
          <p:nvPr/>
        </p:nvSpPr>
        <p:spPr>
          <a:xfrm>
            <a:off x="78091" y="4087741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67430" y="4399266"/>
            <a:ext cx="2560442" cy="233119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091" y="435650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798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User</a:t>
            </a:r>
            <a:r>
              <a:rPr lang="ko-KR" altLang="en-US" sz="2800" smtClean="0"/>
              <a:t> </a:t>
            </a:r>
            <a:r>
              <a:rPr lang="en-US" altLang="ko-KR" sz="2800" dirty="0" smtClean="0"/>
              <a:t>application with </a:t>
            </a:r>
            <a:r>
              <a:rPr lang="en-US" altLang="ko-KR" sz="2800" dirty="0" err="1" smtClean="0"/>
              <a:t>bootcode.c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2276840"/>
            <a:ext cx="7141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ko-KR" altLang="en-US" sz="1600" b="1" smtClean="0"/>
              <a:t>메인 코드에서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영역을 침범하지 않도록 인터럽트 벡터 주소 변경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위치</a:t>
            </a:r>
            <a:r>
              <a:rPr lang="en-US" altLang="ko-KR" sz="1600" b="1" dirty="0" smtClean="0"/>
              <a:t>) </a:t>
            </a:r>
            <a:r>
              <a:rPr lang="ko-KR" altLang="en-US" sz="1600" b="1" smtClean="0"/>
              <a:t>메모리 시작 주소로 맞춰 줌</a:t>
            </a:r>
            <a:endParaRPr lang="ko-KR" altLang="en-US" sz="16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0"/>
            <a:ext cx="5328740" cy="12571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49510" y="1311215"/>
            <a:ext cx="2450558" cy="706576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99740" y="125144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③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4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User</a:t>
            </a:r>
            <a:r>
              <a:rPr lang="ko-KR" altLang="en-US" sz="2800" smtClean="0"/>
              <a:t> </a:t>
            </a:r>
            <a:r>
              <a:rPr lang="en-US" altLang="ko-KR" sz="2800" dirty="0" smtClean="0"/>
              <a:t>application with </a:t>
            </a:r>
            <a:r>
              <a:rPr lang="en-US" altLang="ko-KR" sz="2800" dirty="0" err="1" smtClean="0"/>
              <a:t>bootcode.c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4293120"/>
            <a:ext cx="410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4. Startup </a:t>
            </a:r>
            <a:r>
              <a:rPr lang="ko-KR" altLang="en-US" sz="1600" b="1" smtClean="0"/>
              <a:t>코드의 </a:t>
            </a:r>
            <a:r>
              <a:rPr lang="en-US" altLang="ko-KR" sz="1600" b="1" dirty="0" smtClean="0"/>
              <a:t>main </a:t>
            </a:r>
            <a:r>
              <a:rPr lang="ko-KR" altLang="en-US" sz="1600" b="1" smtClean="0"/>
              <a:t>시작 주소 확인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ko-KR" altLang="en-US" sz="1600" b="1" smtClean="0"/>
              <a:t>위치</a:t>
            </a:r>
            <a:r>
              <a:rPr lang="en-US" altLang="ko-KR" sz="1600" b="1" dirty="0" smtClean="0"/>
              <a:t>)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영역 시작 주소로 맞춰 줌</a:t>
            </a:r>
            <a:endParaRPr lang="en-US" altLang="ko-KR" sz="16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1"/>
            <a:ext cx="4411915" cy="33124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20" y="836641"/>
            <a:ext cx="4313878" cy="1392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411700" y="1916790"/>
            <a:ext cx="1469420" cy="18125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0920" y="181849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65211" y="1199762"/>
            <a:ext cx="1434421" cy="25718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450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0"/>
            <a:ext cx="7515225" cy="4543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User</a:t>
            </a:r>
            <a:r>
              <a:rPr lang="ko-KR" altLang="en-US" sz="2800" smtClean="0"/>
              <a:t> </a:t>
            </a:r>
            <a:r>
              <a:rPr lang="en-US" altLang="ko-KR" sz="2800" dirty="0" smtClean="0"/>
              <a:t>application with </a:t>
            </a:r>
            <a:r>
              <a:rPr lang="en-US" altLang="ko-KR" sz="2800" dirty="0" err="1" smtClean="0"/>
              <a:t>bootcode.c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3290054" y="3683110"/>
            <a:ext cx="1930036" cy="16436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81472" y="3337472"/>
            <a:ext cx="25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972" y="5373270"/>
            <a:ext cx="8698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5. </a:t>
            </a:r>
            <a:r>
              <a:rPr lang="ko-KR" altLang="en-US" sz="1600" b="1" smtClean="0"/>
              <a:t>최초로 </a:t>
            </a:r>
            <a:r>
              <a:rPr lang="en-US" altLang="ko-KR" sz="1600" b="1" dirty="0" err="1" smtClean="0"/>
              <a:t>Bootcode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영역을 설정할 경우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bootcode.c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파일을 실행하기 위한 메모리 영역</a:t>
            </a:r>
            <a:r>
              <a:rPr lang="en-US" altLang="ko-KR" sz="1600" b="1" dirty="0" smtClean="0"/>
              <a:t> </a:t>
            </a:r>
            <a:r>
              <a:rPr lang="ko-KR" altLang="en-US" sz="1600" b="1" smtClean="0"/>
              <a:t>설정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6. </a:t>
            </a:r>
            <a:r>
              <a:rPr lang="en-US" altLang="ko-KR" sz="1600" b="1" dirty="0" err="1"/>
              <a:t>Bootcode</a:t>
            </a:r>
            <a:r>
              <a:rPr lang="en-US" altLang="ko-KR" sz="1600" b="1" dirty="0"/>
              <a:t> </a:t>
            </a:r>
            <a:r>
              <a:rPr lang="ko-KR" altLang="en-US" sz="1600" b="1"/>
              <a:t>영역이 지워지지 않았다면</a:t>
            </a:r>
            <a:r>
              <a:rPr lang="en-US" altLang="ko-KR" sz="1600" b="1" dirty="0"/>
              <a:t>, </a:t>
            </a:r>
            <a:r>
              <a:rPr lang="ko-KR" altLang="en-US" sz="1600" b="1"/>
              <a:t>다음번 프로젝트부터는 </a:t>
            </a:r>
            <a:r>
              <a:rPr lang="en-US" altLang="ko-KR" sz="1600" b="1" dirty="0" smtClean="0"/>
              <a:t>‘</a:t>
            </a:r>
            <a:r>
              <a:rPr lang="ko-KR" altLang="en-US" sz="1600" b="1" smtClean="0"/>
              <a:t>⑤ </a:t>
            </a:r>
            <a:r>
              <a:rPr lang="ko-KR" altLang="en-US" sz="1600" b="1"/>
              <a:t>부분</a:t>
            </a:r>
            <a:r>
              <a:rPr lang="en-US" altLang="ko-KR" sz="1600" b="1" dirty="0"/>
              <a:t>'</a:t>
            </a:r>
            <a:r>
              <a:rPr lang="ko-KR" altLang="en-US" sz="1600" b="1"/>
              <a:t> 수행할 필요 없음</a:t>
            </a:r>
            <a:endParaRPr lang="en-US" altLang="ko-KR" sz="1600" b="1" dirty="0"/>
          </a:p>
          <a:p>
            <a:r>
              <a:rPr lang="en-US" altLang="ko-KR" sz="1600" b="1" dirty="0" smtClean="0"/>
              <a:t> </a:t>
            </a:r>
            <a:r>
              <a:rPr lang="en-US" altLang="ko-KR" sz="1600" b="1" dirty="0"/>
              <a:t>- </a:t>
            </a:r>
            <a:r>
              <a:rPr lang="ko-KR" altLang="en-US" sz="1600" b="1"/>
              <a:t>프로젝트 파일에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bootcode.c</a:t>
            </a:r>
            <a:r>
              <a:rPr lang="en-US" altLang="ko-KR" sz="1600" b="1" dirty="0"/>
              <a:t>‘ </a:t>
            </a:r>
            <a:r>
              <a:rPr lang="ko-KR" altLang="en-US" sz="1600" b="1"/>
              <a:t>파일 추가 및 </a:t>
            </a:r>
            <a:r>
              <a:rPr lang="ko-KR" altLang="en-US" sz="1600" b="1" smtClean="0"/>
              <a:t>메모리 영역</a:t>
            </a:r>
            <a:r>
              <a:rPr lang="en-US" altLang="ko-KR" sz="1600" b="1" dirty="0" smtClean="0"/>
              <a:t> </a:t>
            </a:r>
            <a:r>
              <a:rPr lang="ko-KR" altLang="en-US" sz="1600" b="1"/>
              <a:t>설정 안해도 </a:t>
            </a:r>
            <a:r>
              <a:rPr lang="ko-KR" altLang="en-US" sz="1600" b="1" smtClean="0"/>
              <a:t>됨</a:t>
            </a:r>
            <a:endParaRPr lang="en-US" altLang="ko-KR" sz="1600" b="1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537550" y="1213942"/>
            <a:ext cx="920590" cy="18796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-25013" y="1700760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From ‘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bootcode.c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‘</a:t>
            </a: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생성 프로젝트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V="1">
            <a:off x="971500" y="1427480"/>
            <a:ext cx="72440" cy="345290"/>
          </a:xfrm>
          <a:prstGeom prst="straightConnector1">
            <a:avLst/>
          </a:prstGeom>
          <a:noFill/>
          <a:ln w="19050">
            <a:solidFill>
              <a:srgbClr val="FF0000"/>
            </a:solidFill>
            <a:miter lim="800000"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9363631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836640"/>
            <a:ext cx="2114550" cy="2981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User</a:t>
            </a:r>
            <a:r>
              <a:rPr lang="ko-KR" altLang="en-US" sz="2800" smtClean="0"/>
              <a:t> </a:t>
            </a:r>
            <a:r>
              <a:rPr lang="en-US" altLang="ko-KR" sz="2800" dirty="0" smtClean="0"/>
              <a:t>application with </a:t>
            </a:r>
            <a:r>
              <a:rPr lang="en-US" altLang="ko-KR" sz="2800" dirty="0" err="1" smtClean="0"/>
              <a:t>bootcode.c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730679" y="868938"/>
            <a:ext cx="240821" cy="2488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72" y="4005080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7. </a:t>
            </a:r>
            <a:r>
              <a:rPr lang="ko-KR" altLang="en-US" sz="1600" b="1"/>
              <a:t>프로젝트 컴파일 후 생성된 </a:t>
            </a:r>
            <a:r>
              <a:rPr lang="en-US" altLang="ko-KR" sz="1600" b="1" dirty="0"/>
              <a:t>Hex </a:t>
            </a:r>
            <a:r>
              <a:rPr lang="ko-KR" altLang="en-US" sz="1600" b="1"/>
              <a:t>파일을 </a:t>
            </a:r>
            <a:r>
              <a:rPr lang="en-US" altLang="ko-KR" sz="1600" b="1" dirty="0"/>
              <a:t>MICOM</a:t>
            </a:r>
            <a:r>
              <a:rPr lang="ko-KR" altLang="en-US" sz="1600" b="1"/>
              <a:t>에 다운로드</a:t>
            </a:r>
            <a:endParaRPr lang="en-US" altLang="ko-KR" sz="1600" b="1" dirty="0"/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/>
              <a:t>이후부터 </a:t>
            </a:r>
            <a:r>
              <a:rPr lang="en-US" altLang="ko-KR" sz="1600" b="1" dirty="0"/>
              <a:t>PC UART </a:t>
            </a:r>
            <a:r>
              <a:rPr lang="ko-KR" altLang="en-US" sz="1600" b="1"/>
              <a:t>프로그램 사용하여 다운로드 </a:t>
            </a:r>
            <a:r>
              <a:rPr lang="ko-KR" altLang="en-US" sz="1600" b="1" smtClean="0"/>
              <a:t>가능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7472" y="55129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⑦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619590" y="868938"/>
            <a:ext cx="240821" cy="2488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031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>
              <a:lumMod val="50000"/>
              <a:lumOff val="50000"/>
            </a:schemeClr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tlCol="0" anchor="ctr"/>
      <a:lstStyle>
        <a:defPPr algn="ctr">
          <a:defRPr/>
        </a:defPPr>
      </a:lstStyle>
    </a:spDef>
    <a:lnDef>
      <a:spPr bwMode="auto">
        <a:noFill/>
        <a:ln w="19050">
          <a:solidFill>
            <a:schemeClr val="bg1">
              <a:lumMod val="50000"/>
            </a:schemeClr>
          </a:solidFill>
          <a:miter lim="800000"/>
          <a:headEnd type="none" w="med" len="med"/>
          <a:tailEnd type="triangle"/>
        </a:ln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24576</TotalTime>
  <Words>308</Words>
  <Application>Microsoft Office PowerPoint</Application>
  <PresentationFormat>화면 슬라이드 쇼(4:3)</PresentationFormat>
  <Paragraphs>64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HY울릉도M</vt:lpstr>
      <vt:lpstr>굴림</vt:lpstr>
      <vt:lpstr>맑은 고딕</vt:lpstr>
      <vt:lpstr>Arial</vt:lpstr>
      <vt:lpstr>Calibri</vt:lpstr>
      <vt:lpstr>Times New Roman</vt:lpstr>
      <vt:lpstr>Wingdings</vt:lpstr>
      <vt:lpstr>Office 테마</vt:lpstr>
      <vt:lpstr>PowerPoint 프레젠테이션</vt:lpstr>
      <vt:lpstr>bootcode.c 생성 프로젝트</vt:lpstr>
      <vt:lpstr>bootcode.c 생성 프로젝트</vt:lpstr>
      <vt:lpstr>bootcode.c 생성 프로젝트</vt:lpstr>
      <vt:lpstr>User application with bootcode.c</vt:lpstr>
      <vt:lpstr>User application with bootcode.c</vt:lpstr>
      <vt:lpstr>User application with bootcode.c</vt:lpstr>
      <vt:lpstr>User application with bootcode.c</vt:lpstr>
      <vt:lpstr>User application with bootcode.c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HART-i910Z 삼성전자 에어컨인버터 PF1 HardFault 검토</dc:title>
  <dc:creator>byungchul.lee@abov.co.kr</dc:creator>
  <cp:keywords/>
  <cp:lastModifiedBy>송효근</cp:lastModifiedBy>
  <cp:revision>6226</cp:revision>
  <cp:lastPrinted>2019-09-23T09:03:22Z</cp:lastPrinted>
  <dcterms:created xsi:type="dcterms:W3CDTF">2010-04-01T02:05:16Z</dcterms:created>
  <dcterms:modified xsi:type="dcterms:W3CDTF">2020-02-18T09:34:47Z</dcterms:modified>
</cp:coreProperties>
</file>