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60" r:id="rId6"/>
    <p:sldId id="261" r:id="rId7"/>
    <p:sldId id="263" r:id="rId8"/>
    <p:sldId id="264" r:id="rId9"/>
    <p:sldId id="265" r:id="rId10"/>
    <p:sldId id="257" r:id="rId11"/>
    <p:sldId id="262" r:id="rId12"/>
    <p:sldId id="266" r:id="rId13"/>
    <p:sldId id="267" r:id="rId14"/>
    <p:sldId id="259" r:id="rId1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89243F-307D-46D7-98C7-CB9947977A12}" v="1" dt="2025-08-11T21:22:18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A3D594-8F22-4FA0-9EAC-11BD5A27888A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A88125-7126-4124-92CC-3FB3E17BA34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Summary</a:t>
          </a:r>
        </a:p>
      </dgm:t>
    </dgm:pt>
    <dgm:pt modelId="{DB5C6454-55DE-4033-9EEA-93887D9261CB}" type="parTrans" cxnId="{6131F3F4-7FCC-4398-8DAC-752CABA0CA04}">
      <dgm:prSet/>
      <dgm:spPr/>
      <dgm:t>
        <a:bodyPr/>
        <a:lstStyle/>
        <a:p>
          <a:endParaRPr lang="en-US"/>
        </a:p>
      </dgm:t>
    </dgm:pt>
    <dgm:pt modelId="{37F7E0BD-1112-4C55-82E7-63F1D163BBD7}" type="sibTrans" cxnId="{6131F3F4-7FCC-4398-8DAC-752CABA0CA04}">
      <dgm:prSet/>
      <dgm:spPr/>
      <dgm:t>
        <a:bodyPr/>
        <a:lstStyle/>
        <a:p>
          <a:endParaRPr lang="en-US"/>
        </a:p>
      </dgm:t>
    </dgm:pt>
    <dgm:pt modelId="{044D7397-6035-4B45-B57B-CC934B8D715F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/>
            <a:t>We successfully implemented an objective function that allowed us to guide drones into a desired formation automatically</a:t>
          </a:r>
        </a:p>
      </dgm:t>
    </dgm:pt>
    <dgm:pt modelId="{EFA5A0C6-9F18-4311-9E26-BCD593DCCD7D}" type="parTrans" cxnId="{34761265-346B-4C8B-8A84-C25F15A5E822}">
      <dgm:prSet/>
      <dgm:spPr/>
      <dgm:t>
        <a:bodyPr/>
        <a:lstStyle/>
        <a:p>
          <a:endParaRPr lang="en-US"/>
        </a:p>
      </dgm:t>
    </dgm:pt>
    <dgm:pt modelId="{224ABECD-112B-4615-8564-7B0452F420E5}" type="sibTrans" cxnId="{34761265-346B-4C8B-8A84-C25F15A5E822}">
      <dgm:prSet/>
      <dgm:spPr/>
      <dgm:t>
        <a:bodyPr/>
        <a:lstStyle/>
        <a:p>
          <a:endParaRPr lang="en-US"/>
        </a:p>
      </dgm:t>
    </dgm:pt>
    <dgm:pt modelId="{3DE342E1-E924-4F76-A229-10073F2C783B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/>
            <a:t>Tested approach displayed stable formation maintenance and improved safety</a:t>
          </a:r>
        </a:p>
      </dgm:t>
    </dgm:pt>
    <dgm:pt modelId="{008DE30E-A0C7-4E61-B6B4-6176D586A368}" type="parTrans" cxnId="{81F241C8-E789-4D84-B7C8-ADFB635978F8}">
      <dgm:prSet/>
      <dgm:spPr/>
      <dgm:t>
        <a:bodyPr/>
        <a:lstStyle/>
        <a:p>
          <a:endParaRPr lang="en-US"/>
        </a:p>
      </dgm:t>
    </dgm:pt>
    <dgm:pt modelId="{B05AE833-3A7E-4F51-99FA-2D096E4F7CFE}" type="sibTrans" cxnId="{81F241C8-E789-4D84-B7C8-ADFB635978F8}">
      <dgm:prSet/>
      <dgm:spPr/>
      <dgm:t>
        <a:bodyPr/>
        <a:lstStyle/>
        <a:p>
          <a:endParaRPr lang="en-US"/>
        </a:p>
      </dgm:t>
    </dgm:pt>
    <dgm:pt modelId="{D777C14C-4016-4A20-8AEA-F495D4CA46C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Future Work</a:t>
          </a:r>
        </a:p>
      </dgm:t>
    </dgm:pt>
    <dgm:pt modelId="{1A611B52-E770-49ED-8F7C-40B6AE624F29}" type="parTrans" cxnId="{C647A0BF-65E2-4C27-AB40-7C8901331FEC}">
      <dgm:prSet/>
      <dgm:spPr/>
      <dgm:t>
        <a:bodyPr/>
        <a:lstStyle/>
        <a:p>
          <a:endParaRPr lang="en-US"/>
        </a:p>
      </dgm:t>
    </dgm:pt>
    <dgm:pt modelId="{E48A137B-8E13-4F11-A821-689D81BF5224}" type="sibTrans" cxnId="{C647A0BF-65E2-4C27-AB40-7C8901331FEC}">
      <dgm:prSet/>
      <dgm:spPr/>
      <dgm:t>
        <a:bodyPr/>
        <a:lstStyle/>
        <a:p>
          <a:endParaRPr lang="en-US"/>
        </a:p>
      </dgm:t>
    </dgm:pt>
    <dgm:pt modelId="{667B244F-382F-4F2C-8ABE-6E342451C6C7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/>
            <a:t>Extend to real life test-bench and bridge the Sim2Real gap</a:t>
          </a:r>
        </a:p>
      </dgm:t>
    </dgm:pt>
    <dgm:pt modelId="{AAC473AB-9A89-4DCB-9C3E-4A3523EE8EA1}" type="parTrans" cxnId="{060D4C1C-8C4C-4498-9A78-1674FA6B8921}">
      <dgm:prSet/>
      <dgm:spPr/>
      <dgm:t>
        <a:bodyPr/>
        <a:lstStyle/>
        <a:p>
          <a:endParaRPr lang="en-US"/>
        </a:p>
      </dgm:t>
    </dgm:pt>
    <dgm:pt modelId="{3223738F-69B7-4FDC-BA98-A307B0CCFA79}" type="sibTrans" cxnId="{060D4C1C-8C4C-4498-9A78-1674FA6B8921}">
      <dgm:prSet/>
      <dgm:spPr/>
      <dgm:t>
        <a:bodyPr/>
        <a:lstStyle/>
        <a:p>
          <a:endParaRPr lang="en-US"/>
        </a:p>
      </dgm:t>
    </dgm:pt>
    <dgm:pt modelId="{BCD413F8-BCBA-42A1-8416-0463083E7B57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/>
            <a:t>Cooperative multi-agent reinforcement learning to improve our optimization policy</a:t>
          </a:r>
        </a:p>
      </dgm:t>
    </dgm:pt>
    <dgm:pt modelId="{A13D54C3-6A8B-4830-BA56-B21D0EFFD65F}" type="parTrans" cxnId="{494608EC-8506-4068-B6CA-B823D938653E}">
      <dgm:prSet/>
      <dgm:spPr/>
      <dgm:t>
        <a:bodyPr/>
        <a:lstStyle/>
        <a:p>
          <a:endParaRPr lang="en-US"/>
        </a:p>
      </dgm:t>
    </dgm:pt>
    <dgm:pt modelId="{3591225A-75E4-4F74-8B9D-31880C266EC5}" type="sibTrans" cxnId="{494608EC-8506-4068-B6CA-B823D938653E}">
      <dgm:prSet/>
      <dgm:spPr/>
      <dgm:t>
        <a:bodyPr/>
        <a:lstStyle/>
        <a:p>
          <a:endParaRPr lang="en-US"/>
        </a:p>
      </dgm:t>
    </dgm:pt>
    <dgm:pt modelId="{996AF1CC-AF77-4F7B-B6A2-07B210E1796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Key Takeaway</a:t>
          </a:r>
        </a:p>
      </dgm:t>
    </dgm:pt>
    <dgm:pt modelId="{66E7BE77-0AFA-4518-8D3A-5B2992116560}" type="parTrans" cxnId="{3FA55BFF-F8C4-464E-8876-E0B9BB33695A}">
      <dgm:prSet/>
      <dgm:spPr/>
      <dgm:t>
        <a:bodyPr/>
        <a:lstStyle/>
        <a:p>
          <a:endParaRPr lang="en-US"/>
        </a:p>
      </dgm:t>
    </dgm:pt>
    <dgm:pt modelId="{03A5658C-DE27-4A8A-9C6E-B59601212F74}" type="sibTrans" cxnId="{3FA55BFF-F8C4-464E-8876-E0B9BB33695A}">
      <dgm:prSet/>
      <dgm:spPr/>
      <dgm:t>
        <a:bodyPr/>
        <a:lstStyle/>
        <a:p>
          <a:endParaRPr lang="en-US"/>
        </a:p>
      </dgm:t>
    </dgm:pt>
    <dgm:pt modelId="{3565A1AA-6A6A-4650-AEB1-C3A9C8419DEC}">
      <dgm:prSet/>
      <dgm:spPr/>
      <dgm:t>
        <a:bodyPr/>
        <a:lstStyle/>
        <a:p>
          <a:pPr algn="ctr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/>
            <a:t>Safe and coordinated drone formations can be achieved through distance-based formation control for reliable multi-drone missions</a:t>
          </a:r>
        </a:p>
      </dgm:t>
    </dgm:pt>
    <dgm:pt modelId="{2C40342D-2351-485F-9117-0BE294F35F3A}" type="parTrans" cxnId="{B9003A77-9084-4622-AD5B-E1B03E6094F4}">
      <dgm:prSet/>
      <dgm:spPr/>
      <dgm:t>
        <a:bodyPr/>
        <a:lstStyle/>
        <a:p>
          <a:endParaRPr lang="en-US"/>
        </a:p>
      </dgm:t>
    </dgm:pt>
    <dgm:pt modelId="{CF12993F-4E31-41C1-A93C-A8AD3C1C6520}" type="sibTrans" cxnId="{B9003A77-9084-4622-AD5B-E1B03E6094F4}">
      <dgm:prSet/>
      <dgm:spPr/>
      <dgm:t>
        <a:bodyPr/>
        <a:lstStyle/>
        <a:p>
          <a:endParaRPr lang="en-US"/>
        </a:p>
      </dgm:t>
    </dgm:pt>
    <dgm:pt modelId="{1FB69CEA-3AAC-457D-972C-47E41E51317D}" type="pres">
      <dgm:prSet presAssocID="{65A3D594-8F22-4FA0-9EAC-11BD5A27888A}" presName="root" presStyleCnt="0">
        <dgm:presLayoutVars>
          <dgm:dir/>
          <dgm:resizeHandles val="exact"/>
        </dgm:presLayoutVars>
      </dgm:prSet>
      <dgm:spPr/>
    </dgm:pt>
    <dgm:pt modelId="{17453D02-81A3-44B2-A8AA-5C5E41EF4978}" type="pres">
      <dgm:prSet presAssocID="{72A88125-7126-4124-92CC-3FB3E17BA348}" presName="compNode" presStyleCnt="0"/>
      <dgm:spPr/>
    </dgm:pt>
    <dgm:pt modelId="{E76CCE4B-D121-4D49-B8E7-8AB62D90BB97}" type="pres">
      <dgm:prSet presAssocID="{72A88125-7126-4124-92CC-3FB3E17BA3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3648B8E-B501-4230-92C2-27E02801730D}" type="pres">
      <dgm:prSet presAssocID="{72A88125-7126-4124-92CC-3FB3E17BA348}" presName="iconSpace" presStyleCnt="0"/>
      <dgm:spPr/>
    </dgm:pt>
    <dgm:pt modelId="{3648E3C6-24E6-4ACE-A451-3A9F0DFBB6B4}" type="pres">
      <dgm:prSet presAssocID="{72A88125-7126-4124-92CC-3FB3E17BA348}" presName="parTx" presStyleLbl="revTx" presStyleIdx="0" presStyleCnt="6">
        <dgm:presLayoutVars>
          <dgm:chMax val="0"/>
          <dgm:chPref val="0"/>
        </dgm:presLayoutVars>
      </dgm:prSet>
      <dgm:spPr/>
    </dgm:pt>
    <dgm:pt modelId="{545065B2-1336-4BD3-AE8F-D6D9AA56E671}" type="pres">
      <dgm:prSet presAssocID="{72A88125-7126-4124-92CC-3FB3E17BA348}" presName="txSpace" presStyleCnt="0"/>
      <dgm:spPr/>
    </dgm:pt>
    <dgm:pt modelId="{B584798D-FC34-4658-A95C-EBC8CC5D7C6A}" type="pres">
      <dgm:prSet presAssocID="{72A88125-7126-4124-92CC-3FB3E17BA348}" presName="desTx" presStyleLbl="revTx" presStyleIdx="1" presStyleCnt="6" custLinFactNeighborX="5530" custLinFactNeighborY="4937">
        <dgm:presLayoutVars/>
      </dgm:prSet>
      <dgm:spPr/>
    </dgm:pt>
    <dgm:pt modelId="{F04429DD-DE60-4FAA-8AF5-06EE51C2DBD7}" type="pres">
      <dgm:prSet presAssocID="{37F7E0BD-1112-4C55-82E7-63F1D163BBD7}" presName="sibTrans" presStyleCnt="0"/>
      <dgm:spPr/>
    </dgm:pt>
    <dgm:pt modelId="{1157B902-4172-4D29-8B52-1112CD3B83CB}" type="pres">
      <dgm:prSet presAssocID="{D777C14C-4016-4A20-8AEA-F495D4CA46C2}" presName="compNode" presStyleCnt="0"/>
      <dgm:spPr/>
    </dgm:pt>
    <dgm:pt modelId="{54E147B4-7881-4FD9-A933-9BCEE6DD5496}" type="pres">
      <dgm:prSet presAssocID="{D777C14C-4016-4A20-8AEA-F495D4CA46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AF6011A-C0B3-48BD-8AFA-D389AAC97B33}" type="pres">
      <dgm:prSet presAssocID="{D777C14C-4016-4A20-8AEA-F495D4CA46C2}" presName="iconSpace" presStyleCnt="0"/>
      <dgm:spPr/>
    </dgm:pt>
    <dgm:pt modelId="{99281BD3-8B08-44DA-847F-E5B3206E75B3}" type="pres">
      <dgm:prSet presAssocID="{D777C14C-4016-4A20-8AEA-F495D4CA46C2}" presName="parTx" presStyleLbl="revTx" presStyleIdx="2" presStyleCnt="6">
        <dgm:presLayoutVars>
          <dgm:chMax val="0"/>
          <dgm:chPref val="0"/>
        </dgm:presLayoutVars>
      </dgm:prSet>
      <dgm:spPr/>
    </dgm:pt>
    <dgm:pt modelId="{FB65BF1A-ED9B-40D2-92C4-54FC696B2FEA}" type="pres">
      <dgm:prSet presAssocID="{D777C14C-4016-4A20-8AEA-F495D4CA46C2}" presName="txSpace" presStyleCnt="0"/>
      <dgm:spPr/>
    </dgm:pt>
    <dgm:pt modelId="{CB2CC5E3-D979-40E7-A7C5-A34419A4D3C8}" type="pres">
      <dgm:prSet presAssocID="{D777C14C-4016-4A20-8AEA-F495D4CA46C2}" presName="desTx" presStyleLbl="revTx" presStyleIdx="3" presStyleCnt="6" custScaleX="83868" custLinFactNeighborX="2367" custLinFactNeighborY="6294">
        <dgm:presLayoutVars/>
      </dgm:prSet>
      <dgm:spPr/>
    </dgm:pt>
    <dgm:pt modelId="{5F0020B9-26D0-4FD4-8D09-6ACFA39D9777}" type="pres">
      <dgm:prSet presAssocID="{E48A137B-8E13-4F11-A821-689D81BF5224}" presName="sibTrans" presStyleCnt="0"/>
      <dgm:spPr/>
    </dgm:pt>
    <dgm:pt modelId="{008AC440-9679-4847-BF4C-2C546A5553D8}" type="pres">
      <dgm:prSet presAssocID="{996AF1CC-AF77-4F7B-B6A2-07B210E1796D}" presName="compNode" presStyleCnt="0"/>
      <dgm:spPr/>
    </dgm:pt>
    <dgm:pt modelId="{E14FD879-8139-4AF5-BF35-523CFA227676}" type="pres">
      <dgm:prSet presAssocID="{996AF1CC-AF77-4F7B-B6A2-07B210E1796D}" presName="iconRect" presStyleLbl="node1" presStyleIdx="2" presStyleCnt="3"/>
      <dgm:spPr>
        <a:blipFill rotWithShape="1">
          <a:blip xmlns:r="http://schemas.openxmlformats.org/officeDocument/2006/relationships"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</dgm:spPr>
    </dgm:pt>
    <dgm:pt modelId="{80EF0FF2-41F1-41DB-8640-5ECC7FFCD1AC}" type="pres">
      <dgm:prSet presAssocID="{996AF1CC-AF77-4F7B-B6A2-07B210E1796D}" presName="iconSpace" presStyleCnt="0"/>
      <dgm:spPr/>
    </dgm:pt>
    <dgm:pt modelId="{5DFA5104-308E-43BB-A27C-9D5B8ECF33C2}" type="pres">
      <dgm:prSet presAssocID="{996AF1CC-AF77-4F7B-B6A2-07B210E1796D}" presName="parTx" presStyleLbl="revTx" presStyleIdx="4" presStyleCnt="6">
        <dgm:presLayoutVars>
          <dgm:chMax val="0"/>
          <dgm:chPref val="0"/>
        </dgm:presLayoutVars>
      </dgm:prSet>
      <dgm:spPr/>
    </dgm:pt>
    <dgm:pt modelId="{3DB610C3-46D2-4C74-A9D2-1C4D6D0D86FF}" type="pres">
      <dgm:prSet presAssocID="{996AF1CC-AF77-4F7B-B6A2-07B210E1796D}" presName="txSpace" presStyleCnt="0"/>
      <dgm:spPr/>
    </dgm:pt>
    <dgm:pt modelId="{AEF04205-1825-4D28-9E78-68FD3946D8E0}" type="pres">
      <dgm:prSet presAssocID="{996AF1CC-AF77-4F7B-B6A2-07B210E1796D}" presName="desTx" presStyleLbl="revTx" presStyleIdx="5" presStyleCnt="6" custLinFactNeighborX="72" custLinFactNeighborY="4272">
        <dgm:presLayoutVars/>
      </dgm:prSet>
      <dgm:spPr/>
    </dgm:pt>
  </dgm:ptLst>
  <dgm:cxnLst>
    <dgm:cxn modelId="{5B0C0605-D21B-4D53-80D2-EB9C01C14316}" type="presOf" srcId="{044D7397-6035-4B45-B57B-CC934B8D715F}" destId="{B584798D-FC34-4658-A95C-EBC8CC5D7C6A}" srcOrd="0" destOrd="0" presId="urn:microsoft.com/office/officeart/2018/5/layout/CenteredIconLabelDescriptionList"/>
    <dgm:cxn modelId="{060D4C1C-8C4C-4498-9A78-1674FA6B8921}" srcId="{D777C14C-4016-4A20-8AEA-F495D4CA46C2}" destId="{667B244F-382F-4F2C-8ABE-6E342451C6C7}" srcOrd="0" destOrd="0" parTransId="{AAC473AB-9A89-4DCB-9C3E-4A3523EE8EA1}" sibTransId="{3223738F-69B7-4FDC-BA98-A307B0CCFA79}"/>
    <dgm:cxn modelId="{4D2A9A61-DF83-4B05-B038-A98B036E9BA0}" type="presOf" srcId="{3565A1AA-6A6A-4650-AEB1-C3A9C8419DEC}" destId="{AEF04205-1825-4D28-9E78-68FD3946D8E0}" srcOrd="0" destOrd="0" presId="urn:microsoft.com/office/officeart/2018/5/layout/CenteredIconLabelDescriptionList"/>
    <dgm:cxn modelId="{994CF664-E6F1-453E-B5AB-6C8E0A4C4968}" type="presOf" srcId="{D777C14C-4016-4A20-8AEA-F495D4CA46C2}" destId="{99281BD3-8B08-44DA-847F-E5B3206E75B3}" srcOrd="0" destOrd="0" presId="urn:microsoft.com/office/officeart/2018/5/layout/CenteredIconLabelDescriptionList"/>
    <dgm:cxn modelId="{34761265-346B-4C8B-8A84-C25F15A5E822}" srcId="{72A88125-7126-4124-92CC-3FB3E17BA348}" destId="{044D7397-6035-4B45-B57B-CC934B8D715F}" srcOrd="0" destOrd="0" parTransId="{EFA5A0C6-9F18-4311-9E26-BCD593DCCD7D}" sibTransId="{224ABECD-112B-4615-8564-7B0452F420E5}"/>
    <dgm:cxn modelId="{96A68F73-4B9F-4D0F-99B2-0FE8B26AAA1A}" type="presOf" srcId="{65A3D594-8F22-4FA0-9EAC-11BD5A27888A}" destId="{1FB69CEA-3AAC-457D-972C-47E41E51317D}" srcOrd="0" destOrd="0" presId="urn:microsoft.com/office/officeart/2018/5/layout/CenteredIconLabelDescriptionList"/>
    <dgm:cxn modelId="{B9003A77-9084-4622-AD5B-E1B03E6094F4}" srcId="{996AF1CC-AF77-4F7B-B6A2-07B210E1796D}" destId="{3565A1AA-6A6A-4650-AEB1-C3A9C8419DEC}" srcOrd="0" destOrd="0" parTransId="{2C40342D-2351-485F-9117-0BE294F35F3A}" sibTransId="{CF12993F-4E31-41C1-A93C-A8AD3C1C6520}"/>
    <dgm:cxn modelId="{8F064558-DF88-4B18-AAF8-2A36F6C65617}" type="presOf" srcId="{667B244F-382F-4F2C-8ABE-6E342451C6C7}" destId="{CB2CC5E3-D979-40E7-A7C5-A34419A4D3C8}" srcOrd="0" destOrd="0" presId="urn:microsoft.com/office/officeart/2018/5/layout/CenteredIconLabelDescriptionList"/>
    <dgm:cxn modelId="{F0D91C8D-D449-4AE5-9331-00CB9767221E}" type="presOf" srcId="{996AF1CC-AF77-4F7B-B6A2-07B210E1796D}" destId="{5DFA5104-308E-43BB-A27C-9D5B8ECF33C2}" srcOrd="0" destOrd="0" presId="urn:microsoft.com/office/officeart/2018/5/layout/CenteredIconLabelDescriptionList"/>
    <dgm:cxn modelId="{C647A0BF-65E2-4C27-AB40-7C8901331FEC}" srcId="{65A3D594-8F22-4FA0-9EAC-11BD5A27888A}" destId="{D777C14C-4016-4A20-8AEA-F495D4CA46C2}" srcOrd="1" destOrd="0" parTransId="{1A611B52-E770-49ED-8F7C-40B6AE624F29}" sibTransId="{E48A137B-8E13-4F11-A821-689D81BF5224}"/>
    <dgm:cxn modelId="{13C8C0BF-AB4E-4EF4-B7C6-6551EB9E3313}" type="presOf" srcId="{72A88125-7126-4124-92CC-3FB3E17BA348}" destId="{3648E3C6-24E6-4ACE-A451-3A9F0DFBB6B4}" srcOrd="0" destOrd="0" presId="urn:microsoft.com/office/officeart/2018/5/layout/CenteredIconLabelDescriptionList"/>
    <dgm:cxn modelId="{81F241C8-E789-4D84-B7C8-ADFB635978F8}" srcId="{72A88125-7126-4124-92CC-3FB3E17BA348}" destId="{3DE342E1-E924-4F76-A229-10073F2C783B}" srcOrd="1" destOrd="0" parTransId="{008DE30E-A0C7-4E61-B6B4-6176D586A368}" sibTransId="{B05AE833-3A7E-4F51-99FA-2D096E4F7CFE}"/>
    <dgm:cxn modelId="{B0360CE1-1955-4B2C-9FBF-B9FB0EB97127}" type="presOf" srcId="{BCD413F8-BCBA-42A1-8416-0463083E7B57}" destId="{CB2CC5E3-D979-40E7-A7C5-A34419A4D3C8}" srcOrd="0" destOrd="1" presId="urn:microsoft.com/office/officeart/2018/5/layout/CenteredIconLabelDescriptionList"/>
    <dgm:cxn modelId="{494608EC-8506-4068-B6CA-B823D938653E}" srcId="{D777C14C-4016-4A20-8AEA-F495D4CA46C2}" destId="{BCD413F8-BCBA-42A1-8416-0463083E7B57}" srcOrd="1" destOrd="0" parTransId="{A13D54C3-6A8B-4830-BA56-B21D0EFFD65F}" sibTransId="{3591225A-75E4-4F74-8B9D-31880C266EC5}"/>
    <dgm:cxn modelId="{4DB446F1-3F1C-464D-B565-283503B580F0}" type="presOf" srcId="{3DE342E1-E924-4F76-A229-10073F2C783B}" destId="{B584798D-FC34-4658-A95C-EBC8CC5D7C6A}" srcOrd="0" destOrd="1" presId="urn:microsoft.com/office/officeart/2018/5/layout/CenteredIconLabelDescriptionList"/>
    <dgm:cxn modelId="{6131F3F4-7FCC-4398-8DAC-752CABA0CA04}" srcId="{65A3D594-8F22-4FA0-9EAC-11BD5A27888A}" destId="{72A88125-7126-4124-92CC-3FB3E17BA348}" srcOrd="0" destOrd="0" parTransId="{DB5C6454-55DE-4033-9EEA-93887D9261CB}" sibTransId="{37F7E0BD-1112-4C55-82E7-63F1D163BBD7}"/>
    <dgm:cxn modelId="{3FA55BFF-F8C4-464E-8876-E0B9BB33695A}" srcId="{65A3D594-8F22-4FA0-9EAC-11BD5A27888A}" destId="{996AF1CC-AF77-4F7B-B6A2-07B210E1796D}" srcOrd="2" destOrd="0" parTransId="{66E7BE77-0AFA-4518-8D3A-5B2992116560}" sibTransId="{03A5658C-DE27-4A8A-9C6E-B59601212F74}"/>
    <dgm:cxn modelId="{7351F029-5BE6-4D84-B9C4-0A324AFE3782}" type="presParOf" srcId="{1FB69CEA-3AAC-457D-972C-47E41E51317D}" destId="{17453D02-81A3-44B2-A8AA-5C5E41EF4978}" srcOrd="0" destOrd="0" presId="urn:microsoft.com/office/officeart/2018/5/layout/CenteredIconLabelDescriptionList"/>
    <dgm:cxn modelId="{75629A8F-3A9F-4881-AE5D-41E4A647B579}" type="presParOf" srcId="{17453D02-81A3-44B2-A8AA-5C5E41EF4978}" destId="{E76CCE4B-D121-4D49-B8E7-8AB62D90BB97}" srcOrd="0" destOrd="0" presId="urn:microsoft.com/office/officeart/2018/5/layout/CenteredIconLabelDescriptionList"/>
    <dgm:cxn modelId="{1BDDCCC9-9564-4A2B-8C84-AA3C26711D77}" type="presParOf" srcId="{17453D02-81A3-44B2-A8AA-5C5E41EF4978}" destId="{53648B8E-B501-4230-92C2-27E02801730D}" srcOrd="1" destOrd="0" presId="urn:microsoft.com/office/officeart/2018/5/layout/CenteredIconLabelDescriptionList"/>
    <dgm:cxn modelId="{0C7D6263-759B-440A-8D2A-BCABC110B739}" type="presParOf" srcId="{17453D02-81A3-44B2-A8AA-5C5E41EF4978}" destId="{3648E3C6-24E6-4ACE-A451-3A9F0DFBB6B4}" srcOrd="2" destOrd="0" presId="urn:microsoft.com/office/officeart/2018/5/layout/CenteredIconLabelDescriptionList"/>
    <dgm:cxn modelId="{4D7BB679-9468-4980-A8E3-B88937E60134}" type="presParOf" srcId="{17453D02-81A3-44B2-A8AA-5C5E41EF4978}" destId="{545065B2-1336-4BD3-AE8F-D6D9AA56E671}" srcOrd="3" destOrd="0" presId="urn:microsoft.com/office/officeart/2018/5/layout/CenteredIconLabelDescriptionList"/>
    <dgm:cxn modelId="{C45A9B3C-566B-40A4-86D1-FBDE2284F856}" type="presParOf" srcId="{17453D02-81A3-44B2-A8AA-5C5E41EF4978}" destId="{B584798D-FC34-4658-A95C-EBC8CC5D7C6A}" srcOrd="4" destOrd="0" presId="urn:microsoft.com/office/officeart/2018/5/layout/CenteredIconLabelDescriptionList"/>
    <dgm:cxn modelId="{2512EF70-1735-4B74-9EE3-2F2EC95F53F4}" type="presParOf" srcId="{1FB69CEA-3AAC-457D-972C-47E41E51317D}" destId="{F04429DD-DE60-4FAA-8AF5-06EE51C2DBD7}" srcOrd="1" destOrd="0" presId="urn:microsoft.com/office/officeart/2018/5/layout/CenteredIconLabelDescriptionList"/>
    <dgm:cxn modelId="{E0F71C8C-287C-45F8-B155-A445AE0F5A01}" type="presParOf" srcId="{1FB69CEA-3AAC-457D-972C-47E41E51317D}" destId="{1157B902-4172-4D29-8B52-1112CD3B83CB}" srcOrd="2" destOrd="0" presId="urn:microsoft.com/office/officeart/2018/5/layout/CenteredIconLabelDescriptionList"/>
    <dgm:cxn modelId="{1E49ABBA-8D96-484C-8EB5-CA9E6563CEFD}" type="presParOf" srcId="{1157B902-4172-4D29-8B52-1112CD3B83CB}" destId="{54E147B4-7881-4FD9-A933-9BCEE6DD5496}" srcOrd="0" destOrd="0" presId="urn:microsoft.com/office/officeart/2018/5/layout/CenteredIconLabelDescriptionList"/>
    <dgm:cxn modelId="{260E20D7-50DE-4798-8779-26570962D041}" type="presParOf" srcId="{1157B902-4172-4D29-8B52-1112CD3B83CB}" destId="{6AF6011A-C0B3-48BD-8AFA-D389AAC97B33}" srcOrd="1" destOrd="0" presId="urn:microsoft.com/office/officeart/2018/5/layout/CenteredIconLabelDescriptionList"/>
    <dgm:cxn modelId="{FFEDBEFF-E683-46BA-A637-0531DCA01DF3}" type="presParOf" srcId="{1157B902-4172-4D29-8B52-1112CD3B83CB}" destId="{99281BD3-8B08-44DA-847F-E5B3206E75B3}" srcOrd="2" destOrd="0" presId="urn:microsoft.com/office/officeart/2018/5/layout/CenteredIconLabelDescriptionList"/>
    <dgm:cxn modelId="{B1DE1ABF-925E-4656-9C9A-806A236219C9}" type="presParOf" srcId="{1157B902-4172-4D29-8B52-1112CD3B83CB}" destId="{FB65BF1A-ED9B-40D2-92C4-54FC696B2FEA}" srcOrd="3" destOrd="0" presId="urn:microsoft.com/office/officeart/2018/5/layout/CenteredIconLabelDescriptionList"/>
    <dgm:cxn modelId="{95A39A6E-3483-443F-B907-612324C5FEA7}" type="presParOf" srcId="{1157B902-4172-4D29-8B52-1112CD3B83CB}" destId="{CB2CC5E3-D979-40E7-A7C5-A34419A4D3C8}" srcOrd="4" destOrd="0" presId="urn:microsoft.com/office/officeart/2018/5/layout/CenteredIconLabelDescriptionList"/>
    <dgm:cxn modelId="{F935ECE8-06C0-4E79-851E-983B199108A2}" type="presParOf" srcId="{1FB69CEA-3AAC-457D-972C-47E41E51317D}" destId="{5F0020B9-26D0-4FD4-8D09-6ACFA39D9777}" srcOrd="3" destOrd="0" presId="urn:microsoft.com/office/officeart/2018/5/layout/CenteredIconLabelDescriptionList"/>
    <dgm:cxn modelId="{E9BFE975-115F-4C90-B9A5-CF56B948C0BF}" type="presParOf" srcId="{1FB69CEA-3AAC-457D-972C-47E41E51317D}" destId="{008AC440-9679-4847-BF4C-2C546A5553D8}" srcOrd="4" destOrd="0" presId="urn:microsoft.com/office/officeart/2018/5/layout/CenteredIconLabelDescriptionList"/>
    <dgm:cxn modelId="{05B98382-2399-4D24-BDA1-2ED9D5EBF7B7}" type="presParOf" srcId="{008AC440-9679-4847-BF4C-2C546A5553D8}" destId="{E14FD879-8139-4AF5-BF35-523CFA227676}" srcOrd="0" destOrd="0" presId="urn:microsoft.com/office/officeart/2018/5/layout/CenteredIconLabelDescriptionList"/>
    <dgm:cxn modelId="{2ABDC055-3E12-4E63-9EB1-7130F60F3361}" type="presParOf" srcId="{008AC440-9679-4847-BF4C-2C546A5553D8}" destId="{80EF0FF2-41F1-41DB-8640-5ECC7FFCD1AC}" srcOrd="1" destOrd="0" presId="urn:microsoft.com/office/officeart/2018/5/layout/CenteredIconLabelDescriptionList"/>
    <dgm:cxn modelId="{BCB76E00-84FE-4558-A5AC-6C334139241F}" type="presParOf" srcId="{008AC440-9679-4847-BF4C-2C546A5553D8}" destId="{5DFA5104-308E-43BB-A27C-9D5B8ECF33C2}" srcOrd="2" destOrd="0" presId="urn:microsoft.com/office/officeart/2018/5/layout/CenteredIconLabelDescriptionList"/>
    <dgm:cxn modelId="{425DC940-B416-4C5A-943A-52FB4E11176D}" type="presParOf" srcId="{008AC440-9679-4847-BF4C-2C546A5553D8}" destId="{3DB610C3-46D2-4C74-A9D2-1C4D6D0D86FF}" srcOrd="3" destOrd="0" presId="urn:microsoft.com/office/officeart/2018/5/layout/CenteredIconLabelDescriptionList"/>
    <dgm:cxn modelId="{68722E54-A677-4BCB-8AF8-6538EAFAFCA2}" type="presParOf" srcId="{008AC440-9679-4847-BF4C-2C546A5553D8}" destId="{AEF04205-1825-4D28-9E78-68FD3946D8E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CCE4B-D121-4D49-B8E7-8AB62D90BB97}">
      <dsp:nvSpPr>
        <dsp:cNvPr id="0" name=""/>
        <dsp:cNvSpPr/>
      </dsp:nvSpPr>
      <dsp:spPr>
        <a:xfrm>
          <a:off x="1075955" y="417955"/>
          <a:ext cx="1156148" cy="11561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8E3C6-24E6-4ACE-A451-3A9F0DFBB6B4}">
      <dsp:nvSpPr>
        <dsp:cNvPr id="0" name=""/>
        <dsp:cNvSpPr/>
      </dsp:nvSpPr>
      <dsp:spPr>
        <a:xfrm>
          <a:off x="2389" y="1738851"/>
          <a:ext cx="3303281" cy="495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/>
            <a:t>Summary</a:t>
          </a:r>
        </a:p>
      </dsp:txBody>
      <dsp:txXfrm>
        <a:off x="2389" y="1738851"/>
        <a:ext cx="3303281" cy="495492"/>
      </dsp:txXfrm>
    </dsp:sp>
    <dsp:sp modelId="{B584798D-FC34-4658-A95C-EBC8CC5D7C6A}">
      <dsp:nvSpPr>
        <dsp:cNvPr id="0" name=""/>
        <dsp:cNvSpPr/>
      </dsp:nvSpPr>
      <dsp:spPr>
        <a:xfrm>
          <a:off x="185060" y="2406665"/>
          <a:ext cx="3303281" cy="1938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successfully implemented an objective function that allowed us to guide drones into a desired formation automatically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Tested approach displayed stable formation maintenance and improved safety</a:t>
          </a:r>
        </a:p>
      </dsp:txBody>
      <dsp:txXfrm>
        <a:off x="185060" y="2406665"/>
        <a:ext cx="3303281" cy="1938323"/>
      </dsp:txXfrm>
    </dsp:sp>
    <dsp:sp modelId="{54E147B4-7881-4FD9-A933-9BCEE6DD5496}">
      <dsp:nvSpPr>
        <dsp:cNvPr id="0" name=""/>
        <dsp:cNvSpPr/>
      </dsp:nvSpPr>
      <dsp:spPr>
        <a:xfrm>
          <a:off x="4957311" y="417955"/>
          <a:ext cx="1156148" cy="11561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81BD3-8B08-44DA-847F-E5B3206E75B3}">
      <dsp:nvSpPr>
        <dsp:cNvPr id="0" name=""/>
        <dsp:cNvSpPr/>
      </dsp:nvSpPr>
      <dsp:spPr>
        <a:xfrm>
          <a:off x="3883744" y="1738851"/>
          <a:ext cx="3303281" cy="495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/>
            <a:t>Future Work</a:t>
          </a:r>
        </a:p>
      </dsp:txBody>
      <dsp:txXfrm>
        <a:off x="3883744" y="1738851"/>
        <a:ext cx="3303281" cy="495492"/>
      </dsp:txXfrm>
    </dsp:sp>
    <dsp:sp modelId="{CB2CC5E3-D979-40E7-A7C5-A34419A4D3C8}">
      <dsp:nvSpPr>
        <dsp:cNvPr id="0" name=""/>
        <dsp:cNvSpPr/>
      </dsp:nvSpPr>
      <dsp:spPr>
        <a:xfrm>
          <a:off x="4228376" y="2432968"/>
          <a:ext cx="2770395" cy="1938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Extend to real life test-bench and bridge the Sim2Real gap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Cooperative multi-agent reinforcement learning to improve our optimization policy</a:t>
          </a:r>
        </a:p>
      </dsp:txBody>
      <dsp:txXfrm>
        <a:off x="4228376" y="2432968"/>
        <a:ext cx="2770395" cy="1938323"/>
      </dsp:txXfrm>
    </dsp:sp>
    <dsp:sp modelId="{E14FD879-8139-4AF5-BF35-523CFA227676}">
      <dsp:nvSpPr>
        <dsp:cNvPr id="0" name=""/>
        <dsp:cNvSpPr/>
      </dsp:nvSpPr>
      <dsp:spPr>
        <a:xfrm>
          <a:off x="8838666" y="417955"/>
          <a:ext cx="1156148" cy="1156148"/>
        </a:xfrm>
        <a:prstGeom prst="rect">
          <a:avLst/>
        </a:prstGeom>
        <a:blipFill rotWithShape="1">
          <a:blip xmlns:r="http://schemas.openxmlformats.org/officeDocument/2006/relationships"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A5104-308E-43BB-A27C-9D5B8ECF33C2}">
      <dsp:nvSpPr>
        <dsp:cNvPr id="0" name=""/>
        <dsp:cNvSpPr/>
      </dsp:nvSpPr>
      <dsp:spPr>
        <a:xfrm>
          <a:off x="7765100" y="1738851"/>
          <a:ext cx="3303281" cy="495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/>
            <a:t>Key Takeaway</a:t>
          </a:r>
        </a:p>
      </dsp:txBody>
      <dsp:txXfrm>
        <a:off x="7765100" y="1738851"/>
        <a:ext cx="3303281" cy="495492"/>
      </dsp:txXfrm>
    </dsp:sp>
    <dsp:sp modelId="{AEF04205-1825-4D28-9E78-68FD3946D8E0}">
      <dsp:nvSpPr>
        <dsp:cNvPr id="0" name=""/>
        <dsp:cNvSpPr/>
      </dsp:nvSpPr>
      <dsp:spPr>
        <a:xfrm>
          <a:off x="7767478" y="2393775"/>
          <a:ext cx="3303281" cy="1938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/>
            <a:t>Safe and coordinated drone formations can be achieved through distance-based formation control for reliable multi-drone missions</a:t>
          </a:r>
        </a:p>
      </dsp:txBody>
      <dsp:txXfrm>
        <a:off x="7767478" y="2393775"/>
        <a:ext cx="3303281" cy="1938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4F4D883-1F45-4F01-A72F-9B8A4DC37D1F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23B6544-CBFD-4536-B17D-1177BF691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90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B6544-CBFD-4536-B17D-1177BF691C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59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B6544-CBFD-4536-B17D-1177BF691C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27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B6544-CBFD-4536-B17D-1177BF691C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26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B6544-CBFD-4536-B17D-1177BF691C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82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158F-951C-3B49-FD78-38824CB59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8B8CE-E3AB-AC6D-A0DB-3F3BF813C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3C695-A638-369C-8014-1D24BD68A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298C-9EBE-44D2-8D85-8299E6BCA68C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4FA05-549F-ADA7-E32C-803565587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79598-31F9-3BA4-1119-47457B85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C253-95C8-4D1E-B8B0-3D7940E8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29DBE-35B6-6CBF-D613-6793C2E8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5C862-CC69-8BDF-C13B-0D1EB6DF3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2B100-DB70-7F3F-B822-C9FADD94B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11D4-9ED6-4283-AAE7-5EEAFADC069D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B7198-C188-D5D8-7D60-6AA1AD3C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7E08A-E462-D14B-AB70-9C8F91D9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C253-95C8-4D1E-B8B0-3D7940E8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5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A4FC1B-C9D6-4AAD-A7F3-97493B07F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ACDBB-9093-0CC9-25BB-507B0FBC8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A6AFB-EFE6-31FC-6126-28264A602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7F65-22A2-4483-BCCD-34BCFF6A3C40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874A0-9421-E4F5-373C-80B9F736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D41C2-CC58-327D-C071-DADE1D8F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C253-95C8-4D1E-B8B0-3D7940E8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1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3677D-6F3A-D578-49B5-436DBBAF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D6F99-85F8-FB5C-86A4-20FD4F36C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90E68-736E-93DE-4D98-BB41D15CB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9D07-6BB3-48DF-B289-1DE79A77F665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552E7-B5AC-D697-A6C4-EB0B1C6D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C0A77-0A83-76EE-49DE-91CACEC0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C253-95C8-4D1E-B8B0-3D7940E8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8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7AC70-994B-E446-7C10-6B333A4D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31DE2-2954-8A2E-6A02-448EF33C0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35E2F-25C5-E326-8E01-1E23FD09D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6897-2A0C-413B-A3DE-E9A6A223620E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EF062-6E8B-579A-A876-2B133D31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7ED88-CD44-2BF0-3EB8-FE6DF081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C253-95C8-4D1E-B8B0-3D7940E8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2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7EDC-3EC3-6133-D706-051E33D1B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C2ABF-CCC0-1882-DF63-DDA451648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D0A15-A246-CA5A-0FC1-16BE955EB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DE937-41F0-B68A-9B0C-1084313F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C81-A87E-4B9A-91BC-4656BE73C71B}" type="datetime1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371ED-AF1C-4103-BC68-E6F5B4ED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C3145-9577-5431-11B2-D365FC9C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C253-95C8-4D1E-B8B0-3D7940E8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5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5381-1DD0-58B0-2B77-26DC47DA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24C84-E883-4581-C840-09AA28CB2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50D7C-623A-E3FF-588E-1C30DADDD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15F20D-C258-45FC-902A-DAD27A79A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024E7-EB91-CFB3-09A8-D607BEFAD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9250F5-314B-B206-A0FC-A46767358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05F1-0674-43F0-BD84-6C105434C653}" type="datetime1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3EBF6F-0624-FBF5-B317-61470EAB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42C58E-52BE-1097-FC32-A64E1CB1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C253-95C8-4D1E-B8B0-3D7940E8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1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8479-EC2C-D194-53C1-17C7D6EE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62523-CDD6-8C4F-90DB-88046210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217AF-3B1E-45A6-A7D3-F6B059085A65}" type="datetime1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43CC0-850E-7555-747B-C6235265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7E3B9-F521-E766-9055-2BCE89EA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C253-95C8-4D1E-B8B0-3D7940E8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0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526C87-1768-5E71-E0B7-C4BA5CAF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F9A9-8B2D-4ED8-9CEC-9AA9B3068F4C}" type="datetime1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C591C-403C-6DBC-6C1B-D8E5F3DD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76A26-B831-A0AD-70FA-14A78EC0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C253-95C8-4D1E-B8B0-3D7940E8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0827B-55FC-C7B2-35C5-425F870B4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A433E-F672-9CEA-171C-862C9D982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83C5D-48A2-D18C-0BEB-F913D81BE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D0698-1BC8-F42C-F0E4-1E794A87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9F27-4546-424E-96A9-BA0E3ED4A37E}" type="datetime1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DE712-F4D7-87ED-2892-B008C064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A9B4F-2288-FA19-B6BA-DCBE58AB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C253-95C8-4D1E-B8B0-3D7940E8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3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61D8-B855-421B-6095-095397574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174873-E6AC-75FA-F0B6-14BE091E7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8502F-D45C-46A7-2900-910BA82C7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0660E-34CC-1B6F-BF25-9D193B53A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1766-55B3-4497-9C1D-A3A90AA8137F}" type="datetime1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DC655-ABEF-8E9F-F12C-79E8ACEE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3EEEE-6CAD-4075-2820-F764B833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C253-95C8-4D1E-B8B0-3D7940E8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6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4ECFA-2602-08C3-BE93-ABD7EC0B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E213B-16D0-B39D-7E36-9D65B8FE5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DF2DB-71C5-81B9-ECA1-258600EE6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AC5A57-FC2F-4503-85B8-B0A2E715917D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B9389-1FF2-D024-CD87-C46F5BDF3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CB849-1747-1E5D-0C1D-E62D3C4F0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43C253-95C8-4D1E-B8B0-3D7940E8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6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microsoft.com/office/2007/relationships/media" Target="../media/media2.mp4"/><Relationship Id="rId7" Type="http://schemas.openxmlformats.org/officeDocument/2006/relationships/image" Target="../media/image2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ECC5-2A3C-0DA1-B91F-A88B84436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9559"/>
            <a:ext cx="9144000" cy="2387600"/>
          </a:xfrm>
        </p:spPr>
        <p:txBody>
          <a:bodyPr/>
          <a:lstStyle/>
          <a:p>
            <a:r>
              <a:rPr lang="en-US"/>
              <a:t>Drone Multi-Control Algorithm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D0B28-4744-17EA-56B2-512327816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0296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/>
              <a:t>David Soria</a:t>
            </a:r>
          </a:p>
          <a:p>
            <a:r>
              <a:rPr lang="en-US"/>
              <a:t>Andre Kahn</a:t>
            </a:r>
          </a:p>
          <a:p>
            <a:r>
              <a:rPr lang="en-US"/>
              <a:t>Mentor: Yitao Bai</a:t>
            </a:r>
          </a:p>
          <a:p>
            <a:r>
              <a:rPr lang="en-US"/>
              <a:t>Location: POB UT Austin</a:t>
            </a:r>
          </a:p>
        </p:txBody>
      </p:sp>
      <p:pic>
        <p:nvPicPr>
          <p:cNvPr id="1026" name="Picture 2" descr="Home | Center for Autonomy">
            <a:extLst>
              <a:ext uri="{FF2B5EF4-FFF2-40B4-BE49-F238E27FC236}">
                <a16:creationId xmlns:a16="http://schemas.microsoft.com/office/drawing/2014/main" id="{D1B1B275-CD07-089C-3430-C27C69902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565" y="4760277"/>
            <a:ext cx="3575349" cy="155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logo for a university&#10;&#10;AI-generated content may be incorrect.">
            <a:extLst>
              <a:ext uri="{FF2B5EF4-FFF2-40B4-BE49-F238E27FC236}">
                <a16:creationId xmlns:a16="http://schemas.microsoft.com/office/drawing/2014/main" id="{B9B39FB5-DDE3-38DB-A895-243E086803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721" r="2591" b="27126"/>
          <a:stretch>
            <a:fillRect/>
          </a:stretch>
        </p:blipFill>
        <p:spPr>
          <a:xfrm>
            <a:off x="0" y="4838002"/>
            <a:ext cx="4373217" cy="132730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6BF98-610C-AF36-FFD4-ADF3ECFC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C253-95C8-4D1E-B8B0-3D7940E82E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71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EB13-E422-13AB-6E42-A2D9B0E3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797B33F-1C3F-A116-FA3E-09345420E2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6662118"/>
              </p:ext>
            </p:extLst>
          </p:nvPr>
        </p:nvGraphicFramePr>
        <p:xfrm>
          <a:off x="653143" y="1548273"/>
          <a:ext cx="11070771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563214-9287-D65E-6F34-6FEFE24B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C253-95C8-4D1E-B8B0-3D7940E82E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76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BB65-718D-87C4-CF4E-09708DB1C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4697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500" u="sng"/>
              <a:t>References</a:t>
            </a:r>
          </a:p>
        </p:txBody>
      </p:sp>
      <p:pic>
        <p:nvPicPr>
          <p:cNvPr id="4" name="Picture 3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C306B191-5AE7-36FB-1E37-899C6BABD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851" y="3548244"/>
            <a:ext cx="2994297" cy="2994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D7E40D-4BCD-86E4-F42D-0BA25421615A}"/>
              </a:ext>
            </a:extLst>
          </p:cNvPr>
          <p:cNvSpPr txBox="1"/>
          <p:nvPr/>
        </p:nvSpPr>
        <p:spPr>
          <a:xfrm>
            <a:off x="3559082" y="872900"/>
            <a:ext cx="507383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/>
              <a:t>Thank You!!</a:t>
            </a:r>
          </a:p>
          <a:p>
            <a:pPr algn="ctr"/>
            <a:r>
              <a:rPr lang="en-US" sz="4000"/>
              <a:t>Questions?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EEB84-BBA5-995D-7850-C9A06C1B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C253-95C8-4D1E-B8B0-3D7940E82E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2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A041-A6F8-204A-5128-A03C2AEB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264628"/>
            <a:ext cx="2241410" cy="1325563"/>
          </a:xfrm>
        </p:spPr>
        <p:txBody>
          <a:bodyPr>
            <a:normAutofit/>
          </a:bodyPr>
          <a:lstStyle/>
          <a:p>
            <a:r>
              <a:rPr lang="en-US" sz="3500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F63D8-7841-E187-A2D2-C117EF931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69" y="2208540"/>
            <a:ext cx="7277048" cy="215772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500" dirty="0"/>
              <a:t> Why do we use Multi-UAV (Unmanned Aerial Vehicle) systems?</a:t>
            </a:r>
          </a:p>
          <a:p>
            <a:pPr lvl="1">
              <a:lnSpc>
                <a:spcPct val="100000"/>
              </a:lnSpc>
            </a:pPr>
            <a:r>
              <a:rPr lang="en-US" sz="2300" dirty="0"/>
              <a:t>A </a:t>
            </a:r>
            <a:r>
              <a:rPr lang="en-US" sz="2300" dirty="0">
                <a:solidFill>
                  <a:schemeClr val="tx2"/>
                </a:solidFill>
              </a:rPr>
              <a:t>multi-UAV system </a:t>
            </a:r>
            <a:r>
              <a:rPr lang="en-US" sz="2300" dirty="0"/>
              <a:t>can be utilized to solve various real-world problems</a:t>
            </a:r>
          </a:p>
          <a:p>
            <a:pPr lvl="1">
              <a:lnSpc>
                <a:spcPct val="100000"/>
              </a:lnSpc>
            </a:pPr>
            <a:r>
              <a:rPr lang="en-US" sz="2300" dirty="0"/>
              <a:t>Applications include localization, mapping and navigation; search and rescue operations in hazardous environments; etc. (Fig 1)</a:t>
            </a:r>
          </a:p>
          <a:p>
            <a:pPr lvl="1">
              <a:lnSpc>
                <a:spcPct val="100000"/>
              </a:lnSpc>
            </a:pPr>
            <a:r>
              <a:rPr lang="en-US" sz="2300" dirty="0"/>
              <a:t>Ex: Mapping case where three drones are formed in a triangle formation to get images to create mapping of “world” (Fig 2)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DAD795-B26C-F336-E5DB-5ADE9063F9B6}"/>
              </a:ext>
            </a:extLst>
          </p:cNvPr>
          <p:cNvSpPr txBox="1">
            <a:spLocks/>
          </p:cNvSpPr>
          <p:nvPr/>
        </p:nvSpPr>
        <p:spPr>
          <a:xfrm>
            <a:off x="568725" y="3860969"/>
            <a:ext cx="6736767" cy="3160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None/>
            </a:pPr>
            <a:endParaRPr lang="en-US" sz="1800"/>
          </a:p>
          <a:p>
            <a:pPr marL="457200" lvl="1" indent="0">
              <a:lnSpc>
                <a:spcPct val="100000"/>
              </a:lnSpc>
              <a:buNone/>
            </a:pP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734231-EB77-AB30-70F6-43D1A2950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3680" y="327626"/>
            <a:ext cx="2150326" cy="1917559"/>
          </a:xfrm>
          <a:prstGeom prst="rect">
            <a:avLst/>
          </a:prstGeom>
        </p:spPr>
      </p:pic>
      <p:pic>
        <p:nvPicPr>
          <p:cNvPr id="18" name="Picture 17" descr="A collage of images of airplanes flying&#10;&#10;AI-generated content may be incorrect.">
            <a:extLst>
              <a:ext uri="{FF2B5EF4-FFF2-40B4-BE49-F238E27FC236}">
                <a16:creationId xmlns:a16="http://schemas.microsoft.com/office/drawing/2014/main" id="{21AB72D2-0E32-253B-E20A-E49CD5DE33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15" r="1793"/>
          <a:stretch>
            <a:fillRect/>
          </a:stretch>
        </p:blipFill>
        <p:spPr>
          <a:xfrm>
            <a:off x="4482779" y="4374110"/>
            <a:ext cx="3448140" cy="1858415"/>
          </a:xfrm>
          <a:prstGeom prst="rect">
            <a:avLst/>
          </a:prstGeom>
        </p:spPr>
      </p:pic>
      <p:pic>
        <p:nvPicPr>
          <p:cNvPr id="19" name="Picture 18" descr="A collage of images of airplanes flying&#10;&#10;AI-generated content may be incorrect.">
            <a:extLst>
              <a:ext uri="{FF2B5EF4-FFF2-40B4-BE49-F238E27FC236}">
                <a16:creationId xmlns:a16="http://schemas.microsoft.com/office/drawing/2014/main" id="{B0F47B1A-89BD-024A-E079-870B5B7CC4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731"/>
          <a:stretch>
            <a:fillRect/>
          </a:stretch>
        </p:blipFill>
        <p:spPr>
          <a:xfrm>
            <a:off x="826911" y="4413378"/>
            <a:ext cx="3658785" cy="18584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4FAD51-FEF6-646F-E9D3-BCD4F2E75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9091" y="2155732"/>
            <a:ext cx="4019994" cy="41072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BDF9CC-313C-3BEF-58FC-9A658DA60804}"/>
              </a:ext>
            </a:extLst>
          </p:cNvPr>
          <p:cNvSpPr txBox="1"/>
          <p:nvPr/>
        </p:nvSpPr>
        <p:spPr>
          <a:xfrm>
            <a:off x="826911" y="6299693"/>
            <a:ext cx="5269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Fig 1: Examples of real-world cases for use with multi-UAV drones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E28A07-82B0-8A9E-2F95-70C401FF3AA4}"/>
              </a:ext>
            </a:extLst>
          </p:cNvPr>
          <p:cNvSpPr txBox="1"/>
          <p:nvPr/>
        </p:nvSpPr>
        <p:spPr>
          <a:xfrm>
            <a:off x="8225792" y="6169580"/>
            <a:ext cx="28091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 2: Mapping using three drones in a triangle formation to capture a map of images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791807-64B1-E2CF-7CFB-972B207640D3}"/>
              </a:ext>
            </a:extLst>
          </p:cNvPr>
          <p:cNvSpPr txBox="1"/>
          <p:nvPr/>
        </p:nvSpPr>
        <p:spPr>
          <a:xfrm>
            <a:off x="597168" y="1245835"/>
            <a:ext cx="705331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/>
              <a:t>Our project aims to develop an </a:t>
            </a:r>
            <a:r>
              <a:rPr lang="en-US" sz="1900">
                <a:solidFill>
                  <a:schemeClr val="accent1"/>
                </a:solidFill>
              </a:rPr>
              <a:t>objective function </a:t>
            </a:r>
            <a:r>
              <a:rPr lang="en-US" sz="1900"/>
              <a:t>that allows drones to maintain a desired formation while actively avoiding collisions with one another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5FD02-15A1-0593-1673-23A30AFF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C253-95C8-4D1E-B8B0-3D7940E82E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6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33CE-76CB-7D7B-3AB7-E743324C2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160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/>
              <a:t>What is Formation </a:t>
            </a:r>
            <a:br>
              <a:rPr lang="en-US" sz="3600"/>
            </a:br>
            <a:r>
              <a:rPr lang="en-US" sz="3600"/>
              <a:t>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14F18-5146-F2D1-1C8B-E95B7058E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9264"/>
            <a:ext cx="5257800" cy="3561108"/>
          </a:xfrm>
        </p:spPr>
        <p:txBody>
          <a:bodyPr>
            <a:normAutofit/>
          </a:bodyPr>
          <a:lstStyle/>
          <a:p>
            <a:r>
              <a:rPr lang="en-US" sz="2400"/>
              <a:t>The capability for multiple drones to </a:t>
            </a:r>
            <a:r>
              <a:rPr lang="en-US" sz="2400">
                <a:solidFill>
                  <a:schemeClr val="accent1"/>
                </a:solidFill>
              </a:rPr>
              <a:t>self organize into coordinated formations</a:t>
            </a:r>
          </a:p>
          <a:p>
            <a:r>
              <a:rPr lang="en-US" sz="2400"/>
              <a:t>Maintains consistent velocities and safe distances between drones</a:t>
            </a:r>
          </a:p>
          <a:p>
            <a:r>
              <a:rPr lang="en-US" sz="2400"/>
              <a:t>Helps avoid inter-drone collisions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2050" name="Picture 2" descr="Military Drone Swarm Intelligence ...">
            <a:extLst>
              <a:ext uri="{FF2B5EF4-FFF2-40B4-BE49-F238E27FC236}">
                <a16:creationId xmlns:a16="http://schemas.microsoft.com/office/drawing/2014/main" id="{CF4D679C-06F0-C57A-3AF2-32B3EB687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511" y="858832"/>
            <a:ext cx="5661269" cy="43565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92D1C3-74AF-0897-84BA-957F9E8B0330}"/>
              </a:ext>
            </a:extLst>
          </p:cNvPr>
          <p:cNvSpPr txBox="1"/>
          <p:nvPr/>
        </p:nvSpPr>
        <p:spPr>
          <a:xfrm>
            <a:off x="6583319" y="5278022"/>
            <a:ext cx="5439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Example of a coordinated drone swarm in formation flight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9E2AB-F882-8C77-888B-FFB93344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C253-95C8-4D1E-B8B0-3D7940E82E75}" type="slidenum">
              <a:rPr lang="en-US" smtClean="0"/>
              <a:t>3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8B9EE7-B94A-B291-8AB2-F1EA7CBC438C}"/>
              </a:ext>
            </a:extLst>
          </p:cNvPr>
          <p:cNvCxnSpPr>
            <a:cxnSpLocks/>
          </p:cNvCxnSpPr>
          <p:nvPr/>
        </p:nvCxnSpPr>
        <p:spPr>
          <a:xfrm>
            <a:off x="838200" y="2108718"/>
            <a:ext cx="39204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8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8FD3-F385-A7F2-D637-A7B49EFF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709" y="301344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/>
              <a:t>Optimizing Drone 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90039-9E4E-E52D-2A9A-92E433824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674" y="4750255"/>
            <a:ext cx="6000876" cy="1806402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Optimizing our objective function minimizes collisions between drones and allows drone to reach our desired square formation</a:t>
            </a:r>
          </a:p>
          <a:p>
            <a:pPr lvl="1"/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Maintains safe distance between drones</a:t>
            </a:r>
          </a:p>
          <a:p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Want to minimize error between target position and current position</a:t>
            </a:r>
          </a:p>
          <a:p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We utilize distance-based matrices for our formation control as it is best suited for each agent to recognize its own distance to its neighbors in contrast to position-based formation control.</a:t>
            </a:r>
            <a:endParaRPr lang="en-US" sz="1400">
              <a:cs typeface="Times New Roman" panose="02020603050405020304" pitchFamily="18" charset="0"/>
            </a:endParaRPr>
          </a:p>
        </p:txBody>
      </p:sp>
      <p:pic>
        <p:nvPicPr>
          <p:cNvPr id="3074" name="Picture 2" descr="21+ Thousand Drone Group Royalty-Free Images, Stock Photos &amp; Pictures |  Shutterstock">
            <a:extLst>
              <a:ext uri="{FF2B5EF4-FFF2-40B4-BE49-F238E27FC236}">
                <a16:creationId xmlns:a16="http://schemas.microsoft.com/office/drawing/2014/main" id="{29193A61-FDDB-7D8A-9399-3AEC566EA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74" y="1380691"/>
            <a:ext cx="6000876" cy="329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DCFBAD-6B01-17D8-940B-D5251AF4A4BA}"/>
              </a:ext>
            </a:extLst>
          </p:cNvPr>
          <p:cNvSpPr txBox="1"/>
          <p:nvPr/>
        </p:nvSpPr>
        <p:spPr>
          <a:xfrm>
            <a:off x="6539706" y="1380691"/>
            <a:ext cx="5425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>
                <a:solidFill>
                  <a:schemeClr val="accent1"/>
                </a:solidFill>
              </a:rPr>
              <a:t>Objective Function</a:t>
            </a:r>
            <a:r>
              <a:rPr lang="en-US" u="sng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A1964E-4472-D7CD-C9D1-A46BCAEB4404}"/>
              </a:ext>
            </a:extLst>
          </p:cNvPr>
          <p:cNvSpPr txBox="1"/>
          <p:nvPr/>
        </p:nvSpPr>
        <p:spPr>
          <a:xfrm>
            <a:off x="6628197" y="2598273"/>
            <a:ext cx="54909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goal is to have the results of our objective function be </a:t>
            </a:r>
            <a:r>
              <a:rPr lang="en-US">
                <a:solidFill>
                  <a:schemeClr val="accent1"/>
                </a:solidFill>
              </a:rPr>
              <a:t>as close to zero as possible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function displays the sum of two convex functions, resulting in our optimal convergence as a convex as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DDM = Desired Distance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29279-EB84-FA09-EB6F-56B084805EFB}"/>
              </a:ext>
            </a:extLst>
          </p:cNvPr>
          <p:cNvSpPr txBox="1"/>
          <p:nvPr/>
        </p:nvSpPr>
        <p:spPr>
          <a:xfrm>
            <a:off x="6628197" y="4501323"/>
            <a:ext cx="34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4777565-64D6-7522-C1EF-FBC45CF3A4D4}"/>
              </a:ext>
            </a:extLst>
          </p:cNvPr>
          <p:cNvGrpSpPr/>
          <p:nvPr/>
        </p:nvGrpSpPr>
        <p:grpSpPr>
          <a:xfrm>
            <a:off x="6628503" y="5085069"/>
            <a:ext cx="3735332" cy="1484562"/>
            <a:chOff x="8600331" y="2427330"/>
            <a:chExt cx="3165987" cy="116789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9CA7DA-AFC7-5FD5-DB79-78F40C71011B}"/>
                </a:ext>
              </a:extLst>
            </p:cNvPr>
            <p:cNvSpPr txBox="1"/>
            <p:nvPr/>
          </p:nvSpPr>
          <p:spPr>
            <a:xfrm>
              <a:off x="8600331" y="2856582"/>
              <a:ext cx="3165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 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CF3F3E4-4716-B067-7ED6-CF5C3ECFB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04965" y="2427330"/>
              <a:ext cx="2526366" cy="1167895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B6BED29A-3F8C-9C8E-8915-5D23DFD96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9706" y="1783495"/>
            <a:ext cx="5392627" cy="61446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2BB4D8-E170-67B7-E719-22B0D647342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4998" b="26164"/>
          <a:stretch>
            <a:fillRect/>
          </a:stretch>
        </p:blipFill>
        <p:spPr>
          <a:xfrm>
            <a:off x="6856462" y="4481371"/>
            <a:ext cx="2810267" cy="400111"/>
          </a:xfrm>
          <a:prstGeom prst="rect">
            <a:avLst/>
          </a:prstGeom>
        </p:spPr>
      </p:pic>
      <p:pic>
        <p:nvPicPr>
          <p:cNvPr id="21" name="Picture 20" descr="A diagram of a quadcopter&#10;&#10;AI-generated content may be incorrect.">
            <a:extLst>
              <a:ext uri="{FF2B5EF4-FFF2-40B4-BE49-F238E27FC236}">
                <a16:creationId xmlns:a16="http://schemas.microsoft.com/office/drawing/2014/main" id="{9768E29F-1069-1B39-1073-80B1916559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911" y="4814807"/>
            <a:ext cx="1896130" cy="18961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8A0B57C-C514-DAE3-91AB-6BE9E63E0945}"/>
              </a:ext>
            </a:extLst>
          </p:cNvPr>
          <p:cNvSpPr txBox="1"/>
          <p:nvPr/>
        </p:nvSpPr>
        <p:spPr>
          <a:xfrm>
            <a:off x="7867650" y="4929018"/>
            <a:ext cx="1896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accent1"/>
                </a:solidFill>
              </a:rPr>
              <a:t>1                 2                 3                   4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B3B9B3-2655-6F8A-B145-B02E5A506438}"/>
              </a:ext>
            </a:extLst>
          </p:cNvPr>
          <p:cNvSpPr txBox="1"/>
          <p:nvPr/>
        </p:nvSpPr>
        <p:spPr>
          <a:xfrm>
            <a:off x="7591425" y="5193820"/>
            <a:ext cx="13223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accent1"/>
                </a:solidFill>
              </a:rPr>
              <a:t>1</a:t>
            </a:r>
          </a:p>
          <a:p>
            <a:endParaRPr lang="en-US" sz="1400">
              <a:solidFill>
                <a:schemeClr val="accent1"/>
              </a:solidFill>
            </a:endParaRPr>
          </a:p>
          <a:p>
            <a:r>
              <a:rPr lang="en-US" sz="900">
                <a:solidFill>
                  <a:schemeClr val="accent1"/>
                </a:solidFill>
              </a:rPr>
              <a:t>2</a:t>
            </a:r>
          </a:p>
          <a:p>
            <a:endParaRPr lang="en-US" sz="1400">
              <a:solidFill>
                <a:schemeClr val="accent1"/>
              </a:solidFill>
            </a:endParaRPr>
          </a:p>
          <a:p>
            <a:r>
              <a:rPr lang="en-US" sz="900">
                <a:solidFill>
                  <a:schemeClr val="accent1"/>
                </a:solidFill>
              </a:rPr>
              <a:t>3</a:t>
            </a:r>
          </a:p>
          <a:p>
            <a:endParaRPr lang="en-US" sz="1400">
              <a:solidFill>
                <a:schemeClr val="accent1"/>
              </a:solidFill>
            </a:endParaRPr>
          </a:p>
          <a:p>
            <a:r>
              <a:rPr lang="en-US" sz="900">
                <a:solidFill>
                  <a:schemeClr val="accent1"/>
                </a:solidFill>
              </a:rPr>
              <a:t>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475924-6DD2-9367-F48D-260524FD9658}"/>
              </a:ext>
            </a:extLst>
          </p:cNvPr>
          <p:cNvCxnSpPr>
            <a:cxnSpLocks/>
          </p:cNvCxnSpPr>
          <p:nvPr/>
        </p:nvCxnSpPr>
        <p:spPr>
          <a:xfrm>
            <a:off x="9760016" y="5827350"/>
            <a:ext cx="4557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AE12CBA-D505-D53B-B9AD-E318A6BDAB91}"/>
              </a:ext>
            </a:extLst>
          </p:cNvPr>
          <p:cNvSpPr txBox="1"/>
          <p:nvPr/>
        </p:nvSpPr>
        <p:spPr>
          <a:xfrm>
            <a:off x="10362173" y="4753858"/>
            <a:ext cx="2031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6D5E3D-F4B3-7C78-98E4-D860A6F55BA2}"/>
              </a:ext>
            </a:extLst>
          </p:cNvPr>
          <p:cNvSpPr txBox="1"/>
          <p:nvPr/>
        </p:nvSpPr>
        <p:spPr>
          <a:xfrm>
            <a:off x="11631745" y="4769325"/>
            <a:ext cx="2031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501BD8-BBC5-D976-52F0-EC9C95B62A32}"/>
              </a:ext>
            </a:extLst>
          </p:cNvPr>
          <p:cNvSpPr txBox="1"/>
          <p:nvPr/>
        </p:nvSpPr>
        <p:spPr>
          <a:xfrm>
            <a:off x="10378427" y="6452221"/>
            <a:ext cx="2031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8158E4-A286-8DAB-8AC0-F90F2A2FA12A}"/>
              </a:ext>
            </a:extLst>
          </p:cNvPr>
          <p:cNvSpPr txBox="1"/>
          <p:nvPr/>
        </p:nvSpPr>
        <p:spPr>
          <a:xfrm>
            <a:off x="11631744" y="6431737"/>
            <a:ext cx="2031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solidFill>
                  <a:schemeClr val="accent1"/>
                </a:solidFill>
              </a:rPr>
              <a:t>4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F9E372B-4DBB-9697-7A8A-C8128FA3E806}"/>
              </a:ext>
            </a:extLst>
          </p:cNvPr>
          <p:cNvCxnSpPr>
            <a:cxnSpLocks/>
          </p:cNvCxnSpPr>
          <p:nvPr/>
        </p:nvCxnSpPr>
        <p:spPr>
          <a:xfrm>
            <a:off x="9666729" y="4673202"/>
            <a:ext cx="4557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3CA0AE5-BDC4-5A93-61DE-EBADC850AFEA}"/>
              </a:ext>
            </a:extLst>
          </p:cNvPr>
          <p:cNvSpPr txBox="1"/>
          <p:nvPr/>
        </p:nvSpPr>
        <p:spPr>
          <a:xfrm>
            <a:off x="10105501" y="4504937"/>
            <a:ext cx="1896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P</a:t>
            </a:r>
            <a:r>
              <a:rPr lang="en-US" sz="1400"/>
              <a:t> = positions of drone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3AD8C-9BC5-3802-4EFF-EA7AB37E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C253-95C8-4D1E-B8B0-3D7940E82E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7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1D83-ABF8-7633-EA44-591BB1B7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/>
              <a:t>Gradient Decent Algorithms</a:t>
            </a:r>
          </a:p>
        </p:txBody>
      </p:sp>
      <p:pic>
        <p:nvPicPr>
          <p:cNvPr id="5" name="Content Placeholder 4" descr="A graph of a function&#10;&#10;AI-generated content may be incorrect.">
            <a:extLst>
              <a:ext uri="{FF2B5EF4-FFF2-40B4-BE49-F238E27FC236}">
                <a16:creationId xmlns:a16="http://schemas.microsoft.com/office/drawing/2014/main" id="{867D778A-0FE7-41CA-6373-709C9C9F5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443" y="613324"/>
            <a:ext cx="2807020" cy="1855561"/>
          </a:xfrm>
        </p:spPr>
      </p:pic>
      <p:pic>
        <p:nvPicPr>
          <p:cNvPr id="10" name="Picture 9" descr="A diagram of a graph&#10;&#10;AI-generated content may be incorrect.">
            <a:extLst>
              <a:ext uri="{FF2B5EF4-FFF2-40B4-BE49-F238E27FC236}">
                <a16:creationId xmlns:a16="http://schemas.microsoft.com/office/drawing/2014/main" id="{94596056-AC59-7E9B-5A8F-A9163EED7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752" y="151269"/>
            <a:ext cx="2543691" cy="27917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06C06F-2EEE-CABB-CAA2-D426FD3CADE3}"/>
              </a:ext>
            </a:extLst>
          </p:cNvPr>
          <p:cNvSpPr txBox="1"/>
          <p:nvPr/>
        </p:nvSpPr>
        <p:spPr>
          <a:xfrm>
            <a:off x="758772" y="1367522"/>
            <a:ext cx="48729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Gradient decent is direction of quickest decrease. Algorithms use gradient decent to minimize cost function                                                 </a:t>
            </a:r>
          </a:p>
          <a:p>
            <a:endParaRPr lang="en-US"/>
          </a:p>
          <a:p>
            <a:r>
              <a:rPr lang="en-US"/>
              <a:t> </a:t>
            </a:r>
          </a:p>
        </p:txBody>
      </p:sp>
      <p:pic>
        <p:nvPicPr>
          <p:cNvPr id="13" name="Picture 12" descr="A black and white math symbol&#10;&#10;AI-generated content may be incorrect.">
            <a:extLst>
              <a:ext uri="{FF2B5EF4-FFF2-40B4-BE49-F238E27FC236}">
                <a16:creationId xmlns:a16="http://schemas.microsoft.com/office/drawing/2014/main" id="{F52C4871-513B-C55D-954C-38B67FAAA3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752" y="4257968"/>
            <a:ext cx="2869558" cy="5951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594F11F-6F9F-AC90-04EA-B317D2F25A4F}"/>
              </a:ext>
            </a:extLst>
          </p:cNvPr>
          <p:cNvSpPr txBox="1"/>
          <p:nvPr/>
        </p:nvSpPr>
        <p:spPr>
          <a:xfrm>
            <a:off x="6560276" y="4866964"/>
            <a:ext cx="47180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 = direction needed to go for steepest decent</a:t>
            </a:r>
          </a:p>
          <a:p>
            <a:r>
              <a:rPr lang="en-US"/>
              <a:t>a = current position</a:t>
            </a:r>
          </a:p>
          <a:p>
            <a:r>
              <a:rPr lang="en-US"/>
              <a:t>ϓ = step size (scalar)</a:t>
            </a:r>
          </a:p>
          <a:p>
            <a:r>
              <a:rPr lang="en-US"/>
              <a:t>∇f(a) = gradient function</a:t>
            </a:r>
          </a:p>
          <a:p>
            <a:endParaRPr lang="en-US"/>
          </a:p>
        </p:txBody>
      </p:sp>
      <p:pic>
        <p:nvPicPr>
          <p:cNvPr id="16" name="Picture 15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BB510AC9-8FA7-B57B-2DA0-C6975593DF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4"/>
          <a:stretch>
            <a:fillRect/>
          </a:stretch>
        </p:blipFill>
        <p:spPr>
          <a:xfrm>
            <a:off x="838200" y="3042633"/>
            <a:ext cx="4351239" cy="30812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C2203A3-4E58-C9B5-7526-3175A1CB3482}"/>
              </a:ext>
            </a:extLst>
          </p:cNvPr>
          <p:cNvSpPr txBox="1"/>
          <p:nvPr/>
        </p:nvSpPr>
        <p:spPr>
          <a:xfrm>
            <a:off x="758772" y="2468885"/>
            <a:ext cx="7299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Initialize </a:t>
            </a:r>
            <a:r>
              <a:rPr lang="en-US" i="1"/>
              <a:t>w</a:t>
            </a:r>
            <a:r>
              <a:rPr lang="en-US"/>
              <a:t> and </a:t>
            </a:r>
            <a:r>
              <a:rPr lang="en-US" i="1"/>
              <a:t>b </a:t>
            </a:r>
            <a:r>
              <a:rPr lang="en-US"/>
              <a:t>randomly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Gradient decent in direction of quickest decrease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Most efficient path to point of zero increase (or minimum of cost function)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B50DE0-D6E0-02F4-F7A3-2B0513A332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099" y="6037059"/>
            <a:ext cx="5392627" cy="61446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94FEF-390F-2EE1-5B09-2603F8D9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C253-95C8-4D1E-B8B0-3D7940E82E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4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C5BB-B94A-17CB-5769-F3EC08DB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/>
              <a:t>Our Gradient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794BC3-09D8-E487-93F1-D55F84AECFAD}"/>
                  </a:ext>
                </a:extLst>
              </p:cNvPr>
              <p:cNvSpPr txBox="1"/>
              <p:nvPr/>
            </p:nvSpPr>
            <p:spPr>
              <a:xfrm>
                <a:off x="316257" y="1407532"/>
                <a:ext cx="3832331" cy="991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ⅈ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/>
                  <a:t> 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794BC3-09D8-E487-93F1-D55F84AEC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57" y="1407532"/>
                <a:ext cx="3832331" cy="9916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A black and white math symbol&#10;&#10;AI-generated content may be incorrect.">
            <a:extLst>
              <a:ext uri="{FF2B5EF4-FFF2-40B4-BE49-F238E27FC236}">
                <a16:creationId xmlns:a16="http://schemas.microsoft.com/office/drawing/2014/main" id="{96762802-0076-3A80-B683-946664AAE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80" y="5617173"/>
            <a:ext cx="2811286" cy="5830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9E1A61-EB34-612D-36F5-03F558376750}"/>
                  </a:ext>
                </a:extLst>
              </p:cNvPr>
              <p:cNvSpPr txBox="1"/>
              <p:nvPr/>
            </p:nvSpPr>
            <p:spPr>
              <a:xfrm>
                <a:off x="1086225" y="2179369"/>
                <a:ext cx="3358868" cy="4182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ⅈ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/>
                  <a:t> 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9E1A61-EB34-612D-36F5-03F558376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225" y="2179369"/>
                <a:ext cx="3358868" cy="418256"/>
              </a:xfrm>
              <a:prstGeom prst="rect">
                <a:avLst/>
              </a:prstGeom>
              <a:blipFill>
                <a:blip r:embed="rId4"/>
                <a:stretch>
                  <a:fillRect l="-1452"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E3A4A9-529D-BD67-70C9-EB3D96D78550}"/>
                  </a:ext>
                </a:extLst>
              </p:cNvPr>
              <p:cNvSpPr txBox="1"/>
              <p:nvPr/>
            </p:nvSpPr>
            <p:spPr>
              <a:xfrm>
                <a:off x="-590804" y="3015817"/>
                <a:ext cx="6098720" cy="4660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⁡_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dist</m:t>
                                      </m:r>
                                      <m:r>
                                        <a:rPr lang="en-US" i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E3A4A9-529D-BD67-70C9-EB3D96D78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0804" y="3015817"/>
                <a:ext cx="6098720" cy="466090"/>
              </a:xfrm>
              <a:prstGeom prst="rect">
                <a:avLst/>
              </a:prstGeom>
              <a:blipFill>
                <a:blip r:embed="rId5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880628-EEC6-47CB-877C-A5F0F9CB73E9}"/>
                  </a:ext>
                </a:extLst>
              </p:cNvPr>
              <p:cNvSpPr txBox="1"/>
              <p:nvPr/>
            </p:nvSpPr>
            <p:spPr>
              <a:xfrm>
                <a:off x="1056752" y="3665258"/>
                <a:ext cx="3160673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dist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880628-EEC6-47CB-877C-A5F0F9CB7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52" y="3665258"/>
                <a:ext cx="3160673" cy="884281"/>
              </a:xfrm>
              <a:prstGeom prst="rect">
                <a:avLst/>
              </a:prstGeom>
              <a:blipFill>
                <a:blip r:embed="rId6"/>
                <a:stretch>
                  <a:fillRect b="-16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64BB41-6DFA-B816-07BD-8FB971A86037}"/>
                  </a:ext>
                </a:extLst>
              </p:cNvPr>
              <p:cNvSpPr txBox="1"/>
              <p:nvPr/>
            </p:nvSpPr>
            <p:spPr>
              <a:xfrm>
                <a:off x="4717562" y="3679867"/>
                <a:ext cx="186313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</m:oMath>
                </a14:m>
                <a:endParaRPr lang="en-US" i="1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64BB41-6DFA-B816-07BD-8FB971A86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562" y="3679867"/>
                <a:ext cx="1863139" cy="391646"/>
              </a:xfrm>
              <a:prstGeom prst="rect">
                <a:avLst/>
              </a:prstGeom>
              <a:blipFill>
                <a:blip r:embed="rId7"/>
                <a:stretch>
                  <a:fillRect l="-2941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F7EE726-59C7-BCAD-A31F-292CC0CF8F40}"/>
              </a:ext>
            </a:extLst>
          </p:cNvPr>
          <p:cNvSpPr txBox="1"/>
          <p:nvPr/>
        </p:nvSpPr>
        <p:spPr>
          <a:xfrm>
            <a:off x="4687333" y="4218483"/>
            <a:ext cx="116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otherwise</a:t>
            </a:r>
          </a:p>
        </p:txBody>
      </p:sp>
      <p:pic>
        <p:nvPicPr>
          <p:cNvPr id="15" name="Picture 14" descr="A diagram of a quadcopter&#10;&#10;AI-generated content may be incorrect.">
            <a:extLst>
              <a:ext uri="{FF2B5EF4-FFF2-40B4-BE49-F238E27FC236}">
                <a16:creationId xmlns:a16="http://schemas.microsoft.com/office/drawing/2014/main" id="{00E63A38-4E83-D50D-1657-46A93D9D6E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086" y="543407"/>
            <a:ext cx="5346480" cy="53464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A69BC28-4C0A-E905-9A10-F1225141097B}"/>
              </a:ext>
            </a:extLst>
          </p:cNvPr>
          <p:cNvSpPr txBox="1"/>
          <p:nvPr/>
        </p:nvSpPr>
        <p:spPr>
          <a:xfrm>
            <a:off x="838200" y="4986231"/>
            <a:ext cx="481093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/>
              <a:t>Target Position equation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3D2469-698C-BB9B-E848-AB785865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C253-95C8-4D1E-B8B0-3D7940E82E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73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6A5B-C712-9BDE-9464-21492C2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/>
              <a:t>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775BE-8AA9-0215-5EC0-AB3FC711BCFD}"/>
              </a:ext>
            </a:extLst>
          </p:cNvPr>
          <p:cNvSpPr txBox="1"/>
          <p:nvPr/>
        </p:nvSpPr>
        <p:spPr>
          <a:xfrm>
            <a:off x="838200" y="3113529"/>
            <a:ext cx="374820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>
                <a:latin typeface="+mj-lt"/>
              </a:rPr>
              <a:t>Software/Hardware</a:t>
            </a:r>
            <a:endParaRPr lang="en-US" sz="35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6EE0DA-47AC-4B78-8AB9-DC0C60737EE7}"/>
              </a:ext>
            </a:extLst>
          </p:cNvPr>
          <p:cNvSpPr txBox="1">
            <a:spLocks/>
          </p:cNvSpPr>
          <p:nvPr/>
        </p:nvSpPr>
        <p:spPr>
          <a:xfrm>
            <a:off x="838200" y="41362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PyBullet</a:t>
            </a:r>
            <a:endParaRPr lang="en-US"/>
          </a:p>
          <a:p>
            <a:r>
              <a:rPr lang="en-US" err="1"/>
              <a:t>CrazyFlies</a:t>
            </a:r>
            <a:endParaRPr lang="en-US"/>
          </a:p>
          <a:p>
            <a:r>
              <a:rPr lang="en-US"/>
              <a:t>Python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104" name="Picture 8" descr="Tutorial on Pybullet | Manan Tayal">
            <a:extLst>
              <a:ext uri="{FF2B5EF4-FFF2-40B4-BE49-F238E27FC236}">
                <a16:creationId xmlns:a16="http://schemas.microsoft.com/office/drawing/2014/main" id="{FD1D557C-DA9B-3C47-395A-8735A8EF5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338" y="4501277"/>
            <a:ext cx="4170988" cy="156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razyflie 2.1 Programmable Drone (UAV ...">
            <a:extLst>
              <a:ext uri="{FF2B5EF4-FFF2-40B4-BE49-F238E27FC236}">
                <a16:creationId xmlns:a16="http://schemas.microsoft.com/office/drawing/2014/main" id="{76A2BBBA-5FE7-7E6D-5463-6641EDA009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44" b="19210"/>
          <a:stretch>
            <a:fillRect/>
          </a:stretch>
        </p:blipFill>
        <p:spPr bwMode="auto">
          <a:xfrm>
            <a:off x="4998156" y="2971051"/>
            <a:ext cx="2975683" cy="199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Python (programming language) - Wikipedia">
            <a:extLst>
              <a:ext uri="{FF2B5EF4-FFF2-40B4-BE49-F238E27FC236}">
                <a16:creationId xmlns:a16="http://schemas.microsoft.com/office/drawing/2014/main" id="{1E887514-697A-53FC-0BC4-D52785AC4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869" y="401734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A1FEFD-7F78-DCC9-CC2E-7F7C0C142B15}"/>
              </a:ext>
            </a:extLst>
          </p:cNvPr>
          <p:cNvSpPr txBox="1">
            <a:spLocks/>
          </p:cNvSpPr>
          <p:nvPr/>
        </p:nvSpPr>
        <p:spPr>
          <a:xfrm>
            <a:off x="990600" y="1475001"/>
            <a:ext cx="10515600" cy="1555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Develop control algorithm for swarm drone control</a:t>
            </a:r>
          </a:p>
          <a:p>
            <a:r>
              <a:rPr lang="en-US"/>
              <a:t>Implement control strategies in simulation</a:t>
            </a:r>
          </a:p>
          <a:p>
            <a:r>
              <a:rPr lang="en-US"/>
              <a:t>Utilize PID controller for drones to adjust position/ avoid collision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3D7C73-F23C-48DC-31F8-E74A4FEEE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C253-95C8-4D1E-B8B0-3D7940E82E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62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8E1E3-8907-5874-8CD0-C83F6C9B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/>
              <a:t>Implementation: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2C207-6E4A-1121-004D-5ACEAD1B4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81" y="1690688"/>
            <a:ext cx="6487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Example of </a:t>
            </a:r>
            <a:r>
              <a:rPr lang="en-US" sz="2400">
                <a:solidFill>
                  <a:schemeClr val="accent1"/>
                </a:solidFill>
              </a:rPr>
              <a:t>UAV Square Formation</a:t>
            </a:r>
            <a:r>
              <a:rPr lang="en-US" sz="2400"/>
              <a:t> using PID control and our objective function</a:t>
            </a:r>
          </a:p>
          <a:p>
            <a:pPr>
              <a:lnSpc>
                <a:spcPct val="100000"/>
              </a:lnSpc>
            </a:pPr>
            <a:r>
              <a:rPr lang="en-US" sz="2400"/>
              <a:t>We used </a:t>
            </a:r>
            <a:r>
              <a:rPr lang="en-US" sz="2400" err="1">
                <a:solidFill>
                  <a:schemeClr val="accent1"/>
                </a:solidFill>
              </a:rPr>
              <a:t>PyBullet</a:t>
            </a:r>
            <a:r>
              <a:rPr lang="en-US" sz="2400">
                <a:solidFill>
                  <a:schemeClr val="accent1"/>
                </a:solidFill>
              </a:rPr>
              <a:t> Physics Engine</a:t>
            </a:r>
            <a:r>
              <a:rPr lang="en-US" sz="2400"/>
              <a:t> to run a realistic simulation</a:t>
            </a:r>
          </a:p>
          <a:p>
            <a:pPr>
              <a:lnSpc>
                <a:spcPct val="100000"/>
              </a:lnSpc>
            </a:pPr>
            <a:r>
              <a:rPr lang="en-US" sz="2400"/>
              <a:t>The optimization control is based on an algorithm using gradient descent</a:t>
            </a:r>
          </a:p>
          <a:p>
            <a:pPr>
              <a:lnSpc>
                <a:spcPct val="100000"/>
              </a:lnSpc>
            </a:pPr>
            <a:r>
              <a:rPr lang="en-US" sz="2400"/>
              <a:t>A key part of our implementation is the repulsive force</a:t>
            </a:r>
          </a:p>
          <a:p>
            <a:pPr lvl="1">
              <a:lnSpc>
                <a:spcPct val="100000"/>
              </a:lnSpc>
            </a:pPr>
            <a:r>
              <a:rPr lang="en-US"/>
              <a:t>If any two drones get too close, this force pushes them away from each other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12AB1C-C300-4550-6044-4492315F3521}"/>
              </a:ext>
            </a:extLst>
          </p:cNvPr>
          <p:cNvSpPr txBox="1"/>
          <p:nvPr/>
        </p:nvSpPr>
        <p:spPr>
          <a:xfrm>
            <a:off x="8367687" y="2856884"/>
            <a:ext cx="3020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Fig 1: Standard Gradient Control</a:t>
            </a:r>
          </a:p>
        </p:txBody>
      </p:sp>
      <p:pic>
        <p:nvPicPr>
          <p:cNvPr id="6" name="4 Drones Collision">
            <a:hlinkClick r:id="" action="ppaction://media"/>
            <a:extLst>
              <a:ext uri="{FF2B5EF4-FFF2-40B4-BE49-F238E27FC236}">
                <a16:creationId xmlns:a16="http://schemas.microsoft.com/office/drawing/2014/main" id="{6D4D950E-77D6-BA1E-B10D-8D159657501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rcRect l="36666" t="27662" r="40595" b="49091"/>
          <a:stretch>
            <a:fillRect/>
          </a:stretch>
        </p:blipFill>
        <p:spPr>
          <a:xfrm>
            <a:off x="8281946" y="349565"/>
            <a:ext cx="3204373" cy="24571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2D48DF-5656-BCCA-DF54-D4DBA3A3F93F}"/>
              </a:ext>
            </a:extLst>
          </p:cNvPr>
          <p:cNvSpPr txBox="1"/>
          <p:nvPr/>
        </p:nvSpPr>
        <p:spPr>
          <a:xfrm>
            <a:off x="8634298" y="6116998"/>
            <a:ext cx="2487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Fig 2: Collision Avoidance </a:t>
            </a:r>
          </a:p>
        </p:txBody>
      </p:sp>
      <p:pic>
        <p:nvPicPr>
          <p:cNvPr id="8" name="4 Drones Anit-Collision">
            <a:hlinkClick r:id="" action="ppaction://media"/>
            <a:extLst>
              <a:ext uri="{FF2B5EF4-FFF2-40B4-BE49-F238E27FC236}">
                <a16:creationId xmlns:a16="http://schemas.microsoft.com/office/drawing/2014/main" id="{9AE1A9A5-413F-54F9-1293-AE380B77A3F3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rcRect l="37619" t="28730" r="42738" b="50000"/>
          <a:stretch>
            <a:fillRect/>
          </a:stretch>
        </p:blipFill>
        <p:spPr>
          <a:xfrm>
            <a:off x="8281946" y="3439687"/>
            <a:ext cx="3204373" cy="260233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5852A-F948-DCCE-1D75-2C555071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C253-95C8-4D1E-B8B0-3D7940E82E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6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66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7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6D2D-0872-5F01-5DBA-73606CB8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Results: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13924-0BB3-D7B8-D243-769166723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527742"/>
            <a:ext cx="5825008" cy="5171232"/>
          </a:xfrm>
        </p:spPr>
        <p:txBody>
          <a:bodyPr>
            <a:normAutofit/>
          </a:bodyPr>
          <a:lstStyle/>
          <a:p>
            <a:r>
              <a:rPr lang="en-US" sz="2400"/>
              <a:t>Plots displaying our </a:t>
            </a:r>
            <a:r>
              <a:rPr lang="en-US" sz="2400">
                <a:solidFill>
                  <a:schemeClr val="accent1"/>
                </a:solidFill>
              </a:rPr>
              <a:t>objective functions value </a:t>
            </a:r>
            <a:r>
              <a:rPr lang="en-US" sz="2400"/>
              <a:t>as it changes over time</a:t>
            </a:r>
          </a:p>
          <a:p>
            <a:pPr lvl="1"/>
            <a:r>
              <a:rPr lang="en-US" sz="2000"/>
              <a:t>With our collision avoidance term</a:t>
            </a:r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r>
              <a:rPr lang="en-US" sz="2000"/>
              <a:t>Without collision avoidance term</a:t>
            </a:r>
          </a:p>
          <a:p>
            <a:endParaRPr lang="en-US" sz="2400"/>
          </a:p>
          <a:p>
            <a:endParaRPr lang="en-US" sz="2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98AA86-0D63-64C2-D52D-7C98A79B81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72" t="4136" r="6310" b="1482"/>
          <a:stretch>
            <a:fillRect/>
          </a:stretch>
        </p:blipFill>
        <p:spPr>
          <a:xfrm>
            <a:off x="6662946" y="1996966"/>
            <a:ext cx="5349842" cy="41305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FB724C-9161-84C2-3BEE-FFF5B3F6C98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4369"/>
          <a:stretch>
            <a:fillRect/>
          </a:stretch>
        </p:blipFill>
        <p:spPr>
          <a:xfrm>
            <a:off x="1449210" y="4149300"/>
            <a:ext cx="2260943" cy="576999"/>
          </a:xfrm>
          <a:prstGeom prst="rect">
            <a:avLst/>
          </a:prstGeom>
          <a:ln w="19050">
            <a:solidFill>
              <a:schemeClr val="bg2">
                <a:lumMod val="2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50AB5A-CFE8-BD44-0F34-9630398CFF89}"/>
              </a:ext>
            </a:extLst>
          </p:cNvPr>
          <p:cNvSpPr txBox="1"/>
          <p:nvPr/>
        </p:nvSpPr>
        <p:spPr>
          <a:xfrm>
            <a:off x="584200" y="5002924"/>
            <a:ext cx="551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This method proves that our objective function still converges to our optimal value at a slightly slower rate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5EC44E-B929-0460-6EAE-FEDB31576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839" y="2704657"/>
            <a:ext cx="5392627" cy="614466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C4ED4-DBC9-9413-966C-53A505B2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C253-95C8-4D1E-B8B0-3D7940E82E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27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48c99ed-9a12-4642-a695-754bc2ebd25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FB126A1F3CA54EA93DC30206528788" ma:contentTypeVersion="15" ma:contentTypeDescription="Create a new document." ma:contentTypeScope="" ma:versionID="88d4548e4889b8b4be0e823fb5ff4f79">
  <xsd:schema xmlns:xsd="http://www.w3.org/2001/XMLSchema" xmlns:xs="http://www.w3.org/2001/XMLSchema" xmlns:p="http://schemas.microsoft.com/office/2006/metadata/properties" xmlns:ns3="b48c99ed-9a12-4642-a695-754bc2ebd256" xmlns:ns4="612c0aeb-7ebc-42ba-8be3-42beee1b4372" targetNamespace="http://schemas.microsoft.com/office/2006/metadata/properties" ma:root="true" ma:fieldsID="3a0723a23d70da1a9b74be60c2790b38" ns3:_="" ns4:_="">
    <xsd:import namespace="b48c99ed-9a12-4642-a695-754bc2ebd256"/>
    <xsd:import namespace="612c0aeb-7ebc-42ba-8be3-42beee1b437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3:MediaServiceDateTaken" minOccurs="0"/>
                <xsd:element ref="ns3:MediaServiceSystemTag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c99ed-9a12-4642-a695-754bc2ebd2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2c0aeb-7ebc-42ba-8be3-42beee1b437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F041DE-9D76-4EE0-8049-8D3BC2EA77E6}">
  <ds:schemaRefs>
    <ds:schemaRef ds:uri="http://schemas.microsoft.com/office/2006/metadata/properties"/>
    <ds:schemaRef ds:uri="http://purl.org/dc/terms/"/>
    <ds:schemaRef ds:uri="b48c99ed-9a12-4642-a695-754bc2ebd256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612c0aeb-7ebc-42ba-8be3-42beee1b4372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3463F1D-69B4-4102-A125-ADD0DB4F02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B65655-28BB-4156-8A81-7DB0241DFC28}">
  <ds:schemaRefs>
    <ds:schemaRef ds:uri="612c0aeb-7ebc-42ba-8be3-42beee1b4372"/>
    <ds:schemaRef ds:uri="b48c99ed-9a12-4642-a695-754bc2ebd25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646</Words>
  <Application>Microsoft Office PowerPoint</Application>
  <PresentationFormat>Widescreen</PresentationFormat>
  <Paragraphs>116</Paragraphs>
  <Slides>11</Slides>
  <Notes>4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Office Theme</vt:lpstr>
      <vt:lpstr>Drone Multi-Control Algorithm Optimization</vt:lpstr>
      <vt:lpstr>Motivation</vt:lpstr>
      <vt:lpstr>What is Formation  Control?</vt:lpstr>
      <vt:lpstr>Optimizing Drone Formation</vt:lpstr>
      <vt:lpstr>Gradient Decent Algorithms</vt:lpstr>
      <vt:lpstr>Our Gradient Function</vt:lpstr>
      <vt:lpstr>Method</vt:lpstr>
      <vt:lpstr>Implementation: Simulation</vt:lpstr>
      <vt:lpstr>Results: Simulation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 Multi-Control Algorithm Optimization</dc:title>
  <dc:creator>Andre Kahn</dc:creator>
  <cp:lastModifiedBy>David Soria</cp:lastModifiedBy>
  <cp:revision>2</cp:revision>
  <cp:lastPrinted>2025-08-11T21:22:33Z</cp:lastPrinted>
  <dcterms:created xsi:type="dcterms:W3CDTF">2025-08-04T18:59:53Z</dcterms:created>
  <dcterms:modified xsi:type="dcterms:W3CDTF">2025-08-13T20:34:32Z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0x010100A1FB126A1F3CA54EA93DC30206528788</vt:lpwstr>
  </property>
</Properties>
</file>