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2"/>
  </p:sldMasterIdLst>
  <p:sldIdLst>
    <p:sldId id="257" r:id="rId3"/>
  </p:sldIdLst>
  <p:sldSz cx="43891200" cy="32918400"/>
  <p:notesSz cx="9144000" cy="6858000"/>
  <p:defaultTextStyle>
    <a:defPPr>
      <a:defRPr lang="en-US"/>
    </a:defPPr>
    <a:lvl1pPr marL="0" algn="l" defTabSz="3686627" rtl="0" eaLnBrk="1" latinLnBrk="0" hangingPunct="1">
      <a:defRPr sz="7258" kern="1200">
        <a:solidFill>
          <a:schemeClr val="tx1"/>
        </a:solidFill>
        <a:latin typeface="+mn-lt"/>
        <a:ea typeface="+mn-ea"/>
        <a:cs typeface="+mn-cs"/>
      </a:defRPr>
    </a:lvl1pPr>
    <a:lvl2pPr marL="1843313" algn="l" defTabSz="3686627" rtl="0" eaLnBrk="1" latinLnBrk="0" hangingPunct="1">
      <a:defRPr sz="7258" kern="1200">
        <a:solidFill>
          <a:schemeClr val="tx1"/>
        </a:solidFill>
        <a:latin typeface="+mn-lt"/>
        <a:ea typeface="+mn-ea"/>
        <a:cs typeface="+mn-cs"/>
      </a:defRPr>
    </a:lvl2pPr>
    <a:lvl3pPr marL="3686627" algn="l" defTabSz="3686627" rtl="0" eaLnBrk="1" latinLnBrk="0" hangingPunct="1">
      <a:defRPr sz="7258" kern="1200">
        <a:solidFill>
          <a:schemeClr val="tx1"/>
        </a:solidFill>
        <a:latin typeface="+mn-lt"/>
        <a:ea typeface="+mn-ea"/>
        <a:cs typeface="+mn-cs"/>
      </a:defRPr>
    </a:lvl3pPr>
    <a:lvl4pPr marL="5529936" algn="l" defTabSz="3686627" rtl="0" eaLnBrk="1" latinLnBrk="0" hangingPunct="1">
      <a:defRPr sz="7258" kern="1200">
        <a:solidFill>
          <a:schemeClr val="tx1"/>
        </a:solidFill>
        <a:latin typeface="+mn-lt"/>
        <a:ea typeface="+mn-ea"/>
        <a:cs typeface="+mn-cs"/>
      </a:defRPr>
    </a:lvl4pPr>
    <a:lvl5pPr marL="7373250" algn="l" defTabSz="3686627" rtl="0" eaLnBrk="1" latinLnBrk="0" hangingPunct="1">
      <a:defRPr sz="7258" kern="1200">
        <a:solidFill>
          <a:schemeClr val="tx1"/>
        </a:solidFill>
        <a:latin typeface="+mn-lt"/>
        <a:ea typeface="+mn-ea"/>
        <a:cs typeface="+mn-cs"/>
      </a:defRPr>
    </a:lvl5pPr>
    <a:lvl6pPr marL="9216563" algn="l" defTabSz="3686627" rtl="0" eaLnBrk="1" latinLnBrk="0" hangingPunct="1">
      <a:defRPr sz="7258" kern="1200">
        <a:solidFill>
          <a:schemeClr val="tx1"/>
        </a:solidFill>
        <a:latin typeface="+mn-lt"/>
        <a:ea typeface="+mn-ea"/>
        <a:cs typeface="+mn-cs"/>
      </a:defRPr>
    </a:lvl6pPr>
    <a:lvl7pPr marL="11059873" algn="l" defTabSz="3686627" rtl="0" eaLnBrk="1" latinLnBrk="0" hangingPunct="1">
      <a:defRPr sz="7258" kern="1200">
        <a:solidFill>
          <a:schemeClr val="tx1"/>
        </a:solidFill>
        <a:latin typeface="+mn-lt"/>
        <a:ea typeface="+mn-ea"/>
        <a:cs typeface="+mn-cs"/>
      </a:defRPr>
    </a:lvl7pPr>
    <a:lvl8pPr marL="12903186" algn="l" defTabSz="3686627" rtl="0" eaLnBrk="1" latinLnBrk="0" hangingPunct="1">
      <a:defRPr sz="7258" kern="1200">
        <a:solidFill>
          <a:schemeClr val="tx1"/>
        </a:solidFill>
        <a:latin typeface="+mn-lt"/>
        <a:ea typeface="+mn-ea"/>
        <a:cs typeface="+mn-cs"/>
      </a:defRPr>
    </a:lvl8pPr>
    <a:lvl9pPr marL="14746500" algn="l" defTabSz="3686627" rtl="0" eaLnBrk="1" latinLnBrk="0" hangingPunct="1">
      <a:defRPr sz="7258"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p:scale>
          <a:sx n="23" d="100"/>
          <a:sy n="23" d="100"/>
        </p:scale>
        <p:origin x="408" y="-96"/>
      </p:cViewPr>
      <p:guideLst>
        <p:guide orient="horz" pos="10422"/>
        <p:guide pos="13561"/>
      </p:guideLst>
    </p:cSldViewPr>
  </p:slideViewPr>
  <p:notesTextViewPr>
    <p:cViewPr>
      <p:scale>
        <a:sx n="1" d="1"/>
        <a:sy n="1" d="1"/>
      </p:scale>
      <p:origin x="0" y="0"/>
    </p:cViewPr>
  </p:notesTextViewPr>
  <p:gridSpacing cx="914400" cy="9144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210" indent="0" algn="ctr">
              <a:buNone/>
              <a:defRPr>
                <a:solidFill>
                  <a:schemeClr val="tx1">
                    <a:tint val="75000"/>
                  </a:schemeClr>
                </a:solidFill>
              </a:defRPr>
            </a:lvl2pPr>
            <a:lvl3pPr marL="4388419" indent="0" algn="ctr">
              <a:buNone/>
              <a:defRPr>
                <a:solidFill>
                  <a:schemeClr val="tx1">
                    <a:tint val="75000"/>
                  </a:schemeClr>
                </a:solidFill>
              </a:defRPr>
            </a:lvl3pPr>
            <a:lvl4pPr marL="6582629" indent="0" algn="ctr">
              <a:buNone/>
              <a:defRPr>
                <a:solidFill>
                  <a:schemeClr val="tx1">
                    <a:tint val="75000"/>
                  </a:schemeClr>
                </a:solidFill>
              </a:defRPr>
            </a:lvl4pPr>
            <a:lvl5pPr marL="8776834" indent="0" algn="ctr">
              <a:buNone/>
              <a:defRPr>
                <a:solidFill>
                  <a:schemeClr val="tx1">
                    <a:tint val="75000"/>
                  </a:schemeClr>
                </a:solidFill>
              </a:defRPr>
            </a:lvl5pPr>
            <a:lvl6pPr marL="10971043" indent="0" algn="ctr">
              <a:buNone/>
              <a:defRPr>
                <a:solidFill>
                  <a:schemeClr val="tx1">
                    <a:tint val="75000"/>
                  </a:schemeClr>
                </a:solidFill>
              </a:defRPr>
            </a:lvl6pPr>
            <a:lvl7pPr marL="13165253" indent="0" algn="ctr">
              <a:buNone/>
              <a:defRPr>
                <a:solidFill>
                  <a:schemeClr val="tx1">
                    <a:tint val="75000"/>
                  </a:schemeClr>
                </a:solidFill>
              </a:defRPr>
            </a:lvl7pPr>
            <a:lvl8pPr marL="15359462" indent="0" algn="ctr">
              <a:buNone/>
              <a:defRPr>
                <a:solidFill>
                  <a:schemeClr val="tx1">
                    <a:tint val="75000"/>
                  </a:schemeClr>
                </a:solidFill>
              </a:defRPr>
            </a:lvl8pPr>
            <a:lvl9pPr marL="1755367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CDA6DA9-A21F-4894-9E59-ACD17E9FC1E5}" type="datetimeFigureOut">
              <a:rPr lang="en-US" smtClean="0"/>
              <a:t>8/3/15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5E9BA2-D8E1-460B-B189-A488EA83D066}" type="slidenum">
              <a:rPr lang="en-US" smtClean="0"/>
              <a:t>‹#›</a:t>
            </a:fld>
            <a:endParaRPr lang="en-US"/>
          </a:p>
        </p:txBody>
      </p:sp>
    </p:spTree>
    <p:extLst>
      <p:ext uri="{BB962C8B-B14F-4D97-AF65-F5344CB8AC3E}">
        <p14:creationId xmlns:p14="http://schemas.microsoft.com/office/powerpoint/2010/main" val="4081555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DA6DA9-A21F-4894-9E59-ACD17E9FC1E5}" type="datetimeFigureOut">
              <a:rPr lang="en-US" smtClean="0"/>
              <a:t>8/3/15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5E9BA2-D8E1-460B-B189-A488EA83D066}" type="slidenum">
              <a:rPr lang="en-US" smtClean="0"/>
              <a:t>‹#›</a:t>
            </a:fld>
            <a:endParaRPr lang="en-US"/>
          </a:p>
        </p:txBody>
      </p:sp>
    </p:spTree>
    <p:extLst>
      <p:ext uri="{BB962C8B-B14F-4D97-AF65-F5344CB8AC3E}">
        <p14:creationId xmlns:p14="http://schemas.microsoft.com/office/powerpoint/2010/main" val="3958319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70"/>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70"/>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DA6DA9-A21F-4894-9E59-ACD17E9FC1E5}" type="datetimeFigureOut">
              <a:rPr lang="en-US" smtClean="0"/>
              <a:t>8/3/15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5E9BA2-D8E1-460B-B189-A488EA83D066}" type="slidenum">
              <a:rPr lang="en-US" smtClean="0"/>
              <a:t>‹#›</a:t>
            </a:fld>
            <a:endParaRPr lang="en-US"/>
          </a:p>
        </p:txBody>
      </p:sp>
    </p:spTree>
    <p:extLst>
      <p:ext uri="{BB962C8B-B14F-4D97-AF65-F5344CB8AC3E}">
        <p14:creationId xmlns:p14="http://schemas.microsoft.com/office/powerpoint/2010/main" val="152043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DA6DA9-A21F-4894-9E59-ACD17E9FC1E5}" type="datetimeFigureOut">
              <a:rPr lang="en-US" smtClean="0"/>
              <a:t>8/3/15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5E9BA2-D8E1-460B-B189-A488EA83D066}" type="slidenum">
              <a:rPr lang="en-US" smtClean="0"/>
              <a:t>‹#›</a:t>
            </a:fld>
            <a:endParaRPr lang="en-US"/>
          </a:p>
        </p:txBody>
      </p:sp>
    </p:spTree>
    <p:extLst>
      <p:ext uri="{BB962C8B-B14F-4D97-AF65-F5344CB8AC3E}">
        <p14:creationId xmlns:p14="http://schemas.microsoft.com/office/powerpoint/2010/main" val="2923074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9"/>
            <a:ext cx="37307520" cy="7200898"/>
          </a:xfrm>
        </p:spPr>
        <p:txBody>
          <a:bodyPr anchor="b"/>
          <a:lstStyle>
            <a:lvl1pPr marL="0" indent="0">
              <a:buNone/>
              <a:defRPr sz="9600">
                <a:solidFill>
                  <a:schemeClr val="tx1">
                    <a:tint val="75000"/>
                  </a:schemeClr>
                </a:solidFill>
              </a:defRPr>
            </a:lvl1pPr>
            <a:lvl2pPr marL="2194210" indent="0">
              <a:buNone/>
              <a:defRPr sz="8600">
                <a:solidFill>
                  <a:schemeClr val="tx1">
                    <a:tint val="75000"/>
                  </a:schemeClr>
                </a:solidFill>
              </a:defRPr>
            </a:lvl2pPr>
            <a:lvl3pPr marL="4388419" indent="0">
              <a:buNone/>
              <a:defRPr sz="7700">
                <a:solidFill>
                  <a:schemeClr val="tx1">
                    <a:tint val="75000"/>
                  </a:schemeClr>
                </a:solidFill>
              </a:defRPr>
            </a:lvl3pPr>
            <a:lvl4pPr marL="6582629" indent="0">
              <a:buNone/>
              <a:defRPr sz="6700">
                <a:solidFill>
                  <a:schemeClr val="tx1">
                    <a:tint val="75000"/>
                  </a:schemeClr>
                </a:solidFill>
              </a:defRPr>
            </a:lvl4pPr>
            <a:lvl5pPr marL="8776834" indent="0">
              <a:buNone/>
              <a:defRPr sz="6700">
                <a:solidFill>
                  <a:schemeClr val="tx1">
                    <a:tint val="75000"/>
                  </a:schemeClr>
                </a:solidFill>
              </a:defRPr>
            </a:lvl5pPr>
            <a:lvl6pPr marL="10971043" indent="0">
              <a:buNone/>
              <a:defRPr sz="6700">
                <a:solidFill>
                  <a:schemeClr val="tx1">
                    <a:tint val="75000"/>
                  </a:schemeClr>
                </a:solidFill>
              </a:defRPr>
            </a:lvl6pPr>
            <a:lvl7pPr marL="13165253" indent="0">
              <a:buNone/>
              <a:defRPr sz="6700">
                <a:solidFill>
                  <a:schemeClr val="tx1">
                    <a:tint val="75000"/>
                  </a:schemeClr>
                </a:solidFill>
              </a:defRPr>
            </a:lvl7pPr>
            <a:lvl8pPr marL="15359462" indent="0">
              <a:buNone/>
              <a:defRPr sz="6700">
                <a:solidFill>
                  <a:schemeClr val="tx1">
                    <a:tint val="75000"/>
                  </a:schemeClr>
                </a:solidFill>
              </a:defRPr>
            </a:lvl8pPr>
            <a:lvl9pPr marL="17553672"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DA6DA9-A21F-4894-9E59-ACD17E9FC1E5}" type="datetimeFigureOut">
              <a:rPr lang="en-US" smtClean="0"/>
              <a:t>8/3/15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5E9BA2-D8E1-460B-B189-A488EA83D066}" type="slidenum">
              <a:rPr lang="en-US" smtClean="0"/>
              <a:t>‹#›</a:t>
            </a:fld>
            <a:endParaRPr lang="en-US"/>
          </a:p>
        </p:txBody>
      </p:sp>
    </p:spTree>
    <p:extLst>
      <p:ext uri="{BB962C8B-B14F-4D97-AF65-F5344CB8AC3E}">
        <p14:creationId xmlns:p14="http://schemas.microsoft.com/office/powerpoint/2010/main" val="1598992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7"/>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7"/>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CDA6DA9-A21F-4894-9E59-ACD17E9FC1E5}" type="datetimeFigureOut">
              <a:rPr lang="en-US" smtClean="0"/>
              <a:t>8/3/15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5E9BA2-D8E1-460B-B189-A488EA83D066}" type="slidenum">
              <a:rPr lang="en-US" smtClean="0"/>
              <a:t>‹#›</a:t>
            </a:fld>
            <a:endParaRPr lang="en-US"/>
          </a:p>
        </p:txBody>
      </p:sp>
    </p:spTree>
    <p:extLst>
      <p:ext uri="{BB962C8B-B14F-4D97-AF65-F5344CB8AC3E}">
        <p14:creationId xmlns:p14="http://schemas.microsoft.com/office/powerpoint/2010/main" val="2455513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210" indent="0">
              <a:buNone/>
              <a:defRPr sz="9600" b="1"/>
            </a:lvl2pPr>
            <a:lvl3pPr marL="4388419" indent="0">
              <a:buNone/>
              <a:defRPr sz="8600" b="1"/>
            </a:lvl3pPr>
            <a:lvl4pPr marL="6582629" indent="0">
              <a:buNone/>
              <a:defRPr sz="7700" b="1"/>
            </a:lvl4pPr>
            <a:lvl5pPr marL="8776834" indent="0">
              <a:buNone/>
              <a:defRPr sz="7700" b="1"/>
            </a:lvl5pPr>
            <a:lvl6pPr marL="10971043" indent="0">
              <a:buNone/>
              <a:defRPr sz="7700" b="1"/>
            </a:lvl6pPr>
            <a:lvl7pPr marL="13165253" indent="0">
              <a:buNone/>
              <a:defRPr sz="7700" b="1"/>
            </a:lvl7pPr>
            <a:lvl8pPr marL="15359462" indent="0">
              <a:buNone/>
              <a:defRPr sz="7700" b="1"/>
            </a:lvl8pPr>
            <a:lvl9pPr marL="17553672"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210" indent="0">
              <a:buNone/>
              <a:defRPr sz="9600" b="1"/>
            </a:lvl2pPr>
            <a:lvl3pPr marL="4388419" indent="0">
              <a:buNone/>
              <a:defRPr sz="8600" b="1"/>
            </a:lvl3pPr>
            <a:lvl4pPr marL="6582629" indent="0">
              <a:buNone/>
              <a:defRPr sz="7700" b="1"/>
            </a:lvl4pPr>
            <a:lvl5pPr marL="8776834" indent="0">
              <a:buNone/>
              <a:defRPr sz="7700" b="1"/>
            </a:lvl5pPr>
            <a:lvl6pPr marL="10971043" indent="0">
              <a:buNone/>
              <a:defRPr sz="7700" b="1"/>
            </a:lvl6pPr>
            <a:lvl7pPr marL="13165253" indent="0">
              <a:buNone/>
              <a:defRPr sz="7700" b="1"/>
            </a:lvl7pPr>
            <a:lvl8pPr marL="15359462" indent="0">
              <a:buNone/>
              <a:defRPr sz="7700" b="1"/>
            </a:lvl8pPr>
            <a:lvl9pPr marL="17553672"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CDA6DA9-A21F-4894-9E59-ACD17E9FC1E5}" type="datetimeFigureOut">
              <a:rPr lang="en-US" smtClean="0"/>
              <a:t>8/3/15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5E9BA2-D8E1-460B-B189-A488EA83D066}" type="slidenum">
              <a:rPr lang="en-US" smtClean="0"/>
              <a:t>‹#›</a:t>
            </a:fld>
            <a:endParaRPr lang="en-US"/>
          </a:p>
        </p:txBody>
      </p:sp>
    </p:spTree>
    <p:extLst>
      <p:ext uri="{BB962C8B-B14F-4D97-AF65-F5344CB8AC3E}">
        <p14:creationId xmlns:p14="http://schemas.microsoft.com/office/powerpoint/2010/main" val="1438126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CDA6DA9-A21F-4894-9E59-ACD17E9FC1E5}" type="datetimeFigureOut">
              <a:rPr lang="en-US" smtClean="0"/>
              <a:t>8/3/15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5E9BA2-D8E1-460B-B189-A488EA83D066}" type="slidenum">
              <a:rPr lang="en-US" smtClean="0"/>
              <a:t>‹#›</a:t>
            </a:fld>
            <a:endParaRPr lang="en-US"/>
          </a:p>
        </p:txBody>
      </p:sp>
    </p:spTree>
    <p:extLst>
      <p:ext uri="{BB962C8B-B14F-4D97-AF65-F5344CB8AC3E}">
        <p14:creationId xmlns:p14="http://schemas.microsoft.com/office/powerpoint/2010/main" val="1236426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DA6DA9-A21F-4894-9E59-ACD17E9FC1E5}" type="datetimeFigureOut">
              <a:rPr lang="en-US" smtClean="0"/>
              <a:t>8/3/15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5E9BA2-D8E1-460B-B189-A488EA83D066}" type="slidenum">
              <a:rPr lang="en-US" smtClean="0"/>
              <a:t>‹#›</a:t>
            </a:fld>
            <a:endParaRPr lang="en-US"/>
          </a:p>
        </p:txBody>
      </p:sp>
    </p:spTree>
    <p:extLst>
      <p:ext uri="{BB962C8B-B14F-4D97-AF65-F5344CB8AC3E}">
        <p14:creationId xmlns:p14="http://schemas.microsoft.com/office/powerpoint/2010/main" val="1673202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7"/>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7" y="6888487"/>
            <a:ext cx="14439902" cy="22517102"/>
          </a:xfrm>
        </p:spPr>
        <p:txBody>
          <a:bodyPr/>
          <a:lstStyle>
            <a:lvl1pPr marL="0" indent="0">
              <a:buNone/>
              <a:defRPr sz="6700"/>
            </a:lvl1pPr>
            <a:lvl2pPr marL="2194210" indent="0">
              <a:buNone/>
              <a:defRPr sz="5800"/>
            </a:lvl2pPr>
            <a:lvl3pPr marL="4388419" indent="0">
              <a:buNone/>
              <a:defRPr sz="4800"/>
            </a:lvl3pPr>
            <a:lvl4pPr marL="6582629" indent="0">
              <a:buNone/>
              <a:defRPr sz="4300"/>
            </a:lvl4pPr>
            <a:lvl5pPr marL="8776834" indent="0">
              <a:buNone/>
              <a:defRPr sz="4300"/>
            </a:lvl5pPr>
            <a:lvl6pPr marL="10971043" indent="0">
              <a:buNone/>
              <a:defRPr sz="4300"/>
            </a:lvl6pPr>
            <a:lvl7pPr marL="13165253" indent="0">
              <a:buNone/>
              <a:defRPr sz="4300"/>
            </a:lvl7pPr>
            <a:lvl8pPr marL="15359462" indent="0">
              <a:buNone/>
              <a:defRPr sz="4300"/>
            </a:lvl8pPr>
            <a:lvl9pPr marL="17553672"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DA6DA9-A21F-4894-9E59-ACD17E9FC1E5}" type="datetimeFigureOut">
              <a:rPr lang="en-US" smtClean="0"/>
              <a:t>8/3/15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5E9BA2-D8E1-460B-B189-A488EA83D066}" type="slidenum">
              <a:rPr lang="en-US" smtClean="0"/>
              <a:t>‹#›</a:t>
            </a:fld>
            <a:endParaRPr lang="en-US"/>
          </a:p>
        </p:txBody>
      </p:sp>
    </p:spTree>
    <p:extLst>
      <p:ext uri="{BB962C8B-B14F-4D97-AF65-F5344CB8AC3E}">
        <p14:creationId xmlns:p14="http://schemas.microsoft.com/office/powerpoint/2010/main" val="3819580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210" indent="0">
              <a:buNone/>
              <a:defRPr sz="13400"/>
            </a:lvl2pPr>
            <a:lvl3pPr marL="4388419" indent="0">
              <a:buNone/>
              <a:defRPr sz="11500"/>
            </a:lvl3pPr>
            <a:lvl4pPr marL="6582629" indent="0">
              <a:buNone/>
              <a:defRPr sz="9600"/>
            </a:lvl4pPr>
            <a:lvl5pPr marL="8776834" indent="0">
              <a:buNone/>
              <a:defRPr sz="9600"/>
            </a:lvl5pPr>
            <a:lvl6pPr marL="10971043" indent="0">
              <a:buNone/>
              <a:defRPr sz="9600"/>
            </a:lvl6pPr>
            <a:lvl7pPr marL="13165253" indent="0">
              <a:buNone/>
              <a:defRPr sz="9600"/>
            </a:lvl7pPr>
            <a:lvl8pPr marL="15359462" indent="0">
              <a:buNone/>
              <a:defRPr sz="9600"/>
            </a:lvl8pPr>
            <a:lvl9pPr marL="17553672"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210" indent="0">
              <a:buNone/>
              <a:defRPr sz="5800"/>
            </a:lvl2pPr>
            <a:lvl3pPr marL="4388419" indent="0">
              <a:buNone/>
              <a:defRPr sz="4800"/>
            </a:lvl3pPr>
            <a:lvl4pPr marL="6582629" indent="0">
              <a:buNone/>
              <a:defRPr sz="4300"/>
            </a:lvl4pPr>
            <a:lvl5pPr marL="8776834" indent="0">
              <a:buNone/>
              <a:defRPr sz="4300"/>
            </a:lvl5pPr>
            <a:lvl6pPr marL="10971043" indent="0">
              <a:buNone/>
              <a:defRPr sz="4300"/>
            </a:lvl6pPr>
            <a:lvl7pPr marL="13165253" indent="0">
              <a:buNone/>
              <a:defRPr sz="4300"/>
            </a:lvl7pPr>
            <a:lvl8pPr marL="15359462" indent="0">
              <a:buNone/>
              <a:defRPr sz="4300"/>
            </a:lvl8pPr>
            <a:lvl9pPr marL="17553672"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DA6DA9-A21F-4894-9E59-ACD17E9FC1E5}" type="datetimeFigureOut">
              <a:rPr lang="en-US" smtClean="0"/>
              <a:t>8/3/15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5E9BA2-D8E1-460B-B189-A488EA83D066}" type="slidenum">
              <a:rPr lang="en-US" smtClean="0"/>
              <a:t>‹#›</a:t>
            </a:fld>
            <a:endParaRPr lang="en-US"/>
          </a:p>
        </p:txBody>
      </p:sp>
    </p:spTree>
    <p:extLst>
      <p:ext uri="{BB962C8B-B14F-4D97-AF65-F5344CB8AC3E}">
        <p14:creationId xmlns:p14="http://schemas.microsoft.com/office/powerpoint/2010/main" val="351223168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840" tIns="219422" rIns="438840" bIns="219422"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7"/>
            <a:ext cx="39502080" cy="21724622"/>
          </a:xfrm>
          <a:prstGeom prst="rect">
            <a:avLst/>
          </a:prstGeom>
        </p:spPr>
        <p:txBody>
          <a:bodyPr vert="horz" lIns="438840" tIns="219422" rIns="438840" bIns="21942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840" tIns="219422" rIns="438840" bIns="219422" rtlCol="0" anchor="ctr"/>
          <a:lstStyle>
            <a:lvl1pPr algn="l">
              <a:defRPr sz="5800">
                <a:solidFill>
                  <a:schemeClr val="tx1">
                    <a:tint val="75000"/>
                  </a:schemeClr>
                </a:solidFill>
              </a:defRPr>
            </a:lvl1pPr>
          </a:lstStyle>
          <a:p>
            <a:fld id="{1CDA6DA9-A21F-4894-9E59-ACD17E9FC1E5}" type="datetimeFigureOut">
              <a:rPr lang="en-US" smtClean="0"/>
              <a:t>8/3/15</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840" tIns="219422" rIns="438840" bIns="219422"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840" tIns="219422" rIns="438840" bIns="219422" rtlCol="0" anchor="ctr"/>
          <a:lstStyle>
            <a:lvl1pPr algn="r">
              <a:defRPr sz="5800">
                <a:solidFill>
                  <a:schemeClr val="tx1">
                    <a:tint val="75000"/>
                  </a:schemeClr>
                </a:solidFill>
              </a:defRPr>
            </a:lvl1pPr>
          </a:lstStyle>
          <a:p>
            <a:fld id="{7E5E9BA2-D8E1-460B-B189-A488EA83D066}" type="slidenum">
              <a:rPr lang="en-US" smtClean="0"/>
              <a:t>‹#›</a:t>
            </a:fld>
            <a:endParaRPr lang="en-US"/>
          </a:p>
        </p:txBody>
      </p:sp>
    </p:spTree>
    <p:extLst>
      <p:ext uri="{BB962C8B-B14F-4D97-AF65-F5344CB8AC3E}">
        <p14:creationId xmlns:p14="http://schemas.microsoft.com/office/powerpoint/2010/main" val="357075461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ctr" defTabSz="2194210" rtl="0" eaLnBrk="1" latinLnBrk="0" hangingPunct="1">
        <a:spcBef>
          <a:spcPct val="0"/>
        </a:spcBef>
        <a:buNone/>
        <a:defRPr sz="21100" kern="1200">
          <a:solidFill>
            <a:schemeClr val="tx1"/>
          </a:solidFill>
          <a:latin typeface="+mj-lt"/>
          <a:ea typeface="+mj-ea"/>
          <a:cs typeface="+mj-cs"/>
        </a:defRPr>
      </a:lvl1pPr>
    </p:titleStyle>
    <p:bodyStyle>
      <a:lvl1pPr marL="1645656" indent="-1645656" algn="l" defTabSz="2194210" rtl="0" eaLnBrk="1" latinLnBrk="0" hangingPunct="1">
        <a:spcBef>
          <a:spcPct val="20000"/>
        </a:spcBef>
        <a:buFont typeface="Arial"/>
        <a:buChar char="•"/>
        <a:defRPr sz="15400" kern="1200">
          <a:solidFill>
            <a:schemeClr val="tx1"/>
          </a:solidFill>
          <a:latin typeface="+mn-lt"/>
          <a:ea typeface="+mn-ea"/>
          <a:cs typeface="+mn-cs"/>
        </a:defRPr>
      </a:lvl1pPr>
      <a:lvl2pPr marL="3565589" indent="-1371379" algn="l" defTabSz="2194210" rtl="0" eaLnBrk="1" latinLnBrk="0" hangingPunct="1">
        <a:spcBef>
          <a:spcPct val="20000"/>
        </a:spcBef>
        <a:buFont typeface="Arial"/>
        <a:buChar char="–"/>
        <a:defRPr sz="13400" kern="1200">
          <a:solidFill>
            <a:schemeClr val="tx1"/>
          </a:solidFill>
          <a:latin typeface="+mn-lt"/>
          <a:ea typeface="+mn-ea"/>
          <a:cs typeface="+mn-cs"/>
        </a:defRPr>
      </a:lvl2pPr>
      <a:lvl3pPr marL="5485522" indent="-1097102" algn="l" defTabSz="2194210" rtl="0" eaLnBrk="1" latinLnBrk="0" hangingPunct="1">
        <a:spcBef>
          <a:spcPct val="20000"/>
        </a:spcBef>
        <a:buFont typeface="Arial"/>
        <a:buChar char="•"/>
        <a:defRPr sz="11500" kern="1200">
          <a:solidFill>
            <a:schemeClr val="tx1"/>
          </a:solidFill>
          <a:latin typeface="+mn-lt"/>
          <a:ea typeface="+mn-ea"/>
          <a:cs typeface="+mn-cs"/>
        </a:defRPr>
      </a:lvl3pPr>
      <a:lvl4pPr marL="7679731" indent="-1097102" algn="l" defTabSz="2194210" rtl="0" eaLnBrk="1" latinLnBrk="0" hangingPunct="1">
        <a:spcBef>
          <a:spcPct val="20000"/>
        </a:spcBef>
        <a:buFont typeface="Arial"/>
        <a:buChar char="–"/>
        <a:defRPr sz="9600" kern="1200">
          <a:solidFill>
            <a:schemeClr val="tx1"/>
          </a:solidFill>
          <a:latin typeface="+mn-lt"/>
          <a:ea typeface="+mn-ea"/>
          <a:cs typeface="+mn-cs"/>
        </a:defRPr>
      </a:lvl4pPr>
      <a:lvl5pPr marL="9873941" indent="-1097102" algn="l" defTabSz="2194210" rtl="0" eaLnBrk="1" latinLnBrk="0" hangingPunct="1">
        <a:spcBef>
          <a:spcPct val="20000"/>
        </a:spcBef>
        <a:buFont typeface="Arial"/>
        <a:buChar char="»"/>
        <a:defRPr sz="9600" kern="1200">
          <a:solidFill>
            <a:schemeClr val="tx1"/>
          </a:solidFill>
          <a:latin typeface="+mn-lt"/>
          <a:ea typeface="+mn-ea"/>
          <a:cs typeface="+mn-cs"/>
        </a:defRPr>
      </a:lvl5pPr>
      <a:lvl6pPr marL="12068150" indent="-1097102" algn="l" defTabSz="2194210" rtl="0" eaLnBrk="1" latinLnBrk="0" hangingPunct="1">
        <a:spcBef>
          <a:spcPct val="20000"/>
        </a:spcBef>
        <a:buFont typeface="Arial"/>
        <a:buChar char="•"/>
        <a:defRPr sz="9600" kern="1200">
          <a:solidFill>
            <a:schemeClr val="tx1"/>
          </a:solidFill>
          <a:latin typeface="+mn-lt"/>
          <a:ea typeface="+mn-ea"/>
          <a:cs typeface="+mn-cs"/>
        </a:defRPr>
      </a:lvl6pPr>
      <a:lvl7pPr marL="14262360" indent="-1097102" algn="l" defTabSz="2194210" rtl="0" eaLnBrk="1" latinLnBrk="0" hangingPunct="1">
        <a:spcBef>
          <a:spcPct val="20000"/>
        </a:spcBef>
        <a:buFont typeface="Arial"/>
        <a:buChar char="•"/>
        <a:defRPr sz="9600" kern="1200">
          <a:solidFill>
            <a:schemeClr val="tx1"/>
          </a:solidFill>
          <a:latin typeface="+mn-lt"/>
          <a:ea typeface="+mn-ea"/>
          <a:cs typeface="+mn-cs"/>
        </a:defRPr>
      </a:lvl7pPr>
      <a:lvl8pPr marL="16456565" indent="-1097102" algn="l" defTabSz="2194210" rtl="0" eaLnBrk="1" latinLnBrk="0" hangingPunct="1">
        <a:spcBef>
          <a:spcPct val="20000"/>
        </a:spcBef>
        <a:buFont typeface="Arial"/>
        <a:buChar char="•"/>
        <a:defRPr sz="9600" kern="1200">
          <a:solidFill>
            <a:schemeClr val="tx1"/>
          </a:solidFill>
          <a:latin typeface="+mn-lt"/>
          <a:ea typeface="+mn-ea"/>
          <a:cs typeface="+mn-cs"/>
        </a:defRPr>
      </a:lvl8pPr>
      <a:lvl9pPr marL="18650774" indent="-1097102" algn="l" defTabSz="219421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210" rtl="0" eaLnBrk="1" latinLnBrk="0" hangingPunct="1">
        <a:defRPr sz="8600" kern="1200">
          <a:solidFill>
            <a:schemeClr val="tx1"/>
          </a:solidFill>
          <a:latin typeface="+mn-lt"/>
          <a:ea typeface="+mn-ea"/>
          <a:cs typeface="+mn-cs"/>
        </a:defRPr>
      </a:lvl1pPr>
      <a:lvl2pPr marL="2194210" algn="l" defTabSz="2194210" rtl="0" eaLnBrk="1" latinLnBrk="0" hangingPunct="1">
        <a:defRPr sz="8600" kern="1200">
          <a:solidFill>
            <a:schemeClr val="tx1"/>
          </a:solidFill>
          <a:latin typeface="+mn-lt"/>
          <a:ea typeface="+mn-ea"/>
          <a:cs typeface="+mn-cs"/>
        </a:defRPr>
      </a:lvl2pPr>
      <a:lvl3pPr marL="4388419" algn="l" defTabSz="2194210" rtl="0" eaLnBrk="1" latinLnBrk="0" hangingPunct="1">
        <a:defRPr sz="8600" kern="1200">
          <a:solidFill>
            <a:schemeClr val="tx1"/>
          </a:solidFill>
          <a:latin typeface="+mn-lt"/>
          <a:ea typeface="+mn-ea"/>
          <a:cs typeface="+mn-cs"/>
        </a:defRPr>
      </a:lvl3pPr>
      <a:lvl4pPr marL="6582629" algn="l" defTabSz="2194210" rtl="0" eaLnBrk="1" latinLnBrk="0" hangingPunct="1">
        <a:defRPr sz="8600" kern="1200">
          <a:solidFill>
            <a:schemeClr val="tx1"/>
          </a:solidFill>
          <a:latin typeface="+mn-lt"/>
          <a:ea typeface="+mn-ea"/>
          <a:cs typeface="+mn-cs"/>
        </a:defRPr>
      </a:lvl4pPr>
      <a:lvl5pPr marL="8776834" algn="l" defTabSz="2194210" rtl="0" eaLnBrk="1" latinLnBrk="0" hangingPunct="1">
        <a:defRPr sz="8600" kern="1200">
          <a:solidFill>
            <a:schemeClr val="tx1"/>
          </a:solidFill>
          <a:latin typeface="+mn-lt"/>
          <a:ea typeface="+mn-ea"/>
          <a:cs typeface="+mn-cs"/>
        </a:defRPr>
      </a:lvl5pPr>
      <a:lvl6pPr marL="10971043" algn="l" defTabSz="2194210" rtl="0" eaLnBrk="1" latinLnBrk="0" hangingPunct="1">
        <a:defRPr sz="8600" kern="1200">
          <a:solidFill>
            <a:schemeClr val="tx1"/>
          </a:solidFill>
          <a:latin typeface="+mn-lt"/>
          <a:ea typeface="+mn-ea"/>
          <a:cs typeface="+mn-cs"/>
        </a:defRPr>
      </a:lvl6pPr>
      <a:lvl7pPr marL="13165253" algn="l" defTabSz="2194210" rtl="0" eaLnBrk="1" latinLnBrk="0" hangingPunct="1">
        <a:defRPr sz="8600" kern="1200">
          <a:solidFill>
            <a:schemeClr val="tx1"/>
          </a:solidFill>
          <a:latin typeface="+mn-lt"/>
          <a:ea typeface="+mn-ea"/>
          <a:cs typeface="+mn-cs"/>
        </a:defRPr>
      </a:lvl7pPr>
      <a:lvl8pPr marL="15359462" algn="l" defTabSz="2194210" rtl="0" eaLnBrk="1" latinLnBrk="0" hangingPunct="1">
        <a:defRPr sz="8600" kern="1200">
          <a:solidFill>
            <a:schemeClr val="tx1"/>
          </a:solidFill>
          <a:latin typeface="+mn-lt"/>
          <a:ea typeface="+mn-ea"/>
          <a:cs typeface="+mn-cs"/>
        </a:defRPr>
      </a:lvl8pPr>
      <a:lvl9pPr marL="17553672" algn="l" defTabSz="219421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hyperlink" Target="http://xsb.sourceforge.net/" TargetMode="External"/><Relationship Id="rId12" Type="http://schemas.openxmlformats.org/officeDocument/2006/relationships/hyperlink" Target="http://python.org/" TargetMode="External"/><Relationship Id="rId13" Type="http://schemas.openxmlformats.org/officeDocument/2006/relationships/hyperlink" Target="http://matplotlib.org/" TargetMode="External"/><Relationship Id="rId14" Type="http://schemas.openxmlformats.org/officeDocument/2006/relationships/hyperlink" Target="http://matplotlib.org/basemap" TargetMode="External"/><Relationship Id="rId15" Type="http://schemas.openxmlformats.org/officeDocument/2006/relationships/hyperlink" Target="http://networkx.github.io/" TargetMode="External"/><Relationship Id="rId16" Type="http://schemas.openxmlformats.org/officeDocument/2006/relationships/image" Target="../media/image9.png"/><Relationship Id="rId17"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hyperlink" Target="mailto:dennis.sosa@stonybrook.edu" TargetMode="External"/><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rotWithShape="1">
          <a:blip r:embed="rId2"/>
          <a:srcRect t="5217"/>
          <a:stretch/>
        </p:blipFill>
        <p:spPr>
          <a:xfrm>
            <a:off x="30784241" y="17854486"/>
            <a:ext cx="12775044" cy="7269001"/>
          </a:xfrm>
          <a:prstGeom prst="rect">
            <a:avLst/>
          </a:prstGeom>
        </p:spPr>
      </p:pic>
      <p:pic>
        <p:nvPicPr>
          <p:cNvPr id="7" name="Picture 6"/>
          <p:cNvPicPr>
            <a:picLocks noChangeAspect="1"/>
          </p:cNvPicPr>
          <p:nvPr/>
        </p:nvPicPr>
        <p:blipFill>
          <a:blip r:embed="rId3"/>
          <a:stretch>
            <a:fillRect/>
          </a:stretch>
        </p:blipFill>
        <p:spPr>
          <a:xfrm>
            <a:off x="33794438" y="1280160"/>
            <a:ext cx="9974842" cy="2800519"/>
          </a:xfrm>
          <a:prstGeom prst="rect">
            <a:avLst/>
          </a:prstGeom>
        </p:spPr>
      </p:pic>
      <p:pic>
        <p:nvPicPr>
          <p:cNvPr id="6" name="Content Placeholder 5"/>
          <p:cNvPicPr>
            <a:picLocks noGrp="1" noChangeAspect="1"/>
          </p:cNvPicPr>
          <p:nvPr>
            <p:ph idx="1"/>
          </p:nvPr>
        </p:nvPicPr>
        <p:blipFill>
          <a:blip r:embed="rId4"/>
          <a:srcRect t="-28342" b="-28342"/>
          <a:stretch>
            <a:fillRect/>
          </a:stretch>
        </p:blipFill>
        <p:spPr>
          <a:xfrm>
            <a:off x="340331" y="-78206"/>
            <a:ext cx="8925589" cy="4924525"/>
          </a:xfrm>
        </p:spPr>
      </p:pic>
      <p:sp>
        <p:nvSpPr>
          <p:cNvPr id="2" name="Title 1"/>
          <p:cNvSpPr>
            <a:spLocks noGrp="1"/>
          </p:cNvSpPr>
          <p:nvPr>
            <p:ph type="title"/>
          </p:nvPr>
        </p:nvSpPr>
        <p:spPr>
          <a:xfrm>
            <a:off x="5708429" y="601555"/>
            <a:ext cx="31871526" cy="3552403"/>
          </a:xfrm>
        </p:spPr>
        <p:txBody>
          <a:bodyPr>
            <a:normAutofit fontScale="90000"/>
          </a:bodyPr>
          <a:lstStyle/>
          <a:p>
            <a:pPr>
              <a:lnSpc>
                <a:spcPct val="110000"/>
              </a:lnSpc>
            </a:pPr>
            <a:r>
              <a:rPr lang="en-US" sz="6000" dirty="0" smtClean="0">
                <a:solidFill>
                  <a:schemeClr val="tx1"/>
                </a:solidFill>
                <a:latin typeface="Verdana"/>
                <a:cs typeface="Verdana"/>
              </a:rPr>
              <a:t>Efficient Power Delivery </a:t>
            </a:r>
            <a:r>
              <a:rPr lang="en-US" sz="6000" dirty="0" smtClean="0">
                <a:solidFill>
                  <a:schemeClr val="tx1"/>
                </a:solidFill>
                <a:latin typeface="Verdana"/>
                <a:cs typeface="Verdana"/>
              </a:rPr>
              <a:t>Using </a:t>
            </a:r>
            <a:r>
              <a:rPr lang="en-US" sz="6000" dirty="0" smtClean="0">
                <a:solidFill>
                  <a:schemeClr val="tx1"/>
                </a:solidFill>
                <a:latin typeface="Verdana"/>
                <a:cs typeface="Verdana"/>
              </a:rPr>
              <a:t>Artificial Intelligence Planning</a:t>
            </a:r>
            <a:br>
              <a:rPr lang="en-US" sz="6000" dirty="0" smtClean="0">
                <a:solidFill>
                  <a:schemeClr val="tx1"/>
                </a:solidFill>
                <a:latin typeface="Verdana"/>
                <a:cs typeface="Verdana"/>
              </a:rPr>
            </a:br>
            <a:r>
              <a:rPr lang="en-US" sz="6000" dirty="0" smtClean="0">
                <a:solidFill>
                  <a:schemeClr val="tx1"/>
                </a:solidFill>
                <a:latin typeface="Verdana"/>
                <a:cs typeface="Verdana"/>
              </a:rPr>
              <a:t> Dennis Sosa, Paul Fodor</a:t>
            </a:r>
            <a:br>
              <a:rPr lang="en-US" sz="6000" dirty="0" smtClean="0">
                <a:solidFill>
                  <a:schemeClr val="tx1"/>
                </a:solidFill>
                <a:latin typeface="Verdana"/>
                <a:cs typeface="Verdana"/>
              </a:rPr>
            </a:br>
            <a:r>
              <a:rPr lang="en-US" sz="6000" dirty="0" smtClean="0">
                <a:solidFill>
                  <a:schemeClr val="tx1"/>
                </a:solidFill>
                <a:latin typeface="Verdana"/>
                <a:cs typeface="Verdana"/>
              </a:rPr>
              <a:t>Contact: </a:t>
            </a:r>
            <a:r>
              <a:rPr lang="en-US" sz="6000" dirty="0" smtClean="0">
                <a:solidFill>
                  <a:schemeClr val="tx1"/>
                </a:solidFill>
                <a:latin typeface="Verdana"/>
                <a:cs typeface="Verdana"/>
                <a:hlinkClick r:id="rId5"/>
              </a:rPr>
              <a:t>dennis.sosa@stonybrook.edu</a:t>
            </a:r>
            <a:r>
              <a:rPr lang="en-US" sz="6000" dirty="0" smtClean="0">
                <a:solidFill>
                  <a:schemeClr val="tx1"/>
                </a:solidFill>
                <a:latin typeface="Verdana"/>
                <a:cs typeface="Verdana"/>
              </a:rPr>
              <a:t> </a:t>
            </a:r>
            <a:br>
              <a:rPr lang="en-US" sz="6000" dirty="0" smtClean="0">
                <a:solidFill>
                  <a:schemeClr val="tx1"/>
                </a:solidFill>
                <a:latin typeface="Verdana"/>
                <a:cs typeface="Verdana"/>
              </a:rPr>
            </a:br>
            <a:r>
              <a:rPr lang="en-US" sz="6000" dirty="0" smtClean="0">
                <a:solidFill>
                  <a:schemeClr val="tx1"/>
                </a:solidFill>
                <a:latin typeface="Verdana"/>
                <a:cs typeface="Verdana"/>
              </a:rPr>
              <a:t>Computer Science Department, Stony Brook University, Stony Brook, NY</a:t>
            </a:r>
            <a:endParaRPr lang="en-US" sz="6000" dirty="0">
              <a:solidFill>
                <a:schemeClr val="tx1"/>
              </a:solidFill>
              <a:latin typeface="Verdana"/>
              <a:cs typeface="Verdana"/>
            </a:endParaRPr>
          </a:p>
        </p:txBody>
      </p:sp>
      <p:sp>
        <p:nvSpPr>
          <p:cNvPr id="9" name="TextBox 8"/>
          <p:cNvSpPr txBox="1"/>
          <p:nvPr/>
        </p:nvSpPr>
        <p:spPr>
          <a:xfrm>
            <a:off x="1299462" y="4581950"/>
            <a:ext cx="10551473" cy="1209254"/>
          </a:xfrm>
          <a:prstGeom prst="rect">
            <a:avLst/>
          </a:prstGeom>
          <a:solidFill>
            <a:schemeClr val="tx2">
              <a:lumMod val="60000"/>
              <a:lumOff val="40000"/>
            </a:schemeClr>
          </a:solidFill>
          <a:ln>
            <a:solidFill>
              <a:schemeClr val="tx2">
                <a:lumMod val="50000"/>
              </a:schemeClr>
            </a:solidFill>
          </a:ln>
        </p:spPr>
        <p:txBody>
          <a:bodyPr wrap="square" rtlCol="0">
            <a:spAutoFit/>
          </a:bodyPr>
          <a:lstStyle/>
          <a:p>
            <a:pPr algn="ctr"/>
            <a:r>
              <a:rPr lang="en-US" b="1" dirty="0" smtClean="0">
                <a:solidFill>
                  <a:schemeClr val="tx2">
                    <a:lumMod val="50000"/>
                  </a:schemeClr>
                </a:solidFill>
                <a:latin typeface="Verdana"/>
                <a:cs typeface="Verdana"/>
              </a:rPr>
              <a:t>Introduction</a:t>
            </a:r>
            <a:endParaRPr lang="en-US" b="1" dirty="0">
              <a:solidFill>
                <a:schemeClr val="tx2">
                  <a:lumMod val="50000"/>
                </a:schemeClr>
              </a:solidFill>
              <a:latin typeface="Verdana"/>
              <a:cs typeface="Verdana"/>
            </a:endParaRPr>
          </a:p>
        </p:txBody>
      </p:sp>
      <p:sp>
        <p:nvSpPr>
          <p:cNvPr id="12" name="TextBox 11"/>
          <p:cNvSpPr txBox="1"/>
          <p:nvPr/>
        </p:nvSpPr>
        <p:spPr>
          <a:xfrm>
            <a:off x="1246288" y="20852785"/>
            <a:ext cx="10551473" cy="1209254"/>
          </a:xfrm>
          <a:prstGeom prst="rect">
            <a:avLst/>
          </a:prstGeom>
          <a:solidFill>
            <a:srgbClr val="558ED5"/>
          </a:solidFill>
          <a:ln>
            <a:solidFill>
              <a:srgbClr val="10253F"/>
            </a:solidFill>
          </a:ln>
        </p:spPr>
        <p:txBody>
          <a:bodyPr wrap="square" rtlCol="0">
            <a:spAutoFit/>
          </a:bodyPr>
          <a:lstStyle/>
          <a:p>
            <a:pPr algn="ctr"/>
            <a:r>
              <a:rPr lang="en-US" b="1" dirty="0" smtClean="0">
                <a:solidFill>
                  <a:srgbClr val="10253F"/>
                </a:solidFill>
                <a:latin typeface="Verdana"/>
                <a:cs typeface="Verdana"/>
              </a:rPr>
              <a:t>Methods</a:t>
            </a:r>
            <a:endParaRPr lang="en-US" b="1" dirty="0">
              <a:solidFill>
                <a:srgbClr val="10253F"/>
              </a:solidFill>
              <a:latin typeface="Verdana"/>
              <a:cs typeface="Verdana"/>
            </a:endParaRPr>
          </a:p>
        </p:txBody>
      </p:sp>
      <p:sp>
        <p:nvSpPr>
          <p:cNvPr id="13" name="TextBox 12"/>
          <p:cNvSpPr txBox="1"/>
          <p:nvPr/>
        </p:nvSpPr>
        <p:spPr>
          <a:xfrm>
            <a:off x="16920788" y="14796864"/>
            <a:ext cx="10551473" cy="1209254"/>
          </a:xfrm>
          <a:prstGeom prst="rect">
            <a:avLst/>
          </a:prstGeom>
          <a:solidFill>
            <a:srgbClr val="558ED5"/>
          </a:solidFill>
          <a:ln>
            <a:solidFill>
              <a:srgbClr val="10253F"/>
            </a:solidFill>
          </a:ln>
        </p:spPr>
        <p:txBody>
          <a:bodyPr wrap="square" rtlCol="0">
            <a:spAutoFit/>
          </a:bodyPr>
          <a:lstStyle/>
          <a:p>
            <a:pPr algn="ctr"/>
            <a:r>
              <a:rPr lang="en-US" b="1" dirty="0" smtClean="0">
                <a:solidFill>
                  <a:srgbClr val="10253F"/>
                </a:solidFill>
                <a:latin typeface="Verdana"/>
                <a:cs typeface="Verdana"/>
              </a:rPr>
              <a:t>Results/Example</a:t>
            </a:r>
            <a:endParaRPr lang="en-US" b="1" dirty="0">
              <a:solidFill>
                <a:srgbClr val="10253F"/>
              </a:solidFill>
              <a:latin typeface="Verdana"/>
              <a:cs typeface="Verdana"/>
            </a:endParaRPr>
          </a:p>
        </p:txBody>
      </p:sp>
      <p:sp>
        <p:nvSpPr>
          <p:cNvPr id="14" name="TextBox 13"/>
          <p:cNvSpPr txBox="1"/>
          <p:nvPr/>
        </p:nvSpPr>
        <p:spPr>
          <a:xfrm>
            <a:off x="32123073" y="4605601"/>
            <a:ext cx="10551473" cy="1209254"/>
          </a:xfrm>
          <a:prstGeom prst="rect">
            <a:avLst/>
          </a:prstGeom>
          <a:solidFill>
            <a:srgbClr val="558ED5"/>
          </a:solidFill>
          <a:ln>
            <a:solidFill>
              <a:srgbClr val="10253F"/>
            </a:solidFill>
          </a:ln>
        </p:spPr>
        <p:txBody>
          <a:bodyPr wrap="square" rtlCol="0">
            <a:spAutoFit/>
          </a:bodyPr>
          <a:lstStyle/>
          <a:p>
            <a:pPr algn="ctr"/>
            <a:r>
              <a:rPr lang="en-US" b="1" dirty="0" smtClean="0">
                <a:solidFill>
                  <a:srgbClr val="10253F"/>
                </a:solidFill>
                <a:latin typeface="Verdana"/>
                <a:cs typeface="Verdana"/>
              </a:rPr>
              <a:t>Conclusion</a:t>
            </a:r>
            <a:endParaRPr lang="en-US" b="1" dirty="0">
              <a:solidFill>
                <a:srgbClr val="10253F"/>
              </a:solidFill>
              <a:latin typeface="Verdana"/>
              <a:cs typeface="Verdana"/>
            </a:endParaRPr>
          </a:p>
        </p:txBody>
      </p:sp>
      <p:sp>
        <p:nvSpPr>
          <p:cNvPr id="15" name="TextBox 14"/>
          <p:cNvSpPr txBox="1"/>
          <p:nvPr/>
        </p:nvSpPr>
        <p:spPr>
          <a:xfrm>
            <a:off x="32165413" y="30743158"/>
            <a:ext cx="10551473" cy="1209254"/>
          </a:xfrm>
          <a:prstGeom prst="rect">
            <a:avLst/>
          </a:prstGeom>
          <a:solidFill>
            <a:srgbClr val="558ED5"/>
          </a:solidFill>
          <a:ln>
            <a:solidFill>
              <a:srgbClr val="10253F"/>
            </a:solidFill>
          </a:ln>
        </p:spPr>
        <p:txBody>
          <a:bodyPr wrap="square" rtlCol="0">
            <a:spAutoFit/>
          </a:bodyPr>
          <a:lstStyle/>
          <a:p>
            <a:pPr algn="ctr"/>
            <a:r>
              <a:rPr lang="en-US" b="1" dirty="0" smtClean="0">
                <a:solidFill>
                  <a:srgbClr val="10253F"/>
                </a:solidFill>
                <a:latin typeface="Verdana"/>
                <a:cs typeface="Verdana"/>
              </a:rPr>
              <a:t>Funding</a:t>
            </a:r>
            <a:endParaRPr lang="en-US" b="1" dirty="0">
              <a:solidFill>
                <a:srgbClr val="10253F"/>
              </a:solidFill>
              <a:latin typeface="Verdana"/>
              <a:cs typeface="Verdana"/>
            </a:endParaRPr>
          </a:p>
        </p:txBody>
      </p:sp>
      <p:sp>
        <p:nvSpPr>
          <p:cNvPr id="16" name="TextBox 15"/>
          <p:cNvSpPr txBox="1"/>
          <p:nvPr/>
        </p:nvSpPr>
        <p:spPr>
          <a:xfrm>
            <a:off x="32107997" y="27537487"/>
            <a:ext cx="10551473" cy="1209254"/>
          </a:xfrm>
          <a:prstGeom prst="rect">
            <a:avLst/>
          </a:prstGeom>
          <a:solidFill>
            <a:srgbClr val="558ED5"/>
          </a:solidFill>
          <a:ln>
            <a:solidFill>
              <a:srgbClr val="10253F"/>
            </a:solidFill>
          </a:ln>
        </p:spPr>
        <p:txBody>
          <a:bodyPr wrap="square" rtlCol="0">
            <a:spAutoFit/>
          </a:bodyPr>
          <a:lstStyle/>
          <a:p>
            <a:pPr algn="ctr"/>
            <a:r>
              <a:rPr lang="en-US" b="1" dirty="0" smtClean="0">
                <a:solidFill>
                  <a:srgbClr val="10253F"/>
                </a:solidFill>
                <a:latin typeface="Verdana"/>
                <a:cs typeface="Verdana"/>
              </a:rPr>
              <a:t>References</a:t>
            </a:r>
            <a:endParaRPr lang="en-US" b="1" dirty="0">
              <a:solidFill>
                <a:srgbClr val="10253F"/>
              </a:solidFill>
              <a:latin typeface="Verdana"/>
              <a:cs typeface="Verdana"/>
            </a:endParaRPr>
          </a:p>
        </p:txBody>
      </p:sp>
      <p:pic>
        <p:nvPicPr>
          <p:cNvPr id="3" name="Picture 2"/>
          <p:cNvPicPr>
            <a:picLocks noChangeAspect="1"/>
          </p:cNvPicPr>
          <p:nvPr/>
        </p:nvPicPr>
        <p:blipFill>
          <a:blip r:embed="rId6"/>
          <a:stretch>
            <a:fillRect/>
          </a:stretch>
        </p:blipFill>
        <p:spPr>
          <a:xfrm>
            <a:off x="1245767" y="18000187"/>
            <a:ext cx="3693638" cy="2766300"/>
          </a:xfrm>
          <a:prstGeom prst="rect">
            <a:avLst/>
          </a:prstGeom>
        </p:spPr>
      </p:pic>
      <p:pic>
        <p:nvPicPr>
          <p:cNvPr id="4" name="Picture 3"/>
          <p:cNvPicPr>
            <a:picLocks noChangeAspect="1"/>
          </p:cNvPicPr>
          <p:nvPr/>
        </p:nvPicPr>
        <p:blipFill>
          <a:blip r:embed="rId7"/>
          <a:stretch>
            <a:fillRect/>
          </a:stretch>
        </p:blipFill>
        <p:spPr>
          <a:xfrm>
            <a:off x="5805043" y="18393260"/>
            <a:ext cx="6358174" cy="2147603"/>
          </a:xfrm>
          <a:prstGeom prst="rect">
            <a:avLst/>
          </a:prstGeom>
        </p:spPr>
      </p:pic>
      <p:sp>
        <p:nvSpPr>
          <p:cNvPr id="5" name="TextBox 4"/>
          <p:cNvSpPr txBox="1"/>
          <p:nvPr/>
        </p:nvSpPr>
        <p:spPr>
          <a:xfrm>
            <a:off x="31266622" y="32078678"/>
            <a:ext cx="12114896" cy="646331"/>
          </a:xfrm>
          <a:prstGeom prst="rect">
            <a:avLst/>
          </a:prstGeom>
          <a:noFill/>
          <a:ln>
            <a:solidFill>
              <a:srgbClr val="000000"/>
            </a:solidFill>
          </a:ln>
        </p:spPr>
        <p:txBody>
          <a:bodyPr wrap="square" rtlCol="0">
            <a:spAutoFit/>
          </a:bodyPr>
          <a:lstStyle/>
          <a:p>
            <a:r>
              <a:rPr lang="en-US" sz="3600" dirty="0" smtClean="0">
                <a:latin typeface="Verdana"/>
                <a:cs typeface="Verdana"/>
              </a:rPr>
              <a:t>• </a:t>
            </a:r>
            <a:r>
              <a:rPr lang="en-US" sz="2400" dirty="0" smtClean="0">
                <a:latin typeface="Verdana"/>
                <a:cs typeface="Verdana"/>
              </a:rPr>
              <a:t>Public Service Enterprise Group (PSEG)</a:t>
            </a:r>
            <a:endParaRPr lang="en-US" sz="2400" dirty="0">
              <a:latin typeface="Verdana"/>
              <a:cs typeface="Verdana"/>
            </a:endParaRPr>
          </a:p>
        </p:txBody>
      </p:sp>
      <p:sp>
        <p:nvSpPr>
          <p:cNvPr id="10" name="TextBox 9"/>
          <p:cNvSpPr txBox="1"/>
          <p:nvPr/>
        </p:nvSpPr>
        <p:spPr>
          <a:xfrm>
            <a:off x="577607" y="6158639"/>
            <a:ext cx="12390058" cy="6001643"/>
          </a:xfrm>
          <a:prstGeom prst="rect">
            <a:avLst/>
          </a:prstGeom>
          <a:noFill/>
          <a:ln>
            <a:solidFill>
              <a:schemeClr val="tx1"/>
            </a:solidFill>
          </a:ln>
        </p:spPr>
        <p:txBody>
          <a:bodyPr wrap="square" rtlCol="0">
            <a:spAutoFit/>
          </a:bodyPr>
          <a:lstStyle/>
          <a:p>
            <a:r>
              <a:rPr lang="en-US" sz="3200" dirty="0" smtClean="0">
                <a:latin typeface="Verdana"/>
                <a:cs typeface="Verdana"/>
              </a:rPr>
              <a:t>    The </a:t>
            </a:r>
            <a:r>
              <a:rPr lang="en-US" sz="3200" dirty="0">
                <a:latin typeface="Verdana"/>
                <a:cs typeface="Verdana"/>
              </a:rPr>
              <a:t>purpose of this research project is to design an efficient planning </a:t>
            </a:r>
            <a:r>
              <a:rPr lang="en-US" sz="3200" dirty="0" smtClean="0">
                <a:latin typeface="Verdana"/>
                <a:cs typeface="Verdana"/>
              </a:rPr>
              <a:t>algorithm </a:t>
            </a:r>
            <a:r>
              <a:rPr lang="en-US" sz="3200" dirty="0">
                <a:latin typeface="Verdana"/>
                <a:cs typeface="Verdana"/>
              </a:rPr>
              <a:t>to implement power delivery in smart power grids. </a:t>
            </a:r>
            <a:endParaRPr lang="en-US" sz="3200" dirty="0" smtClean="0">
              <a:latin typeface="Verdana"/>
              <a:cs typeface="Verdana"/>
            </a:endParaRPr>
          </a:p>
          <a:p>
            <a:r>
              <a:rPr lang="en-US" sz="3200" dirty="0" smtClean="0">
                <a:latin typeface="Verdana"/>
                <a:cs typeface="Verdana"/>
              </a:rPr>
              <a:t>    For </a:t>
            </a:r>
            <a:r>
              <a:rPr lang="en-US" sz="3200" dirty="0">
                <a:latin typeface="Verdana"/>
                <a:cs typeface="Verdana"/>
              </a:rPr>
              <a:t>example, think about a map of the “Lower 48 States” in the United States, and </a:t>
            </a:r>
            <a:r>
              <a:rPr lang="en-US" sz="3200" dirty="0" smtClean="0">
                <a:latin typeface="Verdana"/>
                <a:cs typeface="Verdana"/>
              </a:rPr>
              <a:t>only </a:t>
            </a:r>
            <a:r>
              <a:rPr lang="en-US" sz="3200" dirty="0">
                <a:latin typeface="Verdana"/>
                <a:cs typeface="Verdana"/>
              </a:rPr>
              <a:t>four main power plants in four different states. From these four power plants, the goal is to power on a data </a:t>
            </a:r>
            <a:r>
              <a:rPr lang="en-US" sz="3200" dirty="0" smtClean="0">
                <a:latin typeface="Verdana"/>
                <a:cs typeface="Verdana"/>
              </a:rPr>
              <a:t>center. </a:t>
            </a:r>
            <a:r>
              <a:rPr lang="en-US" sz="3200" dirty="0">
                <a:latin typeface="Verdana"/>
                <a:cs typeface="Verdana"/>
              </a:rPr>
              <a:t>Junctions and switches connect power plants and data </a:t>
            </a:r>
            <a:r>
              <a:rPr lang="en-US" sz="3200" dirty="0" smtClean="0">
                <a:latin typeface="Verdana"/>
                <a:cs typeface="Verdana"/>
              </a:rPr>
              <a:t>centers. </a:t>
            </a:r>
          </a:p>
          <a:p>
            <a:r>
              <a:rPr lang="en-US" sz="3200" dirty="0" smtClean="0">
                <a:latin typeface="Verdana"/>
                <a:cs typeface="Verdana"/>
              </a:rPr>
              <a:t>    The </a:t>
            </a:r>
            <a:r>
              <a:rPr lang="en-US" sz="3200" dirty="0">
                <a:latin typeface="Verdana"/>
                <a:cs typeface="Verdana"/>
              </a:rPr>
              <a:t>problem is to find the shortest sequential plan to power on a data center by turning on the least amount of power switches, which connect to junctions and to one of the main power </a:t>
            </a:r>
            <a:r>
              <a:rPr lang="en-US" sz="3200" dirty="0" smtClean="0">
                <a:latin typeface="Verdana"/>
                <a:cs typeface="Verdana"/>
              </a:rPr>
              <a:t>plants. </a:t>
            </a:r>
            <a:endParaRPr lang="en-US" sz="3200" dirty="0">
              <a:latin typeface="Verdana"/>
              <a:cs typeface="Verdana"/>
            </a:endParaRPr>
          </a:p>
        </p:txBody>
      </p:sp>
      <p:pic>
        <p:nvPicPr>
          <p:cNvPr id="8" name="Picture 7"/>
          <p:cNvPicPr>
            <a:picLocks noChangeAspect="1"/>
          </p:cNvPicPr>
          <p:nvPr/>
        </p:nvPicPr>
        <p:blipFill>
          <a:blip r:embed="rId8"/>
          <a:stretch>
            <a:fillRect/>
          </a:stretch>
        </p:blipFill>
        <p:spPr>
          <a:xfrm>
            <a:off x="13749217" y="18670367"/>
            <a:ext cx="16499994" cy="8054344"/>
          </a:xfrm>
          <a:prstGeom prst="rect">
            <a:avLst/>
          </a:prstGeom>
        </p:spPr>
      </p:pic>
      <p:pic>
        <p:nvPicPr>
          <p:cNvPr id="18" name="Picture 17"/>
          <p:cNvPicPr>
            <a:picLocks noChangeAspect="1"/>
          </p:cNvPicPr>
          <p:nvPr/>
        </p:nvPicPr>
        <p:blipFill rotWithShape="1">
          <a:blip r:embed="rId9"/>
          <a:srcRect l="8434" t="4468" r="7689" b="12072"/>
          <a:stretch/>
        </p:blipFill>
        <p:spPr>
          <a:xfrm>
            <a:off x="21528088" y="26586881"/>
            <a:ext cx="8432441" cy="6331519"/>
          </a:xfrm>
          <a:prstGeom prst="rect">
            <a:avLst/>
          </a:prstGeom>
        </p:spPr>
      </p:pic>
      <p:sp>
        <p:nvSpPr>
          <p:cNvPr id="22" name="TextBox 21"/>
          <p:cNvSpPr txBox="1"/>
          <p:nvPr/>
        </p:nvSpPr>
        <p:spPr>
          <a:xfrm>
            <a:off x="589676" y="12329493"/>
            <a:ext cx="12377989" cy="5570756"/>
          </a:xfrm>
          <a:prstGeom prst="rect">
            <a:avLst/>
          </a:prstGeom>
          <a:noFill/>
          <a:ln>
            <a:solidFill>
              <a:schemeClr val="tx1"/>
            </a:solidFill>
          </a:ln>
        </p:spPr>
        <p:txBody>
          <a:bodyPr wrap="square" rtlCol="0">
            <a:spAutoFit/>
          </a:bodyPr>
          <a:lstStyle/>
          <a:p>
            <a:pPr algn="ctr"/>
            <a:r>
              <a:rPr lang="en-US" sz="2800" dirty="0">
                <a:latin typeface="Verdana"/>
                <a:cs typeface="Verdana"/>
              </a:rPr>
              <a:t> </a:t>
            </a:r>
            <a:r>
              <a:rPr lang="en-US" sz="2800" dirty="0" smtClean="0">
                <a:latin typeface="Verdana"/>
                <a:cs typeface="Verdana"/>
              </a:rPr>
              <a:t>   </a:t>
            </a:r>
            <a:r>
              <a:rPr lang="en-US" sz="3600" b="1" u="sng" dirty="0" smtClean="0">
                <a:latin typeface="Verdana"/>
                <a:cs typeface="Verdana"/>
              </a:rPr>
              <a:t>Background</a:t>
            </a:r>
            <a:endParaRPr lang="en-US" sz="3600" dirty="0" smtClean="0">
              <a:latin typeface="Verdana"/>
              <a:cs typeface="Verdana"/>
            </a:endParaRPr>
          </a:p>
          <a:p>
            <a:r>
              <a:rPr lang="en-US" sz="2800" dirty="0">
                <a:latin typeface="Verdana"/>
                <a:cs typeface="Verdana"/>
              </a:rPr>
              <a:t> </a:t>
            </a:r>
            <a:r>
              <a:rPr lang="en-US" sz="2800" dirty="0" smtClean="0">
                <a:latin typeface="Verdana"/>
                <a:cs typeface="Verdana"/>
              </a:rPr>
              <a:t>   </a:t>
            </a:r>
            <a:r>
              <a:rPr lang="en-US" sz="3200" dirty="0">
                <a:latin typeface="Verdana"/>
                <a:cs typeface="Verdana"/>
              </a:rPr>
              <a:t>Prolog </a:t>
            </a:r>
            <a:r>
              <a:rPr lang="en-US" sz="3200" dirty="0" smtClean="0">
                <a:latin typeface="Verdana"/>
                <a:cs typeface="Verdana"/>
              </a:rPr>
              <a:t>is </a:t>
            </a:r>
            <a:r>
              <a:rPr lang="en-US" sz="3200" dirty="0">
                <a:latin typeface="Verdana"/>
                <a:cs typeface="Verdana"/>
              </a:rPr>
              <a:t>a general purpose logic programming language associated with artificial </a:t>
            </a:r>
            <a:r>
              <a:rPr lang="en-US" sz="3200" dirty="0" smtClean="0">
                <a:latin typeface="Verdana"/>
                <a:cs typeface="Verdana"/>
              </a:rPr>
              <a:t>intelligence, planning and querying. It was </a:t>
            </a:r>
            <a:r>
              <a:rPr lang="en-US" sz="3200" dirty="0">
                <a:latin typeface="Verdana"/>
                <a:cs typeface="Verdana"/>
              </a:rPr>
              <a:t>first developed by a group of computer scientists in Marseille, France in the early 1970s. </a:t>
            </a:r>
            <a:r>
              <a:rPr lang="en-US" sz="3200" dirty="0" smtClean="0">
                <a:latin typeface="Verdana"/>
                <a:cs typeface="Verdana"/>
              </a:rPr>
              <a:t> </a:t>
            </a:r>
          </a:p>
          <a:p>
            <a:r>
              <a:rPr lang="en-US" sz="3200" dirty="0" smtClean="0">
                <a:latin typeface="Verdana"/>
                <a:cs typeface="Verdana"/>
              </a:rPr>
              <a:t>   We use the Stony Brook XSB Prolog </a:t>
            </a:r>
            <a:r>
              <a:rPr lang="en-US" sz="3200" dirty="0">
                <a:latin typeface="Verdana"/>
                <a:cs typeface="Verdana"/>
              </a:rPr>
              <a:t>logic programming </a:t>
            </a:r>
            <a:r>
              <a:rPr lang="en-US" sz="3200" dirty="0" smtClean="0">
                <a:latin typeface="Verdana"/>
                <a:cs typeface="Verdana"/>
              </a:rPr>
              <a:t>and </a:t>
            </a:r>
            <a:r>
              <a:rPr lang="en-US" sz="3200" dirty="0">
                <a:latin typeface="Verdana"/>
                <a:cs typeface="Verdana"/>
              </a:rPr>
              <a:t>deductive database </a:t>
            </a:r>
            <a:r>
              <a:rPr lang="en-US" sz="3200" dirty="0" smtClean="0">
                <a:latin typeface="Verdana"/>
                <a:cs typeface="Verdana"/>
              </a:rPr>
              <a:t>system</a:t>
            </a:r>
            <a:r>
              <a:rPr lang="en-US" sz="3200" dirty="0">
                <a:latin typeface="Verdana"/>
                <a:cs typeface="Verdana"/>
              </a:rPr>
              <a:t>. XSB extends Prolog with tabled </a:t>
            </a:r>
            <a:r>
              <a:rPr lang="en-US" sz="3200" dirty="0" smtClean="0">
                <a:latin typeface="Verdana"/>
                <a:cs typeface="Verdana"/>
              </a:rPr>
              <a:t>resolution, </a:t>
            </a:r>
            <a:r>
              <a:rPr lang="en-US" sz="3200" dirty="0" err="1">
                <a:latin typeface="Verdana"/>
                <a:cs typeface="Verdana"/>
              </a:rPr>
              <a:t>HiLog</a:t>
            </a:r>
            <a:r>
              <a:rPr lang="en-US" sz="3200" dirty="0">
                <a:latin typeface="Verdana"/>
                <a:cs typeface="Verdana"/>
              </a:rPr>
              <a:t> (</a:t>
            </a:r>
            <a:r>
              <a:rPr lang="en-US" sz="3200" dirty="0" smtClean="0">
                <a:latin typeface="Verdana"/>
                <a:cs typeface="Verdana"/>
              </a:rPr>
              <a:t>an extension </a:t>
            </a:r>
            <a:r>
              <a:rPr lang="en-US" sz="3200" dirty="0">
                <a:latin typeface="Verdana"/>
                <a:cs typeface="Verdana"/>
              </a:rPr>
              <a:t>of Prolog permitting limited higher-order logic programming), and </a:t>
            </a:r>
            <a:r>
              <a:rPr lang="en-US" sz="3200" dirty="0" smtClean="0">
                <a:latin typeface="Verdana"/>
                <a:cs typeface="Verdana"/>
              </a:rPr>
              <a:t>interfaces </a:t>
            </a:r>
            <a:r>
              <a:rPr lang="en-US" sz="3200" dirty="0">
                <a:latin typeface="Verdana"/>
                <a:cs typeface="Verdana"/>
              </a:rPr>
              <a:t>to </a:t>
            </a:r>
            <a:r>
              <a:rPr lang="en-US" sz="3200" dirty="0" smtClean="0">
                <a:latin typeface="Verdana"/>
                <a:cs typeface="Verdana"/>
              </a:rPr>
              <a:t>higher level programming languages (i.e., Java and python).   </a:t>
            </a:r>
            <a:endParaRPr lang="en-US" sz="3200" dirty="0">
              <a:latin typeface="Verdana"/>
              <a:cs typeface="Verdana"/>
            </a:endParaRPr>
          </a:p>
        </p:txBody>
      </p:sp>
      <p:sp>
        <p:nvSpPr>
          <p:cNvPr id="24" name="TextBox 23"/>
          <p:cNvSpPr txBox="1"/>
          <p:nvPr/>
        </p:nvSpPr>
        <p:spPr>
          <a:xfrm>
            <a:off x="31262661" y="6157162"/>
            <a:ext cx="12098697" cy="7355860"/>
          </a:xfrm>
          <a:prstGeom prst="rect">
            <a:avLst/>
          </a:prstGeom>
          <a:noFill/>
          <a:ln>
            <a:solidFill>
              <a:srgbClr val="000000"/>
            </a:solidFill>
          </a:ln>
        </p:spPr>
        <p:txBody>
          <a:bodyPr wrap="square" rtlCol="0">
            <a:spAutoFit/>
          </a:bodyPr>
          <a:lstStyle/>
          <a:p>
            <a:r>
              <a:rPr lang="en-US" sz="2800" dirty="0" smtClean="0"/>
              <a:t>      </a:t>
            </a:r>
            <a:r>
              <a:rPr lang="en-US" sz="2800" dirty="0" smtClean="0">
                <a:latin typeface="Verdana"/>
                <a:cs typeface="Verdana"/>
              </a:rPr>
              <a:t>  As </a:t>
            </a:r>
            <a:r>
              <a:rPr lang="en-US" sz="2800" dirty="0">
                <a:latin typeface="Verdana"/>
                <a:cs typeface="Verdana"/>
              </a:rPr>
              <a:t>shown in the illustrations, with Prolog’s backtracking and unification power, the inputted database in accordance to the problem being solved, was used in parallel to another Prolog algorithm filled with predicates that allowed the automated artificially intelligent process to find the shortest path to distribute electric power to the desired data center on the map. With the implementation and communication of the Python and XSB interface, the results were successfully outputted as desired; the python graphical user-interface illustrated the overview of the Prolog database in accordance to the problem we were working with in this </a:t>
            </a:r>
            <a:r>
              <a:rPr lang="en-US" sz="2800" dirty="0" smtClean="0">
                <a:latin typeface="Verdana"/>
                <a:cs typeface="Verdana"/>
              </a:rPr>
              <a:t>program, </a:t>
            </a:r>
            <a:r>
              <a:rPr lang="en-US" sz="2800" dirty="0">
                <a:latin typeface="Verdana"/>
                <a:cs typeface="Verdana"/>
              </a:rPr>
              <a:t>and the terminal prompt displayed the path being pursued to solve the problem on the map. </a:t>
            </a:r>
          </a:p>
          <a:p>
            <a:r>
              <a:rPr lang="en-US" sz="2800" dirty="0" smtClean="0">
                <a:latin typeface="Verdana"/>
                <a:cs typeface="Verdana"/>
              </a:rPr>
              <a:t>    As </a:t>
            </a:r>
            <a:r>
              <a:rPr lang="en-US" sz="2800" dirty="0">
                <a:latin typeface="Verdana"/>
                <a:cs typeface="Verdana"/>
              </a:rPr>
              <a:t>the automated logic program searched for paths in the map, the terminal prompt listed the resulting path as the python graphical-user interface was shown to the user. The terminal prompt was able to complete both processes at the same time.</a:t>
            </a:r>
          </a:p>
          <a:p>
            <a:endParaRPr lang="en-US" sz="2400" dirty="0"/>
          </a:p>
        </p:txBody>
      </p:sp>
      <p:sp>
        <p:nvSpPr>
          <p:cNvPr id="25" name="TextBox 24"/>
          <p:cNvSpPr txBox="1"/>
          <p:nvPr/>
        </p:nvSpPr>
        <p:spPr>
          <a:xfrm>
            <a:off x="30679686" y="15468588"/>
            <a:ext cx="12859273" cy="11972508"/>
          </a:xfrm>
          <a:prstGeom prst="rect">
            <a:avLst/>
          </a:prstGeom>
          <a:noFill/>
          <a:ln>
            <a:solidFill>
              <a:srgbClr val="000000"/>
            </a:solidFill>
          </a:ln>
        </p:spPr>
        <p:txBody>
          <a:bodyPr wrap="square" rtlCol="0">
            <a:spAutoFit/>
          </a:bodyPr>
          <a:lstStyle/>
          <a:p>
            <a:r>
              <a:rPr lang="en-US" sz="2800" b="1" u="sng" dirty="0">
                <a:latin typeface="Verdana"/>
                <a:cs typeface="Verdana"/>
              </a:rPr>
              <a:t>Now, lets look at the bigger picture</a:t>
            </a:r>
            <a:r>
              <a:rPr lang="en-US" sz="2800" b="1" u="sng" dirty="0" smtClean="0">
                <a:latin typeface="Verdana"/>
                <a:cs typeface="Verdana"/>
              </a:rPr>
              <a:t>. Imagine a management database of many electric power systems around the world. </a:t>
            </a:r>
            <a:r>
              <a:rPr lang="en-US" sz="2800" b="1" u="sng" dirty="0">
                <a:latin typeface="Verdana"/>
                <a:cs typeface="Verdana"/>
              </a:rPr>
              <a:t>The algorithms used in this project can be used to solve a much bigger problem as </a:t>
            </a:r>
            <a:r>
              <a:rPr lang="en-US" sz="2800" b="1" u="sng" dirty="0" smtClean="0">
                <a:latin typeface="Verdana"/>
                <a:cs typeface="Verdana"/>
              </a:rPr>
              <a:t>well.</a:t>
            </a:r>
          </a:p>
          <a:p>
            <a:endParaRPr lang="en-US" sz="2800" b="1" u="sng" dirty="0" smtClean="0">
              <a:latin typeface="Verdana"/>
              <a:cs typeface="Verdana"/>
            </a:endParaRPr>
          </a:p>
          <a:p>
            <a:endParaRPr lang="en-US" sz="2800" b="1" u="sng" dirty="0">
              <a:latin typeface="Verdana"/>
              <a:cs typeface="Verdana"/>
            </a:endParaRPr>
          </a:p>
          <a:p>
            <a:endParaRPr lang="en-US" sz="2800" b="1" u="sng" dirty="0">
              <a:latin typeface="Verdana"/>
              <a:cs typeface="Verdana"/>
            </a:endParaRPr>
          </a:p>
          <a:p>
            <a:endParaRPr lang="en-US" sz="2800" b="1" u="sng" dirty="0" smtClean="0">
              <a:latin typeface="Verdana"/>
              <a:cs typeface="Verdana"/>
            </a:endParaRPr>
          </a:p>
          <a:p>
            <a:endParaRPr lang="en-US" sz="2800" b="1" u="sng" dirty="0">
              <a:latin typeface="Verdana"/>
              <a:cs typeface="Verdana"/>
            </a:endParaRPr>
          </a:p>
          <a:p>
            <a:endParaRPr lang="en-US" sz="2800" b="1" u="sng" dirty="0" smtClean="0">
              <a:latin typeface="Verdana"/>
              <a:cs typeface="Verdana"/>
            </a:endParaRPr>
          </a:p>
          <a:p>
            <a:endParaRPr lang="en-US" sz="2800" b="1" u="sng" dirty="0">
              <a:latin typeface="Verdana"/>
              <a:cs typeface="Verdana"/>
            </a:endParaRPr>
          </a:p>
          <a:p>
            <a:endParaRPr lang="en-US" sz="2800" b="1" u="sng" dirty="0" smtClean="0">
              <a:latin typeface="Verdana"/>
              <a:cs typeface="Verdana"/>
            </a:endParaRPr>
          </a:p>
          <a:p>
            <a:endParaRPr lang="en-US" sz="2800" b="1" u="sng" dirty="0">
              <a:latin typeface="Verdana"/>
              <a:cs typeface="Verdana"/>
            </a:endParaRPr>
          </a:p>
          <a:p>
            <a:endParaRPr lang="en-US" sz="2800" b="1" u="sng" dirty="0" smtClean="0">
              <a:latin typeface="Verdana"/>
              <a:cs typeface="Verdana"/>
            </a:endParaRPr>
          </a:p>
          <a:p>
            <a:endParaRPr lang="en-US" sz="2800" b="1" u="sng" dirty="0">
              <a:latin typeface="Verdana"/>
              <a:cs typeface="Verdana"/>
            </a:endParaRPr>
          </a:p>
          <a:p>
            <a:endParaRPr lang="en-US" sz="2800" b="1" u="sng" dirty="0" smtClean="0">
              <a:latin typeface="Verdana"/>
              <a:cs typeface="Verdana"/>
            </a:endParaRPr>
          </a:p>
          <a:p>
            <a:endParaRPr lang="en-US" sz="2800" b="1" u="sng" dirty="0">
              <a:latin typeface="Verdana"/>
              <a:cs typeface="Verdana"/>
            </a:endParaRPr>
          </a:p>
          <a:p>
            <a:endParaRPr lang="en-US" sz="2800" b="1" u="sng" dirty="0" smtClean="0">
              <a:latin typeface="Verdana"/>
              <a:cs typeface="Verdana"/>
            </a:endParaRPr>
          </a:p>
          <a:p>
            <a:endParaRPr lang="en-US" sz="2800" b="1" u="sng" dirty="0">
              <a:latin typeface="Verdana"/>
              <a:cs typeface="Verdana"/>
            </a:endParaRPr>
          </a:p>
          <a:p>
            <a:endParaRPr lang="en-US" sz="2800" b="1" u="sng" dirty="0" smtClean="0">
              <a:latin typeface="Verdana"/>
              <a:cs typeface="Verdana"/>
            </a:endParaRPr>
          </a:p>
          <a:p>
            <a:endParaRPr lang="en-US" sz="2800" b="1" u="sng" dirty="0">
              <a:latin typeface="Verdana"/>
              <a:cs typeface="Verdana"/>
            </a:endParaRPr>
          </a:p>
          <a:p>
            <a:endParaRPr lang="en-US" sz="2800" b="1" u="sng" dirty="0" smtClean="0">
              <a:latin typeface="Verdana"/>
              <a:cs typeface="Verdana"/>
            </a:endParaRPr>
          </a:p>
          <a:p>
            <a:endParaRPr lang="en-US" sz="2800" b="1" u="sng" dirty="0">
              <a:latin typeface="Verdana"/>
              <a:cs typeface="Verdana"/>
            </a:endParaRPr>
          </a:p>
          <a:p>
            <a:r>
              <a:rPr lang="en-US" sz="3200" b="1" dirty="0" smtClean="0">
                <a:latin typeface="Verdana"/>
                <a:cs typeface="Verdana"/>
              </a:rPr>
              <a:t>• In continuation of this research project, Professor Fodor and I plan to develop a JavaScript algorithm for a Web distributed consumption of this efficient algorithm.</a:t>
            </a:r>
            <a:r>
              <a:rPr lang="en-US" sz="3200" dirty="0" smtClean="0">
                <a:latin typeface="Verdana"/>
                <a:cs typeface="Verdana"/>
              </a:rPr>
              <a:t> </a:t>
            </a:r>
            <a:endParaRPr lang="en-US" sz="3200" dirty="0">
              <a:latin typeface="Verdana"/>
              <a:cs typeface="Verdana"/>
            </a:endParaRPr>
          </a:p>
        </p:txBody>
      </p:sp>
      <p:sp>
        <p:nvSpPr>
          <p:cNvPr id="27" name="TextBox 26"/>
          <p:cNvSpPr txBox="1"/>
          <p:nvPr/>
        </p:nvSpPr>
        <p:spPr>
          <a:xfrm>
            <a:off x="32111999" y="13943912"/>
            <a:ext cx="10551473" cy="1209254"/>
          </a:xfrm>
          <a:prstGeom prst="rect">
            <a:avLst/>
          </a:prstGeom>
          <a:solidFill>
            <a:srgbClr val="558ED5"/>
          </a:solidFill>
          <a:ln>
            <a:solidFill>
              <a:srgbClr val="10253F"/>
            </a:solidFill>
          </a:ln>
        </p:spPr>
        <p:txBody>
          <a:bodyPr wrap="square" rtlCol="0">
            <a:spAutoFit/>
          </a:bodyPr>
          <a:lstStyle/>
          <a:p>
            <a:pPr algn="ctr"/>
            <a:r>
              <a:rPr lang="en-US" b="1" dirty="0" smtClean="0">
                <a:solidFill>
                  <a:srgbClr val="10253F"/>
                </a:solidFill>
                <a:latin typeface="Verdana"/>
                <a:cs typeface="Verdana"/>
              </a:rPr>
              <a:t>Next Steps</a:t>
            </a:r>
            <a:endParaRPr lang="en-US" b="1" dirty="0">
              <a:solidFill>
                <a:srgbClr val="10253F"/>
              </a:solidFill>
              <a:latin typeface="Verdana"/>
              <a:cs typeface="Verdana"/>
            </a:endParaRPr>
          </a:p>
        </p:txBody>
      </p:sp>
      <p:sp>
        <p:nvSpPr>
          <p:cNvPr id="21" name="TextBox 20"/>
          <p:cNvSpPr txBox="1"/>
          <p:nvPr/>
        </p:nvSpPr>
        <p:spPr>
          <a:xfrm>
            <a:off x="13636101" y="16181849"/>
            <a:ext cx="16657190" cy="1384995"/>
          </a:xfrm>
          <a:prstGeom prst="rect">
            <a:avLst/>
          </a:prstGeom>
          <a:noFill/>
          <a:ln>
            <a:solidFill>
              <a:schemeClr val="tx1"/>
            </a:solidFill>
          </a:ln>
        </p:spPr>
        <p:txBody>
          <a:bodyPr wrap="square" rtlCol="0">
            <a:spAutoFit/>
          </a:bodyPr>
          <a:lstStyle/>
          <a:p>
            <a:r>
              <a:rPr lang="en-US" sz="2800" dirty="0">
                <a:latin typeface="Verdana"/>
                <a:cs typeface="Verdana"/>
              </a:rPr>
              <a:t>With the use of the Python </a:t>
            </a:r>
            <a:r>
              <a:rPr lang="en-US" sz="2800" dirty="0" smtClean="0">
                <a:latin typeface="Verdana"/>
                <a:cs typeface="Verdana"/>
              </a:rPr>
              <a:t>packages: </a:t>
            </a:r>
            <a:r>
              <a:rPr lang="en-US" sz="2800" i="1" dirty="0" err="1">
                <a:latin typeface="Verdana"/>
                <a:cs typeface="Verdana"/>
              </a:rPr>
              <a:t>os</a:t>
            </a:r>
            <a:r>
              <a:rPr lang="en-US" sz="2800" dirty="0">
                <a:latin typeface="Verdana"/>
                <a:cs typeface="Verdana"/>
              </a:rPr>
              <a:t>, </a:t>
            </a:r>
            <a:r>
              <a:rPr lang="en-US" sz="2800" i="1" dirty="0">
                <a:latin typeface="Verdana"/>
                <a:cs typeface="Verdana"/>
              </a:rPr>
              <a:t>sys</a:t>
            </a:r>
            <a:r>
              <a:rPr lang="en-US" sz="2800" dirty="0">
                <a:latin typeface="Verdana"/>
                <a:cs typeface="Verdana"/>
              </a:rPr>
              <a:t>, and </a:t>
            </a:r>
            <a:r>
              <a:rPr lang="en-US" sz="2800" i="1" dirty="0" err="1">
                <a:latin typeface="Verdana"/>
                <a:cs typeface="Verdana"/>
              </a:rPr>
              <a:t>subprocess</a:t>
            </a:r>
            <a:r>
              <a:rPr lang="en-US" sz="2800" dirty="0">
                <a:latin typeface="Verdana"/>
                <a:cs typeface="Verdana"/>
              </a:rPr>
              <a:t>, a Python-XSB interface was successfully </a:t>
            </a:r>
            <a:r>
              <a:rPr lang="en-US" sz="2800" dirty="0" smtClean="0">
                <a:latin typeface="Verdana"/>
                <a:cs typeface="Verdana"/>
              </a:rPr>
              <a:t>compiled </a:t>
            </a:r>
            <a:r>
              <a:rPr lang="en-US" sz="2800" dirty="0">
                <a:latin typeface="Verdana"/>
                <a:cs typeface="Verdana"/>
              </a:rPr>
              <a:t>in order to </a:t>
            </a:r>
            <a:r>
              <a:rPr lang="en-US" sz="2800" dirty="0" smtClean="0">
                <a:latin typeface="Verdana"/>
                <a:cs typeface="Verdana"/>
              </a:rPr>
              <a:t>form communication between the Python and XSB programs.</a:t>
            </a:r>
            <a:endParaRPr lang="en-US" sz="2800" dirty="0">
              <a:latin typeface="Verdana"/>
              <a:cs typeface="Verdana"/>
            </a:endParaRPr>
          </a:p>
        </p:txBody>
      </p:sp>
      <p:pic>
        <p:nvPicPr>
          <p:cNvPr id="19" name="Picture 18"/>
          <p:cNvPicPr>
            <a:picLocks noChangeAspect="1"/>
          </p:cNvPicPr>
          <p:nvPr/>
        </p:nvPicPr>
        <p:blipFill>
          <a:blip r:embed="rId10"/>
          <a:stretch>
            <a:fillRect/>
          </a:stretch>
        </p:blipFill>
        <p:spPr>
          <a:xfrm>
            <a:off x="424314" y="23573720"/>
            <a:ext cx="5753629" cy="2656082"/>
          </a:xfrm>
          <a:prstGeom prst="rect">
            <a:avLst/>
          </a:prstGeom>
        </p:spPr>
      </p:pic>
      <p:sp>
        <p:nvSpPr>
          <p:cNvPr id="20" name="TextBox 19"/>
          <p:cNvSpPr txBox="1"/>
          <p:nvPr/>
        </p:nvSpPr>
        <p:spPr>
          <a:xfrm>
            <a:off x="31246462" y="28868897"/>
            <a:ext cx="12034260" cy="1631216"/>
          </a:xfrm>
          <a:prstGeom prst="rect">
            <a:avLst/>
          </a:prstGeom>
          <a:noFill/>
          <a:ln>
            <a:solidFill>
              <a:srgbClr val="10253F"/>
            </a:solidFill>
          </a:ln>
        </p:spPr>
        <p:txBody>
          <a:bodyPr wrap="square" rtlCol="0">
            <a:spAutoFit/>
          </a:bodyPr>
          <a:lstStyle/>
          <a:p>
            <a:r>
              <a:rPr lang="en-US" sz="2000" dirty="0">
                <a:latin typeface="Verdana"/>
                <a:cs typeface="Verdana"/>
                <a:hlinkClick r:id="rId11"/>
              </a:rPr>
              <a:t>http://</a:t>
            </a:r>
            <a:r>
              <a:rPr lang="en-US" sz="2000" dirty="0" smtClean="0">
                <a:latin typeface="Verdana"/>
                <a:cs typeface="Verdana"/>
                <a:hlinkClick r:id="rId11"/>
              </a:rPr>
              <a:t>xsb.sourceforge.net</a:t>
            </a:r>
            <a:endParaRPr lang="en-US" sz="2000" dirty="0" smtClean="0">
              <a:latin typeface="Verdana"/>
              <a:cs typeface="Verdana"/>
            </a:endParaRPr>
          </a:p>
          <a:p>
            <a:r>
              <a:rPr lang="en-US" sz="2000" dirty="0" smtClean="0">
                <a:latin typeface="Verdana"/>
                <a:cs typeface="Verdana"/>
                <a:hlinkClick r:id="rId12"/>
              </a:rPr>
              <a:t>http://python.org</a:t>
            </a:r>
            <a:r>
              <a:rPr lang="en-US" sz="2000" dirty="0">
                <a:latin typeface="Verdana"/>
                <a:cs typeface="Verdana"/>
              </a:rPr>
              <a:t> </a:t>
            </a:r>
            <a:endParaRPr lang="en-US" sz="2000" dirty="0" smtClean="0">
              <a:latin typeface="Verdana"/>
              <a:cs typeface="Verdana"/>
            </a:endParaRPr>
          </a:p>
          <a:p>
            <a:r>
              <a:rPr lang="en-US" sz="2000" dirty="0" smtClean="0">
                <a:latin typeface="Verdana"/>
                <a:cs typeface="Verdana"/>
                <a:hlinkClick r:id="rId13"/>
              </a:rPr>
              <a:t>http://matplotlib.org</a:t>
            </a:r>
            <a:r>
              <a:rPr lang="en-US" sz="2000" dirty="0" smtClean="0">
                <a:latin typeface="Verdana"/>
                <a:cs typeface="Verdana"/>
              </a:rPr>
              <a:t> </a:t>
            </a:r>
          </a:p>
          <a:p>
            <a:r>
              <a:rPr lang="en-US" sz="2000" dirty="0">
                <a:latin typeface="Verdana"/>
                <a:cs typeface="Verdana"/>
                <a:hlinkClick r:id="rId14"/>
              </a:rPr>
              <a:t>http://</a:t>
            </a:r>
            <a:r>
              <a:rPr lang="en-US" sz="2000" dirty="0" smtClean="0">
                <a:latin typeface="Verdana"/>
                <a:cs typeface="Verdana"/>
                <a:hlinkClick r:id="rId14"/>
              </a:rPr>
              <a:t>matplotlib.org/basemap</a:t>
            </a:r>
            <a:r>
              <a:rPr lang="en-US" sz="2000" dirty="0" smtClean="0">
                <a:latin typeface="Verdana"/>
                <a:cs typeface="Verdana"/>
              </a:rPr>
              <a:t> </a:t>
            </a:r>
          </a:p>
          <a:p>
            <a:r>
              <a:rPr lang="en-US" sz="2000" dirty="0">
                <a:latin typeface="Verdana"/>
                <a:cs typeface="Verdana"/>
                <a:hlinkClick r:id="rId15"/>
              </a:rPr>
              <a:t>http</a:t>
            </a:r>
            <a:r>
              <a:rPr lang="en-US" sz="2000">
                <a:latin typeface="Verdana"/>
                <a:cs typeface="Verdana"/>
                <a:hlinkClick r:id="rId15"/>
              </a:rPr>
              <a:t>://</a:t>
            </a:r>
            <a:r>
              <a:rPr lang="en-US" sz="2000" smtClean="0">
                <a:latin typeface="Verdana"/>
                <a:cs typeface="Verdana"/>
                <a:hlinkClick r:id="rId15"/>
              </a:rPr>
              <a:t>networkx.github.io</a:t>
            </a:r>
            <a:r>
              <a:rPr lang="en-US" sz="2000" dirty="0">
                <a:latin typeface="Verdana"/>
                <a:cs typeface="Verdana"/>
              </a:rPr>
              <a:t> </a:t>
            </a:r>
            <a:endParaRPr lang="en-US" sz="2000" dirty="0" smtClean="0">
              <a:latin typeface="Verdana"/>
              <a:cs typeface="Verdana"/>
            </a:endParaRPr>
          </a:p>
        </p:txBody>
      </p:sp>
      <p:sp>
        <p:nvSpPr>
          <p:cNvPr id="31" name="TextBox 30"/>
          <p:cNvSpPr txBox="1"/>
          <p:nvPr/>
        </p:nvSpPr>
        <p:spPr>
          <a:xfrm>
            <a:off x="16930287" y="4603385"/>
            <a:ext cx="10551473" cy="1209254"/>
          </a:xfrm>
          <a:prstGeom prst="rect">
            <a:avLst/>
          </a:prstGeom>
          <a:solidFill>
            <a:srgbClr val="558ED5"/>
          </a:solidFill>
          <a:ln>
            <a:solidFill>
              <a:srgbClr val="10253F"/>
            </a:solidFill>
          </a:ln>
        </p:spPr>
        <p:txBody>
          <a:bodyPr wrap="square" rtlCol="0">
            <a:spAutoFit/>
          </a:bodyPr>
          <a:lstStyle/>
          <a:p>
            <a:pPr algn="ctr"/>
            <a:r>
              <a:rPr lang="en-US" b="1" dirty="0" smtClean="0">
                <a:solidFill>
                  <a:srgbClr val="10253F"/>
                </a:solidFill>
                <a:latin typeface="Verdana"/>
                <a:cs typeface="Verdana"/>
              </a:rPr>
              <a:t>Methods</a:t>
            </a:r>
            <a:endParaRPr lang="en-US" b="1" dirty="0">
              <a:solidFill>
                <a:srgbClr val="10253F"/>
              </a:solidFill>
              <a:latin typeface="Verdana"/>
              <a:cs typeface="Verdana"/>
            </a:endParaRPr>
          </a:p>
        </p:txBody>
      </p:sp>
      <p:sp>
        <p:nvSpPr>
          <p:cNvPr id="32" name="Text Box 25"/>
          <p:cNvSpPr txBox="1"/>
          <p:nvPr/>
        </p:nvSpPr>
        <p:spPr>
          <a:xfrm>
            <a:off x="434026" y="26451624"/>
            <a:ext cx="5695143" cy="6073329"/>
          </a:xfrm>
          <a:prstGeom prst="rect">
            <a:avLst/>
          </a:prstGeom>
          <a:noFill/>
          <a:ln>
            <a:solidFill>
              <a:srgbClr val="000000"/>
            </a:solid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2600" b="1" u="sng" dirty="0">
                <a:solidFill>
                  <a:srgbClr val="FF0000"/>
                </a:solidFill>
                <a:effectLst/>
                <a:latin typeface="Times New Roman"/>
                <a:ea typeface="ＭＳ 明朝"/>
                <a:cs typeface="Times New Roman"/>
              </a:rPr>
              <a:t>Consider the following Prolog rules &amp; predicates as an example</a:t>
            </a:r>
            <a:r>
              <a:rPr lang="en-US" sz="2600" b="1" u="sng" dirty="0" smtClean="0">
                <a:solidFill>
                  <a:srgbClr val="FF0000"/>
                </a:solidFill>
                <a:effectLst/>
                <a:latin typeface="Times New Roman"/>
                <a:ea typeface="ＭＳ 明朝"/>
                <a:cs typeface="Times New Roman"/>
              </a:rPr>
              <a:t>:</a:t>
            </a:r>
            <a:endParaRPr lang="en-US" sz="2600" dirty="0">
              <a:effectLst/>
              <a:ea typeface="ＭＳ 明朝"/>
              <a:cs typeface="Times New Roman"/>
            </a:endParaRPr>
          </a:p>
          <a:p>
            <a:pPr marL="0" marR="0">
              <a:spcBef>
                <a:spcPts val="0"/>
              </a:spcBef>
              <a:spcAft>
                <a:spcPts val="0"/>
              </a:spcAft>
            </a:pPr>
            <a:r>
              <a:rPr lang="en-US" sz="2600" dirty="0">
                <a:solidFill>
                  <a:srgbClr val="008000"/>
                </a:solidFill>
                <a:effectLst/>
                <a:latin typeface="Times New Roman"/>
                <a:ea typeface="ＭＳ 明朝"/>
                <a:cs typeface="Times New Roman"/>
              </a:rPr>
              <a:t>% Prolog database of connections</a:t>
            </a:r>
            <a:endParaRPr lang="en-US" sz="2600" dirty="0">
              <a:solidFill>
                <a:srgbClr val="008000"/>
              </a:solidFill>
              <a:effectLst/>
              <a:ea typeface="ＭＳ 明朝"/>
              <a:cs typeface="Times New Roman"/>
            </a:endParaRPr>
          </a:p>
          <a:p>
            <a:pPr marL="0" marR="0">
              <a:spcBef>
                <a:spcPts val="0"/>
              </a:spcBef>
              <a:spcAft>
                <a:spcPts val="0"/>
              </a:spcAft>
            </a:pPr>
            <a:r>
              <a:rPr lang="en-US" sz="2600" dirty="0">
                <a:solidFill>
                  <a:srgbClr val="008000"/>
                </a:solidFill>
                <a:effectLst/>
                <a:latin typeface="Times New Roman"/>
                <a:ea typeface="ＭＳ 明朝"/>
                <a:cs typeface="Times New Roman"/>
              </a:rPr>
              <a:t>% links connecting graph nodes and switches</a:t>
            </a:r>
            <a:endParaRPr lang="en-US" sz="2600" dirty="0">
              <a:solidFill>
                <a:srgbClr val="008000"/>
              </a:solidFill>
              <a:effectLst/>
              <a:ea typeface="ＭＳ 明朝"/>
              <a:cs typeface="Times New Roman"/>
            </a:endParaRPr>
          </a:p>
          <a:p>
            <a:pPr marL="0" marR="0">
              <a:spcBef>
                <a:spcPts val="0"/>
              </a:spcBef>
              <a:spcAft>
                <a:spcPts val="0"/>
              </a:spcAft>
            </a:pPr>
            <a:r>
              <a:rPr lang="en-US" sz="2600" dirty="0">
                <a:solidFill>
                  <a:srgbClr val="008000"/>
                </a:solidFill>
                <a:effectLst/>
                <a:latin typeface="Times New Roman"/>
                <a:ea typeface="ＭＳ 明朝"/>
                <a:cs typeface="Times New Roman"/>
              </a:rPr>
              <a:t>link(t311,p1,s1). </a:t>
            </a:r>
            <a:endParaRPr lang="en-US" sz="2600" dirty="0">
              <a:solidFill>
                <a:srgbClr val="008000"/>
              </a:solidFill>
              <a:effectLst/>
              <a:ea typeface="ＭＳ 明朝"/>
              <a:cs typeface="Times New Roman"/>
            </a:endParaRPr>
          </a:p>
          <a:p>
            <a:pPr marL="0" marR="0">
              <a:spcBef>
                <a:spcPts val="0"/>
              </a:spcBef>
              <a:spcAft>
                <a:spcPts val="0"/>
              </a:spcAft>
            </a:pPr>
            <a:r>
              <a:rPr lang="en-US" sz="2600" dirty="0">
                <a:solidFill>
                  <a:srgbClr val="008000"/>
                </a:solidFill>
                <a:effectLst/>
                <a:latin typeface="Times New Roman"/>
                <a:ea typeface="ＭＳ 明朝"/>
                <a:cs typeface="Times New Roman"/>
              </a:rPr>
              <a:t>link(p1,p2,s2).</a:t>
            </a:r>
            <a:endParaRPr lang="en-US" sz="2600" dirty="0">
              <a:solidFill>
                <a:srgbClr val="008000"/>
              </a:solidFill>
              <a:effectLst/>
              <a:ea typeface="ＭＳ 明朝"/>
              <a:cs typeface="Times New Roman"/>
            </a:endParaRPr>
          </a:p>
          <a:p>
            <a:pPr marL="0" marR="0">
              <a:spcBef>
                <a:spcPts val="0"/>
              </a:spcBef>
              <a:spcAft>
                <a:spcPts val="0"/>
              </a:spcAft>
            </a:pPr>
            <a:r>
              <a:rPr lang="en-US" sz="2600" dirty="0">
                <a:solidFill>
                  <a:srgbClr val="008000"/>
                </a:solidFill>
                <a:effectLst/>
                <a:latin typeface="Times New Roman"/>
                <a:ea typeface="ＭＳ 明朝"/>
                <a:cs typeface="Times New Roman"/>
              </a:rPr>
              <a:t> </a:t>
            </a:r>
            <a:endParaRPr lang="en-US" sz="2600" dirty="0">
              <a:solidFill>
                <a:srgbClr val="008000"/>
              </a:solidFill>
              <a:effectLst/>
              <a:ea typeface="ＭＳ 明朝"/>
              <a:cs typeface="Times New Roman"/>
            </a:endParaRPr>
          </a:p>
          <a:p>
            <a:pPr marL="0" marR="0">
              <a:spcBef>
                <a:spcPts val="0"/>
              </a:spcBef>
              <a:spcAft>
                <a:spcPts val="0"/>
              </a:spcAft>
            </a:pPr>
            <a:r>
              <a:rPr lang="en-US" sz="2600" dirty="0">
                <a:solidFill>
                  <a:srgbClr val="008000"/>
                </a:solidFill>
                <a:effectLst/>
                <a:latin typeface="Times New Roman"/>
                <a:ea typeface="ＭＳ 明朝"/>
                <a:cs typeface="Times New Roman"/>
              </a:rPr>
              <a:t>% Recursive Prolog Rules/ Program</a:t>
            </a:r>
            <a:endParaRPr lang="en-US" sz="2600" dirty="0">
              <a:solidFill>
                <a:srgbClr val="008000"/>
              </a:solidFill>
              <a:effectLst/>
              <a:ea typeface="ＭＳ 明朝"/>
              <a:cs typeface="Times New Roman"/>
            </a:endParaRPr>
          </a:p>
          <a:p>
            <a:pPr marL="0" marR="0">
              <a:spcBef>
                <a:spcPts val="0"/>
              </a:spcBef>
              <a:spcAft>
                <a:spcPts val="0"/>
              </a:spcAft>
            </a:pPr>
            <a:r>
              <a:rPr lang="en-US" sz="2600" dirty="0">
                <a:solidFill>
                  <a:srgbClr val="008000"/>
                </a:solidFill>
                <a:effectLst/>
                <a:latin typeface="Times New Roman"/>
                <a:ea typeface="ＭＳ 明朝"/>
                <a:cs typeface="Times New Roman"/>
              </a:rPr>
              <a:t>path(X,Y) :-</a:t>
            </a:r>
            <a:endParaRPr lang="en-US" sz="2600" dirty="0">
              <a:solidFill>
                <a:srgbClr val="008000"/>
              </a:solidFill>
              <a:effectLst/>
              <a:ea typeface="ＭＳ 明朝"/>
              <a:cs typeface="Times New Roman"/>
            </a:endParaRPr>
          </a:p>
          <a:p>
            <a:pPr marL="0" marR="0">
              <a:spcBef>
                <a:spcPts val="0"/>
              </a:spcBef>
              <a:spcAft>
                <a:spcPts val="0"/>
              </a:spcAft>
            </a:pPr>
            <a:r>
              <a:rPr lang="en-US" sz="2600" dirty="0" smtClean="0">
                <a:solidFill>
                  <a:srgbClr val="008000"/>
                </a:solidFill>
                <a:effectLst/>
                <a:latin typeface="Times New Roman"/>
                <a:ea typeface="ＭＳ 明朝"/>
                <a:cs typeface="Times New Roman"/>
              </a:rPr>
              <a:t>    link</a:t>
            </a:r>
            <a:r>
              <a:rPr lang="en-US" sz="2600" dirty="0">
                <a:solidFill>
                  <a:srgbClr val="008000"/>
                </a:solidFill>
                <a:effectLst/>
                <a:latin typeface="Times New Roman"/>
                <a:ea typeface="ＭＳ 明朝"/>
                <a:cs typeface="Times New Roman"/>
              </a:rPr>
              <a:t>(X,Y,_) ; link(Y,X,_).</a:t>
            </a:r>
            <a:endParaRPr lang="en-US" sz="2600" dirty="0">
              <a:solidFill>
                <a:srgbClr val="008000"/>
              </a:solidFill>
              <a:effectLst/>
              <a:ea typeface="ＭＳ 明朝"/>
              <a:cs typeface="Times New Roman"/>
            </a:endParaRPr>
          </a:p>
          <a:p>
            <a:pPr marL="0" marR="0">
              <a:spcBef>
                <a:spcPts val="0"/>
              </a:spcBef>
              <a:spcAft>
                <a:spcPts val="0"/>
              </a:spcAft>
            </a:pPr>
            <a:r>
              <a:rPr lang="en-US" sz="2600" dirty="0">
                <a:solidFill>
                  <a:srgbClr val="008000"/>
                </a:solidFill>
                <a:effectLst/>
                <a:latin typeface="Times New Roman"/>
                <a:ea typeface="ＭＳ 明朝"/>
                <a:cs typeface="Times New Roman"/>
              </a:rPr>
              <a:t>path(X,Y) :-</a:t>
            </a:r>
            <a:endParaRPr lang="en-US" sz="2600" dirty="0">
              <a:solidFill>
                <a:srgbClr val="008000"/>
              </a:solidFill>
              <a:effectLst/>
              <a:ea typeface="ＭＳ 明朝"/>
              <a:cs typeface="Times New Roman"/>
            </a:endParaRPr>
          </a:p>
          <a:p>
            <a:pPr marL="0" marR="0">
              <a:spcBef>
                <a:spcPts val="0"/>
              </a:spcBef>
              <a:spcAft>
                <a:spcPts val="0"/>
              </a:spcAft>
            </a:pPr>
            <a:r>
              <a:rPr lang="en-US" sz="2600" dirty="0">
                <a:solidFill>
                  <a:srgbClr val="008000"/>
                </a:solidFill>
                <a:latin typeface="Times New Roman"/>
                <a:ea typeface="ＭＳ 明朝"/>
                <a:cs typeface="Times New Roman"/>
              </a:rPr>
              <a:t> </a:t>
            </a:r>
            <a:r>
              <a:rPr lang="en-US" sz="2600" dirty="0" smtClean="0">
                <a:solidFill>
                  <a:srgbClr val="008000"/>
                </a:solidFill>
                <a:latin typeface="Times New Roman"/>
                <a:ea typeface="ＭＳ 明朝"/>
                <a:cs typeface="Times New Roman"/>
              </a:rPr>
              <a:t>   </a:t>
            </a:r>
            <a:r>
              <a:rPr lang="en-US" sz="2600" dirty="0" smtClean="0">
                <a:solidFill>
                  <a:srgbClr val="008000"/>
                </a:solidFill>
                <a:effectLst/>
                <a:latin typeface="Times New Roman"/>
                <a:ea typeface="ＭＳ 明朝"/>
                <a:cs typeface="Times New Roman"/>
              </a:rPr>
              <a:t>link</a:t>
            </a:r>
            <a:r>
              <a:rPr lang="en-US" sz="2600" dirty="0">
                <a:solidFill>
                  <a:srgbClr val="008000"/>
                </a:solidFill>
                <a:effectLst/>
                <a:latin typeface="Times New Roman"/>
                <a:ea typeface="ＭＳ 明朝"/>
                <a:cs typeface="Times New Roman"/>
              </a:rPr>
              <a:t>(X,Z,_),</a:t>
            </a:r>
            <a:endParaRPr lang="en-US" sz="2600" dirty="0">
              <a:solidFill>
                <a:srgbClr val="008000"/>
              </a:solidFill>
              <a:effectLst/>
              <a:ea typeface="ＭＳ 明朝"/>
              <a:cs typeface="Times New Roman"/>
            </a:endParaRPr>
          </a:p>
          <a:p>
            <a:pPr marL="0" marR="0">
              <a:spcBef>
                <a:spcPts val="0"/>
              </a:spcBef>
              <a:spcAft>
                <a:spcPts val="0"/>
              </a:spcAft>
            </a:pPr>
            <a:r>
              <a:rPr lang="en-US" sz="2600" dirty="0" smtClean="0">
                <a:solidFill>
                  <a:srgbClr val="008000"/>
                </a:solidFill>
                <a:effectLst/>
                <a:latin typeface="Times New Roman"/>
                <a:ea typeface="ＭＳ 明朝"/>
                <a:cs typeface="Times New Roman"/>
              </a:rPr>
              <a:t>    path</a:t>
            </a:r>
            <a:r>
              <a:rPr lang="en-US" sz="2600" dirty="0">
                <a:solidFill>
                  <a:srgbClr val="008000"/>
                </a:solidFill>
                <a:effectLst/>
                <a:latin typeface="Times New Roman"/>
                <a:ea typeface="ＭＳ 明朝"/>
                <a:cs typeface="Times New Roman"/>
              </a:rPr>
              <a:t>(Z, Y) . </a:t>
            </a:r>
            <a:endParaRPr lang="en-US" sz="2600" dirty="0">
              <a:solidFill>
                <a:srgbClr val="008000"/>
              </a:solidFill>
              <a:effectLst/>
              <a:ea typeface="ＭＳ 明朝"/>
              <a:cs typeface="Times New Roman"/>
            </a:endParaRPr>
          </a:p>
          <a:p>
            <a:pPr marL="0" marR="0">
              <a:spcBef>
                <a:spcPts val="0"/>
              </a:spcBef>
              <a:spcAft>
                <a:spcPts val="0"/>
              </a:spcAft>
            </a:pPr>
            <a:r>
              <a:rPr lang="en-US" sz="2400" dirty="0">
                <a:effectLst/>
                <a:latin typeface="Verdana"/>
                <a:ea typeface="ＭＳ 明朝"/>
                <a:cs typeface="Times New Roman"/>
              </a:rPr>
              <a:t> </a:t>
            </a:r>
            <a:endParaRPr lang="en-US" sz="2400" dirty="0">
              <a:effectLst/>
              <a:ea typeface="ＭＳ 明朝"/>
              <a:cs typeface="Times New Roman"/>
            </a:endParaRPr>
          </a:p>
        </p:txBody>
      </p:sp>
      <p:sp>
        <p:nvSpPr>
          <p:cNvPr id="33" name="TextBox 32"/>
          <p:cNvSpPr txBox="1"/>
          <p:nvPr/>
        </p:nvSpPr>
        <p:spPr>
          <a:xfrm>
            <a:off x="823625" y="22334996"/>
            <a:ext cx="4656564" cy="954107"/>
          </a:xfrm>
          <a:prstGeom prst="rect">
            <a:avLst/>
          </a:prstGeom>
          <a:noFill/>
        </p:spPr>
        <p:txBody>
          <a:bodyPr wrap="square" rtlCol="0">
            <a:spAutoFit/>
          </a:bodyPr>
          <a:lstStyle/>
          <a:p>
            <a:pPr algn="ctr"/>
            <a:r>
              <a:rPr lang="en-US" sz="2800" b="1" u="sng" dirty="0" smtClean="0">
                <a:latin typeface="Verdana"/>
                <a:cs typeface="Verdana"/>
              </a:rPr>
              <a:t>XSB Methodology: Prolog Backtracking</a:t>
            </a:r>
            <a:endParaRPr lang="en-US" sz="2800" b="1" u="sng" dirty="0">
              <a:latin typeface="Verdana"/>
              <a:cs typeface="Verdana"/>
            </a:endParaRPr>
          </a:p>
        </p:txBody>
      </p:sp>
      <p:sp>
        <p:nvSpPr>
          <p:cNvPr id="34" name="Text Box 1"/>
          <p:cNvSpPr txBox="1"/>
          <p:nvPr/>
        </p:nvSpPr>
        <p:spPr>
          <a:xfrm>
            <a:off x="13900130" y="6202229"/>
            <a:ext cx="6309562" cy="7437268"/>
          </a:xfrm>
          <a:prstGeom prst="rect">
            <a:avLst/>
          </a:prstGeom>
          <a:noFill/>
          <a:ln>
            <a:solidFill>
              <a:srgbClr val="10253F"/>
            </a:solid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2200" b="1" u="sng" dirty="0">
                <a:solidFill>
                  <a:srgbClr val="000090"/>
                </a:solidFill>
                <a:effectLst/>
                <a:latin typeface="Verdana"/>
                <a:ea typeface="ＭＳ 明朝"/>
                <a:cs typeface="Times New Roman"/>
              </a:rPr>
              <a:t>Artificial Intelligence with Prolog (Logic Programming):</a:t>
            </a:r>
            <a:endParaRPr lang="en-US" sz="2200" dirty="0">
              <a:effectLst/>
              <a:ea typeface="ＭＳ 明朝"/>
              <a:cs typeface="Times New Roman"/>
            </a:endParaRPr>
          </a:p>
          <a:p>
            <a:pPr marL="342900" marR="0" lvl="0" indent="-342900">
              <a:spcBef>
                <a:spcPts val="0"/>
              </a:spcBef>
              <a:spcAft>
                <a:spcPts val="0"/>
              </a:spcAft>
              <a:buFont typeface="Symbol"/>
              <a:buChar char=""/>
            </a:pPr>
            <a:r>
              <a:rPr lang="en-US" sz="2200" b="1" u="sng" dirty="0">
                <a:solidFill>
                  <a:srgbClr val="FF0000"/>
                </a:solidFill>
                <a:effectLst/>
                <a:latin typeface="Verdana"/>
                <a:ea typeface="ＭＳ 明朝"/>
                <a:cs typeface="Times New Roman"/>
              </a:rPr>
              <a:t>Database/Knowledge Base</a:t>
            </a:r>
            <a:r>
              <a:rPr lang="en-US" sz="2200" dirty="0">
                <a:solidFill>
                  <a:srgbClr val="FF0000"/>
                </a:solidFill>
                <a:effectLst/>
                <a:latin typeface="Verdana"/>
                <a:ea typeface="ＭＳ 明朝"/>
                <a:cs typeface="Times New Roman"/>
              </a:rPr>
              <a:t> – Facts and Rules</a:t>
            </a:r>
            <a:endParaRPr lang="en-US" sz="2200" dirty="0">
              <a:effectLst/>
              <a:ea typeface="ＭＳ 明朝"/>
              <a:cs typeface="Times New Roman"/>
            </a:endParaRPr>
          </a:p>
          <a:p>
            <a:pPr marL="342900" marR="0" lvl="0" indent="-342900">
              <a:spcBef>
                <a:spcPts val="0"/>
              </a:spcBef>
              <a:spcAft>
                <a:spcPts val="0"/>
              </a:spcAft>
              <a:buFont typeface="Symbol"/>
              <a:buChar char=""/>
            </a:pPr>
            <a:r>
              <a:rPr lang="en-US" sz="2200" b="1" u="sng" dirty="0">
                <a:solidFill>
                  <a:srgbClr val="0000FF"/>
                </a:solidFill>
                <a:effectLst/>
                <a:latin typeface="Verdana"/>
                <a:ea typeface="ＭＳ 明朝"/>
                <a:cs typeface="Times New Roman"/>
              </a:rPr>
              <a:t>Variables</a:t>
            </a:r>
            <a:r>
              <a:rPr lang="en-US" sz="2200" dirty="0">
                <a:solidFill>
                  <a:srgbClr val="0000FF"/>
                </a:solidFill>
                <a:effectLst/>
                <a:latin typeface="Verdana"/>
                <a:ea typeface="ＭＳ 明朝"/>
                <a:cs typeface="Times New Roman"/>
              </a:rPr>
              <a:t> – Always capitalized</a:t>
            </a:r>
            <a:endParaRPr lang="en-US" sz="2200" dirty="0">
              <a:effectLst/>
              <a:ea typeface="ＭＳ 明朝"/>
              <a:cs typeface="Times New Roman"/>
            </a:endParaRPr>
          </a:p>
          <a:p>
            <a:pPr marL="342900" marR="0" lvl="0" indent="-342900">
              <a:spcBef>
                <a:spcPts val="0"/>
              </a:spcBef>
              <a:spcAft>
                <a:spcPts val="0"/>
              </a:spcAft>
              <a:buFont typeface="Symbol"/>
              <a:buChar char=""/>
            </a:pPr>
            <a:r>
              <a:rPr lang="en-US" sz="2200" b="1" u="sng" dirty="0">
                <a:solidFill>
                  <a:srgbClr val="FF0000"/>
                </a:solidFill>
                <a:effectLst/>
                <a:latin typeface="Verdana"/>
                <a:ea typeface="ＭＳ 明朝"/>
                <a:cs typeface="Times New Roman"/>
              </a:rPr>
              <a:t>Backtracking</a:t>
            </a:r>
            <a:r>
              <a:rPr lang="en-US" sz="2200" dirty="0">
                <a:solidFill>
                  <a:srgbClr val="FF0000"/>
                </a:solidFill>
                <a:effectLst/>
                <a:latin typeface="Verdana"/>
                <a:ea typeface="ＭＳ 明朝"/>
                <a:cs typeface="Times New Roman"/>
              </a:rPr>
              <a:t> – The way it searches for a pattern is called backtracking. The repeated searching for additional solutions. Goes back and tries again to find a solution. </a:t>
            </a:r>
            <a:endParaRPr lang="en-US" sz="2200" dirty="0">
              <a:effectLst/>
              <a:ea typeface="ＭＳ 明朝"/>
              <a:cs typeface="Times New Roman"/>
            </a:endParaRPr>
          </a:p>
          <a:p>
            <a:pPr marL="342900" marR="0" lvl="0" indent="-342900">
              <a:spcBef>
                <a:spcPts val="0"/>
              </a:spcBef>
              <a:spcAft>
                <a:spcPts val="0"/>
              </a:spcAft>
              <a:buFont typeface="Symbol"/>
              <a:buChar char=""/>
            </a:pPr>
            <a:r>
              <a:rPr lang="en-US" sz="2200" b="1" u="sng" dirty="0">
                <a:solidFill>
                  <a:srgbClr val="0000FF"/>
                </a:solidFill>
                <a:effectLst/>
                <a:latin typeface="Verdana"/>
                <a:ea typeface="ＭＳ 明朝"/>
                <a:cs typeface="Times New Roman"/>
              </a:rPr>
              <a:t>Unification</a:t>
            </a:r>
            <a:r>
              <a:rPr lang="en-US" sz="2200" dirty="0">
                <a:solidFill>
                  <a:srgbClr val="0000FF"/>
                </a:solidFill>
                <a:effectLst/>
                <a:latin typeface="Verdana"/>
                <a:ea typeface="ＭＳ 明朝"/>
                <a:cs typeface="Times New Roman"/>
              </a:rPr>
              <a:t> – The way it matches and binds with a pattern is called unification. The binding of a variable with each name in succession, which matches query’s predicate in the database</a:t>
            </a:r>
            <a:endParaRPr lang="en-US" sz="2200" dirty="0">
              <a:effectLst/>
              <a:ea typeface="ＭＳ 明朝"/>
              <a:cs typeface="Times New Roman"/>
            </a:endParaRPr>
          </a:p>
          <a:p>
            <a:pPr marL="342900" marR="0" lvl="0" indent="-342900">
              <a:spcBef>
                <a:spcPts val="0"/>
              </a:spcBef>
              <a:spcAft>
                <a:spcPts val="0"/>
              </a:spcAft>
              <a:buFont typeface="Symbol"/>
              <a:buChar char=""/>
            </a:pPr>
            <a:r>
              <a:rPr lang="en-US" sz="2200" b="1" u="sng" dirty="0">
                <a:solidFill>
                  <a:srgbClr val="FF0000"/>
                </a:solidFill>
                <a:effectLst/>
                <a:latin typeface="Verdana"/>
                <a:ea typeface="ＭＳ 明朝"/>
                <a:cs typeface="Times New Roman"/>
              </a:rPr>
              <a:t>Recursion</a:t>
            </a:r>
            <a:r>
              <a:rPr lang="en-US" sz="2200" dirty="0">
                <a:solidFill>
                  <a:srgbClr val="FF0000"/>
                </a:solidFill>
                <a:effectLst/>
                <a:latin typeface="Verdana"/>
                <a:ea typeface="ＭＳ 明朝"/>
                <a:cs typeface="Times New Roman"/>
              </a:rPr>
              <a:t> – Handles the looping of the search</a:t>
            </a:r>
            <a:endParaRPr lang="en-US" sz="2200" dirty="0">
              <a:effectLst/>
              <a:ea typeface="ＭＳ 明朝"/>
              <a:cs typeface="Times New Roman"/>
            </a:endParaRPr>
          </a:p>
          <a:p>
            <a:pPr marL="342900" marR="0" lvl="0" indent="-342900">
              <a:spcBef>
                <a:spcPts val="0"/>
              </a:spcBef>
              <a:spcAft>
                <a:spcPts val="0"/>
              </a:spcAft>
              <a:buFont typeface="Symbol"/>
              <a:buChar char=""/>
            </a:pPr>
            <a:r>
              <a:rPr lang="en-US" sz="2200" b="1" u="sng" dirty="0">
                <a:solidFill>
                  <a:srgbClr val="0000FF"/>
                </a:solidFill>
                <a:effectLst/>
                <a:latin typeface="Verdana"/>
                <a:ea typeface="ＭＳ 明朝"/>
                <a:cs typeface="Times New Roman"/>
              </a:rPr>
              <a:t>Query</a:t>
            </a:r>
            <a:r>
              <a:rPr lang="en-US" sz="2200" dirty="0">
                <a:solidFill>
                  <a:srgbClr val="0000FF"/>
                </a:solidFill>
                <a:effectLst/>
                <a:latin typeface="Verdana"/>
                <a:ea typeface="ＭＳ 明朝"/>
                <a:cs typeface="Times New Roman"/>
              </a:rPr>
              <a:t> – When goal is found, Prolog responds “yes”, else it responds “no”</a:t>
            </a:r>
            <a:endParaRPr lang="en-US" sz="2200" dirty="0">
              <a:effectLst/>
              <a:ea typeface="ＭＳ 明朝"/>
              <a:cs typeface="Times New Roman"/>
            </a:endParaRPr>
          </a:p>
        </p:txBody>
      </p:sp>
      <p:sp>
        <p:nvSpPr>
          <p:cNvPr id="35" name="TextBox 34"/>
          <p:cNvSpPr txBox="1"/>
          <p:nvPr/>
        </p:nvSpPr>
        <p:spPr>
          <a:xfrm>
            <a:off x="6957435" y="22567115"/>
            <a:ext cx="6018734" cy="523220"/>
          </a:xfrm>
          <a:prstGeom prst="rect">
            <a:avLst/>
          </a:prstGeom>
          <a:noFill/>
        </p:spPr>
        <p:txBody>
          <a:bodyPr wrap="square" rtlCol="0">
            <a:spAutoFit/>
          </a:bodyPr>
          <a:lstStyle/>
          <a:p>
            <a:r>
              <a:rPr lang="en-US" sz="2800" b="1" u="sng" dirty="0" smtClean="0">
                <a:solidFill>
                  <a:srgbClr val="FF0000"/>
                </a:solidFill>
                <a:latin typeface="Verdana"/>
                <a:cs typeface="Verdana"/>
              </a:rPr>
              <a:t>Prolog Sample Tree Diagram</a:t>
            </a:r>
          </a:p>
        </p:txBody>
      </p:sp>
      <p:pic>
        <p:nvPicPr>
          <p:cNvPr id="36" name="Picture 35"/>
          <p:cNvPicPr>
            <a:picLocks noChangeAspect="1"/>
          </p:cNvPicPr>
          <p:nvPr/>
        </p:nvPicPr>
        <p:blipFill>
          <a:blip r:embed="rId16"/>
          <a:stretch>
            <a:fillRect/>
          </a:stretch>
        </p:blipFill>
        <p:spPr>
          <a:xfrm>
            <a:off x="6266543" y="23965755"/>
            <a:ext cx="6709626" cy="8559198"/>
          </a:xfrm>
          <a:prstGeom prst="rect">
            <a:avLst/>
          </a:prstGeom>
        </p:spPr>
      </p:pic>
      <p:sp>
        <p:nvSpPr>
          <p:cNvPr id="37" name="TextBox 36"/>
          <p:cNvSpPr txBox="1"/>
          <p:nvPr/>
        </p:nvSpPr>
        <p:spPr>
          <a:xfrm>
            <a:off x="17737777" y="17720348"/>
            <a:ext cx="7883254" cy="954107"/>
          </a:xfrm>
          <a:prstGeom prst="rect">
            <a:avLst/>
          </a:prstGeom>
          <a:noFill/>
        </p:spPr>
        <p:txBody>
          <a:bodyPr wrap="square" rtlCol="0">
            <a:spAutoFit/>
          </a:bodyPr>
          <a:lstStyle/>
          <a:p>
            <a:pPr algn="ctr"/>
            <a:r>
              <a:rPr lang="en-US" sz="2800" b="1" u="sng" dirty="0" smtClean="0">
                <a:solidFill>
                  <a:srgbClr val="FF0000"/>
                </a:solidFill>
                <a:latin typeface="Verdana"/>
                <a:cs typeface="Verdana"/>
              </a:rPr>
              <a:t>Electric Power System Planning – Python Graphical User Interface</a:t>
            </a:r>
            <a:endParaRPr lang="en-US" sz="2800" b="1" u="sng" dirty="0">
              <a:solidFill>
                <a:srgbClr val="FF0000"/>
              </a:solidFill>
              <a:latin typeface="Verdana"/>
              <a:cs typeface="Verdana"/>
            </a:endParaRPr>
          </a:p>
        </p:txBody>
      </p:sp>
      <p:sp>
        <p:nvSpPr>
          <p:cNvPr id="23" name="TextBox 22"/>
          <p:cNvSpPr txBox="1"/>
          <p:nvPr/>
        </p:nvSpPr>
        <p:spPr>
          <a:xfrm>
            <a:off x="13970089" y="27555097"/>
            <a:ext cx="7558000" cy="1785104"/>
          </a:xfrm>
          <a:prstGeom prst="rect">
            <a:avLst/>
          </a:prstGeom>
          <a:noFill/>
        </p:spPr>
        <p:txBody>
          <a:bodyPr wrap="square" rtlCol="0">
            <a:spAutoFit/>
          </a:bodyPr>
          <a:lstStyle/>
          <a:p>
            <a:pPr algn="ctr"/>
            <a:r>
              <a:rPr lang="en-US" sz="2800" b="1" u="sng" dirty="0">
                <a:solidFill>
                  <a:srgbClr val="3366FF"/>
                </a:solidFill>
                <a:latin typeface="Verdana"/>
                <a:cs typeface="Verdana"/>
              </a:rPr>
              <a:t>Electric Power System Planning – </a:t>
            </a:r>
            <a:r>
              <a:rPr lang="en-US" sz="2800" b="1" u="sng" dirty="0" smtClean="0">
                <a:solidFill>
                  <a:srgbClr val="3366FF"/>
                </a:solidFill>
                <a:latin typeface="Verdana"/>
                <a:cs typeface="Verdana"/>
              </a:rPr>
              <a:t>Prolog Output</a:t>
            </a:r>
          </a:p>
          <a:p>
            <a:pPr algn="ctr"/>
            <a:r>
              <a:rPr lang="en-US" sz="5400" b="1" dirty="0" smtClean="0">
                <a:solidFill>
                  <a:srgbClr val="3366FF"/>
                </a:solidFill>
                <a:latin typeface="Verdana"/>
                <a:cs typeface="Verdana"/>
                <a:sym typeface="Wingdings"/>
              </a:rPr>
              <a:t></a:t>
            </a:r>
            <a:endParaRPr lang="en-US" sz="5400" b="1" dirty="0">
              <a:solidFill>
                <a:srgbClr val="3366FF"/>
              </a:solidFill>
              <a:latin typeface="Verdana"/>
              <a:cs typeface="Verdana"/>
            </a:endParaRPr>
          </a:p>
        </p:txBody>
      </p:sp>
      <p:pic>
        <p:nvPicPr>
          <p:cNvPr id="26" name="Picture 25"/>
          <p:cNvPicPr>
            <a:picLocks noChangeAspect="1"/>
          </p:cNvPicPr>
          <p:nvPr/>
        </p:nvPicPr>
        <p:blipFill rotWithShape="1">
          <a:blip r:embed="rId17"/>
          <a:srcRect l="2811"/>
          <a:stretch/>
        </p:blipFill>
        <p:spPr>
          <a:xfrm>
            <a:off x="24098345" y="6038432"/>
            <a:ext cx="6189540" cy="8648700"/>
          </a:xfrm>
          <a:prstGeom prst="rect">
            <a:avLst/>
          </a:prstGeom>
        </p:spPr>
      </p:pic>
      <p:sp>
        <p:nvSpPr>
          <p:cNvPr id="28" name="TextBox 27"/>
          <p:cNvSpPr txBox="1"/>
          <p:nvPr/>
        </p:nvSpPr>
        <p:spPr>
          <a:xfrm>
            <a:off x="20485781" y="6681697"/>
            <a:ext cx="3368282" cy="1785104"/>
          </a:xfrm>
          <a:prstGeom prst="rect">
            <a:avLst/>
          </a:prstGeom>
          <a:noFill/>
        </p:spPr>
        <p:txBody>
          <a:bodyPr wrap="square" rtlCol="0">
            <a:spAutoFit/>
          </a:bodyPr>
          <a:lstStyle/>
          <a:p>
            <a:pPr algn="ctr"/>
            <a:r>
              <a:rPr lang="en-US" sz="2800" b="1" u="sng" dirty="0" smtClean="0">
                <a:solidFill>
                  <a:srgbClr val="FF6600"/>
                </a:solidFill>
                <a:latin typeface="Verdana"/>
                <a:cs typeface="Verdana"/>
              </a:rPr>
              <a:t>Algorithm </a:t>
            </a:r>
          </a:p>
          <a:p>
            <a:pPr algn="ctr"/>
            <a:r>
              <a:rPr lang="en-US" sz="2800" b="1" u="sng" dirty="0" smtClean="0">
                <a:solidFill>
                  <a:srgbClr val="FF6600"/>
                </a:solidFill>
                <a:latin typeface="Verdana"/>
                <a:cs typeface="Verdana"/>
              </a:rPr>
              <a:t>Flow Chart</a:t>
            </a:r>
          </a:p>
          <a:p>
            <a:pPr algn="ctr"/>
            <a:r>
              <a:rPr lang="en-US" sz="5400" b="1" dirty="0" smtClean="0">
                <a:solidFill>
                  <a:srgbClr val="FF6600"/>
                </a:solidFill>
                <a:latin typeface="Verdana"/>
                <a:cs typeface="Verdana"/>
                <a:sym typeface="Wingdings"/>
              </a:rPr>
              <a:t></a:t>
            </a:r>
            <a:endParaRPr lang="en-US" sz="5400" b="1" dirty="0">
              <a:solidFill>
                <a:srgbClr val="FF6600"/>
              </a:solidFill>
              <a:latin typeface="Verdana"/>
              <a:cs typeface="Verdana"/>
            </a:endParaRPr>
          </a:p>
        </p:txBody>
      </p:sp>
    </p:spTree>
    <p:extLst>
      <p:ext uri="{BB962C8B-B14F-4D97-AF65-F5344CB8AC3E}">
        <p14:creationId xmlns:p14="http://schemas.microsoft.com/office/powerpoint/2010/main" val="296972662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117A4A13-D467-4D17-85DE-2708A212DA52}">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emplate/>
  <TotalTime>3830</TotalTime>
  <Words>720</Words>
  <Application>Microsoft Macintosh PowerPoint</Application>
  <PresentationFormat>Custom</PresentationFormat>
  <Paragraphs>73</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Efficient Power Delivery Using Artificial Intelligence Planning  Dennis Sosa, Paul Fodor Contact: dennis.sosa@stonybrook.edu  Computer Science Department, Stony Brook University, Stony Brook, NY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Dennis G Sosa</dc:creator>
  <cp:lastModifiedBy>Dennis Sosa</cp:lastModifiedBy>
  <cp:revision>132</cp:revision>
  <dcterms:created xsi:type="dcterms:W3CDTF">2015-07-23T22:38:17Z</dcterms:created>
  <dcterms:modified xsi:type="dcterms:W3CDTF">2015-08-04T02:29:06Z</dcterms:modified>
</cp:coreProperties>
</file>