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77" r:id="rId4"/>
    <p:sldId id="278" r:id="rId5"/>
    <p:sldId id="279" r:id="rId6"/>
    <p:sldId id="280" r:id="rId7"/>
    <p:sldId id="281" r:id="rId8"/>
    <p:sldId id="257" r:id="rId9"/>
    <p:sldId id="258" r:id="rId10"/>
    <p:sldId id="260" r:id="rId11"/>
    <p:sldId id="259" r:id="rId12"/>
    <p:sldId id="261" r:id="rId13"/>
    <p:sldId id="262" r:id="rId14"/>
    <p:sldId id="263" r:id="rId15"/>
    <p:sldId id="264" r:id="rId16"/>
    <p:sldId id="265" r:id="rId17"/>
    <p:sldId id="266" r:id="rId18"/>
    <p:sldId id="267" r:id="rId19"/>
    <p:sldId id="268" r:id="rId20"/>
    <p:sldId id="269" r:id="rId21"/>
    <p:sldId id="270" r:id="rId22"/>
    <p:sldId id="282" r:id="rId23"/>
    <p:sldId id="271" r:id="rId24"/>
    <p:sldId id="272" r:id="rId25"/>
    <p:sldId id="283" r:id="rId26"/>
    <p:sldId id="273" r:id="rId27"/>
    <p:sldId id="284" r:id="rId28"/>
    <p:sldId id="274" r:id="rId29"/>
    <p:sldId id="285" r:id="rId30"/>
    <p:sldId id="275" r:id="rId31"/>
    <p:sldId id="286" r:id="rId32"/>
    <p:sldId id="287" r:id="rId33"/>
    <p:sldId id="288" r:id="rId34"/>
    <p:sldId id="289" r:id="rId35"/>
    <p:sldId id="290" r:id="rId36"/>
    <p:sldId id="291" r:id="rId37"/>
    <p:sldId id="276" r:id="rId3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58"/>
  </p:normalViewPr>
  <p:slideViewPr>
    <p:cSldViewPr>
      <p:cViewPr varScale="1">
        <p:scale>
          <a:sx n="120" d="100"/>
          <a:sy n="120" d="100"/>
        </p:scale>
        <p:origin x="211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AC31E93D-0BEB-44E1-928C-C9CAB0268251}" type="datetimeFigureOut">
              <a:rPr lang="el-GR" smtClean="0"/>
              <a:t>13/3/25</a:t>
            </a:fld>
            <a:endParaRPr lang="el-GR"/>
          </a:p>
        </p:txBody>
      </p:sp>
      <p:sp>
        <p:nvSpPr>
          <p:cNvPr id="17" name="16 - Θέση υποσέλιδου"/>
          <p:cNvSpPr>
            <a:spLocks noGrp="1"/>
          </p:cNvSpPr>
          <p:nvPr>
            <p:ph type="ftr" sz="quarter" idx="11"/>
          </p:nvPr>
        </p:nvSpPr>
        <p:spPr>
          <a:xfrm>
            <a:off x="2898648" y="6355080"/>
            <a:ext cx="3474720" cy="365760"/>
          </a:xfrm>
        </p:spPr>
        <p:txBody>
          <a:bodyPr/>
          <a:lstStyle/>
          <a:p>
            <a:endParaRPr lang="el-GR"/>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6641DFEF-97E6-4383-BE69-29C514413824}" type="slidenum">
              <a:rPr lang="el-GR" smtClean="0"/>
              <a:t>‹#›</a:t>
            </a:fld>
            <a:endParaRPr lang="el-GR"/>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AC31E93D-0BEB-44E1-928C-C9CAB0268251}" type="datetimeFigureOut">
              <a:rPr lang="el-GR" smtClean="0"/>
              <a:t>13/3/25</a:t>
            </a:fld>
            <a:endParaRPr lang="el-GR"/>
          </a:p>
        </p:txBody>
      </p:sp>
      <p:sp>
        <p:nvSpPr>
          <p:cNvPr id="5" name="4 - Θέση υποσέλιδου"/>
          <p:cNvSpPr>
            <a:spLocks noGrp="1"/>
          </p:cNvSpPr>
          <p:nvPr>
            <p:ph type="ftr" sz="quarter" idx="11"/>
          </p:nvPr>
        </p:nvSpPr>
        <p:spPr>
          <a:xfrm>
            <a:off x="2898648" y="6355080"/>
            <a:ext cx="3474720" cy="365760"/>
          </a:xfrm>
        </p:spPr>
        <p:txBody>
          <a:bodyPr/>
          <a:lstStyle/>
          <a:p>
            <a:endParaRPr lang="el-GR"/>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6641DFEF-97E6-4383-BE69-29C514413824}" type="slidenum">
              <a:rPr lang="el-GR" smtClean="0"/>
              <a:t>‹#›</a:t>
            </a:fld>
            <a:endParaRPr lang="el-GR"/>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13/3/25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a:t>Kλικ για επεξεργασία των στυλ του υποδείγματος</a:t>
            </a:r>
          </a:p>
          <a:p>
            <a:pPr lvl="1" eaLnBrk="1" latinLnBrk="0" hangingPunct="1"/>
            <a:r>
              <a:rPr kumimoji="0" lang="el-GR"/>
              <a:t>Δεύτερου επιπέδου</a:t>
            </a:r>
          </a:p>
          <a:p>
            <a:pPr lvl="2" eaLnBrk="1" latinLnBrk="0" hangingPunct="1"/>
            <a:r>
              <a:rPr kumimoji="0" lang="el-GR"/>
              <a:t>Τρίτου επιπέδου</a:t>
            </a:r>
          </a:p>
          <a:p>
            <a:pPr lvl="3" eaLnBrk="1" latinLnBrk="0" hangingPunct="1"/>
            <a:r>
              <a:rPr kumimoji="0" lang="el-GR"/>
              <a:t>Τέταρτου επιπέδου</a:t>
            </a:r>
          </a:p>
          <a:p>
            <a:pPr lvl="4" eaLnBrk="1" latinLnBrk="0" hangingPunct="1"/>
            <a:r>
              <a:rPr kumimoji="0" lang="el-GR"/>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31E93D-0BEB-44E1-928C-C9CAB0268251}" type="datetimeFigureOut">
              <a:rPr lang="el-GR" smtClean="0"/>
              <a:t>13/3/25</a:t>
            </a:fld>
            <a:endParaRPr lang="el-GR"/>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l-GR"/>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641DFEF-97E6-4383-BE69-29C514413824}" type="slidenum">
              <a:rPr lang="el-GR" smtClean="0"/>
              <a:t>‹#›</a:t>
            </a:fld>
            <a:endParaRPr lang="el-GR"/>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normAutofit fontScale="90000"/>
          </a:bodyPr>
          <a:lstStyle/>
          <a:p>
            <a:r>
              <a:rPr lang="en-US" dirty="0"/>
              <a:t>Artificial Intelligence and Machine Learning in Finance</a:t>
            </a:r>
            <a:endParaRPr lang="el-GR" dirty="0"/>
          </a:p>
        </p:txBody>
      </p:sp>
      <p:sp>
        <p:nvSpPr>
          <p:cNvPr id="3" name="2 - Υπότιτλος"/>
          <p:cNvSpPr>
            <a:spLocks noGrp="1"/>
          </p:cNvSpPr>
          <p:nvPr>
            <p:ph type="subTitle" idx="1"/>
          </p:nvPr>
        </p:nvSpPr>
        <p:spPr/>
        <p:txBody>
          <a:bodyPr/>
          <a:lstStyle/>
          <a:p>
            <a:r>
              <a:rPr lang="en-US" dirty="0"/>
              <a:t>Assistant Professor: Dionisios N. Sotiropoulos</a:t>
            </a:r>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n-US" sz="2400" dirty="0"/>
              <a:t>Current and Future Machine Learning Applications</a:t>
            </a:r>
            <a:br>
              <a:rPr lang="en-US" sz="2400" dirty="0"/>
            </a:br>
            <a:r>
              <a:rPr lang="en-US" sz="2400" dirty="0"/>
              <a:t>in Finance</a:t>
            </a:r>
            <a:endParaRPr lang="el-GR" sz="2400" dirty="0"/>
          </a:p>
        </p:txBody>
      </p:sp>
      <p:sp>
        <p:nvSpPr>
          <p:cNvPr id="3" name="2 - Θέση περιεχομένου"/>
          <p:cNvSpPr>
            <a:spLocks noGrp="1"/>
          </p:cNvSpPr>
          <p:nvPr>
            <p:ph sz="quarter" idx="1"/>
          </p:nvPr>
        </p:nvSpPr>
        <p:spPr/>
        <p:txBody>
          <a:bodyPr>
            <a:normAutofit lnSpcReduction="10000"/>
          </a:bodyPr>
          <a:lstStyle/>
          <a:p>
            <a:r>
              <a:rPr lang="en-US" dirty="0">
                <a:latin typeface="Calibri" pitchFamily="34" charset="0"/>
                <a:cs typeface="Calibri" pitchFamily="34" charset="0"/>
              </a:rPr>
              <a:t>Algorithmic Trading</a:t>
            </a:r>
          </a:p>
          <a:p>
            <a:r>
              <a:rPr lang="en-US" dirty="0">
                <a:latin typeface="Calibri" pitchFamily="34" charset="0"/>
                <a:cs typeface="Calibri" pitchFamily="34" charset="0"/>
              </a:rPr>
              <a:t>Portfolio Management and </a:t>
            </a:r>
            <a:r>
              <a:rPr lang="en-US" dirty="0" err="1">
                <a:latin typeface="Calibri" pitchFamily="34" charset="0"/>
                <a:cs typeface="Calibri" pitchFamily="34" charset="0"/>
              </a:rPr>
              <a:t>Robo</a:t>
            </a:r>
            <a:r>
              <a:rPr lang="en-US" dirty="0">
                <a:latin typeface="Calibri" pitchFamily="34" charset="0"/>
                <a:cs typeface="Calibri" pitchFamily="34" charset="0"/>
              </a:rPr>
              <a:t>-Advisors</a:t>
            </a:r>
          </a:p>
          <a:p>
            <a:r>
              <a:rPr lang="en-US" dirty="0">
                <a:latin typeface="Calibri" pitchFamily="34" charset="0"/>
                <a:cs typeface="Calibri" pitchFamily="34" charset="0"/>
              </a:rPr>
              <a:t>Fraud Detection</a:t>
            </a:r>
          </a:p>
          <a:p>
            <a:r>
              <a:rPr lang="en-US" dirty="0">
                <a:latin typeface="Calibri" pitchFamily="34" charset="0"/>
                <a:cs typeface="Calibri" pitchFamily="34" charset="0"/>
              </a:rPr>
              <a:t>Loans/Credit Card/Insurance Underwriting</a:t>
            </a:r>
          </a:p>
          <a:p>
            <a:r>
              <a:rPr lang="en-US" dirty="0">
                <a:latin typeface="Calibri" pitchFamily="34" charset="0"/>
                <a:cs typeface="Calibri" pitchFamily="34" charset="0"/>
              </a:rPr>
              <a:t>Automation and </a:t>
            </a:r>
            <a:r>
              <a:rPr lang="en-US" dirty="0" err="1">
                <a:latin typeface="Calibri" pitchFamily="34" charset="0"/>
                <a:cs typeface="Calibri" pitchFamily="34" charset="0"/>
              </a:rPr>
              <a:t>Chatbots</a:t>
            </a:r>
            <a:endParaRPr lang="en-US" dirty="0">
              <a:latin typeface="Calibri" pitchFamily="34" charset="0"/>
              <a:cs typeface="Calibri" pitchFamily="34" charset="0"/>
            </a:endParaRPr>
          </a:p>
          <a:p>
            <a:r>
              <a:rPr lang="en-US" dirty="0">
                <a:latin typeface="Calibri" pitchFamily="34" charset="0"/>
                <a:cs typeface="Calibri" pitchFamily="34" charset="0"/>
              </a:rPr>
              <a:t>Risk Management</a:t>
            </a:r>
          </a:p>
          <a:p>
            <a:r>
              <a:rPr lang="en-US" dirty="0">
                <a:latin typeface="Calibri" pitchFamily="34" charset="0"/>
                <a:cs typeface="Calibri" pitchFamily="34" charset="0"/>
              </a:rPr>
              <a:t>Asset Price Prediction</a:t>
            </a:r>
          </a:p>
          <a:p>
            <a:r>
              <a:rPr lang="en-US" dirty="0">
                <a:latin typeface="Calibri" pitchFamily="34" charset="0"/>
                <a:cs typeface="Calibri" pitchFamily="34" charset="0"/>
              </a:rPr>
              <a:t>Derivative Pricing</a:t>
            </a:r>
          </a:p>
          <a:p>
            <a:r>
              <a:rPr lang="en-US" dirty="0">
                <a:latin typeface="Calibri" pitchFamily="34" charset="0"/>
                <a:cs typeface="Calibri" pitchFamily="34" charset="0"/>
              </a:rPr>
              <a:t>Sentiment Analysis</a:t>
            </a:r>
          </a:p>
          <a:p>
            <a:r>
              <a:rPr lang="en-US" dirty="0">
                <a:latin typeface="Calibri" pitchFamily="34" charset="0"/>
                <a:cs typeface="Calibri" pitchFamily="34" charset="0"/>
              </a:rPr>
              <a:t>Trade Settlement</a:t>
            </a:r>
          </a:p>
          <a:p>
            <a:r>
              <a:rPr lang="en-US" dirty="0">
                <a:latin typeface="Calibri" pitchFamily="34" charset="0"/>
                <a:cs typeface="Calibri" pitchFamily="34" charset="0"/>
              </a:rPr>
              <a:t>Money Laundering</a:t>
            </a:r>
            <a:endParaRPr lang="el-GR"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Algorithmic Trading</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Algorithmic trading uses preprogrammed instructions to execute trades automatically. Machine learning enhances it by adapting strategies in real-time and identifying market patterns, giving institutions a competitive edge. </a:t>
            </a:r>
          </a:p>
          <a:p>
            <a:pPr algn="just"/>
            <a:r>
              <a:rPr lang="en-US" dirty="0">
                <a:latin typeface="Calibri" pitchFamily="34" charset="0"/>
                <a:cs typeface="Calibri" pitchFamily="34" charset="0"/>
              </a:rPr>
              <a:t>As ML evolves, its role in trading will grow, driving innovation and efficiency in financial markets.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Portfolio Management and </a:t>
            </a:r>
            <a:r>
              <a:rPr lang="en-US" dirty="0" err="1"/>
              <a:t>Robo</a:t>
            </a:r>
            <a:r>
              <a:rPr lang="en-US" dirty="0"/>
              <a:t>-Advisors</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AI-driven </a:t>
            </a:r>
            <a:r>
              <a:rPr lang="en-US" dirty="0" err="1">
                <a:latin typeface="Calibri" pitchFamily="34" charset="0"/>
                <a:cs typeface="Calibri" pitchFamily="34" charset="0"/>
              </a:rPr>
              <a:t>robo</a:t>
            </a:r>
            <a:r>
              <a:rPr lang="en-US" dirty="0">
                <a:latin typeface="Calibri" pitchFamily="34" charset="0"/>
                <a:cs typeface="Calibri" pitchFamily="34" charset="0"/>
              </a:rPr>
              <a:t>-advisors manage portfolios based on user goals and risk tolerance, automatically adjusting to market changes. </a:t>
            </a:r>
          </a:p>
          <a:p>
            <a:pPr algn="just"/>
            <a:r>
              <a:rPr lang="en-US" dirty="0">
                <a:latin typeface="Calibri" pitchFamily="34" charset="0"/>
                <a:cs typeface="Calibri" pitchFamily="34" charset="0"/>
              </a:rPr>
              <a:t>Using historical data and machine learning, they optimize investment strategies, making financial planning more personalized, efficient, and accessible.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Fraud Detection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is essential for fighting financial fraud by scanning large datasets to detect suspicious activities in real time. Unlike traditional systems, ML continuously learns and adapts to new threats, offering stronger and more flexible fraud detection as digital transactions grow.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Loans, Credit Card, and Insurance Underwriting</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Machine learning in underwriting analyzes consumer data to predict lending and insurance risks. By spotting patterns in large datasets, ML improves the accuracy and efficiency of risk assessments, streamlining decision-making and enhancing financial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Automation and Chatbots</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learning-powered automation helps finance teams handle routine tasks and analyze data. AI chatbots improve customer service, boosting efficiency and reducing errors. Together, these tools streamline operations, cut costs, and enhance customer experiences in financial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Risk Management</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transforms risk management by improving decision-making and compliance. By analyzing large datasets, ML models identify risks and offer actionable insights. Integrating ML is essential for strengthening the stability and resilience of financial institutions.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Asset Price Prediction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enhances asset price prediction by analyzing past data and market trends. Its advanced algorithms uncover patterns traditional methods may miss, helping financial institutions make better investment decisions and optimize portfolios.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Derivative Pricing</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simplifies derivative pricing by reducing assumptions and directly estimating price relationships. It offers faster, more accurate models that adapt to real-world complexities, improving the efficiency and precision of pricing financial instruments.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Sentiment Analysis</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Sentiment analysis uses machine learning to interpret data from news and social media, helping predict market trends. By analyzing sentiment, ML provides insights into investor behavior and market movements, supporting better investment decisions and deeper understanding of market dynamics.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76A1E-E75D-2CDE-29F2-7B832CCAD811}"/>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EE059FB8-1E81-3501-4B35-8041F8278B39}"/>
              </a:ext>
            </a:extLst>
          </p:cNvPr>
          <p:cNvSpPr>
            <a:spLocks noGrp="1"/>
          </p:cNvSpPr>
          <p:nvPr>
            <p:ph type="title"/>
          </p:nvPr>
        </p:nvSpPr>
        <p:spPr/>
        <p:txBody>
          <a:bodyPr/>
          <a:lstStyle/>
          <a:p>
            <a:r>
              <a:rPr lang="en-US" dirty="0"/>
              <a:t>Presentation Outline</a:t>
            </a:r>
          </a:p>
        </p:txBody>
      </p:sp>
      <p:sp>
        <p:nvSpPr>
          <p:cNvPr id="3" name="2 - Θέση περιεχομένου">
            <a:extLst>
              <a:ext uri="{FF2B5EF4-FFF2-40B4-BE49-F238E27FC236}">
                <a16:creationId xmlns:a16="http://schemas.microsoft.com/office/drawing/2014/main" id="{5D88FF70-9339-F9CD-0DFA-A31FAD107E00}"/>
              </a:ext>
            </a:extLst>
          </p:cNvPr>
          <p:cNvSpPr>
            <a:spLocks noGrp="1"/>
          </p:cNvSpPr>
          <p:nvPr>
            <p:ph sz="quarter" idx="1"/>
          </p:nvPr>
        </p:nvSpPr>
        <p:spPr/>
        <p:txBody>
          <a:bodyPr>
            <a:normAutofit/>
          </a:bodyPr>
          <a:lstStyle/>
          <a:p>
            <a:pPr algn="just">
              <a:lnSpc>
                <a:spcPct val="80000"/>
              </a:lnSpc>
            </a:pPr>
            <a:r>
              <a:rPr lang="en-US" dirty="0">
                <a:latin typeface="Calibri" pitchFamily="34" charset="0"/>
                <a:cs typeface="Calibri" pitchFamily="34" charset="0"/>
              </a:rPr>
              <a:t>Introduction to AI, Machine Learning, Deep Learning, and Data Science</a:t>
            </a:r>
          </a:p>
          <a:p>
            <a:pPr algn="just">
              <a:lnSpc>
                <a:spcPct val="80000"/>
              </a:lnSpc>
            </a:pPr>
            <a:r>
              <a:rPr lang="en-US" dirty="0">
                <a:latin typeface="Calibri" pitchFamily="34" charset="0"/>
                <a:cs typeface="Calibri" pitchFamily="34" charset="0"/>
              </a:rPr>
              <a:t>Machine Learning in Finance</a:t>
            </a:r>
          </a:p>
          <a:p>
            <a:pPr algn="just">
              <a:lnSpc>
                <a:spcPct val="80000"/>
              </a:lnSpc>
            </a:pPr>
            <a:r>
              <a:rPr lang="en-US" dirty="0">
                <a:latin typeface="Calibri" pitchFamily="34" charset="0"/>
                <a:cs typeface="Calibri" pitchFamily="34" charset="0"/>
              </a:rPr>
              <a:t>Key Financial Applications of Machine Learning</a:t>
            </a:r>
          </a:p>
          <a:p>
            <a:pPr algn="just">
              <a:lnSpc>
                <a:spcPct val="80000"/>
              </a:lnSpc>
            </a:pPr>
            <a:r>
              <a:rPr lang="en-US" dirty="0">
                <a:latin typeface="Calibri" pitchFamily="34" charset="0"/>
                <a:cs typeface="Calibri" pitchFamily="34" charset="0"/>
              </a:rPr>
              <a:t>Types of Machine Learning</a:t>
            </a:r>
          </a:p>
          <a:p>
            <a:pPr algn="just">
              <a:lnSpc>
                <a:spcPct val="80000"/>
              </a:lnSpc>
            </a:pPr>
            <a:r>
              <a:rPr lang="en-US" dirty="0">
                <a:latin typeface="Calibri" pitchFamily="34" charset="0"/>
                <a:cs typeface="Calibri" pitchFamily="34" charset="0"/>
              </a:rPr>
              <a:t>Natural Language Processing (NLP) in Finance</a:t>
            </a:r>
          </a:p>
          <a:p>
            <a:pPr algn="just">
              <a:lnSpc>
                <a:spcPct val="80000"/>
              </a:lnSpc>
            </a:pPr>
            <a:r>
              <a:rPr lang="en-US" dirty="0">
                <a:latin typeface="Calibri" pitchFamily="34" charset="0"/>
                <a:cs typeface="Calibri" pitchFamily="34" charset="0"/>
              </a:rPr>
              <a:t>Computational Tools and Python Libraries</a:t>
            </a:r>
          </a:p>
          <a:p>
            <a:pPr algn="just">
              <a:lnSpc>
                <a:spcPct val="80000"/>
              </a:lnSpc>
            </a:pPr>
            <a:r>
              <a:rPr lang="en-US" dirty="0">
                <a:latin typeface="Calibri" pitchFamily="34" charset="0"/>
                <a:cs typeface="Calibri" pitchFamily="34" charset="0"/>
              </a:rPr>
              <a:t>Course Structure and Assessment</a:t>
            </a:r>
          </a:p>
          <a:p>
            <a:pPr algn="just">
              <a:lnSpc>
                <a:spcPct val="80000"/>
              </a:lnSpc>
            </a:pPr>
            <a:r>
              <a:rPr lang="en-US" dirty="0">
                <a:latin typeface="Calibri" pitchFamily="34" charset="0"/>
                <a:cs typeface="Calibri" pitchFamily="34" charset="0"/>
              </a:rPr>
              <a:t>Bibliography and Resources</a:t>
            </a:r>
          </a:p>
        </p:txBody>
      </p:sp>
    </p:spTree>
    <p:extLst>
      <p:ext uri="{BB962C8B-B14F-4D97-AF65-F5344CB8AC3E}">
        <p14:creationId xmlns:p14="http://schemas.microsoft.com/office/powerpoint/2010/main" val="43310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Trade Settlement</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streamlines trade settlement by identifying causes of failed trades and predicting issues. By analyzing trade data, it offers insights to prevent failures, reducing manual effort and improving transaction efficiency and reliability.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Money Laundering Detection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detects money laundering by analyzing data and spotting suspicious patterns. It adapts to evolving threats, strengthening financial security and compliance. ML is essential for protecting financial systems and meeting regulatory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Types of Machine Learning</a:t>
            </a:r>
            <a:endParaRPr lang="el-GR" dirty="0"/>
          </a:p>
        </p:txBody>
      </p:sp>
      <p:sp>
        <p:nvSpPr>
          <p:cNvPr id="3" name="2 - Θέση περιεχομένου"/>
          <p:cNvSpPr>
            <a:spLocks noGrp="1"/>
          </p:cNvSpPr>
          <p:nvPr>
            <p:ph sz="quarter" idx="1"/>
          </p:nvPr>
        </p:nvSpPr>
        <p:spPr/>
        <p:txBody>
          <a:bodyPr/>
          <a:lstStyle/>
          <a:p>
            <a:endParaRPr lang="el-GR" dirty="0"/>
          </a:p>
        </p:txBody>
      </p:sp>
      <p:pic>
        <p:nvPicPr>
          <p:cNvPr id="2050" name="Picture 2"/>
          <p:cNvPicPr>
            <a:picLocks noChangeAspect="1" noChangeArrowheads="1"/>
          </p:cNvPicPr>
          <p:nvPr/>
        </p:nvPicPr>
        <p:blipFill>
          <a:blip r:embed="rId2" cstate="print"/>
          <a:srcRect/>
          <a:stretch>
            <a:fillRect/>
          </a:stretch>
        </p:blipFill>
        <p:spPr bwMode="auto">
          <a:xfrm>
            <a:off x="467544" y="1268760"/>
            <a:ext cx="8064896" cy="436217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Types of Machine Learning</a:t>
            </a:r>
            <a:endParaRPr lang="el-GR" dirty="0"/>
          </a:p>
        </p:txBody>
      </p:sp>
      <p:sp>
        <p:nvSpPr>
          <p:cNvPr id="3" name="2 - Θέση περιεχομένου"/>
          <p:cNvSpPr>
            <a:spLocks noGrp="1"/>
          </p:cNvSpPr>
          <p:nvPr>
            <p:ph sz="quarter" idx="1"/>
          </p:nvPr>
        </p:nvSpPr>
        <p:spPr/>
        <p:txBody>
          <a:bodyPr>
            <a:normAutofit fontScale="92500" lnSpcReduction="10000"/>
          </a:bodyPr>
          <a:lstStyle/>
          <a:p>
            <a:pPr algn="just"/>
            <a:r>
              <a:rPr lang="en-US" dirty="0">
                <a:latin typeface="Calibri" pitchFamily="34" charset="0"/>
                <a:cs typeface="Calibri" pitchFamily="34" charset="0"/>
              </a:rPr>
              <a:t>Machine learning encompasses: </a:t>
            </a:r>
          </a:p>
          <a:p>
            <a:pPr lvl="1" algn="just"/>
            <a:r>
              <a:rPr lang="en-US" dirty="0">
                <a:solidFill>
                  <a:schemeClr val="tx1"/>
                </a:solidFill>
                <a:latin typeface="Calibri" pitchFamily="34" charset="0"/>
                <a:cs typeface="Calibri" pitchFamily="34" charset="0"/>
              </a:rPr>
              <a:t>supervised learning, </a:t>
            </a:r>
          </a:p>
          <a:p>
            <a:pPr lvl="1" algn="just"/>
            <a:r>
              <a:rPr lang="en-US" dirty="0">
                <a:solidFill>
                  <a:schemeClr val="tx1"/>
                </a:solidFill>
                <a:latin typeface="Calibri" pitchFamily="34" charset="0"/>
                <a:cs typeface="Calibri" pitchFamily="34" charset="0"/>
              </a:rPr>
              <a:t>unsupervised learning,</a:t>
            </a:r>
          </a:p>
          <a:p>
            <a:pPr lvl="1" algn="just"/>
            <a:r>
              <a:rPr lang="en-US" dirty="0">
                <a:solidFill>
                  <a:schemeClr val="tx1"/>
                </a:solidFill>
                <a:latin typeface="Calibri" pitchFamily="34" charset="0"/>
                <a:cs typeface="Calibri" pitchFamily="34" charset="0"/>
              </a:rPr>
              <a:t>reinforcement learning. </a:t>
            </a:r>
          </a:p>
          <a:p>
            <a:pPr algn="just"/>
            <a:r>
              <a:rPr lang="en-US" dirty="0">
                <a:latin typeface="Calibri" pitchFamily="34" charset="0"/>
                <a:cs typeface="Calibri" pitchFamily="34" charset="0"/>
              </a:rPr>
              <a:t>Each type has specific applications in finance, from predictive modeling to pattern recognition. </a:t>
            </a:r>
          </a:p>
          <a:p>
            <a:pPr algn="just"/>
            <a:r>
              <a:rPr lang="en-US" dirty="0">
                <a:latin typeface="Calibri" pitchFamily="34" charset="0"/>
                <a:cs typeface="Calibri" pitchFamily="34" charset="0"/>
              </a:rPr>
              <a:t>Supervised learning involves training models on labeled data, while unsupervised learning identifies hidden patterns in unlabeled data. Reinforcement learning focuses on learning from experiences to maximize rewards. </a:t>
            </a:r>
          </a:p>
          <a:p>
            <a:pPr algn="just"/>
            <a:r>
              <a:rPr lang="en-US" dirty="0">
                <a:latin typeface="Calibri" pitchFamily="34" charset="0"/>
                <a:cs typeface="Calibri" pitchFamily="34" charset="0"/>
              </a:rPr>
              <a:t>Understanding these different types of machine learning is essential for leveraging their potential in various financial applications.</a:t>
            </a:r>
            <a:endParaRPr lang="el-GR"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Supervised Learning</a:t>
            </a:r>
            <a:endParaRPr lang="el-GR" dirty="0"/>
          </a:p>
        </p:txBody>
      </p:sp>
      <p:sp>
        <p:nvSpPr>
          <p:cNvPr id="3" name="2 - Θέση περιεχομένου"/>
          <p:cNvSpPr>
            <a:spLocks noGrp="1"/>
          </p:cNvSpPr>
          <p:nvPr>
            <p:ph sz="quarter" idx="1"/>
          </p:nvPr>
        </p:nvSpPr>
        <p:spPr/>
        <p:txBody>
          <a:bodyPr>
            <a:normAutofit/>
          </a:bodyPr>
          <a:lstStyle/>
          <a:p>
            <a:pPr algn="just">
              <a:lnSpc>
                <a:spcPct val="90000"/>
              </a:lnSpc>
            </a:pPr>
            <a:r>
              <a:rPr lang="en-US" dirty="0">
                <a:latin typeface="Calibri" pitchFamily="34" charset="0"/>
                <a:cs typeface="Calibri" pitchFamily="34" charset="0"/>
              </a:rPr>
              <a:t>Supervised learning uses labeled data to train models for predictions. Techniques like classification and regression help forecast market trends and customer behavior. In finance, it’s key for credit scoring, fraud detection, and investment analysis, improving decision-making.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Regression </a:t>
            </a:r>
            <a:r>
              <a:rPr lang="en-US" dirty="0" err="1"/>
              <a:t>vs</a:t>
            </a:r>
            <a:r>
              <a:rPr lang="en-US" dirty="0"/>
              <a:t> Classification</a:t>
            </a:r>
            <a:endParaRPr lang="el-G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03663" y="1431512"/>
            <a:ext cx="8868837" cy="394170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Unsupervised Learning</a:t>
            </a:r>
            <a:endParaRPr lang="el-GR" dirty="0"/>
          </a:p>
        </p:txBody>
      </p:sp>
      <p:sp>
        <p:nvSpPr>
          <p:cNvPr id="3" name="2 - Θέση περιεχομένου"/>
          <p:cNvSpPr>
            <a:spLocks noGrp="1"/>
          </p:cNvSpPr>
          <p:nvPr>
            <p:ph sz="quarter" idx="1"/>
          </p:nvPr>
        </p:nvSpPr>
        <p:spPr/>
        <p:txBody>
          <a:bodyPr/>
          <a:lstStyle/>
          <a:p>
            <a:pPr algn="just">
              <a:lnSpc>
                <a:spcPct val="90000"/>
              </a:lnSpc>
            </a:pPr>
            <a:r>
              <a:rPr lang="en-US" dirty="0">
                <a:latin typeface="Calibri" pitchFamily="34" charset="0"/>
                <a:cs typeface="Calibri" pitchFamily="34" charset="0"/>
              </a:rPr>
              <a:t>Unsupervised learning analyzes unlabeled data to find hidden patterns. Techniques like clustering and dimensionality reduction help with market segmentation and risk analysis. In finance, it’s vital for customer segmentation, anomaly detection, and portfolio optimization.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Unsupervised Learning</a:t>
            </a:r>
            <a:endParaRPr lang="el-GR" dirty="0"/>
          </a:p>
        </p:txBody>
      </p:sp>
      <p:sp>
        <p:nvSpPr>
          <p:cNvPr id="3" name="2 - Θέση περιεχομένου"/>
          <p:cNvSpPr>
            <a:spLocks noGrp="1"/>
          </p:cNvSpPr>
          <p:nvPr>
            <p:ph sz="quarter" idx="1"/>
          </p:nvPr>
        </p:nvSpPr>
        <p:spPr/>
        <p:txBody>
          <a:bodyPr/>
          <a:lstStyle/>
          <a:p>
            <a:r>
              <a:rPr lang="en-US" dirty="0"/>
              <a:t>Dimensionality Reduction</a:t>
            </a:r>
          </a:p>
          <a:p>
            <a:endParaRPr lang="en-US" dirty="0"/>
          </a:p>
          <a:p>
            <a:endParaRPr lang="en-US" dirty="0"/>
          </a:p>
          <a:p>
            <a:endParaRPr lang="en-US" dirty="0"/>
          </a:p>
          <a:p>
            <a:endParaRPr lang="en-US" dirty="0"/>
          </a:p>
          <a:p>
            <a:r>
              <a:rPr lang="en-US" dirty="0"/>
              <a:t>Clustering</a:t>
            </a:r>
            <a:endParaRPr lang="el-GR" dirty="0"/>
          </a:p>
        </p:txBody>
      </p:sp>
      <p:pic>
        <p:nvPicPr>
          <p:cNvPr id="4100" name="Picture 4"/>
          <p:cNvPicPr>
            <a:picLocks noChangeAspect="1" noChangeArrowheads="1"/>
          </p:cNvPicPr>
          <p:nvPr/>
        </p:nvPicPr>
        <p:blipFill>
          <a:blip r:embed="rId2" cstate="print"/>
          <a:srcRect/>
          <a:stretch>
            <a:fillRect/>
          </a:stretch>
        </p:blipFill>
        <p:spPr bwMode="auto">
          <a:xfrm>
            <a:off x="2123728" y="2060848"/>
            <a:ext cx="4317616" cy="1584176"/>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2987824" y="4077072"/>
            <a:ext cx="2808312" cy="222348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Reinforcement Learning</a:t>
            </a:r>
            <a:endParaRPr lang="el-GR" dirty="0"/>
          </a:p>
        </p:txBody>
      </p:sp>
      <p:sp>
        <p:nvSpPr>
          <p:cNvPr id="3" name="2 - Θέση περιεχομένου"/>
          <p:cNvSpPr>
            <a:spLocks noGrp="1"/>
          </p:cNvSpPr>
          <p:nvPr>
            <p:ph sz="quarter" idx="1"/>
          </p:nvPr>
        </p:nvSpPr>
        <p:spPr/>
        <p:txBody>
          <a:bodyPr/>
          <a:lstStyle/>
          <a:p>
            <a:pPr algn="just">
              <a:lnSpc>
                <a:spcPct val="90000"/>
              </a:lnSpc>
            </a:pPr>
            <a:r>
              <a:rPr lang="en-US" dirty="0">
                <a:latin typeface="Calibri" pitchFamily="34" charset="0"/>
                <a:cs typeface="Calibri" pitchFamily="34" charset="0"/>
              </a:rPr>
              <a:t>Reinforcement learning learns from experience to maximize rewards. It’s used in dynamic environments like trading, adapting to new information. In finance, it helps optimize decisions in algorithmic trading, portfolio management, and risk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Reinforcement Learning</a:t>
            </a:r>
            <a:endParaRPr lang="el-GR"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827584" y="1700808"/>
            <a:ext cx="7431394" cy="28552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pPr algn="ctr"/>
            <a:r>
              <a:rPr lang="en-US" sz="2400" dirty="0"/>
              <a:t>Machine Learning, Deep Learning, Artificial Intelligence, and Data Science</a:t>
            </a:r>
            <a:endParaRPr lang="el-GR" sz="2400"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005681" y="1507271"/>
            <a:ext cx="7238727" cy="429799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Natural Language Processing (NLP)</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Natural Language Processing (NLP) enables machines to understand human language for tasks like sentiment analysis, chatbots, and document processing. In finance, NLP helps analyze reports, news, and customer interactions, offering insights into market trends and improving decision-making.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490C-40F4-0DB0-1781-93B717E6FB2C}"/>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2CA09D3-E987-8AAB-6DCF-1ACA020B7334}"/>
              </a:ext>
            </a:extLst>
          </p:cNvPr>
          <p:cNvSpPr>
            <a:spLocks noGrp="1"/>
          </p:cNvSpPr>
          <p:nvPr>
            <p:ph type="title"/>
          </p:nvPr>
        </p:nvSpPr>
        <p:spPr/>
        <p:txBody>
          <a:bodyPr/>
          <a:lstStyle/>
          <a:p>
            <a:r>
              <a:rPr lang="en-US" dirty="0"/>
              <a:t>Course Description I</a:t>
            </a:r>
            <a:endParaRPr lang="el-GR" dirty="0"/>
          </a:p>
        </p:txBody>
      </p:sp>
      <p:sp>
        <p:nvSpPr>
          <p:cNvPr id="3" name="2 - Θέση περιεχομένου">
            <a:extLst>
              <a:ext uri="{FF2B5EF4-FFF2-40B4-BE49-F238E27FC236}">
                <a16:creationId xmlns:a16="http://schemas.microsoft.com/office/drawing/2014/main" id="{8D886B51-305D-F236-F57A-BAD65CDA8BE2}"/>
              </a:ext>
            </a:extLst>
          </p:cNvPr>
          <p:cNvSpPr>
            <a:spLocks noGrp="1"/>
          </p:cNvSpPr>
          <p:nvPr>
            <p:ph sz="quarter" idx="1"/>
          </p:nvPr>
        </p:nvSpPr>
        <p:spPr/>
        <p:txBody>
          <a:bodyPr>
            <a:normAutofit/>
          </a:bodyPr>
          <a:lstStyle/>
          <a:p>
            <a:pPr algn="just"/>
            <a:r>
              <a:rPr lang="en-US" dirty="0"/>
              <a:t>This course focuses on developing computational techniques of machine learning (ML) and data science (DS) with a focus on financial applications. Covering supervised, unsupervised and reinforcement learning we will learn to implement real-world financial models using Python. </a:t>
            </a:r>
          </a:p>
        </p:txBody>
      </p:sp>
    </p:spTree>
    <p:extLst>
      <p:ext uri="{BB962C8B-B14F-4D97-AF65-F5344CB8AC3E}">
        <p14:creationId xmlns:p14="http://schemas.microsoft.com/office/powerpoint/2010/main" val="2212614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B6B44-89A8-F8BD-D8AE-2325D9983B58}"/>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4C601C4A-77CC-B68F-DB3A-0741064273CC}"/>
              </a:ext>
            </a:extLst>
          </p:cNvPr>
          <p:cNvSpPr>
            <a:spLocks noGrp="1"/>
          </p:cNvSpPr>
          <p:nvPr>
            <p:ph type="title"/>
          </p:nvPr>
        </p:nvSpPr>
        <p:spPr/>
        <p:txBody>
          <a:bodyPr/>
          <a:lstStyle/>
          <a:p>
            <a:r>
              <a:rPr lang="en-US" dirty="0"/>
              <a:t>Course Description II</a:t>
            </a:r>
            <a:endParaRPr lang="el-GR" dirty="0"/>
          </a:p>
        </p:txBody>
      </p:sp>
      <p:sp>
        <p:nvSpPr>
          <p:cNvPr id="3" name="2 - Θέση περιεχομένου">
            <a:extLst>
              <a:ext uri="{FF2B5EF4-FFF2-40B4-BE49-F238E27FC236}">
                <a16:creationId xmlns:a16="http://schemas.microsoft.com/office/drawing/2014/main" id="{434FE9E7-E219-C919-75CA-01C492D5B8D6}"/>
              </a:ext>
            </a:extLst>
          </p:cNvPr>
          <p:cNvSpPr>
            <a:spLocks noGrp="1"/>
          </p:cNvSpPr>
          <p:nvPr>
            <p:ph sz="quarter" idx="1"/>
          </p:nvPr>
        </p:nvSpPr>
        <p:spPr/>
        <p:txBody>
          <a:bodyPr>
            <a:normAutofit/>
          </a:bodyPr>
          <a:lstStyle/>
          <a:p>
            <a:pPr algn="just"/>
            <a:r>
              <a:rPr lang="en-US" dirty="0"/>
              <a:t>The course emphasizes hands-on coding and case studies related to (depending on the pace of the lectures):</a:t>
            </a:r>
          </a:p>
          <a:p>
            <a:pPr lvl="1" algn="just"/>
            <a:r>
              <a:rPr lang="en-US" dirty="0"/>
              <a:t>Stock Market Prediction with Deep Neural Networks</a:t>
            </a:r>
          </a:p>
          <a:p>
            <a:pPr lvl="1" algn="just"/>
            <a:r>
              <a:rPr lang="en-US" dirty="0"/>
              <a:t>Derivative Pricing </a:t>
            </a:r>
          </a:p>
          <a:p>
            <a:pPr lvl="1" algn="just"/>
            <a:r>
              <a:rPr lang="en-US" dirty="0"/>
              <a:t>Investor Risk Tolerance and Robo-Advisors</a:t>
            </a:r>
          </a:p>
          <a:p>
            <a:pPr lvl="1" algn="just"/>
            <a:r>
              <a:rPr lang="en-US" dirty="0"/>
              <a:t>Bitcoin Trading Strategy</a:t>
            </a:r>
          </a:p>
          <a:p>
            <a:pPr lvl="1" algn="just"/>
            <a:r>
              <a:rPr lang="en-US" dirty="0"/>
              <a:t>Portfolio Management: Clustering Investors</a:t>
            </a:r>
          </a:p>
          <a:p>
            <a:pPr lvl="1" algn="just"/>
            <a:r>
              <a:rPr lang="en-US" dirty="0"/>
              <a:t>Reinforcement Learning-Based Trading Strategy</a:t>
            </a:r>
          </a:p>
          <a:p>
            <a:pPr algn="just"/>
            <a:endParaRPr lang="en-US" dirty="0">
              <a:latin typeface="Calibri" pitchFamily="34" charset="0"/>
              <a:cs typeface="Calibri" pitchFamily="34" charset="0"/>
            </a:endParaRPr>
          </a:p>
        </p:txBody>
      </p:sp>
    </p:spTree>
    <p:extLst>
      <p:ext uri="{BB962C8B-B14F-4D97-AF65-F5344CB8AC3E}">
        <p14:creationId xmlns:p14="http://schemas.microsoft.com/office/powerpoint/2010/main" val="3470624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20FD7-88B8-A852-FE15-416FBCCDA645}"/>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9CCDE0C0-74D3-471E-0F05-5CF20EA66EDF}"/>
              </a:ext>
            </a:extLst>
          </p:cNvPr>
          <p:cNvSpPr>
            <a:spLocks noGrp="1"/>
          </p:cNvSpPr>
          <p:nvPr>
            <p:ph type="title"/>
          </p:nvPr>
        </p:nvSpPr>
        <p:spPr/>
        <p:txBody>
          <a:bodyPr/>
          <a:lstStyle/>
          <a:p>
            <a:r>
              <a:rPr lang="en-US" dirty="0"/>
              <a:t>Python Modules and Libraries I</a:t>
            </a:r>
          </a:p>
        </p:txBody>
      </p:sp>
      <p:sp>
        <p:nvSpPr>
          <p:cNvPr id="3" name="2 - Θέση περιεχομένου">
            <a:extLst>
              <a:ext uri="{FF2B5EF4-FFF2-40B4-BE49-F238E27FC236}">
                <a16:creationId xmlns:a16="http://schemas.microsoft.com/office/drawing/2014/main" id="{7A7A9A60-B7A5-A483-82BA-0323821F0E96}"/>
              </a:ext>
            </a:extLst>
          </p:cNvPr>
          <p:cNvSpPr>
            <a:spLocks noGrp="1"/>
          </p:cNvSpPr>
          <p:nvPr>
            <p:ph sz="quarter" idx="1"/>
          </p:nvPr>
        </p:nvSpPr>
        <p:spPr/>
        <p:txBody>
          <a:bodyPr>
            <a:normAutofit/>
          </a:bodyPr>
          <a:lstStyle/>
          <a:p>
            <a:r>
              <a:rPr lang="en-US" b="1" dirty="0"/>
              <a:t>Core Scientific and Data Manipulation Libraries</a:t>
            </a:r>
            <a:endParaRPr lang="en-US" dirty="0"/>
          </a:p>
          <a:p>
            <a:pPr lvl="1" algn="just"/>
            <a:r>
              <a:rPr lang="en-US" b="1" dirty="0"/>
              <a:t>NumPy</a:t>
            </a:r>
            <a:r>
              <a:rPr lang="en-US" dirty="0"/>
              <a:t>: Numerical operations and array handling.</a:t>
            </a:r>
          </a:p>
          <a:p>
            <a:pPr lvl="1" algn="just"/>
            <a:r>
              <a:rPr lang="en-US" b="1" dirty="0"/>
              <a:t>Pandas</a:t>
            </a:r>
            <a:r>
              <a:rPr lang="en-US" dirty="0"/>
              <a:t>: Data manipulation and analysis, handling financial time series and tabular data.</a:t>
            </a:r>
          </a:p>
          <a:p>
            <a:pPr lvl="1" algn="just"/>
            <a:r>
              <a:rPr lang="en-US" b="1" dirty="0"/>
              <a:t>Matplotlib</a:t>
            </a:r>
            <a:r>
              <a:rPr lang="en-US" dirty="0"/>
              <a:t>: Visualization of financial data and model results.</a:t>
            </a:r>
          </a:p>
          <a:p>
            <a:pPr lvl="1" algn="just"/>
            <a:r>
              <a:rPr lang="en-US" b="1" dirty="0"/>
              <a:t>SciPy</a:t>
            </a:r>
            <a:r>
              <a:rPr lang="en-US" dirty="0"/>
              <a:t>: Advanced mathematical functions and scientific computations.</a:t>
            </a:r>
          </a:p>
          <a:p>
            <a:pPr lvl="1" algn="just"/>
            <a:r>
              <a:rPr lang="en-US" b="1" dirty="0"/>
              <a:t>Seaborn</a:t>
            </a:r>
            <a:r>
              <a:rPr lang="en-US" dirty="0"/>
              <a:t>: Advanced data visualization, built on top of Matplotlib.</a:t>
            </a:r>
          </a:p>
          <a:p>
            <a:pPr algn="just"/>
            <a:endParaRPr lang="en-US" dirty="0">
              <a:latin typeface="Calibri" pitchFamily="34" charset="0"/>
              <a:cs typeface="Calibri" pitchFamily="34" charset="0"/>
            </a:endParaRPr>
          </a:p>
        </p:txBody>
      </p:sp>
    </p:spTree>
    <p:extLst>
      <p:ext uri="{BB962C8B-B14F-4D97-AF65-F5344CB8AC3E}">
        <p14:creationId xmlns:p14="http://schemas.microsoft.com/office/powerpoint/2010/main" val="183759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13613-E71C-5C0A-AF3C-47D31770901D}"/>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557406E-2E88-925F-BF6A-0EC44EEC2AC3}"/>
              </a:ext>
            </a:extLst>
          </p:cNvPr>
          <p:cNvSpPr>
            <a:spLocks noGrp="1"/>
          </p:cNvSpPr>
          <p:nvPr>
            <p:ph type="title"/>
          </p:nvPr>
        </p:nvSpPr>
        <p:spPr/>
        <p:txBody>
          <a:bodyPr/>
          <a:lstStyle/>
          <a:p>
            <a:r>
              <a:rPr lang="en-US" dirty="0"/>
              <a:t>Python Modules and Libraries II</a:t>
            </a:r>
          </a:p>
        </p:txBody>
      </p:sp>
      <p:sp>
        <p:nvSpPr>
          <p:cNvPr id="3" name="2 - Θέση περιεχομένου">
            <a:extLst>
              <a:ext uri="{FF2B5EF4-FFF2-40B4-BE49-F238E27FC236}">
                <a16:creationId xmlns:a16="http://schemas.microsoft.com/office/drawing/2014/main" id="{11A35379-53B2-EA45-5461-49326F95D021}"/>
              </a:ext>
            </a:extLst>
          </p:cNvPr>
          <p:cNvSpPr>
            <a:spLocks noGrp="1"/>
          </p:cNvSpPr>
          <p:nvPr>
            <p:ph sz="quarter" idx="1"/>
          </p:nvPr>
        </p:nvSpPr>
        <p:spPr/>
        <p:txBody>
          <a:bodyPr>
            <a:normAutofit/>
          </a:bodyPr>
          <a:lstStyle/>
          <a:p>
            <a:pPr algn="just"/>
            <a:r>
              <a:rPr lang="en-US" b="1" dirty="0"/>
              <a:t>Machine Learning </a:t>
            </a:r>
          </a:p>
          <a:p>
            <a:pPr lvl="1" algn="just"/>
            <a:r>
              <a:rPr lang="en-US" dirty="0"/>
              <a:t>Scikit-learn (sklearn):</a:t>
            </a:r>
          </a:p>
          <a:p>
            <a:pPr lvl="1" algn="just"/>
            <a:r>
              <a:rPr lang="en-US" dirty="0"/>
              <a:t>Classical ML algorithms (regression, classification, clustering, dimensionality reduction).</a:t>
            </a:r>
          </a:p>
          <a:p>
            <a:pPr lvl="1" algn="just"/>
            <a:r>
              <a:rPr lang="en-US" dirty="0"/>
              <a:t>Model evaluation tools (cross-validation, metrics).</a:t>
            </a:r>
          </a:p>
          <a:p>
            <a:pPr algn="just"/>
            <a:r>
              <a:rPr lang="en-US" b="1" dirty="0"/>
              <a:t>Reinforcement Learning and Simulation</a:t>
            </a:r>
            <a:endParaRPr lang="en-US" dirty="0"/>
          </a:p>
          <a:p>
            <a:pPr lvl="1" algn="just"/>
            <a:r>
              <a:rPr lang="en-US" b="1" dirty="0"/>
              <a:t>OpenAI Gym</a:t>
            </a:r>
            <a:r>
              <a:rPr lang="en-US" dirty="0"/>
              <a:t>: Reinforcement learning environments for financial trading simulations.</a:t>
            </a:r>
          </a:p>
          <a:p>
            <a:pPr lvl="1" algn="just"/>
            <a:r>
              <a:rPr lang="en-US" b="1" dirty="0"/>
              <a:t>Policy Gradient &amp; Q-learning</a:t>
            </a:r>
            <a:r>
              <a:rPr lang="en-US" dirty="0"/>
              <a:t>: Custom implementations for reinforcement learning models applied to finance.</a:t>
            </a:r>
          </a:p>
          <a:p>
            <a:endParaRPr lang="en-US" dirty="0"/>
          </a:p>
        </p:txBody>
      </p:sp>
    </p:spTree>
    <p:extLst>
      <p:ext uri="{BB962C8B-B14F-4D97-AF65-F5344CB8AC3E}">
        <p14:creationId xmlns:p14="http://schemas.microsoft.com/office/powerpoint/2010/main" val="113643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55B53-D4B8-78B8-4C9B-204D546E40E9}"/>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15AF8829-11BF-96A4-1E04-0DC3C7A03A66}"/>
              </a:ext>
            </a:extLst>
          </p:cNvPr>
          <p:cNvSpPr>
            <a:spLocks noGrp="1"/>
          </p:cNvSpPr>
          <p:nvPr>
            <p:ph type="title"/>
          </p:nvPr>
        </p:nvSpPr>
        <p:spPr/>
        <p:txBody>
          <a:bodyPr/>
          <a:lstStyle/>
          <a:p>
            <a:r>
              <a:rPr lang="en-US" dirty="0"/>
              <a:t>Python Modules and Libraries III</a:t>
            </a:r>
          </a:p>
        </p:txBody>
      </p:sp>
      <p:sp>
        <p:nvSpPr>
          <p:cNvPr id="3" name="2 - Θέση περιεχομένου">
            <a:extLst>
              <a:ext uri="{FF2B5EF4-FFF2-40B4-BE49-F238E27FC236}">
                <a16:creationId xmlns:a16="http://schemas.microsoft.com/office/drawing/2014/main" id="{F2504A03-DE57-7C1D-81FB-C034CB48530C}"/>
              </a:ext>
            </a:extLst>
          </p:cNvPr>
          <p:cNvSpPr>
            <a:spLocks noGrp="1"/>
          </p:cNvSpPr>
          <p:nvPr>
            <p:ph sz="quarter" idx="1"/>
          </p:nvPr>
        </p:nvSpPr>
        <p:spPr/>
        <p:txBody>
          <a:bodyPr>
            <a:normAutofit fontScale="92500" lnSpcReduction="20000"/>
          </a:bodyPr>
          <a:lstStyle/>
          <a:p>
            <a:pPr algn="just"/>
            <a:r>
              <a:rPr lang="en-US" b="1" dirty="0"/>
              <a:t>Deep Learning and Neural Networks</a:t>
            </a:r>
            <a:endParaRPr lang="en-US" dirty="0"/>
          </a:p>
          <a:p>
            <a:pPr marL="548640" lvl="2" algn="just">
              <a:spcBef>
                <a:spcPts val="600"/>
              </a:spcBef>
              <a:buClr>
                <a:schemeClr val="accent1"/>
              </a:buClr>
            </a:pPr>
            <a:r>
              <a:rPr lang="en-US" sz="2300" b="1" dirty="0">
                <a:solidFill>
                  <a:schemeClr val="tx1"/>
                </a:solidFill>
              </a:rPr>
              <a:t>Keras:</a:t>
            </a:r>
          </a:p>
          <a:p>
            <a:pPr lvl="2" algn="just"/>
            <a:r>
              <a:rPr lang="en-US" dirty="0"/>
              <a:t>A high-level API for building and training neural networks, running on top of deep learning backends like TensorFlow (implicitly).</a:t>
            </a:r>
          </a:p>
          <a:p>
            <a:pPr lvl="2" algn="just"/>
            <a:r>
              <a:rPr lang="en-US" dirty="0"/>
              <a:t>Simplifies neural network creation with a focus on rapid prototyping and ease of use.</a:t>
            </a:r>
          </a:p>
          <a:p>
            <a:pPr lvl="2" algn="just"/>
            <a:r>
              <a:rPr lang="en-US" dirty="0"/>
              <a:t>Suitable for beginners and fast experimentation in finance-related deep learning tasks.</a:t>
            </a:r>
          </a:p>
          <a:p>
            <a:pPr lvl="1" algn="just"/>
            <a:r>
              <a:rPr lang="en-US" b="1" dirty="0"/>
              <a:t>PyTorch</a:t>
            </a:r>
            <a:r>
              <a:rPr lang="en-US" dirty="0"/>
              <a:t>:</a:t>
            </a:r>
          </a:p>
          <a:p>
            <a:pPr lvl="2" algn="just"/>
            <a:r>
              <a:rPr lang="en-US" dirty="0"/>
              <a:t>A flexible and widely used deep learning library developed by </a:t>
            </a:r>
            <a:r>
              <a:rPr lang="en-US" b="1" dirty="0"/>
              <a:t>Facebook AI Research (FAIR)</a:t>
            </a:r>
            <a:r>
              <a:rPr lang="en-US" dirty="0"/>
              <a:t>.</a:t>
            </a:r>
          </a:p>
          <a:p>
            <a:pPr lvl="2" algn="just"/>
            <a:r>
              <a:rPr lang="en-US" dirty="0"/>
              <a:t>Known for its </a:t>
            </a:r>
            <a:r>
              <a:rPr lang="en-US" b="1" dirty="0"/>
              <a:t>dynamic computation graph</a:t>
            </a:r>
            <a:r>
              <a:rPr lang="en-US" dirty="0"/>
              <a:t>, intuitive design, and </a:t>
            </a:r>
            <a:r>
              <a:rPr lang="en-US" b="1" dirty="0"/>
              <a:t>strong GPU support</a:t>
            </a:r>
            <a:r>
              <a:rPr lang="en-US" dirty="0"/>
              <a:t>, making it highly effective for research and production.</a:t>
            </a:r>
          </a:p>
          <a:p>
            <a:pPr lvl="2" algn="just"/>
            <a:r>
              <a:rPr lang="en-US" dirty="0"/>
              <a:t>Popular in the financial sector for </a:t>
            </a:r>
            <a:r>
              <a:rPr lang="en-US" b="1" dirty="0"/>
              <a:t>time series forecasting</a:t>
            </a:r>
            <a:r>
              <a:rPr lang="en-US" dirty="0"/>
              <a:t>, </a:t>
            </a:r>
            <a:r>
              <a:rPr lang="en-US" b="1" dirty="0"/>
              <a:t>reinforcement learning for trading</a:t>
            </a:r>
            <a:r>
              <a:rPr lang="en-US" dirty="0"/>
              <a:t>, and </a:t>
            </a:r>
            <a:r>
              <a:rPr lang="en-US" b="1" dirty="0"/>
              <a:t>NLP applications like sentiment analysis</a:t>
            </a:r>
            <a:r>
              <a:rPr lang="en-US" dirty="0"/>
              <a:t>.</a:t>
            </a:r>
          </a:p>
          <a:p>
            <a:endParaRPr lang="en-US" dirty="0"/>
          </a:p>
        </p:txBody>
      </p:sp>
    </p:spTree>
    <p:extLst>
      <p:ext uri="{BB962C8B-B14F-4D97-AF65-F5344CB8AC3E}">
        <p14:creationId xmlns:p14="http://schemas.microsoft.com/office/powerpoint/2010/main" val="141376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FA1F0-A690-B446-3CE6-B82B71385E38}"/>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560DCA9-8CF1-A367-5E54-EFD23BFD2E35}"/>
              </a:ext>
            </a:extLst>
          </p:cNvPr>
          <p:cNvSpPr>
            <a:spLocks noGrp="1"/>
          </p:cNvSpPr>
          <p:nvPr>
            <p:ph type="title"/>
          </p:nvPr>
        </p:nvSpPr>
        <p:spPr/>
        <p:txBody>
          <a:bodyPr/>
          <a:lstStyle/>
          <a:p>
            <a:r>
              <a:rPr lang="en-US" dirty="0"/>
              <a:t>Course Assessment</a:t>
            </a:r>
          </a:p>
        </p:txBody>
      </p:sp>
      <p:sp>
        <p:nvSpPr>
          <p:cNvPr id="3" name="2 - Θέση περιεχομένου">
            <a:extLst>
              <a:ext uri="{FF2B5EF4-FFF2-40B4-BE49-F238E27FC236}">
                <a16:creationId xmlns:a16="http://schemas.microsoft.com/office/drawing/2014/main" id="{47AFD242-EFC8-2F89-2B45-A0C5143BD71E}"/>
              </a:ext>
            </a:extLst>
          </p:cNvPr>
          <p:cNvSpPr>
            <a:spLocks noGrp="1"/>
          </p:cNvSpPr>
          <p:nvPr>
            <p:ph sz="quarter" idx="1"/>
          </p:nvPr>
        </p:nvSpPr>
        <p:spPr/>
        <p:txBody>
          <a:bodyPr>
            <a:normAutofit fontScale="85000" lnSpcReduction="20000"/>
          </a:bodyPr>
          <a:lstStyle/>
          <a:p>
            <a:r>
              <a:rPr lang="en-US" b="1" dirty="0"/>
              <a:t>Assessment Method</a:t>
            </a:r>
            <a:r>
              <a:rPr lang="en-US" dirty="0"/>
              <a:t>:</a:t>
            </a:r>
          </a:p>
          <a:p>
            <a:pPr lvl="1"/>
            <a:r>
              <a:rPr lang="en-US" dirty="0"/>
              <a:t>The course will be assessed </a:t>
            </a:r>
            <a:r>
              <a:rPr lang="en-US" b="1" dirty="0"/>
              <a:t>exclusively through a computational project</a:t>
            </a:r>
            <a:r>
              <a:rPr lang="en-US" dirty="0"/>
              <a:t>.</a:t>
            </a:r>
          </a:p>
          <a:p>
            <a:r>
              <a:rPr lang="en-US" b="1" dirty="0"/>
              <a:t>Project Scope</a:t>
            </a:r>
            <a:r>
              <a:rPr lang="en-US" dirty="0"/>
              <a:t>:</a:t>
            </a:r>
          </a:p>
          <a:p>
            <a:pPr lvl="1"/>
            <a:r>
              <a:rPr lang="en-US" dirty="0"/>
              <a:t>Students will apply machine learning and data science techniques to a </a:t>
            </a:r>
            <a:r>
              <a:rPr lang="en-US" b="1" dirty="0"/>
              <a:t>real-world financial problem</a:t>
            </a:r>
            <a:r>
              <a:rPr lang="en-US" dirty="0"/>
              <a:t>.</a:t>
            </a:r>
          </a:p>
          <a:p>
            <a:pPr lvl="1"/>
            <a:r>
              <a:rPr lang="en-US" dirty="0"/>
              <a:t>Projects may include </a:t>
            </a:r>
            <a:r>
              <a:rPr lang="en-US" b="1" dirty="0"/>
              <a:t>algorithmic trading strategies, risk models, portfolio optimization, robo-advisors, or NLP applications</a:t>
            </a:r>
            <a:r>
              <a:rPr lang="en-US" dirty="0"/>
              <a:t> in finance.</a:t>
            </a:r>
          </a:p>
          <a:p>
            <a:r>
              <a:rPr lang="en-US" b="1" dirty="0"/>
              <a:t>Group Work</a:t>
            </a:r>
            <a:r>
              <a:rPr lang="en-US" dirty="0"/>
              <a:t>:</a:t>
            </a:r>
          </a:p>
          <a:p>
            <a:pPr lvl="1"/>
            <a:r>
              <a:rPr lang="en-US" dirty="0"/>
              <a:t>Students are encouraged to </a:t>
            </a:r>
            <a:r>
              <a:rPr lang="en-US" b="1" dirty="0"/>
              <a:t>work in groups of up to 3 members</a:t>
            </a:r>
            <a:r>
              <a:rPr lang="en-US" dirty="0"/>
              <a:t>.</a:t>
            </a:r>
          </a:p>
          <a:p>
            <a:pPr lvl="1"/>
            <a:r>
              <a:rPr lang="en-US" b="1" dirty="0"/>
              <a:t>Individual work</a:t>
            </a:r>
            <a:r>
              <a:rPr lang="en-US" dirty="0"/>
              <a:t> is also allowed.</a:t>
            </a:r>
          </a:p>
          <a:p>
            <a:r>
              <a:rPr lang="en-US" b="1" dirty="0"/>
              <a:t>Deliverables</a:t>
            </a:r>
            <a:r>
              <a:rPr lang="en-US" dirty="0"/>
              <a:t>:</a:t>
            </a:r>
          </a:p>
          <a:p>
            <a:pPr lvl="1"/>
            <a:r>
              <a:rPr lang="en-US" b="1" dirty="0"/>
              <a:t>Final report</a:t>
            </a:r>
            <a:r>
              <a:rPr lang="en-US" dirty="0"/>
              <a:t> detailing the methodology, results, and analysis.</a:t>
            </a:r>
          </a:p>
          <a:p>
            <a:pPr lvl="1"/>
            <a:r>
              <a:rPr lang="en-US" b="1" dirty="0"/>
              <a:t>Python code</a:t>
            </a:r>
            <a:r>
              <a:rPr lang="en-US" dirty="0"/>
              <a:t> implementing the solution.</a:t>
            </a:r>
          </a:p>
          <a:p>
            <a:pPr lvl="1"/>
            <a:r>
              <a:rPr lang="en-US" b="1" dirty="0"/>
              <a:t>Presentation (Perhaps oral)</a:t>
            </a:r>
            <a:r>
              <a:rPr lang="en-US" dirty="0"/>
              <a:t> of key findings and outcomes.</a:t>
            </a:r>
          </a:p>
          <a:p>
            <a:pPr lvl="1"/>
            <a:endParaRPr lang="en-US" dirty="0"/>
          </a:p>
          <a:p>
            <a:endParaRPr lang="en-US" dirty="0"/>
          </a:p>
        </p:txBody>
      </p:sp>
    </p:spTree>
    <p:extLst>
      <p:ext uri="{BB962C8B-B14F-4D97-AF65-F5344CB8AC3E}">
        <p14:creationId xmlns:p14="http://schemas.microsoft.com/office/powerpoint/2010/main" val="1454332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Bibliography</a:t>
            </a:r>
            <a:endParaRPr lang="el-GR" dirty="0"/>
          </a:p>
        </p:txBody>
      </p:sp>
      <p:sp>
        <p:nvSpPr>
          <p:cNvPr id="3" name="2 - Θέση περιεχομένου"/>
          <p:cNvSpPr>
            <a:spLocks noGrp="1"/>
          </p:cNvSpPr>
          <p:nvPr>
            <p:ph sz="quarter" idx="1"/>
          </p:nvPr>
        </p:nvSpPr>
        <p:spPr/>
        <p:txBody>
          <a:bodyPr/>
          <a:lstStyle/>
          <a:p>
            <a:r>
              <a:rPr lang="en-US" i="1" dirty="0" err="1">
                <a:latin typeface="Calibri" pitchFamily="34" charset="0"/>
                <a:cs typeface="Calibri" pitchFamily="34" charset="0"/>
              </a:rPr>
              <a:t>Hariom</a:t>
            </a:r>
            <a:r>
              <a:rPr lang="en-US" i="1" dirty="0">
                <a:latin typeface="Calibri" pitchFamily="34" charset="0"/>
                <a:cs typeface="Calibri" pitchFamily="34" charset="0"/>
              </a:rPr>
              <a:t> </a:t>
            </a:r>
            <a:r>
              <a:rPr lang="en-US" i="1" dirty="0" err="1">
                <a:latin typeface="Calibri" pitchFamily="34" charset="0"/>
                <a:cs typeface="Calibri" pitchFamily="34" charset="0"/>
              </a:rPr>
              <a:t>Tatsat</a:t>
            </a:r>
            <a:r>
              <a:rPr lang="en-US" i="1" dirty="0">
                <a:latin typeface="Calibri" pitchFamily="34" charset="0"/>
                <a:cs typeface="Calibri" pitchFamily="34" charset="0"/>
              </a:rPr>
              <a:t>, </a:t>
            </a:r>
            <a:r>
              <a:rPr lang="en-US" i="1" dirty="0" err="1">
                <a:latin typeface="Calibri" pitchFamily="34" charset="0"/>
                <a:cs typeface="Calibri" pitchFamily="34" charset="0"/>
              </a:rPr>
              <a:t>Sahil</a:t>
            </a:r>
            <a:r>
              <a:rPr lang="en-US" i="1" dirty="0">
                <a:latin typeface="Calibri" pitchFamily="34" charset="0"/>
                <a:cs typeface="Calibri" pitchFamily="34" charset="0"/>
              </a:rPr>
              <a:t> </a:t>
            </a:r>
            <a:r>
              <a:rPr lang="en-US" i="1" dirty="0" err="1">
                <a:latin typeface="Calibri" pitchFamily="34" charset="0"/>
                <a:cs typeface="Calibri" pitchFamily="34" charset="0"/>
              </a:rPr>
              <a:t>Puri</a:t>
            </a:r>
            <a:r>
              <a:rPr lang="en-US" i="1" dirty="0">
                <a:latin typeface="Calibri" pitchFamily="34" charset="0"/>
                <a:cs typeface="Calibri" pitchFamily="34" charset="0"/>
              </a:rPr>
              <a:t> , Brad </a:t>
            </a:r>
            <a:r>
              <a:rPr lang="en-US" i="1" dirty="0" err="1">
                <a:latin typeface="Calibri" pitchFamily="34" charset="0"/>
                <a:cs typeface="Calibri" pitchFamily="34" charset="0"/>
              </a:rPr>
              <a:t>Lookabaugh</a:t>
            </a:r>
            <a:r>
              <a:rPr lang="en-US" i="1" dirty="0">
                <a:latin typeface="Calibri" pitchFamily="34" charset="0"/>
                <a:cs typeface="Calibri" pitchFamily="34" charset="0"/>
              </a:rPr>
              <a:t>, </a:t>
            </a:r>
            <a:r>
              <a:rPr lang="en-US" dirty="0">
                <a:latin typeface="Calibri" pitchFamily="34" charset="0"/>
                <a:cs typeface="Calibri" pitchFamily="34" charset="0"/>
              </a:rPr>
              <a:t>Machine Learning and Data Science Blueprints for Finance: From Building Trading Strategies to </a:t>
            </a:r>
            <a:r>
              <a:rPr lang="en-US" dirty="0" err="1">
                <a:latin typeface="Calibri" pitchFamily="34" charset="0"/>
                <a:cs typeface="Calibri" pitchFamily="34" charset="0"/>
              </a:rPr>
              <a:t>Robo</a:t>
            </a:r>
            <a:r>
              <a:rPr lang="en-US" dirty="0">
                <a:latin typeface="Calibri" pitchFamily="34" charset="0"/>
                <a:cs typeface="Calibri" pitchFamily="34" charset="0"/>
              </a:rPr>
              <a:t>-Advisors Using Python, O'Reilly Media, 2020</a:t>
            </a:r>
            <a:endParaRPr lang="el-GR"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Artificial intelligence</a:t>
            </a:r>
            <a:endParaRPr lang="el-GR" dirty="0"/>
          </a:p>
        </p:txBody>
      </p:sp>
      <p:sp>
        <p:nvSpPr>
          <p:cNvPr id="3" name="2 - Θέση περιεχομένου"/>
          <p:cNvSpPr>
            <a:spLocks noGrp="1"/>
          </p:cNvSpPr>
          <p:nvPr>
            <p:ph sz="quarter" idx="1"/>
          </p:nvPr>
        </p:nvSpPr>
        <p:spPr/>
        <p:txBody>
          <a:bodyPr>
            <a:normAutofit fontScale="85000" lnSpcReduction="20000"/>
          </a:bodyPr>
          <a:lstStyle/>
          <a:p>
            <a:r>
              <a:rPr lang="en-US" sz="3100" dirty="0">
                <a:latin typeface="Calibri" pitchFamily="34" charset="0"/>
                <a:cs typeface="Calibri" pitchFamily="34" charset="0"/>
              </a:rPr>
              <a:t>Artificial Intelligence is a branch of computer science focused on developing systems that emulate human cognitive functions—learning, reasoning, and problem-solving—to tackle complex tasks. </a:t>
            </a:r>
          </a:p>
          <a:p>
            <a:pPr marL="0" indent="0" algn="just">
              <a:buNone/>
            </a:pPr>
            <a:r>
              <a:rPr lang="en-US" sz="2800" dirty="0">
                <a:latin typeface="Calibri" pitchFamily="34" charset="0"/>
                <a:cs typeface="Calibri" pitchFamily="34" charset="0"/>
              </a:rPr>
              <a:t>These tasks include, but are not limited to: </a:t>
            </a:r>
          </a:p>
          <a:p>
            <a:pPr marL="548640" lvl="3" indent="-274320">
              <a:spcBef>
                <a:spcPts val="600"/>
              </a:spcBef>
              <a:buClr>
                <a:schemeClr val="accent1"/>
              </a:buClr>
            </a:pPr>
            <a:r>
              <a:rPr lang="en-US" sz="2900" dirty="0">
                <a:latin typeface="Calibri" pitchFamily="34" charset="0"/>
                <a:cs typeface="Calibri" pitchFamily="34" charset="0"/>
              </a:rPr>
              <a:t>visual perception,</a:t>
            </a:r>
          </a:p>
          <a:p>
            <a:pPr marL="548640" lvl="3" indent="-274320">
              <a:spcBef>
                <a:spcPts val="600"/>
              </a:spcBef>
              <a:buClr>
                <a:schemeClr val="accent1"/>
              </a:buClr>
            </a:pPr>
            <a:r>
              <a:rPr lang="en-US" sz="2900" dirty="0">
                <a:latin typeface="Calibri" pitchFamily="34" charset="0"/>
                <a:cs typeface="Calibri" pitchFamily="34" charset="0"/>
              </a:rPr>
              <a:t>speech  recognition,  </a:t>
            </a:r>
          </a:p>
          <a:p>
            <a:pPr marL="548640" lvl="3" indent="-274320">
              <a:spcBef>
                <a:spcPts val="600"/>
              </a:spcBef>
              <a:buClr>
                <a:schemeClr val="accent1"/>
              </a:buClr>
            </a:pPr>
            <a:r>
              <a:rPr lang="en-US" sz="2900" dirty="0">
                <a:latin typeface="Calibri" pitchFamily="34" charset="0"/>
                <a:cs typeface="Calibri" pitchFamily="34" charset="0"/>
              </a:rPr>
              <a:t>decision  making,  </a:t>
            </a:r>
          </a:p>
          <a:p>
            <a:pPr marL="548640" lvl="3" indent="-274320">
              <a:spcBef>
                <a:spcPts val="600"/>
              </a:spcBef>
              <a:buClr>
                <a:schemeClr val="accent1"/>
              </a:buClr>
            </a:pPr>
            <a:r>
              <a:rPr lang="en-US" sz="2900" dirty="0">
                <a:latin typeface="Calibri" pitchFamily="34" charset="0"/>
                <a:cs typeface="Calibri" pitchFamily="34" charset="0"/>
              </a:rPr>
              <a:t>translation  between  languages.  </a:t>
            </a:r>
          </a:p>
          <a:p>
            <a:r>
              <a:rPr lang="en-US" sz="3100" dirty="0">
                <a:latin typeface="Calibri" pitchFamily="34" charset="0"/>
                <a:cs typeface="Calibri" pitchFamily="34" charset="0"/>
              </a:rPr>
              <a:t>By leveraging advanced algorithms and vast datasets, AI enables machines to recognize patterns, make decisions, and adapt in real time—capabilities that are transforming financial services through enhanced efficiency, risk management, and innovation.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Machine learning</a:t>
            </a:r>
            <a:endParaRPr lang="el-GR" dirty="0"/>
          </a:p>
        </p:txBody>
      </p:sp>
      <p:sp>
        <p:nvSpPr>
          <p:cNvPr id="3" name="2 - Θέση περιεχομένου"/>
          <p:cNvSpPr>
            <a:spLocks noGrp="1"/>
          </p:cNvSpPr>
          <p:nvPr>
            <p:ph sz="quarter" idx="1"/>
          </p:nvPr>
        </p:nvSpPr>
        <p:spPr/>
        <p:txBody>
          <a:bodyPr/>
          <a:lstStyle/>
          <a:p>
            <a:r>
              <a:rPr lang="en-US" dirty="0">
                <a:latin typeface="Calibri" pitchFamily="34" charset="0"/>
                <a:cs typeface="Calibri" pitchFamily="34" charset="0"/>
              </a:rPr>
              <a:t>Machine learning is a subset of AI that enables systems to learn from data and improve decisions. It uses various algorithms to analyze data, identify patterns, and optimize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Deep learning</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Deep learning is a branch of machine learning that uses artificial neural networks with many layers to automatically learn complex patterns and representations from large amounts of data. Inspired by the human brain’s structure, deep learning models excel at tasks like image recognition, natural language processing, and speech understanding, without the need for manual feature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Data science</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Data Science is an interdisciplinary field that uses scientific methods, statistical techniques, and computational tools to extract insights and knowledge from structured and unstructured data, facilitating informed decision-making and problem-solving.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Introduction to Machine Learning in Finance</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revolutionizes finance across hedge funds, banks, and fintech by harnessing big data and powerful computing to enhance decisions and efficiency. </a:t>
            </a:r>
          </a:p>
          <a:p>
            <a:pPr algn="just"/>
            <a:r>
              <a:rPr lang="en-US" dirty="0">
                <a:latin typeface="Calibri" pitchFamily="34" charset="0"/>
                <a:cs typeface="Calibri" pitchFamily="34" charset="0"/>
              </a:rPr>
              <a:t>As ML methods evolve, they drive major changes in financial services. </a:t>
            </a:r>
          </a:p>
          <a:p>
            <a:pPr algn="just"/>
            <a:r>
              <a:rPr lang="en-US" dirty="0">
                <a:latin typeface="Calibri" pitchFamily="34" charset="0"/>
                <a:cs typeface="Calibri" pitchFamily="34" charset="0"/>
              </a:rPr>
              <a:t>This presentation examines current and future ML applications, highlighting how they reshape the industry.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Importance and Adoption of Machine Learning in Finance</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Financial institutions are investing in machine learning to process large datasets and make real-time decisions. ML is now essential in areas like trading, portfolio management, fraud detection, and risk management. </a:t>
            </a:r>
          </a:p>
          <a:p>
            <a:pPr algn="just"/>
            <a:r>
              <a:rPr lang="en-US" dirty="0">
                <a:latin typeface="Calibri" pitchFamily="34" charset="0"/>
                <a:cs typeface="Calibri" pitchFamily="34" charset="0"/>
              </a:rPr>
              <a:t>As finance evolves, adopting ML is key to staying competitive, driving demand for skilled experts in the field.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377</TotalTime>
  <Words>1709</Words>
  <Application>Microsoft Macintosh PowerPoint</Application>
  <PresentationFormat>On-screen Show (4:3)</PresentationFormat>
  <Paragraphs>145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Bookman Old Style</vt:lpstr>
      <vt:lpstr>Calibri</vt:lpstr>
      <vt:lpstr>Cambria</vt:lpstr>
      <vt:lpstr>Gill Sans MT</vt:lpstr>
      <vt:lpstr>Wingdings</vt:lpstr>
      <vt:lpstr>Wingdings 3</vt:lpstr>
      <vt:lpstr>Ρίζες</vt:lpstr>
      <vt:lpstr>Artificial Intelligence and Machine Learning in Finance</vt:lpstr>
      <vt:lpstr>Presentation Outline</vt:lpstr>
      <vt:lpstr>Machine Learning, Deep Learning, Artificial Intelligence, and Data Science</vt:lpstr>
      <vt:lpstr>Artificial intelligence</vt:lpstr>
      <vt:lpstr>Machine learning</vt:lpstr>
      <vt:lpstr>Deep learning</vt:lpstr>
      <vt:lpstr>Data science</vt:lpstr>
      <vt:lpstr>Introduction to Machine Learning in Finance</vt:lpstr>
      <vt:lpstr>Importance and Adoption of Machine Learning in Finance</vt:lpstr>
      <vt:lpstr>Current and Future Machine Learning Applications in Finance</vt:lpstr>
      <vt:lpstr>Algorithmic Trading</vt:lpstr>
      <vt:lpstr>Portfolio Management and Robo-Advisors</vt:lpstr>
      <vt:lpstr>Fraud Detection</vt:lpstr>
      <vt:lpstr>Loans, Credit Card, and Insurance Underwriting</vt:lpstr>
      <vt:lpstr>Automation and Chatbots</vt:lpstr>
      <vt:lpstr>Risk Management</vt:lpstr>
      <vt:lpstr>Asset Price Prediction</vt:lpstr>
      <vt:lpstr>Derivative Pricing</vt:lpstr>
      <vt:lpstr>Sentiment Analysis</vt:lpstr>
      <vt:lpstr>Trade Settlement</vt:lpstr>
      <vt:lpstr>Money Laundering Detection</vt:lpstr>
      <vt:lpstr>Types of Machine Learning</vt:lpstr>
      <vt:lpstr>Types of Machine Learning</vt:lpstr>
      <vt:lpstr>Supervised Learning</vt:lpstr>
      <vt:lpstr>Regression vs Classification</vt:lpstr>
      <vt:lpstr>Unsupervised Learning</vt:lpstr>
      <vt:lpstr>Unsupervised Learning</vt:lpstr>
      <vt:lpstr>Reinforcement Learning</vt:lpstr>
      <vt:lpstr>Reinforcement Learning</vt:lpstr>
      <vt:lpstr>Natural Language Processing (NLP)</vt:lpstr>
      <vt:lpstr>Course Description I</vt:lpstr>
      <vt:lpstr>Course Description II</vt:lpstr>
      <vt:lpstr>Python Modules and Libraries I</vt:lpstr>
      <vt:lpstr>Python Modules and Libraries II</vt:lpstr>
      <vt:lpstr>Python Modules and Libraries III</vt:lpstr>
      <vt:lpstr>Course Assessment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Finance</dc:title>
  <dc:creator>Spyros</dc:creator>
  <cp:lastModifiedBy>DIONISIOS SOTIROPOULOS</cp:lastModifiedBy>
  <cp:revision>20</cp:revision>
  <cp:lastPrinted>2025-03-10T15:17:43Z</cp:lastPrinted>
  <dcterms:created xsi:type="dcterms:W3CDTF">2025-02-03T17:57:46Z</dcterms:created>
  <dcterms:modified xsi:type="dcterms:W3CDTF">2025-03-13T12:37:29Z</dcterms:modified>
</cp:coreProperties>
</file>