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3"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D9FE"/>
    <a:srgbClr val="EEFA58"/>
    <a:srgbClr val="FFD7FA"/>
    <a:srgbClr val="FFABF5"/>
    <a:srgbClr val="CC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9106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656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0833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20203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8265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0686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67533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93228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35248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05313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48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539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225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5347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151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974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370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852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8/26/2024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190058"/>
      </p:ext>
    </p:extLst>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 id="2147483931"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tmp"/></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62126" y="446244"/>
            <a:ext cx="11849101" cy="1001556"/>
          </a:xfrm>
          <a:prstGeom prst="rect">
            <a:avLst/>
          </a:prstGeom>
        </p:spPr>
        <p:txBody>
          <a:bodyPr vert="horz" wrap="square" lIns="0" tIns="16510" rIns="0" bIns="0" rtlCol="0">
            <a:spAutoFit/>
          </a:bodyPr>
          <a:lstStyle/>
          <a:p>
            <a:pPr marL="3213735" algn="ctr">
              <a:spcBef>
                <a:spcPts val="130"/>
              </a:spcBef>
            </a:pPr>
            <a:r>
              <a:rPr lang="en-US" b="1" dirty="0">
                <a:solidFill>
                  <a:srgbClr val="22D9FE"/>
                </a:solidFill>
                <a:latin typeface="Arial Black" panose="020B0A04020102020204" pitchFamily="34" charset="0"/>
                <a:cs typeface="Times New Roman" panose="02020603050405020304" pitchFamily="18" charset="0"/>
              </a:rPr>
              <a:t>Employee Data Analysis using Excel</a:t>
            </a:r>
            <a:r>
              <a:rPr lang="en-US" b="1" i="0" dirty="0">
                <a:solidFill>
                  <a:srgbClr val="22D9FE"/>
                </a:solidFill>
                <a:effectLst/>
                <a:latin typeface="Arial Black" panose="020B0A04020102020204" pitchFamily="34" charset="0"/>
                <a:cs typeface="Times New Roman" panose="02020603050405020304" pitchFamily="18" charset="0"/>
              </a:rPr>
              <a:t> </a:t>
            </a:r>
            <a:br>
              <a:rPr lang="en-US" b="1" i="0" dirty="0">
                <a:solidFill>
                  <a:srgbClr val="22D9FE"/>
                </a:solidFill>
                <a:effectLst/>
                <a:latin typeface="Arial Black" panose="020B0A04020102020204" pitchFamily="34" charset="0"/>
              </a:rPr>
            </a:br>
            <a:endParaRPr spc="15" dirty="0">
              <a:solidFill>
                <a:srgbClr val="22D9FE"/>
              </a:solidFill>
              <a:latin typeface="Arial Black" panose="020B0A0402010202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SOUMIYA D</a:t>
            </a:r>
          </a:p>
          <a:p>
            <a:r>
              <a:rPr lang="en-US" sz="2400" dirty="0">
                <a:latin typeface="Times New Roman" panose="02020603050405020304" pitchFamily="18" charset="0"/>
                <a:cs typeface="Times New Roman" panose="02020603050405020304" pitchFamily="18" charset="0"/>
              </a:rPr>
              <a:t>REGISTER NO: 312209148 </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ANNA ADARSH COLLEGE FOR WOMEN</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8" name="object 22">
            <a:extLst>
              <a:ext uri="{FF2B5EF4-FFF2-40B4-BE49-F238E27FC236}">
                <a16:creationId xmlns:a16="http://schemas.microsoft.com/office/drawing/2014/main" id="{1D39E0DB-0698-A10D-FA3F-526108C05477}"/>
              </a:ext>
            </a:extLst>
          </p:cNvPr>
          <p:cNvSpPr txBox="1">
            <a:spLocks/>
          </p:cNvSpPr>
          <p:nvPr/>
        </p:nvSpPr>
        <p:spPr>
          <a:xfrm>
            <a:off x="10668000" y="762000"/>
            <a:ext cx="381000" cy="376385"/>
          </a:xfrm>
          <a:prstGeom prst="rect">
            <a:avLst/>
          </a:prstGeom>
        </p:spPr>
        <p:txBody>
          <a:bodyPr vert="horz" wrap="square" lIns="0" tIns="6985"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z="2400" spc="10" smtClean="0"/>
              <a:pPr marL="38100">
                <a:spcBef>
                  <a:spcPts val="55"/>
                </a:spcBef>
              </a:pPr>
              <a:t>1</a:t>
            </a:fld>
            <a:endParaRPr lang="en-IN" sz="2400"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5127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22D9FE"/>
                </a:solidFill>
                <a:latin typeface="Arial Black" panose="020B0A04020102020204" pitchFamily="34" charset="0"/>
                <a:cs typeface="Trebuchet MS"/>
              </a:rPr>
              <a:t>M</a:t>
            </a:r>
            <a:r>
              <a:rPr sz="4800" b="1" dirty="0">
                <a:solidFill>
                  <a:srgbClr val="22D9FE"/>
                </a:solidFill>
                <a:latin typeface="Arial Black" panose="020B0A04020102020204" pitchFamily="34" charset="0"/>
                <a:cs typeface="Trebuchet MS"/>
              </a:rPr>
              <a:t>O</a:t>
            </a:r>
            <a:r>
              <a:rPr sz="4800" b="1" spc="-15" dirty="0">
                <a:solidFill>
                  <a:srgbClr val="22D9FE"/>
                </a:solidFill>
                <a:latin typeface="Arial Black" panose="020B0A04020102020204" pitchFamily="34" charset="0"/>
                <a:cs typeface="Trebuchet MS"/>
              </a:rPr>
              <a:t>D</a:t>
            </a:r>
            <a:r>
              <a:rPr sz="4800" b="1" spc="-35" dirty="0">
                <a:solidFill>
                  <a:srgbClr val="22D9FE"/>
                </a:solidFill>
                <a:latin typeface="Arial Black" panose="020B0A04020102020204" pitchFamily="34" charset="0"/>
                <a:cs typeface="Trebuchet MS"/>
              </a:rPr>
              <a:t>E</a:t>
            </a:r>
            <a:r>
              <a:rPr sz="4800" b="1" spc="-30" dirty="0">
                <a:solidFill>
                  <a:srgbClr val="22D9FE"/>
                </a:solidFill>
                <a:latin typeface="Arial Black" panose="020B0A04020102020204" pitchFamily="34" charset="0"/>
                <a:cs typeface="Trebuchet MS"/>
              </a:rPr>
              <a:t>LL</a:t>
            </a:r>
            <a:r>
              <a:rPr sz="4800" b="1" spc="-5" dirty="0">
                <a:solidFill>
                  <a:srgbClr val="22D9FE"/>
                </a:solidFill>
                <a:latin typeface="Arial Black" panose="020B0A04020102020204" pitchFamily="34" charset="0"/>
                <a:cs typeface="Trebuchet MS"/>
              </a:rPr>
              <a:t>I</a:t>
            </a:r>
            <a:r>
              <a:rPr sz="4800" b="1" spc="30" dirty="0">
                <a:solidFill>
                  <a:srgbClr val="22D9FE"/>
                </a:solidFill>
                <a:latin typeface="Arial Black" panose="020B0A04020102020204" pitchFamily="34" charset="0"/>
                <a:cs typeface="Trebuchet MS"/>
              </a:rPr>
              <a:t>N</a:t>
            </a:r>
            <a:r>
              <a:rPr sz="4800" b="1" spc="5" dirty="0">
                <a:solidFill>
                  <a:srgbClr val="22D9FE"/>
                </a:solidFill>
                <a:latin typeface="Arial Black" panose="020B0A04020102020204" pitchFamily="34" charset="0"/>
                <a:cs typeface="Trebuchet MS"/>
              </a:rPr>
              <a:t>G</a:t>
            </a:r>
            <a:endParaRPr sz="4800" dirty="0">
              <a:solidFill>
                <a:srgbClr val="22D9FE"/>
              </a:solidFill>
              <a:latin typeface="Arial Black" panose="020B0A040201020202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79B14B3-262A-E3F1-B236-5C02C58F579F}"/>
              </a:ext>
            </a:extLst>
          </p:cNvPr>
          <p:cNvSpPr txBox="1"/>
          <p:nvPr/>
        </p:nvSpPr>
        <p:spPr>
          <a:xfrm>
            <a:off x="1295400" y="1143000"/>
            <a:ext cx="7696200" cy="5027017"/>
          </a:xfrm>
          <a:prstGeom prst="rect">
            <a:avLst/>
          </a:prstGeom>
          <a:noFill/>
        </p:spPr>
        <p:txBody>
          <a:bodyPr wrap="square" rtlCol="0">
            <a:spAutoFit/>
          </a:bodyPr>
          <a:lstStyle/>
          <a:p>
            <a:pPr marL="400050" indent="-400050">
              <a:lnSpc>
                <a:spcPct val="150000"/>
              </a:lnSpc>
              <a:buFont typeface="+mj-lt"/>
              <a:buAutoNum type="romanUcPeriod"/>
            </a:pPr>
            <a:r>
              <a:rPr lang="en-IN" dirty="0">
                <a:latin typeface="Arial" panose="020B0604020202020204" pitchFamily="34" charset="0"/>
                <a:cs typeface="Arial" panose="020B0604020202020204" pitchFamily="34" charset="0"/>
              </a:rPr>
              <a:t>Dataset</a:t>
            </a:r>
          </a:p>
          <a:p>
            <a:pPr marL="400050" indent="-400050">
              <a:lnSpc>
                <a:spcPct val="150000"/>
              </a:lnSpc>
              <a:buFont typeface="+mj-lt"/>
              <a:buAutoNum type="romanUcPeriod"/>
            </a:pPr>
            <a:r>
              <a:rPr lang="en-IN" dirty="0">
                <a:latin typeface="Arial" panose="020B0604020202020204" pitchFamily="34" charset="0"/>
                <a:cs typeface="Arial" panose="020B0604020202020204" pitchFamily="34" charset="0"/>
              </a:rPr>
              <a:t>Feature Selection: EMPLOYEE ID, NAME, GENDER, DEPARTMENT, SALARY, EMPLOYEE TYPE, WORK LOCATION(CITIES &amp; STATES)</a:t>
            </a:r>
          </a:p>
          <a:p>
            <a:pPr marL="400050" indent="-400050">
              <a:lnSpc>
                <a:spcPct val="150000"/>
              </a:lnSpc>
              <a:buFont typeface="+mj-lt"/>
              <a:buAutoNum type="romanUcPeriod"/>
            </a:pPr>
            <a:r>
              <a:rPr lang="en-IN" dirty="0">
                <a:latin typeface="Arial" panose="020B0604020202020204" pitchFamily="34" charset="0"/>
                <a:cs typeface="Arial" panose="020B0604020202020204" pitchFamily="34" charset="0"/>
              </a:rPr>
              <a:t>Table Design:</a:t>
            </a:r>
          </a:p>
          <a:p>
            <a:pPr marL="1314450" lvl="2" indent="-4000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Borders</a:t>
            </a:r>
          </a:p>
          <a:p>
            <a:pPr marL="1314450" lvl="2" indent="-4000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Table colour and fonts design</a:t>
            </a:r>
          </a:p>
          <a:p>
            <a:pPr marL="1314450" lvl="2" indent="-4000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Assigned Currency to Salary </a:t>
            </a:r>
          </a:p>
          <a:p>
            <a:pPr marL="1314450" lvl="2" indent="-4000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Separated Cities and Sates using Data-Text to Columns.  </a:t>
            </a:r>
          </a:p>
          <a:p>
            <a:pPr marL="400050" indent="-400050">
              <a:lnSpc>
                <a:spcPct val="150000"/>
              </a:lnSpc>
              <a:buFont typeface="+mj-lt"/>
              <a:buAutoNum type="romanUcPeriod"/>
            </a:pPr>
            <a:r>
              <a:rPr lang="en-IN" dirty="0">
                <a:latin typeface="Arial" panose="020B0604020202020204" pitchFamily="34" charset="0"/>
                <a:cs typeface="Arial" panose="020B0604020202020204" pitchFamily="34" charset="0"/>
              </a:rPr>
              <a:t> Conditional Formatting: </a:t>
            </a:r>
          </a:p>
          <a:p>
            <a:pPr marL="1314450" lvl="2" indent="-4000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Highlighting text “Null” and Blanks.</a:t>
            </a:r>
          </a:p>
          <a:p>
            <a:pPr marL="1314450" lvl="2" indent="-4000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 Data Bars for Salary.</a:t>
            </a:r>
          </a:p>
          <a:p>
            <a:pPr marL="400050" indent="-400050">
              <a:lnSpc>
                <a:spcPct val="150000"/>
              </a:lnSpc>
              <a:buFont typeface="+mj-lt"/>
              <a:buAutoNum type="romanUcPeriod"/>
            </a:pPr>
            <a:r>
              <a:rPr lang="en-IN" dirty="0">
                <a:latin typeface="Arial" panose="020B0604020202020204" pitchFamily="34" charset="0"/>
                <a:cs typeface="Arial" panose="020B0604020202020204" pitchFamily="34" charset="0"/>
              </a:rPr>
              <a:t> Filter : Filtering all blanks by selecting the cell colour.</a:t>
            </a:r>
          </a:p>
        </p:txBody>
      </p:sp>
      <p:sp>
        <p:nvSpPr>
          <p:cNvPr id="2" name="object 9">
            <a:extLst>
              <a:ext uri="{FF2B5EF4-FFF2-40B4-BE49-F238E27FC236}">
                <a16:creationId xmlns:a16="http://schemas.microsoft.com/office/drawing/2014/main" id="{F0D56ED9-ABFD-3987-859C-9578C74F89C7}"/>
              </a:ext>
            </a:extLst>
          </p:cNvPr>
          <p:cNvSpPr txBox="1">
            <a:spLocks/>
          </p:cNvSpPr>
          <p:nvPr/>
        </p:nvSpPr>
        <p:spPr>
          <a:xfrm>
            <a:off x="10515600" y="680113"/>
            <a:ext cx="838199" cy="437940"/>
          </a:xfrm>
          <a:prstGeom prst="rect">
            <a:avLst/>
          </a:prstGeom>
        </p:spPr>
        <p:txBody>
          <a:bodyPr vert="horz" wrap="square" lIns="0" tIns="6985"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z="2800" spc="10" smtClean="0"/>
              <a:pPr marL="38100">
                <a:spcBef>
                  <a:spcPts val="55"/>
                </a:spcBef>
              </a:pPr>
              <a:t>10</a:t>
            </a:fld>
            <a:endParaRPr lang="en-IN" sz="2800"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B729AF-9285-884B-7212-757C8A1DCDC6}"/>
              </a:ext>
            </a:extLst>
          </p:cNvPr>
          <p:cNvSpPr>
            <a:spLocks noGrp="1"/>
          </p:cNvSpPr>
          <p:nvPr>
            <p:ph idx="1"/>
          </p:nvPr>
        </p:nvSpPr>
        <p:spPr>
          <a:xfrm>
            <a:off x="762000" y="586214"/>
            <a:ext cx="10972800" cy="4519186"/>
          </a:xfrm>
        </p:spPr>
        <p:txBody>
          <a:bodyPr>
            <a:normAutofit fontScale="92500" lnSpcReduction="10000"/>
          </a:bodyPr>
          <a:lstStyle/>
          <a:p>
            <a:pPr marL="400050" indent="-400050">
              <a:lnSpc>
                <a:spcPct val="150000"/>
              </a:lnSpc>
              <a:buFont typeface="+mj-lt"/>
              <a:buAutoNum type="romanUcPeriod" startAt="4"/>
            </a:pPr>
            <a:r>
              <a:rPr lang="en-IN" dirty="0">
                <a:latin typeface="Arial" panose="020B0604020202020204" pitchFamily="34" charset="0"/>
                <a:cs typeface="Arial" panose="020B0604020202020204" pitchFamily="34" charset="0"/>
              </a:rPr>
              <a:t>Computation of Total Salary of Each State Using Formula:</a:t>
            </a:r>
          </a:p>
          <a:p>
            <a:pPr marL="1314450" lvl="2" indent="-400050">
              <a:lnSpc>
                <a:spcPct val="150000"/>
              </a:lnSpc>
              <a:buFont typeface="Arial" panose="020B0604020202020204" pitchFamily="34" charset="0"/>
              <a:buChar char="•"/>
            </a:pPr>
            <a:r>
              <a:rPr lang="pt-BR" dirty="0">
                <a:latin typeface="Arial" panose="020B0604020202020204" pitchFamily="34" charset="0"/>
                <a:cs typeface="Arial" panose="020B0604020202020204" pitchFamily="34" charset="0"/>
              </a:rPr>
              <a:t>=SUMIF(A2:A190,"TN*",E190) – Tamil Nadu</a:t>
            </a:r>
          </a:p>
          <a:p>
            <a:pPr marL="1200150" lvl="2"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=SUMIF(A2:A190,“PR*",E190) – Puerto Rico</a:t>
            </a:r>
          </a:p>
          <a:p>
            <a:pPr marL="1200150" lvl="2"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=SUMIF(A2:A190,“SQ*",E190) – San Marino City</a:t>
            </a:r>
          </a:p>
          <a:p>
            <a:pPr marL="1200150" lvl="2"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=SUMIF(A2:A190,“VT*",E190) – Vermont</a:t>
            </a:r>
          </a:p>
          <a:p>
            <a:pPr marL="1200150" lvl="2" indent="-285750">
              <a:lnSpc>
                <a:spcPct val="150000"/>
              </a:lnSpc>
              <a:buFont typeface="Arial" panose="020B0604020202020204" pitchFamily="34" charset="0"/>
              <a:buChar char="•"/>
            </a:pPr>
            <a:r>
              <a:rPr lang="pt-BR" dirty="0">
                <a:latin typeface="Arial" panose="020B0604020202020204" pitchFamily="34" charset="0"/>
                <a:cs typeface="Arial" panose="020B0604020202020204" pitchFamily="34" charset="0"/>
              </a:rPr>
              <a:t>  Creating Bar Graph.</a:t>
            </a:r>
          </a:p>
          <a:p>
            <a:pPr marL="400050" indent="-400050">
              <a:lnSpc>
                <a:spcPct val="150000"/>
              </a:lnSpc>
              <a:buFont typeface="+mj-lt"/>
              <a:buAutoNum type="romanUcPeriod" startAt="5"/>
            </a:pPr>
            <a:r>
              <a:rPr lang="pt-BR" dirty="0">
                <a:latin typeface="Arial" panose="020B0604020202020204" pitchFamily="34" charset="0"/>
                <a:cs typeface="Arial" panose="020B0604020202020204" pitchFamily="34" charset="0"/>
              </a:rPr>
              <a:t>Pivot Table – Department Wise Salary Summary</a:t>
            </a:r>
          </a:p>
          <a:p>
            <a:pPr marL="400050" indent="-400050">
              <a:lnSpc>
                <a:spcPct val="150000"/>
              </a:lnSpc>
              <a:buFont typeface="+mj-lt"/>
              <a:buAutoNum type="romanUcPeriod" startAt="5"/>
            </a:pPr>
            <a:r>
              <a:rPr lang="pt-BR" dirty="0">
                <a:latin typeface="Arial" panose="020B0604020202020204" pitchFamily="34" charset="0"/>
                <a:cs typeface="Arial" panose="020B0604020202020204" pitchFamily="34" charset="0"/>
              </a:rPr>
              <a:t>Slicer  – Employee type and Work Locations.</a:t>
            </a:r>
          </a:p>
          <a:p>
            <a:pPr marL="400050" indent="-400050">
              <a:lnSpc>
                <a:spcPct val="150000"/>
              </a:lnSpc>
              <a:buFont typeface="+mj-lt"/>
              <a:buAutoNum type="romanUcPeriod" startAt="5"/>
            </a:pPr>
            <a:r>
              <a:rPr lang="pt-BR" dirty="0">
                <a:latin typeface="Arial" panose="020B0604020202020204" pitchFamily="34" charset="0"/>
                <a:cs typeface="Arial" panose="020B0604020202020204" pitchFamily="34" charset="0"/>
              </a:rPr>
              <a:t>Graph – Bar Graph .</a:t>
            </a:r>
          </a:p>
          <a:p>
            <a:pPr>
              <a:lnSpc>
                <a:spcPct val="150000"/>
              </a:lnSpc>
            </a:pPr>
            <a:endParaRPr lang="pt-BR" dirty="0">
              <a:latin typeface="Arial" panose="020B0604020202020204" pitchFamily="34" charset="0"/>
              <a:cs typeface="Arial" panose="020B0604020202020204" pitchFamily="34" charset="0"/>
            </a:endParaRPr>
          </a:p>
          <a:p>
            <a:pPr marL="400050" indent="-400050">
              <a:lnSpc>
                <a:spcPct val="150000"/>
              </a:lnSpc>
              <a:buFont typeface="+mj-lt"/>
              <a:buAutoNum type="romanUcPeriod" startAt="5"/>
            </a:pPr>
            <a:endParaRPr lang="pt-BR" dirty="0">
              <a:latin typeface="Arial" panose="020B0604020202020204" pitchFamily="34" charset="0"/>
              <a:cs typeface="Arial" panose="020B0604020202020204" pitchFamily="34" charset="0"/>
            </a:endParaRPr>
          </a:p>
          <a:p>
            <a:pPr>
              <a:lnSpc>
                <a:spcPct val="150000"/>
              </a:lnSpc>
            </a:pPr>
            <a:endParaRPr lang="en-IN" dirty="0">
              <a:latin typeface="Arial" panose="020B0604020202020204" pitchFamily="34" charset="0"/>
              <a:cs typeface="Arial" panose="020B0604020202020204" pitchFamily="34" charset="0"/>
            </a:endParaRPr>
          </a:p>
        </p:txBody>
      </p:sp>
      <p:sp>
        <p:nvSpPr>
          <p:cNvPr id="2" name="object 9">
            <a:extLst>
              <a:ext uri="{FF2B5EF4-FFF2-40B4-BE49-F238E27FC236}">
                <a16:creationId xmlns:a16="http://schemas.microsoft.com/office/drawing/2014/main" id="{E5BA8455-6BF7-7E3C-4E7B-C98BE4A0DDF4}"/>
              </a:ext>
            </a:extLst>
          </p:cNvPr>
          <p:cNvSpPr txBox="1">
            <a:spLocks noGrp="1"/>
          </p:cNvSpPr>
          <p:nvPr>
            <p:ph type="sldNum" sz="quarter" idx="12"/>
          </p:nvPr>
        </p:nvSpPr>
        <p:spPr>
          <a:xfrm>
            <a:off x="10352540" y="295729"/>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Tree>
    <p:extLst>
      <p:ext uri="{BB962C8B-B14F-4D97-AF65-F5344CB8AC3E}">
        <p14:creationId xmlns:p14="http://schemas.microsoft.com/office/powerpoint/2010/main" val="380935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378800" y="937260"/>
            <a:ext cx="3622199" cy="659796"/>
          </a:xfrm>
          <a:prstGeom prst="rect">
            <a:avLst/>
          </a:prstGeom>
        </p:spPr>
        <p:txBody>
          <a:bodyPr vert="horz" wrap="square" lIns="0" tIns="13335" rIns="0" bIns="0" rtlCol="0">
            <a:spAutoFit/>
          </a:bodyPr>
          <a:lstStyle/>
          <a:p>
            <a:pPr marL="12700">
              <a:lnSpc>
                <a:spcPct val="100000"/>
              </a:lnSpc>
              <a:spcBef>
                <a:spcPts val="105"/>
              </a:spcBef>
            </a:pPr>
            <a:r>
              <a:rPr lang="en-IN" dirty="0">
                <a:solidFill>
                  <a:srgbClr val="FFABF5"/>
                </a:solidFill>
                <a:latin typeface="Arial Black" panose="020B0A04020102020204" pitchFamily="34" charset="0"/>
                <a:cs typeface="Times New Roman" panose="02020603050405020304" pitchFamily="18" charset="0"/>
              </a:rPr>
              <a:t>BAR GRAPH</a:t>
            </a:r>
            <a:endParaRPr dirty="0">
              <a:solidFill>
                <a:srgbClr val="FFABF5"/>
              </a:solidFill>
              <a:latin typeface="Arial Black" panose="020B0A04020102020204" pitchFamily="34"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object 9">
            <a:extLst>
              <a:ext uri="{FF2B5EF4-FFF2-40B4-BE49-F238E27FC236}">
                <a16:creationId xmlns:a16="http://schemas.microsoft.com/office/drawing/2014/main" id="{499C867A-A5A6-6FAE-5A2D-A12E7C5855A7}"/>
              </a:ext>
            </a:extLst>
          </p:cNvPr>
          <p:cNvSpPr txBox="1">
            <a:spLocks noGrp="1"/>
          </p:cNvSpPr>
          <p:nvPr>
            <p:ph type="sldNum" sz="quarter" idx="12"/>
          </p:nvPr>
        </p:nvSpPr>
        <p:spPr>
          <a:xfrm>
            <a:off x="10287000" y="304800"/>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pic>
        <p:nvPicPr>
          <p:cNvPr id="12" name="Picture 11">
            <a:extLst>
              <a:ext uri="{FF2B5EF4-FFF2-40B4-BE49-F238E27FC236}">
                <a16:creationId xmlns:a16="http://schemas.microsoft.com/office/drawing/2014/main" id="{2DA05F0F-CA91-8BC1-3E53-6195F9BAB191}"/>
              </a:ext>
            </a:extLst>
          </p:cNvPr>
          <p:cNvPicPr>
            <a:picLocks noChangeAspect="1"/>
          </p:cNvPicPr>
          <p:nvPr/>
        </p:nvPicPr>
        <p:blipFill rotWithShape="1">
          <a:blip r:embed="rId3">
            <a:extLst>
              <a:ext uri="{28A0092B-C50C-407E-A947-70E740481C1C}">
                <a14:useLocalDpi xmlns:a14="http://schemas.microsoft.com/office/drawing/2010/main" val="0"/>
              </a:ext>
            </a:extLst>
          </a:blip>
          <a:srcRect l="10625" t="28235" r="38125" b="7648"/>
          <a:stretch/>
        </p:blipFill>
        <p:spPr>
          <a:xfrm>
            <a:off x="170419" y="2135677"/>
            <a:ext cx="6154182" cy="3807923"/>
          </a:xfrm>
          <a:prstGeom prst="rect">
            <a:avLst/>
          </a:prstGeom>
        </p:spPr>
      </p:pic>
      <p:sp>
        <p:nvSpPr>
          <p:cNvPr id="13" name="object 7">
            <a:extLst>
              <a:ext uri="{FF2B5EF4-FFF2-40B4-BE49-F238E27FC236}">
                <a16:creationId xmlns:a16="http://schemas.microsoft.com/office/drawing/2014/main" id="{BCBEFCB8-B553-E84D-2544-3ADB0DD18FDB}"/>
              </a:ext>
            </a:extLst>
          </p:cNvPr>
          <p:cNvSpPr txBox="1">
            <a:spLocks/>
          </p:cNvSpPr>
          <p:nvPr/>
        </p:nvSpPr>
        <p:spPr>
          <a:xfrm>
            <a:off x="526732" y="380364"/>
            <a:ext cx="2902268" cy="659796"/>
          </a:xfrm>
          <a:prstGeom prst="rect">
            <a:avLst/>
          </a:prstGeom>
        </p:spPr>
        <p:txBody>
          <a:bodyPr vert="horz" wrap="square" lIns="0" tIns="13335" rIns="0" bIns="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a:solidFill>
                  <a:srgbClr val="22D9FE"/>
                </a:solidFill>
                <a:latin typeface="Arial Black" panose="020B0A04020102020204" pitchFamily="34" charset="0"/>
              </a:rPr>
              <a:t>R</a:t>
            </a:r>
            <a:r>
              <a:rPr lang="en-IN" spc="-40">
                <a:solidFill>
                  <a:srgbClr val="22D9FE"/>
                </a:solidFill>
                <a:latin typeface="Arial Black" panose="020B0A04020102020204" pitchFamily="34" charset="0"/>
              </a:rPr>
              <a:t>E</a:t>
            </a:r>
            <a:r>
              <a:rPr lang="en-IN" spc="15">
                <a:solidFill>
                  <a:srgbClr val="22D9FE"/>
                </a:solidFill>
                <a:latin typeface="Arial Black" panose="020B0A04020102020204" pitchFamily="34" charset="0"/>
              </a:rPr>
              <a:t>S</a:t>
            </a:r>
            <a:r>
              <a:rPr lang="en-IN" spc="-30">
                <a:solidFill>
                  <a:srgbClr val="22D9FE"/>
                </a:solidFill>
                <a:latin typeface="Arial Black" panose="020B0A04020102020204" pitchFamily="34" charset="0"/>
              </a:rPr>
              <a:t>U</a:t>
            </a:r>
            <a:r>
              <a:rPr lang="en-IN" spc="-405">
                <a:solidFill>
                  <a:srgbClr val="22D9FE"/>
                </a:solidFill>
                <a:latin typeface="Arial Black" panose="020B0A04020102020204" pitchFamily="34" charset="0"/>
              </a:rPr>
              <a:t>L</a:t>
            </a:r>
            <a:r>
              <a:rPr lang="en-IN">
                <a:solidFill>
                  <a:srgbClr val="22D9FE"/>
                </a:solidFill>
                <a:latin typeface="Arial Black" panose="020B0A04020102020204" pitchFamily="34" charset="0"/>
              </a:rPr>
              <a:t>TS</a:t>
            </a:r>
            <a:endParaRPr lang="en-IN" dirty="0">
              <a:solidFill>
                <a:srgbClr val="22D9FE"/>
              </a:solidFill>
              <a:latin typeface="Arial Black" panose="020B0A04020102020204" pitchFamily="34" charset="0"/>
            </a:endParaRPr>
          </a:p>
        </p:txBody>
      </p:sp>
      <p:pic>
        <p:nvPicPr>
          <p:cNvPr id="15" name="Picture 14">
            <a:extLst>
              <a:ext uri="{FF2B5EF4-FFF2-40B4-BE49-F238E27FC236}">
                <a16:creationId xmlns:a16="http://schemas.microsoft.com/office/drawing/2014/main" id="{436ADC51-8379-FE12-B55C-2F64E8BE8633}"/>
              </a:ext>
            </a:extLst>
          </p:cNvPr>
          <p:cNvPicPr>
            <a:picLocks noChangeAspect="1"/>
          </p:cNvPicPr>
          <p:nvPr/>
        </p:nvPicPr>
        <p:blipFill rotWithShape="1">
          <a:blip r:embed="rId4">
            <a:extLst>
              <a:ext uri="{28A0092B-C50C-407E-A947-70E740481C1C}">
                <a14:useLocalDpi xmlns:a14="http://schemas.microsoft.com/office/drawing/2010/main" val="0"/>
              </a:ext>
            </a:extLst>
          </a:blip>
          <a:srcRect l="48124" t="36637" r="24375" b="32353"/>
          <a:stretch/>
        </p:blipFill>
        <p:spPr>
          <a:xfrm>
            <a:off x="6438813" y="2135677"/>
            <a:ext cx="5585125" cy="33457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7473-5BCD-2100-C21A-6DF4A67EE253}"/>
              </a:ext>
            </a:extLst>
          </p:cNvPr>
          <p:cNvSpPr>
            <a:spLocks noGrp="1"/>
          </p:cNvSpPr>
          <p:nvPr>
            <p:ph type="title"/>
          </p:nvPr>
        </p:nvSpPr>
        <p:spPr/>
        <p:txBody>
          <a:bodyPr/>
          <a:lstStyle/>
          <a:p>
            <a:pPr algn="ctr"/>
            <a:r>
              <a:rPr lang="en-IN" dirty="0">
                <a:solidFill>
                  <a:srgbClr val="FFD7FA"/>
                </a:solidFill>
                <a:latin typeface="Arial Black" panose="020B0A04020102020204" pitchFamily="34" charset="0"/>
              </a:rPr>
              <a:t>PIVOT TABLE AND SLICER</a:t>
            </a:r>
          </a:p>
        </p:txBody>
      </p:sp>
      <p:pic>
        <p:nvPicPr>
          <p:cNvPr id="5" name="Picture 4">
            <a:extLst>
              <a:ext uri="{FF2B5EF4-FFF2-40B4-BE49-F238E27FC236}">
                <a16:creationId xmlns:a16="http://schemas.microsoft.com/office/drawing/2014/main" id="{1227E612-584A-299C-7115-B7C307C47F15}"/>
              </a:ext>
            </a:extLst>
          </p:cNvPr>
          <p:cNvPicPr>
            <a:picLocks noChangeAspect="1"/>
          </p:cNvPicPr>
          <p:nvPr/>
        </p:nvPicPr>
        <p:blipFill rotWithShape="1">
          <a:blip r:embed="rId2"/>
          <a:srcRect l="54375" t="22222" r="21250" b="66667"/>
          <a:stretch/>
        </p:blipFill>
        <p:spPr>
          <a:xfrm>
            <a:off x="457200" y="4767668"/>
            <a:ext cx="3991775" cy="1023532"/>
          </a:xfrm>
          <a:prstGeom prst="rect">
            <a:avLst/>
          </a:prstGeom>
        </p:spPr>
      </p:pic>
      <p:sp>
        <p:nvSpPr>
          <p:cNvPr id="6" name="Arrow: Striped Right 5">
            <a:extLst>
              <a:ext uri="{FF2B5EF4-FFF2-40B4-BE49-F238E27FC236}">
                <a16:creationId xmlns:a16="http://schemas.microsoft.com/office/drawing/2014/main" id="{7A7D8AD7-8F05-9B18-3222-F38B2FF99627}"/>
              </a:ext>
            </a:extLst>
          </p:cNvPr>
          <p:cNvSpPr/>
          <p:nvPr/>
        </p:nvSpPr>
        <p:spPr>
          <a:xfrm>
            <a:off x="4648200" y="4876800"/>
            <a:ext cx="1219200" cy="68580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3A641DAF-33FC-627E-6A23-4BABB4422C91}"/>
              </a:ext>
            </a:extLst>
          </p:cNvPr>
          <p:cNvSpPr txBox="1">
            <a:spLocks/>
          </p:cNvSpPr>
          <p:nvPr/>
        </p:nvSpPr>
        <p:spPr>
          <a:xfrm>
            <a:off x="5759077" y="4876800"/>
            <a:ext cx="4451723" cy="762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D7FA"/>
                </a:solidFill>
                <a:latin typeface="Arial Black" panose="020B0A04020102020204" pitchFamily="34" charset="0"/>
              </a:rPr>
              <a:t>USING SUMIF </a:t>
            </a:r>
          </a:p>
        </p:txBody>
      </p:sp>
      <p:pic>
        <p:nvPicPr>
          <p:cNvPr id="9" name="Picture 8">
            <a:extLst>
              <a:ext uri="{FF2B5EF4-FFF2-40B4-BE49-F238E27FC236}">
                <a16:creationId xmlns:a16="http://schemas.microsoft.com/office/drawing/2014/main" id="{EDD655CC-8430-9EC9-7C90-1EB4A08B82FF}"/>
              </a:ext>
            </a:extLst>
          </p:cNvPr>
          <p:cNvPicPr>
            <a:picLocks noChangeAspect="1"/>
          </p:cNvPicPr>
          <p:nvPr/>
        </p:nvPicPr>
        <p:blipFill rotWithShape="1">
          <a:blip r:embed="rId3">
            <a:extLst>
              <a:ext uri="{28A0092B-C50C-407E-A947-70E740481C1C}">
                <a14:useLocalDpi xmlns:a14="http://schemas.microsoft.com/office/drawing/2010/main" val="0"/>
              </a:ext>
            </a:extLst>
          </a:blip>
          <a:srcRect l="1250" t="22941" r="31250" b="27647"/>
          <a:stretch/>
        </p:blipFill>
        <p:spPr>
          <a:xfrm>
            <a:off x="457199" y="1371600"/>
            <a:ext cx="9404723" cy="3200400"/>
          </a:xfrm>
          <a:prstGeom prst="rect">
            <a:avLst/>
          </a:prstGeom>
        </p:spPr>
      </p:pic>
    </p:spTree>
    <p:extLst>
      <p:ext uri="{BB962C8B-B14F-4D97-AF65-F5344CB8AC3E}">
        <p14:creationId xmlns:p14="http://schemas.microsoft.com/office/powerpoint/2010/main" val="12092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22D9FE"/>
                </a:solidFill>
                <a:latin typeface="Arial Black" panose="020B0A04020102020204" pitchFamily="34" charset="0"/>
                <a:cs typeface="Times New Roman" panose="02020603050405020304" pitchFamily="18" charset="0"/>
              </a:rPr>
              <a:t>CONCLUSION</a:t>
            </a:r>
            <a:endParaRPr lang="en-IN" dirty="0">
              <a:solidFill>
                <a:srgbClr val="22D9FE"/>
              </a:solidFill>
              <a:latin typeface="Arial Black" panose="020B0A04020102020204" pitchFamily="34" charset="0"/>
              <a:cs typeface="Times New Roman" panose="02020603050405020304" pitchFamily="18" charset="0"/>
            </a:endParaRPr>
          </a:p>
        </p:txBody>
      </p:sp>
      <p:sp>
        <p:nvSpPr>
          <p:cNvPr id="3" name="object 9">
            <a:extLst>
              <a:ext uri="{FF2B5EF4-FFF2-40B4-BE49-F238E27FC236}">
                <a16:creationId xmlns:a16="http://schemas.microsoft.com/office/drawing/2014/main" id="{246F5CE4-D6F9-946D-8B81-81A4C170192E}"/>
              </a:ext>
            </a:extLst>
          </p:cNvPr>
          <p:cNvSpPr txBox="1">
            <a:spLocks noGrp="1"/>
          </p:cNvSpPr>
          <p:nvPr>
            <p:ph type="sldNum" sz="quarter" idx="12"/>
          </p:nvPr>
        </p:nvSpPr>
        <p:spPr>
          <a:xfrm>
            <a:off x="10352540" y="295729"/>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14</a:t>
            </a:fld>
            <a:endParaRPr spc="10" dirty="0"/>
          </a:p>
        </p:txBody>
      </p:sp>
      <p:sp>
        <p:nvSpPr>
          <p:cNvPr id="4" name="TextBox 3">
            <a:extLst>
              <a:ext uri="{FF2B5EF4-FFF2-40B4-BE49-F238E27FC236}">
                <a16:creationId xmlns:a16="http://schemas.microsoft.com/office/drawing/2014/main" id="{BF1FEBAF-87B7-048C-D025-D54338FADB3A}"/>
              </a:ext>
            </a:extLst>
          </p:cNvPr>
          <p:cNvSpPr txBox="1"/>
          <p:nvPr/>
        </p:nvSpPr>
        <p:spPr>
          <a:xfrm>
            <a:off x="914400" y="1668582"/>
            <a:ext cx="10363200" cy="2949525"/>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Ø"/>
            </a:pPr>
            <a:r>
              <a:rPr lang="en-IN" dirty="0">
                <a:latin typeface="Arial" panose="020B0604020202020204" pitchFamily="34" charset="0"/>
                <a:cs typeface="Arial" panose="020B0604020202020204" pitchFamily="34" charset="0"/>
              </a:rPr>
              <a:t>This Analysis </a:t>
            </a:r>
            <a:r>
              <a:rPr lang="en-US" dirty="0">
                <a:latin typeface="Arial" panose="020B0604020202020204" pitchFamily="34" charset="0"/>
                <a:cs typeface="Arial" panose="020B0604020202020204" pitchFamily="34" charset="0"/>
              </a:rPr>
              <a:t>reveals key trends in compensation, highlighting disparities across departments and roles.  Through the Bar Graph Of Each State, It is evident that State  </a:t>
            </a:r>
            <a:r>
              <a:rPr lang="pt-BR" dirty="0">
                <a:latin typeface="Arial" panose="020B0604020202020204" pitchFamily="34" charset="0"/>
                <a:cs typeface="Arial" panose="020B0604020202020204" pitchFamily="34" charset="0"/>
              </a:rPr>
              <a:t>San Marino City</a:t>
            </a:r>
            <a:r>
              <a:rPr lang="en-IN" dirty="0">
                <a:latin typeface="Arial" panose="020B0604020202020204" pitchFamily="34" charset="0"/>
                <a:cs typeface="Arial" panose="020B0604020202020204" pitchFamily="34" charset="0"/>
              </a:rPr>
              <a:t>’s Salary is more Compared to Other three Sates. Through Bar Graph of Department Wise Report, Employees of Business Development Department Receives More Salary.</a:t>
            </a:r>
          </a:p>
          <a:p>
            <a:pPr marL="285750" indent="-285750">
              <a:lnSpc>
                <a:spcPct val="150000"/>
              </a:lnSpc>
              <a:buClr>
                <a:srgbClr val="C00000"/>
              </a:buClr>
              <a:buFont typeface="Wingdings" panose="05000000000000000000" pitchFamily="2" charset="2"/>
              <a:buChar char="Ø"/>
            </a:pPr>
            <a:r>
              <a:rPr lang="en-US" dirty="0">
                <a:latin typeface="Arial" panose="020B0604020202020204" pitchFamily="34" charset="0"/>
                <a:cs typeface="Arial" panose="020B0604020202020204" pitchFamily="34" charset="0"/>
              </a:rPr>
              <a:t>This Analysis Provides Insights on Investing in regular salary reviews and transparent policies will help retain talent and foster a fair and motivated workforce.</a:t>
            </a:r>
            <a:endParaRPr lang="en-IN" dirty="0">
              <a:latin typeface="Arial" panose="020B0604020202020204" pitchFamily="34" charset="0"/>
              <a:cs typeface="Arial" panose="020B0604020202020204" pitchFamily="34" charset="0"/>
            </a:endParaRPr>
          </a:p>
          <a:p>
            <a:pPr>
              <a:lnSpc>
                <a:spcPct val="150000"/>
              </a:lnSpc>
              <a:buClr>
                <a:srgbClr val="C00000"/>
              </a:buCl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171059"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22D9FE"/>
                </a:solidFill>
                <a:latin typeface="Arial Black" panose="020B0A04020102020204" pitchFamily="34" charset="0"/>
                <a:cs typeface="Times New Roman" panose="02020603050405020304" pitchFamily="18" charset="0"/>
              </a:rPr>
              <a:t>PROJECT</a:t>
            </a:r>
            <a:r>
              <a:rPr sz="4250" spc="-85" dirty="0">
                <a:solidFill>
                  <a:srgbClr val="22D9FE"/>
                </a:solidFill>
                <a:latin typeface="Arial Black" panose="020B0A04020102020204" pitchFamily="34" charset="0"/>
                <a:cs typeface="Times New Roman" panose="02020603050405020304" pitchFamily="18" charset="0"/>
              </a:rPr>
              <a:t> </a:t>
            </a:r>
            <a:r>
              <a:rPr sz="4250" spc="25" dirty="0">
                <a:solidFill>
                  <a:srgbClr val="22D9FE"/>
                </a:solidFill>
                <a:latin typeface="Arial Black" panose="020B0A04020102020204" pitchFamily="34" charset="0"/>
                <a:cs typeface="Times New Roman" panose="02020603050405020304" pitchFamily="18" charset="0"/>
              </a:rPr>
              <a:t>TITLE</a:t>
            </a:r>
            <a:endParaRPr sz="4250" dirty="0">
              <a:solidFill>
                <a:srgbClr val="22D9FE"/>
              </a:solidFill>
              <a:latin typeface="Arial Black" panose="020B0A04020102020204" pitchFamily="34"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917078" cy="1323439"/>
          </a:xfrm>
          <a:prstGeom prst="rect">
            <a:avLst/>
          </a:prstGeom>
          <a:noFill/>
        </p:spPr>
        <p:txBody>
          <a:bodyPr wrap="square" rtlCol="0">
            <a:spAutoFit/>
          </a:bodyPr>
          <a:lstStyle/>
          <a:p>
            <a:pPr algn="ctr"/>
            <a:r>
              <a:rPr lang="en-US" sz="4000" b="1" dirty="0">
                <a:solidFill>
                  <a:srgbClr val="FFFF00"/>
                </a:solidFill>
                <a:latin typeface="Arial Black" panose="020B0A04020102020204" pitchFamily="34" charset="0"/>
                <a:cs typeface="Times New Roman" panose="02020603050405020304" pitchFamily="18" charset="0"/>
              </a:rPr>
              <a:t>EMPLOYEE SALARY ANALYSIS USING EXCEL</a:t>
            </a:r>
            <a:endParaRPr lang="en-IN" sz="2400" dirty="0">
              <a:solidFill>
                <a:srgbClr val="FFFF00"/>
              </a:solidFill>
              <a:latin typeface="Arial Black" panose="020B0A040201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63486"/>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994025" cy="659796"/>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22D9FE"/>
                </a:solidFill>
                <a:latin typeface="Arial Black" panose="020B0A04020102020204" pitchFamily="34" charset="0"/>
                <a:cs typeface="Times New Roman" panose="02020603050405020304" pitchFamily="18" charset="0"/>
              </a:rPr>
              <a:t>A</a:t>
            </a:r>
            <a:r>
              <a:rPr spc="-5" dirty="0">
                <a:solidFill>
                  <a:srgbClr val="22D9FE"/>
                </a:solidFill>
                <a:latin typeface="Arial Black" panose="020B0A04020102020204" pitchFamily="34" charset="0"/>
                <a:cs typeface="Times New Roman" panose="02020603050405020304" pitchFamily="18" charset="0"/>
              </a:rPr>
              <a:t>G</a:t>
            </a:r>
            <a:r>
              <a:rPr spc="-35" dirty="0">
                <a:solidFill>
                  <a:srgbClr val="22D9FE"/>
                </a:solidFill>
                <a:latin typeface="Arial Black" panose="020B0A04020102020204" pitchFamily="34" charset="0"/>
                <a:cs typeface="Times New Roman" panose="02020603050405020304" pitchFamily="18" charset="0"/>
              </a:rPr>
              <a:t>E</a:t>
            </a:r>
            <a:r>
              <a:rPr spc="15" dirty="0">
                <a:solidFill>
                  <a:srgbClr val="22D9FE"/>
                </a:solidFill>
                <a:latin typeface="Arial Black" panose="020B0A04020102020204" pitchFamily="34" charset="0"/>
                <a:cs typeface="Times New Roman" panose="02020603050405020304" pitchFamily="18" charset="0"/>
              </a:rPr>
              <a:t>N</a:t>
            </a:r>
            <a:r>
              <a:rPr dirty="0">
                <a:solidFill>
                  <a:srgbClr val="22D9FE"/>
                </a:solidFill>
                <a:latin typeface="Arial Black" panose="020B0A04020102020204" pitchFamily="34"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831853"/>
          </a:xfrm>
          <a:prstGeom prst="rect">
            <a:avLst/>
          </a:prstGeom>
          <a:noFill/>
        </p:spPr>
        <p:txBody>
          <a:bodyPr wrap="square" rtlCol="0">
            <a:spAutoFit/>
          </a:bodyPr>
          <a:lstStyle/>
          <a:p>
            <a:pPr marL="514350" indent="-514350" algn="l">
              <a:lnSpc>
                <a:spcPct val="150000"/>
              </a:lnSpc>
              <a:buFont typeface="+mj-lt"/>
              <a:buAutoNum type="arabicPeriod"/>
            </a:pPr>
            <a:r>
              <a:rPr lang="en-US" sz="2800" b="0" i="0" dirty="0">
                <a:solidFill>
                  <a:srgbClr val="00FF00"/>
                </a:solidFill>
                <a:effectLst/>
                <a:latin typeface="Times New Roman" panose="02020603050405020304" pitchFamily="18" charset="0"/>
                <a:cs typeface="Times New Roman" panose="02020603050405020304" pitchFamily="18" charset="0"/>
              </a:rPr>
              <a:t>Problem Statement</a:t>
            </a:r>
          </a:p>
          <a:p>
            <a:pPr marL="514350" indent="-514350" algn="l">
              <a:lnSpc>
                <a:spcPct val="150000"/>
              </a:lnSpc>
              <a:buFont typeface="+mj-lt"/>
              <a:buAutoNum type="arabicPeriod"/>
            </a:pPr>
            <a:r>
              <a:rPr lang="en-US" sz="2800" b="0" i="0" dirty="0">
                <a:solidFill>
                  <a:srgbClr val="00FF00"/>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0FF00"/>
                </a:solidFill>
                <a:effectLst/>
                <a:latin typeface="Times New Roman" panose="02020603050405020304" pitchFamily="18" charset="0"/>
                <a:cs typeface="Times New Roman" panose="02020603050405020304" pitchFamily="18" charset="0"/>
              </a:rPr>
              <a:t>   End Users</a:t>
            </a:r>
          </a:p>
          <a:p>
            <a:pPr algn="l">
              <a:lnSpc>
                <a:spcPct val="150000"/>
              </a:lnSpc>
              <a:buFont typeface="+mj-lt"/>
              <a:buAutoNum type="arabicPeriod"/>
            </a:pPr>
            <a:r>
              <a:rPr lang="en-US" sz="2800" b="0" i="0" dirty="0">
                <a:solidFill>
                  <a:srgbClr val="00FF00"/>
                </a:solidFill>
                <a:effectLst/>
                <a:latin typeface="Times New Roman" panose="02020603050405020304" pitchFamily="18" charset="0"/>
                <a:cs typeface="Times New Roman" panose="02020603050405020304" pitchFamily="18" charset="0"/>
              </a:rPr>
              <a:t>   Our Solution and Proposition</a:t>
            </a:r>
          </a:p>
          <a:p>
            <a:pPr algn="l">
              <a:lnSpc>
                <a:spcPct val="150000"/>
              </a:lnSpc>
              <a:buFont typeface="+mj-lt"/>
              <a:buAutoNum type="arabicPeriod"/>
            </a:pPr>
            <a:r>
              <a:rPr lang="en-US" sz="2800" dirty="0">
                <a:solidFill>
                  <a:srgbClr val="00FF00"/>
                </a:solidFill>
                <a:latin typeface="Times New Roman" panose="02020603050405020304" pitchFamily="18" charset="0"/>
                <a:cs typeface="Times New Roman" panose="02020603050405020304" pitchFamily="18" charset="0"/>
              </a:rPr>
              <a:t>   Dataset Description</a:t>
            </a:r>
            <a:endParaRPr lang="en-US" sz="2800" b="0" i="0" dirty="0">
              <a:solidFill>
                <a:srgbClr val="00FF00"/>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0FF00"/>
                </a:solidFill>
                <a:effectLst/>
                <a:latin typeface="Times New Roman" panose="02020603050405020304" pitchFamily="18" charset="0"/>
                <a:cs typeface="Times New Roman" panose="02020603050405020304" pitchFamily="18" charset="0"/>
              </a:rPr>
              <a:t>   Modelling Approach</a:t>
            </a:r>
          </a:p>
          <a:p>
            <a:pPr algn="l">
              <a:lnSpc>
                <a:spcPct val="150000"/>
              </a:lnSpc>
              <a:buFont typeface="+mj-lt"/>
              <a:buAutoNum type="arabicPeriod"/>
            </a:pPr>
            <a:r>
              <a:rPr lang="en-US" sz="2800" b="0" i="0" dirty="0">
                <a:solidFill>
                  <a:srgbClr val="00FF00"/>
                </a:solidFill>
                <a:effectLst/>
                <a:latin typeface="Times New Roman" panose="02020603050405020304" pitchFamily="18" charset="0"/>
                <a:cs typeface="Times New Roman" panose="02020603050405020304" pitchFamily="18" charset="0"/>
              </a:rPr>
              <a:t>   Results and </a:t>
            </a:r>
            <a:r>
              <a:rPr lang="en-US" sz="2800" dirty="0">
                <a:solidFill>
                  <a:srgbClr val="00FF00"/>
                </a:solidFill>
                <a:latin typeface="Times New Roman" panose="02020603050405020304" pitchFamily="18" charset="0"/>
                <a:cs typeface="Times New Roman" panose="02020603050405020304" pitchFamily="18" charset="0"/>
              </a:rPr>
              <a:t>Discussion</a:t>
            </a:r>
            <a:endParaRPr lang="en-US" sz="2800" b="0" i="0" dirty="0">
              <a:solidFill>
                <a:srgbClr val="00FF00"/>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0FF00"/>
                </a:solidFill>
                <a:effectLst/>
                <a:latin typeface="Times New Roman" panose="02020603050405020304" pitchFamily="18" charset="0"/>
                <a:cs typeface="Times New Roman" panose="02020603050405020304" pitchFamily="18" charset="0"/>
              </a:rPr>
              <a:t>   Conclusion</a:t>
            </a:r>
          </a:p>
          <a:p>
            <a:pPr>
              <a:lnSpc>
                <a:spcPct val="150000"/>
              </a:lnSpc>
            </a:pPr>
            <a:endParaRPr lang="en-IN" sz="2800" dirty="0">
              <a:solidFill>
                <a:srgbClr val="00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15350"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0145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22D9FE"/>
                </a:solidFill>
                <a:latin typeface="Arial Black" panose="020B0A04020102020204" pitchFamily="34" charset="0"/>
                <a:cs typeface="Times New Roman" panose="02020603050405020304" pitchFamily="18" charset="0"/>
              </a:rPr>
              <a:t>P</a:t>
            </a:r>
            <a:r>
              <a:rPr sz="4250" spc="15" dirty="0">
                <a:solidFill>
                  <a:srgbClr val="22D9FE"/>
                </a:solidFill>
                <a:latin typeface="Arial Black" panose="020B0A04020102020204" pitchFamily="34" charset="0"/>
                <a:cs typeface="Times New Roman" panose="02020603050405020304" pitchFamily="18" charset="0"/>
              </a:rPr>
              <a:t>ROB</a:t>
            </a:r>
            <a:r>
              <a:rPr sz="4250" spc="55" dirty="0">
                <a:solidFill>
                  <a:srgbClr val="22D9FE"/>
                </a:solidFill>
                <a:latin typeface="Arial Black" panose="020B0A04020102020204" pitchFamily="34" charset="0"/>
                <a:cs typeface="Times New Roman" panose="02020603050405020304" pitchFamily="18" charset="0"/>
              </a:rPr>
              <a:t>L</a:t>
            </a:r>
            <a:r>
              <a:rPr sz="4250" spc="-20" dirty="0">
                <a:solidFill>
                  <a:srgbClr val="22D9FE"/>
                </a:solidFill>
                <a:latin typeface="Arial Black" panose="020B0A04020102020204" pitchFamily="34" charset="0"/>
                <a:cs typeface="Times New Roman" panose="02020603050405020304" pitchFamily="18" charset="0"/>
              </a:rPr>
              <a:t>E</a:t>
            </a:r>
            <a:r>
              <a:rPr sz="4250" spc="20" dirty="0">
                <a:solidFill>
                  <a:srgbClr val="22D9FE"/>
                </a:solidFill>
                <a:latin typeface="Arial Black" panose="020B0A04020102020204" pitchFamily="34" charset="0"/>
                <a:cs typeface="Times New Roman" panose="02020603050405020304" pitchFamily="18" charset="0"/>
              </a:rPr>
              <a:t>M</a:t>
            </a:r>
            <a:r>
              <a:rPr sz="4250" dirty="0">
                <a:solidFill>
                  <a:srgbClr val="22D9FE"/>
                </a:solidFill>
                <a:latin typeface="Arial Black" panose="020B0A04020102020204" pitchFamily="34" charset="0"/>
                <a:cs typeface="Times New Roman" panose="02020603050405020304" pitchFamily="18" charset="0"/>
              </a:rPr>
              <a:t>	</a:t>
            </a:r>
            <a:r>
              <a:rPr sz="4250" spc="10" dirty="0">
                <a:solidFill>
                  <a:srgbClr val="22D9FE"/>
                </a:solidFill>
                <a:latin typeface="Arial Black" panose="020B0A04020102020204" pitchFamily="34" charset="0"/>
                <a:cs typeface="Times New Roman" panose="02020603050405020304" pitchFamily="18" charset="0"/>
              </a:rPr>
              <a:t>S</a:t>
            </a:r>
            <a:r>
              <a:rPr sz="4250" spc="-370" dirty="0">
                <a:solidFill>
                  <a:srgbClr val="22D9FE"/>
                </a:solidFill>
                <a:latin typeface="Arial Black" panose="020B0A04020102020204" pitchFamily="34" charset="0"/>
                <a:cs typeface="Times New Roman" panose="02020603050405020304" pitchFamily="18" charset="0"/>
              </a:rPr>
              <a:t>T</a:t>
            </a:r>
            <a:r>
              <a:rPr sz="4250" spc="-375" dirty="0">
                <a:solidFill>
                  <a:srgbClr val="22D9FE"/>
                </a:solidFill>
                <a:latin typeface="Arial Black" panose="020B0A04020102020204" pitchFamily="34" charset="0"/>
                <a:cs typeface="Times New Roman" panose="02020603050405020304" pitchFamily="18" charset="0"/>
              </a:rPr>
              <a:t>A</a:t>
            </a:r>
            <a:r>
              <a:rPr sz="4250" spc="15" dirty="0">
                <a:solidFill>
                  <a:srgbClr val="22D9FE"/>
                </a:solidFill>
                <a:latin typeface="Arial Black" panose="020B0A04020102020204" pitchFamily="34" charset="0"/>
                <a:cs typeface="Times New Roman" panose="02020603050405020304" pitchFamily="18" charset="0"/>
              </a:rPr>
              <a:t>T</a:t>
            </a:r>
            <a:r>
              <a:rPr sz="4250" spc="-10" dirty="0">
                <a:solidFill>
                  <a:srgbClr val="22D9FE"/>
                </a:solidFill>
                <a:latin typeface="Arial Black" panose="020B0A04020102020204" pitchFamily="34" charset="0"/>
                <a:cs typeface="Times New Roman" panose="02020603050405020304" pitchFamily="18" charset="0"/>
              </a:rPr>
              <a:t>E</a:t>
            </a:r>
            <a:r>
              <a:rPr sz="4250" spc="-20" dirty="0">
                <a:solidFill>
                  <a:srgbClr val="22D9FE"/>
                </a:solidFill>
                <a:latin typeface="Arial Black" panose="020B0A04020102020204" pitchFamily="34" charset="0"/>
                <a:cs typeface="Times New Roman" panose="02020603050405020304" pitchFamily="18" charset="0"/>
              </a:rPr>
              <a:t>ME</a:t>
            </a:r>
            <a:r>
              <a:rPr sz="4250" spc="10" dirty="0">
                <a:solidFill>
                  <a:srgbClr val="22D9FE"/>
                </a:solidFill>
                <a:latin typeface="Arial Black" panose="020B0A04020102020204" pitchFamily="34" charset="0"/>
                <a:cs typeface="Times New Roman" panose="02020603050405020304" pitchFamily="18" charset="0"/>
              </a:rPr>
              <a:t>NT</a:t>
            </a:r>
            <a:endParaRPr sz="4250" dirty="0">
              <a:solidFill>
                <a:srgbClr val="22D9FE"/>
              </a:solidFill>
              <a:latin typeface="Arial Black" panose="020B0A04020102020204" pitchFamily="34"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10A8623-4FA2-8EEE-D8D6-55CCDAAB94F8}"/>
              </a:ext>
            </a:extLst>
          </p:cNvPr>
          <p:cNvSpPr txBox="1"/>
          <p:nvPr/>
        </p:nvSpPr>
        <p:spPr>
          <a:xfrm>
            <a:off x="834072" y="1750874"/>
            <a:ext cx="7243128" cy="4457952"/>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	This Project is being made to analyse the </a:t>
            </a:r>
            <a:r>
              <a:rPr lang="en-US" sz="2400" dirty="0">
                <a:latin typeface="Times New Roman" panose="02020603050405020304" pitchFamily="18" charset="0"/>
                <a:cs typeface="Times New Roman" panose="02020603050405020304" pitchFamily="18" charset="0"/>
              </a:rPr>
              <a:t> employee salary data to identify trends, disparities, and alignment with market standards, ensuring fair and equitable compensation practices for various job roles. This analysis aims to uncover any inconsistencies, provide fair and equitable compensations, align salaries with industry standards, and support strategic decisions for talent retention and satisfaction.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304800"/>
            <a:ext cx="64230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22D9FE"/>
                </a:solidFill>
                <a:latin typeface="Arial Black" panose="020B0A04020102020204" pitchFamily="34" charset="0"/>
                <a:cs typeface="Times New Roman" panose="02020603050405020304" pitchFamily="18" charset="0"/>
              </a:rPr>
              <a:t>PROJECT	</a:t>
            </a:r>
            <a:r>
              <a:rPr sz="4250" spc="-20" dirty="0">
                <a:solidFill>
                  <a:srgbClr val="22D9FE"/>
                </a:solidFill>
                <a:latin typeface="Arial Black" panose="020B0A04020102020204" pitchFamily="34" charset="0"/>
                <a:cs typeface="Times New Roman" panose="02020603050405020304" pitchFamily="18" charset="0"/>
              </a:rPr>
              <a:t>OVERVIEW</a:t>
            </a:r>
            <a:endParaRPr sz="4250" dirty="0">
              <a:solidFill>
                <a:srgbClr val="22D9FE"/>
              </a:solidFill>
              <a:latin typeface="Arial Black" panose="020B0A04020102020204" pitchFamily="34"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1219200"/>
            <a:ext cx="7924800" cy="5115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 Employee Salary Analysis project aims to evaluate the company's current compensation structure to ensure fairness, equity, and market competitiveness. The project involves collecting and analyzing employee salary data across various dimensions, such as job roles, departments, experience levels, and demographics. It seeks to identify any disparities, align salaries with industry benchmarks, and assess the effectiveness of performance-based compensation. </a:t>
            </a:r>
          </a:p>
          <a:p>
            <a:pPr marL="342900" indent="-342900" algn="just">
              <a:lnSpc>
                <a:spcPct val="150000"/>
              </a:lnSpc>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 The outcome will provide actionable insights and recommendations for adjusting salary policies to enhance employee satisfaction, promote equitable pay practices, and support strategic business objectives, ultimately fostering a positive workplace and improving talent retention.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22D9FE"/>
                </a:solidFill>
                <a:latin typeface="Arial Black" panose="020B0A04020102020204" pitchFamily="34" charset="0"/>
              </a:rPr>
              <a:t>W</a:t>
            </a:r>
            <a:r>
              <a:rPr sz="3200" spc="-20" dirty="0">
                <a:solidFill>
                  <a:srgbClr val="22D9FE"/>
                </a:solidFill>
                <a:latin typeface="Arial Black" panose="020B0A04020102020204" pitchFamily="34" charset="0"/>
              </a:rPr>
              <a:t>H</a:t>
            </a:r>
            <a:r>
              <a:rPr sz="3200" spc="20" dirty="0">
                <a:solidFill>
                  <a:srgbClr val="22D9FE"/>
                </a:solidFill>
                <a:latin typeface="Arial Black" panose="020B0A04020102020204" pitchFamily="34" charset="0"/>
              </a:rPr>
              <a:t>O</a:t>
            </a:r>
            <a:r>
              <a:rPr sz="3200" spc="-235" dirty="0">
                <a:solidFill>
                  <a:srgbClr val="22D9FE"/>
                </a:solidFill>
                <a:latin typeface="Arial Black" panose="020B0A04020102020204" pitchFamily="34" charset="0"/>
              </a:rPr>
              <a:t> </a:t>
            </a:r>
            <a:r>
              <a:rPr sz="3200" spc="-10" dirty="0">
                <a:solidFill>
                  <a:srgbClr val="22D9FE"/>
                </a:solidFill>
                <a:latin typeface="Arial Black" panose="020B0A04020102020204" pitchFamily="34" charset="0"/>
              </a:rPr>
              <a:t>AR</a:t>
            </a:r>
            <a:r>
              <a:rPr sz="3200" spc="15" dirty="0">
                <a:solidFill>
                  <a:srgbClr val="22D9FE"/>
                </a:solidFill>
                <a:latin typeface="Arial Black" panose="020B0A04020102020204" pitchFamily="34" charset="0"/>
              </a:rPr>
              <a:t>E</a:t>
            </a:r>
            <a:r>
              <a:rPr sz="3200" spc="-35" dirty="0">
                <a:solidFill>
                  <a:srgbClr val="22D9FE"/>
                </a:solidFill>
                <a:latin typeface="Arial Black" panose="020B0A04020102020204" pitchFamily="34" charset="0"/>
              </a:rPr>
              <a:t> </a:t>
            </a:r>
            <a:r>
              <a:rPr sz="3200" spc="-10" dirty="0">
                <a:solidFill>
                  <a:srgbClr val="22D9FE"/>
                </a:solidFill>
                <a:latin typeface="Arial Black" panose="020B0A04020102020204" pitchFamily="34" charset="0"/>
              </a:rPr>
              <a:t>T</a:t>
            </a:r>
            <a:r>
              <a:rPr sz="3200" spc="-15" dirty="0">
                <a:solidFill>
                  <a:srgbClr val="22D9FE"/>
                </a:solidFill>
                <a:latin typeface="Arial Black" panose="020B0A04020102020204" pitchFamily="34" charset="0"/>
              </a:rPr>
              <a:t>H</a:t>
            </a:r>
            <a:r>
              <a:rPr sz="3200" spc="15" dirty="0">
                <a:solidFill>
                  <a:srgbClr val="22D9FE"/>
                </a:solidFill>
                <a:latin typeface="Arial Black" panose="020B0A04020102020204" pitchFamily="34" charset="0"/>
              </a:rPr>
              <a:t>E</a:t>
            </a:r>
            <a:r>
              <a:rPr sz="3200" spc="-35" dirty="0">
                <a:solidFill>
                  <a:srgbClr val="22D9FE"/>
                </a:solidFill>
                <a:latin typeface="Arial Black" panose="020B0A04020102020204" pitchFamily="34" charset="0"/>
              </a:rPr>
              <a:t> </a:t>
            </a:r>
            <a:r>
              <a:rPr sz="3200" spc="-20" dirty="0">
                <a:solidFill>
                  <a:srgbClr val="22D9FE"/>
                </a:solidFill>
                <a:latin typeface="Arial Black" panose="020B0A04020102020204" pitchFamily="34" charset="0"/>
              </a:rPr>
              <a:t>E</a:t>
            </a:r>
            <a:r>
              <a:rPr sz="3200" spc="30" dirty="0">
                <a:solidFill>
                  <a:srgbClr val="22D9FE"/>
                </a:solidFill>
                <a:latin typeface="Arial Black" panose="020B0A04020102020204" pitchFamily="34" charset="0"/>
              </a:rPr>
              <a:t>N</a:t>
            </a:r>
            <a:r>
              <a:rPr sz="3200" spc="15" dirty="0">
                <a:solidFill>
                  <a:srgbClr val="22D9FE"/>
                </a:solidFill>
                <a:latin typeface="Arial Black" panose="020B0A04020102020204" pitchFamily="34" charset="0"/>
              </a:rPr>
              <a:t>D</a:t>
            </a:r>
            <a:r>
              <a:rPr sz="3200" spc="-45" dirty="0">
                <a:solidFill>
                  <a:srgbClr val="22D9FE"/>
                </a:solidFill>
                <a:latin typeface="Arial Black" panose="020B0A04020102020204" pitchFamily="34" charset="0"/>
              </a:rPr>
              <a:t> </a:t>
            </a:r>
            <a:r>
              <a:rPr sz="3200" dirty="0">
                <a:solidFill>
                  <a:srgbClr val="22D9FE"/>
                </a:solidFill>
                <a:latin typeface="Arial Black" panose="020B0A04020102020204" pitchFamily="34" charset="0"/>
              </a:rPr>
              <a:t>U</a:t>
            </a:r>
            <a:r>
              <a:rPr sz="3200" spc="10" dirty="0">
                <a:solidFill>
                  <a:srgbClr val="22D9FE"/>
                </a:solidFill>
                <a:latin typeface="Arial Black" panose="020B0A04020102020204" pitchFamily="34" charset="0"/>
              </a:rPr>
              <a:t>S</a:t>
            </a:r>
            <a:r>
              <a:rPr sz="3200" spc="-25" dirty="0">
                <a:solidFill>
                  <a:srgbClr val="22D9FE"/>
                </a:solidFill>
                <a:latin typeface="Arial Black" panose="020B0A04020102020204" pitchFamily="34" charset="0"/>
              </a:rPr>
              <a:t>E</a:t>
            </a:r>
            <a:r>
              <a:rPr sz="3200" spc="-10" dirty="0">
                <a:solidFill>
                  <a:srgbClr val="22D9FE"/>
                </a:solidFill>
                <a:latin typeface="Arial Black" panose="020B0A04020102020204" pitchFamily="34" charset="0"/>
              </a:rPr>
              <a:t>R</a:t>
            </a:r>
            <a:r>
              <a:rPr sz="3200" spc="5" dirty="0">
                <a:solidFill>
                  <a:srgbClr val="22D9FE"/>
                </a:solidFill>
                <a:latin typeface="Arial Black" panose="020B0A04020102020204" pitchFamily="34" charset="0"/>
              </a:rPr>
              <a:t>S?</a:t>
            </a:r>
            <a:endParaRPr sz="3200" dirty="0">
              <a:solidFill>
                <a:srgbClr val="22D9FE"/>
              </a:solidFill>
              <a:latin typeface="Arial Black" panose="020B0A040201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44C9815-1F6D-A98B-71B8-94EB94148BCA}"/>
              </a:ext>
            </a:extLst>
          </p:cNvPr>
          <p:cNvSpPr txBox="1"/>
          <p:nvPr/>
        </p:nvSpPr>
        <p:spPr>
          <a:xfrm>
            <a:off x="1066800" y="1524000"/>
            <a:ext cx="5791200" cy="4539191"/>
          </a:xfrm>
          <a:prstGeom prst="rect">
            <a:avLst/>
          </a:prstGeom>
          <a:noFill/>
        </p:spPr>
        <p:txBody>
          <a:bodyPr wrap="square" rtlCol="0">
            <a:spAutoFit/>
          </a:bodyPr>
          <a:lstStyle/>
          <a:p>
            <a:pPr marL="514350" indent="-514350"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Employee</a:t>
            </a:r>
          </a:p>
          <a:p>
            <a:pPr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   HR Department</a:t>
            </a:r>
            <a:endParaRPr lang="en-US" sz="2800" dirty="0">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   Finance Department</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   Management</a:t>
            </a:r>
          </a:p>
          <a:p>
            <a:pPr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   </a:t>
            </a:r>
            <a:r>
              <a:rPr lang="en-US" sz="2800" b="0" i="0" dirty="0" err="1">
                <a:effectLst/>
                <a:latin typeface="Times New Roman" panose="02020603050405020304" pitchFamily="18" charset="0"/>
                <a:cs typeface="Times New Roman" panose="02020603050405020304" pitchFamily="18" charset="0"/>
              </a:rPr>
              <a:t>Labour</a:t>
            </a:r>
            <a:r>
              <a:rPr lang="en-US" sz="2800" b="0" i="0" dirty="0">
                <a:effectLst/>
                <a:latin typeface="Times New Roman" panose="02020603050405020304" pitchFamily="18" charset="0"/>
                <a:cs typeface="Times New Roman" panose="02020603050405020304" pitchFamily="18" charset="0"/>
              </a:rPr>
              <a:t> Unions</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   Compensation and Benefits Team</a:t>
            </a:r>
            <a:endParaRPr lang="en-US" sz="2800" b="0" i="0" dirty="0">
              <a:effectLst/>
              <a:latin typeface="Times New Roman" panose="02020603050405020304" pitchFamily="18" charset="0"/>
              <a:cs typeface="Times New Roman" panose="02020603050405020304" pitchFamily="18" charset="0"/>
            </a:endParaRPr>
          </a:p>
          <a:p>
            <a:pPr>
              <a:lnSpc>
                <a:spcPct val="150000"/>
              </a:lnSpc>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857885"/>
            <a:ext cx="11734800" cy="567463"/>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22D9FE"/>
                </a:solidFill>
                <a:latin typeface="Arial Black" panose="020B0A04020102020204" pitchFamily="34" charset="0"/>
              </a:rPr>
              <a:t>O</a:t>
            </a:r>
            <a:r>
              <a:rPr sz="3600" spc="25" dirty="0">
                <a:solidFill>
                  <a:srgbClr val="22D9FE"/>
                </a:solidFill>
                <a:latin typeface="Arial Black" panose="020B0A04020102020204" pitchFamily="34" charset="0"/>
              </a:rPr>
              <a:t>U</a:t>
            </a:r>
            <a:r>
              <a:rPr sz="3600" dirty="0">
                <a:solidFill>
                  <a:srgbClr val="22D9FE"/>
                </a:solidFill>
                <a:latin typeface="Arial Black" panose="020B0A04020102020204" pitchFamily="34" charset="0"/>
              </a:rPr>
              <a:t>R</a:t>
            </a:r>
            <a:r>
              <a:rPr sz="3600" spc="5" dirty="0">
                <a:solidFill>
                  <a:srgbClr val="22D9FE"/>
                </a:solidFill>
                <a:latin typeface="Arial Black" panose="020B0A04020102020204" pitchFamily="34" charset="0"/>
              </a:rPr>
              <a:t> </a:t>
            </a:r>
            <a:r>
              <a:rPr sz="3600" spc="25" dirty="0">
                <a:solidFill>
                  <a:srgbClr val="22D9FE"/>
                </a:solidFill>
                <a:latin typeface="Arial Black" panose="020B0A04020102020204" pitchFamily="34" charset="0"/>
              </a:rPr>
              <a:t>S</a:t>
            </a:r>
            <a:r>
              <a:rPr sz="3600" spc="10" dirty="0">
                <a:solidFill>
                  <a:srgbClr val="22D9FE"/>
                </a:solidFill>
                <a:latin typeface="Arial Black" panose="020B0A04020102020204" pitchFamily="34" charset="0"/>
              </a:rPr>
              <a:t>O</a:t>
            </a:r>
            <a:r>
              <a:rPr sz="3600" spc="25" dirty="0">
                <a:solidFill>
                  <a:srgbClr val="22D9FE"/>
                </a:solidFill>
                <a:latin typeface="Arial Black" panose="020B0A04020102020204" pitchFamily="34" charset="0"/>
              </a:rPr>
              <a:t>LU</a:t>
            </a:r>
            <a:r>
              <a:rPr sz="3600" spc="-35" dirty="0">
                <a:solidFill>
                  <a:srgbClr val="22D9FE"/>
                </a:solidFill>
                <a:latin typeface="Arial Black" panose="020B0A04020102020204" pitchFamily="34" charset="0"/>
              </a:rPr>
              <a:t>T</a:t>
            </a:r>
            <a:r>
              <a:rPr sz="3600" spc="-30" dirty="0">
                <a:solidFill>
                  <a:srgbClr val="22D9FE"/>
                </a:solidFill>
                <a:latin typeface="Arial Black" panose="020B0A04020102020204" pitchFamily="34" charset="0"/>
              </a:rPr>
              <a:t>I</a:t>
            </a:r>
            <a:r>
              <a:rPr sz="3600" spc="10" dirty="0">
                <a:solidFill>
                  <a:srgbClr val="22D9FE"/>
                </a:solidFill>
                <a:latin typeface="Arial Black" panose="020B0A04020102020204" pitchFamily="34" charset="0"/>
              </a:rPr>
              <a:t>O</a:t>
            </a:r>
            <a:r>
              <a:rPr sz="3600" dirty="0">
                <a:solidFill>
                  <a:srgbClr val="22D9FE"/>
                </a:solidFill>
                <a:latin typeface="Arial Black" panose="020B0A04020102020204" pitchFamily="34" charset="0"/>
              </a:rPr>
              <a:t>N</a:t>
            </a:r>
            <a:r>
              <a:rPr sz="3600" spc="-345" dirty="0">
                <a:solidFill>
                  <a:srgbClr val="22D9FE"/>
                </a:solidFill>
                <a:latin typeface="Arial Black" panose="020B0A04020102020204" pitchFamily="34" charset="0"/>
              </a:rPr>
              <a:t> </a:t>
            </a:r>
            <a:r>
              <a:rPr sz="3600" spc="-35" dirty="0">
                <a:solidFill>
                  <a:srgbClr val="22D9FE"/>
                </a:solidFill>
                <a:latin typeface="Arial Black" panose="020B0A04020102020204" pitchFamily="34" charset="0"/>
              </a:rPr>
              <a:t>A</a:t>
            </a:r>
            <a:r>
              <a:rPr sz="3600" spc="-5" dirty="0">
                <a:solidFill>
                  <a:srgbClr val="22D9FE"/>
                </a:solidFill>
                <a:latin typeface="Arial Black" panose="020B0A04020102020204" pitchFamily="34" charset="0"/>
              </a:rPr>
              <a:t>N</a:t>
            </a:r>
            <a:r>
              <a:rPr sz="3600" dirty="0">
                <a:solidFill>
                  <a:srgbClr val="22D9FE"/>
                </a:solidFill>
                <a:latin typeface="Arial Black" panose="020B0A04020102020204" pitchFamily="34" charset="0"/>
              </a:rPr>
              <a:t>D</a:t>
            </a:r>
            <a:r>
              <a:rPr sz="3600" spc="35" dirty="0">
                <a:solidFill>
                  <a:srgbClr val="22D9FE"/>
                </a:solidFill>
                <a:latin typeface="Arial Black" panose="020B0A04020102020204" pitchFamily="34" charset="0"/>
              </a:rPr>
              <a:t> </a:t>
            </a:r>
            <a:r>
              <a:rPr sz="3600" spc="-30" dirty="0">
                <a:solidFill>
                  <a:srgbClr val="22D9FE"/>
                </a:solidFill>
                <a:latin typeface="Arial Black" panose="020B0A04020102020204" pitchFamily="34" charset="0"/>
              </a:rPr>
              <a:t>I</a:t>
            </a:r>
            <a:r>
              <a:rPr sz="3600" spc="-35" dirty="0">
                <a:solidFill>
                  <a:srgbClr val="22D9FE"/>
                </a:solidFill>
                <a:latin typeface="Arial Black" panose="020B0A04020102020204" pitchFamily="34" charset="0"/>
              </a:rPr>
              <a:t>T</a:t>
            </a:r>
            <a:r>
              <a:rPr sz="3600" dirty="0">
                <a:solidFill>
                  <a:srgbClr val="22D9FE"/>
                </a:solidFill>
                <a:latin typeface="Arial Black" panose="020B0A04020102020204" pitchFamily="34" charset="0"/>
              </a:rPr>
              <a:t>S</a:t>
            </a:r>
            <a:r>
              <a:rPr sz="3600" spc="60" dirty="0">
                <a:solidFill>
                  <a:srgbClr val="22D9FE"/>
                </a:solidFill>
                <a:latin typeface="Arial Black" panose="020B0A04020102020204" pitchFamily="34" charset="0"/>
              </a:rPr>
              <a:t> </a:t>
            </a:r>
            <a:r>
              <a:rPr sz="3600" spc="-295" dirty="0">
                <a:solidFill>
                  <a:srgbClr val="22D9FE"/>
                </a:solidFill>
                <a:latin typeface="Arial Black" panose="020B0A04020102020204" pitchFamily="34" charset="0"/>
              </a:rPr>
              <a:t>V</a:t>
            </a:r>
            <a:r>
              <a:rPr sz="3600" spc="-35" dirty="0">
                <a:solidFill>
                  <a:srgbClr val="22D9FE"/>
                </a:solidFill>
                <a:latin typeface="Arial Black" panose="020B0A04020102020204" pitchFamily="34" charset="0"/>
              </a:rPr>
              <a:t>A</a:t>
            </a:r>
            <a:r>
              <a:rPr sz="3600" spc="25" dirty="0">
                <a:solidFill>
                  <a:srgbClr val="22D9FE"/>
                </a:solidFill>
                <a:latin typeface="Arial Black" panose="020B0A04020102020204" pitchFamily="34" charset="0"/>
              </a:rPr>
              <a:t>LU</a:t>
            </a:r>
            <a:r>
              <a:rPr sz="3600" dirty="0">
                <a:solidFill>
                  <a:srgbClr val="22D9FE"/>
                </a:solidFill>
                <a:latin typeface="Arial Black" panose="020B0A04020102020204" pitchFamily="34" charset="0"/>
              </a:rPr>
              <a:t>E</a:t>
            </a:r>
            <a:r>
              <a:rPr sz="3600" spc="-65" dirty="0">
                <a:solidFill>
                  <a:srgbClr val="22D9FE"/>
                </a:solidFill>
                <a:latin typeface="Arial Black" panose="020B0A04020102020204" pitchFamily="34" charset="0"/>
              </a:rPr>
              <a:t> </a:t>
            </a:r>
            <a:r>
              <a:rPr sz="3600" spc="-15" dirty="0">
                <a:solidFill>
                  <a:srgbClr val="22D9FE"/>
                </a:solidFill>
                <a:latin typeface="Arial Black" panose="020B0A04020102020204" pitchFamily="34" charset="0"/>
              </a:rPr>
              <a:t>P</a:t>
            </a:r>
            <a:r>
              <a:rPr sz="3600" spc="-30" dirty="0">
                <a:solidFill>
                  <a:srgbClr val="22D9FE"/>
                </a:solidFill>
                <a:latin typeface="Arial Black" panose="020B0A04020102020204" pitchFamily="34" charset="0"/>
              </a:rPr>
              <a:t>R</a:t>
            </a:r>
            <a:r>
              <a:rPr sz="3600" spc="10" dirty="0">
                <a:solidFill>
                  <a:srgbClr val="22D9FE"/>
                </a:solidFill>
                <a:latin typeface="Arial Black" panose="020B0A04020102020204" pitchFamily="34" charset="0"/>
              </a:rPr>
              <a:t>O</a:t>
            </a:r>
            <a:r>
              <a:rPr sz="3600" spc="-15" dirty="0">
                <a:solidFill>
                  <a:srgbClr val="22D9FE"/>
                </a:solidFill>
                <a:latin typeface="Arial Black" panose="020B0A04020102020204" pitchFamily="34" charset="0"/>
              </a:rPr>
              <a:t>P</a:t>
            </a:r>
            <a:r>
              <a:rPr sz="3600" spc="10" dirty="0">
                <a:solidFill>
                  <a:srgbClr val="22D9FE"/>
                </a:solidFill>
                <a:latin typeface="Arial Black" panose="020B0A04020102020204" pitchFamily="34" charset="0"/>
              </a:rPr>
              <a:t>O</a:t>
            </a:r>
            <a:r>
              <a:rPr sz="3600" spc="25" dirty="0">
                <a:solidFill>
                  <a:srgbClr val="22D9FE"/>
                </a:solidFill>
                <a:latin typeface="Arial Black" panose="020B0A04020102020204" pitchFamily="34" charset="0"/>
              </a:rPr>
              <a:t>S</a:t>
            </a:r>
            <a:r>
              <a:rPr sz="3600" spc="-30" dirty="0">
                <a:solidFill>
                  <a:srgbClr val="22D9FE"/>
                </a:solidFill>
                <a:latin typeface="Arial Black" panose="020B0A04020102020204" pitchFamily="34" charset="0"/>
              </a:rPr>
              <a:t>I</a:t>
            </a:r>
            <a:r>
              <a:rPr sz="3600" spc="-35" dirty="0">
                <a:solidFill>
                  <a:srgbClr val="22D9FE"/>
                </a:solidFill>
                <a:latin typeface="Arial Black" panose="020B0A04020102020204" pitchFamily="34" charset="0"/>
              </a:rPr>
              <a:t>T</a:t>
            </a:r>
            <a:r>
              <a:rPr sz="3600" spc="-30" dirty="0">
                <a:solidFill>
                  <a:srgbClr val="22D9FE"/>
                </a:solidFill>
                <a:latin typeface="Arial Black" panose="020B0A04020102020204" pitchFamily="34" charset="0"/>
              </a:rPr>
              <a:t>I</a:t>
            </a:r>
            <a:r>
              <a:rPr sz="3600" spc="10" dirty="0">
                <a:solidFill>
                  <a:srgbClr val="22D9FE"/>
                </a:solidFill>
                <a:latin typeface="Arial Black" panose="020B0A04020102020204" pitchFamily="34" charset="0"/>
              </a:rPr>
              <a:t>O</a:t>
            </a:r>
            <a:r>
              <a:rPr sz="3600" dirty="0">
                <a:solidFill>
                  <a:srgbClr val="22D9FE"/>
                </a:solidFill>
                <a:latin typeface="Arial Black" panose="020B0A04020102020204" pitchFamily="34"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BA91DB3-780B-F492-08DA-DDAF86DBFA2B}"/>
              </a:ext>
            </a:extLst>
          </p:cNvPr>
          <p:cNvSpPr txBox="1"/>
          <p:nvPr/>
        </p:nvSpPr>
        <p:spPr>
          <a:xfrm>
            <a:off x="3429000" y="2209800"/>
            <a:ext cx="4876800" cy="2118529"/>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Ø"/>
            </a:pPr>
            <a:r>
              <a:rPr lang="en-IN" dirty="0">
                <a:latin typeface="Arial" panose="020B0604020202020204" pitchFamily="34" charset="0"/>
                <a:cs typeface="Arial" panose="020B0604020202020204" pitchFamily="34" charset="0"/>
              </a:rPr>
              <a:t>Conditional Formatting – Blanks, Data Bars</a:t>
            </a:r>
          </a:p>
          <a:p>
            <a:pPr marL="285750" indent="-285750">
              <a:lnSpc>
                <a:spcPct val="150000"/>
              </a:lnSpc>
              <a:buClr>
                <a:srgbClr val="C00000"/>
              </a:buClr>
              <a:buFont typeface="Wingdings" panose="05000000000000000000" pitchFamily="2" charset="2"/>
              <a:buChar char="Ø"/>
            </a:pPr>
            <a:r>
              <a:rPr lang="en-IN" dirty="0">
                <a:latin typeface="Arial" panose="020B0604020202020204" pitchFamily="34" charset="0"/>
                <a:cs typeface="Arial" panose="020B0604020202020204" pitchFamily="34" charset="0"/>
              </a:rPr>
              <a:t>Filtering – Removing Missing Values</a:t>
            </a:r>
          </a:p>
          <a:p>
            <a:pPr marL="285750" indent="-285750">
              <a:lnSpc>
                <a:spcPct val="150000"/>
              </a:lnSpc>
              <a:buClr>
                <a:srgbClr val="C00000"/>
              </a:buClr>
              <a:buFont typeface="Wingdings" panose="05000000000000000000" pitchFamily="2" charset="2"/>
              <a:buChar char="Ø"/>
            </a:pPr>
            <a:r>
              <a:rPr lang="en-IN" dirty="0">
                <a:latin typeface="Arial" panose="020B0604020202020204" pitchFamily="34" charset="0"/>
                <a:cs typeface="Arial" panose="020B0604020202020204" pitchFamily="34" charset="0"/>
              </a:rPr>
              <a:t>Pivot Table – Department Wise Salary </a:t>
            </a:r>
          </a:p>
          <a:p>
            <a:pPr marL="285750" indent="-285750">
              <a:lnSpc>
                <a:spcPct val="150000"/>
              </a:lnSpc>
              <a:buClr>
                <a:srgbClr val="C00000"/>
              </a:buClr>
              <a:buFont typeface="Wingdings" panose="05000000000000000000" pitchFamily="2" charset="2"/>
              <a:buChar char="Ø"/>
            </a:pPr>
            <a:r>
              <a:rPr lang="en-IN" dirty="0">
                <a:latin typeface="Arial" panose="020B0604020202020204" pitchFamily="34" charset="0"/>
                <a:cs typeface="Arial" panose="020B0604020202020204" pitchFamily="34" charset="0"/>
              </a:rPr>
              <a:t>Formula – </a:t>
            </a:r>
            <a:r>
              <a:rPr lang="en-IN" dirty="0" err="1">
                <a:latin typeface="Arial" panose="020B0604020202020204" pitchFamily="34" charset="0"/>
                <a:cs typeface="Arial" panose="020B0604020202020204" pitchFamily="34" charset="0"/>
              </a:rPr>
              <a:t>Sumif</a:t>
            </a:r>
            <a:endParaRPr lang="en-IN" dirty="0">
              <a:latin typeface="Arial" panose="020B0604020202020204" pitchFamily="34" charset="0"/>
              <a:cs typeface="Arial" panose="020B0604020202020204" pitchFamily="34" charset="0"/>
            </a:endParaRPr>
          </a:p>
          <a:p>
            <a:pPr marL="285750" indent="-285750">
              <a:lnSpc>
                <a:spcPct val="150000"/>
              </a:lnSpc>
              <a:buClr>
                <a:srgbClr val="C00000"/>
              </a:buClr>
              <a:buFont typeface="Wingdings" panose="05000000000000000000" pitchFamily="2" charset="2"/>
              <a:buChar char="Ø"/>
            </a:pPr>
            <a:r>
              <a:rPr lang="en-IN" dirty="0">
                <a:latin typeface="Arial" panose="020B0604020202020204" pitchFamily="34" charset="0"/>
                <a:cs typeface="Arial" panose="020B0604020202020204" pitchFamily="34" charset="0"/>
              </a:rPr>
              <a:t>Bar Graph –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46111" y="452718"/>
            <a:ext cx="9404723" cy="842682"/>
          </a:xfrm>
        </p:spPr>
        <p:txBody>
          <a:bodyPr/>
          <a:lstStyle/>
          <a:p>
            <a:r>
              <a:rPr lang="en-IN" dirty="0">
                <a:solidFill>
                  <a:srgbClr val="22D9FE"/>
                </a:solidFill>
                <a:latin typeface="Arial Black" panose="020B0A04020102020204" pitchFamily="34" charset="0"/>
              </a:rPr>
              <a:t>DATASET DESCRIPTION</a:t>
            </a:r>
          </a:p>
        </p:txBody>
      </p:sp>
      <p:sp>
        <p:nvSpPr>
          <p:cNvPr id="4" name="TextBox 3">
            <a:extLst>
              <a:ext uri="{FF2B5EF4-FFF2-40B4-BE49-F238E27FC236}">
                <a16:creationId xmlns:a16="http://schemas.microsoft.com/office/drawing/2014/main" id="{43C7DFF1-580D-3446-343C-2FE408E57D8F}"/>
              </a:ext>
            </a:extLst>
          </p:cNvPr>
          <p:cNvSpPr txBox="1"/>
          <p:nvPr/>
        </p:nvSpPr>
        <p:spPr>
          <a:xfrm>
            <a:off x="914400" y="1295400"/>
            <a:ext cx="8610600" cy="5027017"/>
          </a:xfrm>
          <a:prstGeom prst="rect">
            <a:avLst/>
          </a:prstGeom>
          <a:noFill/>
        </p:spPr>
        <p:txBody>
          <a:bodyPr wrap="square" rtlCol="0">
            <a:spAutoFit/>
          </a:bodyPr>
          <a:lstStyle/>
          <a:p>
            <a:pPr marL="800100" lvl="1" indent="-342900">
              <a:lnSpc>
                <a:spcPct val="150000"/>
              </a:lnSpc>
              <a:buFont typeface="+mj-lt"/>
              <a:buAutoNum type="alphaLcParenR"/>
            </a:pPr>
            <a:r>
              <a:rPr lang="en-IN" b="1" dirty="0">
                <a:latin typeface="Arial" panose="020B0604020202020204" pitchFamily="34" charset="0"/>
                <a:cs typeface="Arial" panose="020B0604020202020204" pitchFamily="34" charset="0"/>
              </a:rPr>
              <a:t>EMP ID: </a:t>
            </a:r>
            <a:r>
              <a:rPr lang="en-IN" dirty="0">
                <a:latin typeface="Arial" panose="020B0604020202020204" pitchFamily="34" charset="0"/>
                <a:cs typeface="Arial" panose="020B0604020202020204" pitchFamily="34" charset="0"/>
              </a:rPr>
              <a:t>Unique Identifier for each Employee in the</a:t>
            </a:r>
          </a:p>
          <a:p>
            <a:pPr>
              <a:lnSpc>
                <a:spcPct val="150000"/>
              </a:lnSpc>
            </a:pPr>
            <a:r>
              <a:rPr lang="en-IN" dirty="0">
                <a:latin typeface="Arial" panose="020B0604020202020204" pitchFamily="34" charset="0"/>
                <a:cs typeface="Arial" panose="020B0604020202020204" pitchFamily="34" charset="0"/>
              </a:rPr>
              <a:t>Organisation for each State.</a:t>
            </a:r>
          </a:p>
          <a:p>
            <a:pPr marL="800100" lvl="1" indent="-342900">
              <a:lnSpc>
                <a:spcPct val="150000"/>
              </a:lnSpc>
              <a:buFont typeface="+mj-lt"/>
              <a:buAutoNum type="alphaLcParenR" startAt="2"/>
            </a:pPr>
            <a:r>
              <a:rPr lang="en-IN" b="1" dirty="0">
                <a:latin typeface="Arial" panose="020B0604020202020204" pitchFamily="34" charset="0"/>
                <a:cs typeface="Arial" panose="020B0604020202020204" pitchFamily="34" charset="0"/>
              </a:rPr>
              <a:t>NAME : </a:t>
            </a:r>
            <a:r>
              <a:rPr lang="en-IN" dirty="0">
                <a:latin typeface="Arial" panose="020B0604020202020204" pitchFamily="34" charset="0"/>
                <a:cs typeface="Arial" panose="020B0604020202020204" pitchFamily="34" charset="0"/>
              </a:rPr>
              <a:t>Name of the Employee.</a:t>
            </a:r>
          </a:p>
          <a:p>
            <a:pPr marL="800100" lvl="1" indent="-342900">
              <a:lnSpc>
                <a:spcPct val="150000"/>
              </a:lnSpc>
              <a:buFont typeface="+mj-lt"/>
              <a:buAutoNum type="alphaLcParenR" startAt="2"/>
            </a:pPr>
            <a:r>
              <a:rPr lang="en-IN" b="1" dirty="0">
                <a:latin typeface="Arial" panose="020B0604020202020204" pitchFamily="34" charset="0"/>
                <a:cs typeface="Arial" panose="020B0604020202020204" pitchFamily="34" charset="0"/>
              </a:rPr>
              <a:t>GENDER : </a:t>
            </a:r>
            <a:r>
              <a:rPr lang="en-IN" dirty="0">
                <a:latin typeface="Arial" panose="020B0604020202020204" pitchFamily="34" charset="0"/>
                <a:cs typeface="Arial" panose="020B0604020202020204" pitchFamily="34" charset="0"/>
              </a:rPr>
              <a:t>Gender of the Employee (</a:t>
            </a:r>
            <a:r>
              <a:rPr lang="en-IN" dirty="0" err="1">
                <a:latin typeface="Arial" panose="020B0604020202020204" pitchFamily="34" charset="0"/>
                <a:cs typeface="Arial" panose="020B0604020202020204" pitchFamily="34" charset="0"/>
              </a:rPr>
              <a:t>ie</a:t>
            </a:r>
            <a:r>
              <a:rPr lang="en-IN" dirty="0">
                <a:latin typeface="Arial" panose="020B0604020202020204" pitchFamily="34" charset="0"/>
                <a:cs typeface="Arial" panose="020B0604020202020204" pitchFamily="34" charset="0"/>
              </a:rPr>
              <a:t>. Female, Male).</a:t>
            </a:r>
          </a:p>
          <a:p>
            <a:pPr marL="800100" lvl="1" indent="-342900">
              <a:lnSpc>
                <a:spcPct val="150000"/>
              </a:lnSpc>
              <a:buFont typeface="+mj-lt"/>
              <a:buAutoNum type="alphaLcParenR" startAt="2"/>
            </a:pPr>
            <a:r>
              <a:rPr lang="en-IN" b="1" dirty="0">
                <a:latin typeface="Arial" panose="020B0604020202020204" pitchFamily="34" charset="0"/>
                <a:cs typeface="Arial" panose="020B0604020202020204" pitchFamily="34" charset="0"/>
              </a:rPr>
              <a:t>DEPARTMENT</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The broader Category or type of Department the</a:t>
            </a:r>
          </a:p>
          <a:p>
            <a:pPr>
              <a:lnSpc>
                <a:spcPct val="150000"/>
              </a:lnSpc>
            </a:pPr>
            <a:r>
              <a:rPr lang="en-IN" dirty="0">
                <a:latin typeface="Arial" panose="020B0604020202020204" pitchFamily="34" charset="0"/>
                <a:cs typeface="Arial" panose="020B0604020202020204" pitchFamily="34" charset="0"/>
              </a:rPr>
              <a:t>employee’s work is associated with.</a:t>
            </a:r>
            <a:endParaRPr lang="en-IN" b="1" dirty="0">
              <a:latin typeface="Arial" panose="020B0604020202020204" pitchFamily="34" charset="0"/>
              <a:cs typeface="Arial" panose="020B0604020202020204" pitchFamily="34" charset="0"/>
            </a:endParaRPr>
          </a:p>
          <a:p>
            <a:pPr marL="800100" lvl="1" indent="-342900">
              <a:lnSpc>
                <a:spcPct val="150000"/>
              </a:lnSpc>
              <a:buFont typeface="+mj-lt"/>
              <a:buAutoNum type="alphaLcParenR" startAt="5"/>
            </a:pPr>
            <a:r>
              <a:rPr lang="en-IN" b="1" dirty="0">
                <a:latin typeface="Arial" panose="020B0604020202020204" pitchFamily="34" charset="0"/>
                <a:cs typeface="Arial" panose="020B0604020202020204" pitchFamily="34" charset="0"/>
              </a:rPr>
              <a:t>SALARY :</a:t>
            </a:r>
            <a:r>
              <a:rPr lang="en-IN" dirty="0">
                <a:latin typeface="Arial" panose="020B0604020202020204" pitchFamily="34" charset="0"/>
                <a:cs typeface="Arial" panose="020B0604020202020204" pitchFamily="34" charset="0"/>
              </a:rPr>
              <a:t> Salary of the employee in dollars($).</a:t>
            </a:r>
          </a:p>
          <a:p>
            <a:pPr marL="800100" lvl="1" indent="-342900">
              <a:lnSpc>
                <a:spcPct val="150000"/>
              </a:lnSpc>
              <a:buFont typeface="+mj-lt"/>
              <a:buAutoNum type="alphaLcParenR" startAt="5"/>
            </a:pPr>
            <a:r>
              <a:rPr lang="en-IN" b="1" dirty="0">
                <a:latin typeface="Arial" panose="020B0604020202020204" pitchFamily="34" charset="0"/>
                <a:cs typeface="Arial" panose="020B0604020202020204" pitchFamily="34" charset="0"/>
              </a:rPr>
              <a:t>EMPLOYEE TYPE :</a:t>
            </a:r>
            <a:r>
              <a:rPr lang="en-IN" dirty="0">
                <a:latin typeface="Arial" panose="020B0604020202020204" pitchFamily="34" charset="0"/>
                <a:cs typeface="Arial" panose="020B0604020202020204" pitchFamily="34" charset="0"/>
              </a:rPr>
              <a:t> Different type employees an Organisation can</a:t>
            </a:r>
          </a:p>
          <a:p>
            <a:pPr>
              <a:lnSpc>
                <a:spcPct val="150000"/>
              </a:lnSpc>
            </a:pPr>
            <a:r>
              <a:rPr lang="en-IN" dirty="0">
                <a:latin typeface="Arial" panose="020B0604020202020204" pitchFamily="34" charset="0"/>
                <a:cs typeface="Arial" panose="020B0604020202020204" pitchFamily="34" charset="0"/>
              </a:rPr>
              <a:t>hire.</a:t>
            </a:r>
          </a:p>
          <a:p>
            <a:pPr marL="800100" lvl="1" indent="-342900">
              <a:lnSpc>
                <a:spcPct val="150000"/>
              </a:lnSpc>
              <a:buFont typeface="+mj-lt"/>
              <a:buAutoNum type="alphaLcParenR" startAt="7"/>
            </a:pPr>
            <a:r>
              <a:rPr lang="en-IN" b="1" dirty="0">
                <a:latin typeface="Arial" panose="020B0604020202020204" pitchFamily="34" charset="0"/>
                <a:cs typeface="Arial" panose="020B0604020202020204" pitchFamily="34" charset="0"/>
              </a:rPr>
              <a:t>WORK LOCATION :</a:t>
            </a:r>
            <a:r>
              <a:rPr lang="en-IN" dirty="0">
                <a:latin typeface="Arial" panose="020B0604020202020204" pitchFamily="34" charset="0"/>
                <a:cs typeface="Arial" panose="020B0604020202020204" pitchFamily="34" charset="0"/>
              </a:rPr>
              <a:t> Column representing the Physical location or</a:t>
            </a:r>
          </a:p>
          <a:p>
            <a:pPr>
              <a:lnSpc>
                <a:spcPct val="150000"/>
              </a:lnSpc>
            </a:pPr>
            <a:r>
              <a:rPr lang="en-IN" dirty="0">
                <a:latin typeface="Arial" panose="020B0604020202020204" pitchFamily="34" charset="0"/>
                <a:cs typeface="Arial" panose="020B0604020202020204" pitchFamily="34" charset="0"/>
              </a:rPr>
              <a:t>Office where the employee is based.</a:t>
            </a:r>
          </a:p>
          <a:p>
            <a:pPr>
              <a:lnSpc>
                <a:spcPct val="150000"/>
              </a:lnSpc>
            </a:pPr>
            <a:endParaRPr lang="en-IN" dirty="0">
              <a:latin typeface="Arial" panose="020B0604020202020204" pitchFamily="34" charset="0"/>
              <a:cs typeface="Arial" panose="020B0604020202020204" pitchFamily="34" charset="0"/>
            </a:endParaRPr>
          </a:p>
        </p:txBody>
      </p:sp>
      <p:sp>
        <p:nvSpPr>
          <p:cNvPr id="3" name="object 9">
            <a:extLst>
              <a:ext uri="{FF2B5EF4-FFF2-40B4-BE49-F238E27FC236}">
                <a16:creationId xmlns:a16="http://schemas.microsoft.com/office/drawing/2014/main" id="{42D1DCA7-FCEB-3095-A06F-3D3E4F335067}"/>
              </a:ext>
            </a:extLst>
          </p:cNvPr>
          <p:cNvSpPr txBox="1">
            <a:spLocks noGrp="1"/>
          </p:cNvSpPr>
          <p:nvPr>
            <p:ph type="sldNum" sz="quarter" idx="12"/>
          </p:nvPr>
        </p:nvSpPr>
        <p:spPr>
          <a:xfrm>
            <a:off x="10352540" y="295729"/>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38525"/>
            <a:ext cx="2466975" cy="3419475"/>
          </a:xfrm>
          <a:prstGeom prst="rect">
            <a:avLst/>
          </a:prstGeom>
        </p:spPr>
      </p:pic>
      <p:sp>
        <p:nvSpPr>
          <p:cNvPr id="7" name="object 7"/>
          <p:cNvSpPr txBox="1">
            <a:spLocks noGrp="1"/>
          </p:cNvSpPr>
          <p:nvPr>
            <p:ph type="title"/>
          </p:nvPr>
        </p:nvSpPr>
        <p:spPr>
          <a:xfrm>
            <a:off x="739775" y="654938"/>
            <a:ext cx="97758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22D9FE"/>
                </a:solidFill>
                <a:latin typeface="Arial Black" panose="020B0A04020102020204" pitchFamily="34" charset="0"/>
              </a:rPr>
              <a:t>THE</a:t>
            </a:r>
            <a:r>
              <a:rPr sz="4250" spc="20" dirty="0">
                <a:solidFill>
                  <a:srgbClr val="22D9FE"/>
                </a:solidFill>
                <a:latin typeface="Arial Black" panose="020B0A04020102020204" pitchFamily="34" charset="0"/>
              </a:rPr>
              <a:t> </a:t>
            </a:r>
            <a:r>
              <a:rPr lang="en-US" sz="4250" spc="20" dirty="0">
                <a:solidFill>
                  <a:srgbClr val="22D9FE"/>
                </a:solidFill>
                <a:latin typeface="Arial Black" panose="020B0A04020102020204" pitchFamily="34" charset="0"/>
              </a:rPr>
              <a:t>"</a:t>
            </a:r>
            <a:r>
              <a:rPr sz="4250" spc="10" dirty="0">
                <a:solidFill>
                  <a:srgbClr val="22D9FE"/>
                </a:solidFill>
                <a:latin typeface="Arial Black" panose="020B0A04020102020204" pitchFamily="34" charset="0"/>
              </a:rPr>
              <a:t>WOW</a:t>
            </a:r>
            <a:r>
              <a:rPr lang="en-US" sz="4250" spc="10" dirty="0">
                <a:solidFill>
                  <a:srgbClr val="22D9FE"/>
                </a:solidFill>
                <a:latin typeface="Arial Black" panose="020B0A04020102020204" pitchFamily="34" charset="0"/>
              </a:rPr>
              <a:t>"</a:t>
            </a:r>
            <a:r>
              <a:rPr sz="4250" spc="85" dirty="0">
                <a:solidFill>
                  <a:srgbClr val="22D9FE"/>
                </a:solidFill>
                <a:latin typeface="Arial Black" panose="020B0A04020102020204" pitchFamily="34" charset="0"/>
              </a:rPr>
              <a:t> </a:t>
            </a:r>
            <a:r>
              <a:rPr sz="4250" spc="10" dirty="0">
                <a:solidFill>
                  <a:srgbClr val="22D9FE"/>
                </a:solidFill>
                <a:latin typeface="Arial Black" panose="020B0A04020102020204" pitchFamily="34" charset="0"/>
              </a:rPr>
              <a:t>IN</a:t>
            </a:r>
            <a:r>
              <a:rPr sz="4250" spc="-5" dirty="0">
                <a:solidFill>
                  <a:srgbClr val="22D9FE"/>
                </a:solidFill>
                <a:latin typeface="Arial Black" panose="020B0A04020102020204" pitchFamily="34" charset="0"/>
              </a:rPr>
              <a:t> </a:t>
            </a:r>
            <a:r>
              <a:rPr sz="4250" spc="15" dirty="0">
                <a:solidFill>
                  <a:srgbClr val="22D9FE"/>
                </a:solidFill>
                <a:latin typeface="Arial Black" panose="020B0A04020102020204" pitchFamily="34" charset="0"/>
              </a:rPr>
              <a:t>OUR</a:t>
            </a:r>
            <a:r>
              <a:rPr sz="4250" spc="-10" dirty="0">
                <a:solidFill>
                  <a:srgbClr val="22D9FE"/>
                </a:solidFill>
                <a:latin typeface="Arial Black" panose="020B0A04020102020204" pitchFamily="34" charset="0"/>
              </a:rPr>
              <a:t> </a:t>
            </a:r>
            <a:r>
              <a:rPr sz="4250" spc="20" dirty="0">
                <a:solidFill>
                  <a:srgbClr val="22D9FE"/>
                </a:solidFill>
                <a:latin typeface="Arial Black" panose="020B0A04020102020204" pitchFamily="34" charset="0"/>
              </a:rPr>
              <a:t>SOLUTION</a:t>
            </a:r>
            <a:endParaRPr sz="4250" dirty="0">
              <a:solidFill>
                <a:srgbClr val="22D9FE"/>
              </a:solidFill>
              <a:latin typeface="Arial Black" panose="020B0A040201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1857375"/>
            <a:ext cx="8534018" cy="2246769"/>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a:t>
            </a:r>
            <a:r>
              <a:rPr lang="en-US" sz="2800" b="0" i="0" dirty="0" err="1">
                <a:effectLst/>
                <a:latin typeface="Times New Roman" panose="02020603050405020304" pitchFamily="18" charset="0"/>
                <a:cs typeface="Times New Roman" panose="02020603050405020304" pitchFamily="18" charset="0"/>
              </a:rPr>
              <a:t>Sumif</a:t>
            </a:r>
            <a:r>
              <a:rPr lang="en-US" sz="2800" b="0" i="0" dirty="0">
                <a:effectLst/>
                <a:latin typeface="Times New Roman" panose="02020603050405020304" pitchFamily="18" charset="0"/>
                <a:cs typeface="Times New Roman" panose="02020603050405020304" pitchFamily="18" charset="0"/>
              </a:rPr>
              <a:t> formula We found Computation of total Salary  in each State code.</a:t>
            </a: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Visualization – A Clear Analysis Of Salary.</a:t>
            </a:r>
          </a:p>
          <a:p>
            <a:pPr algn="l">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9">
            <a:extLst>
              <a:ext uri="{FF2B5EF4-FFF2-40B4-BE49-F238E27FC236}">
                <a16:creationId xmlns:a16="http://schemas.microsoft.com/office/drawing/2014/main" id="{661F7710-27C3-191F-585E-5D7D0B89723D}"/>
              </a:ext>
            </a:extLst>
          </p:cNvPr>
          <p:cNvSpPr txBox="1">
            <a:spLocks noGrp="1"/>
          </p:cNvSpPr>
          <p:nvPr>
            <p:ph type="sldNum" sz="quarter" idx="12"/>
          </p:nvPr>
        </p:nvSpPr>
        <p:spPr>
          <a:xfrm>
            <a:off x="10352540" y="295729"/>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988</TotalTime>
  <Words>700</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Century Gothic</vt:lpstr>
      <vt:lpstr>Times New Roman</vt:lpstr>
      <vt:lpstr>Trebuchet MS</vt:lpstr>
      <vt:lpstr>Wingdings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BAR GRAPH</vt:lpstr>
      <vt:lpstr>PIVOT TABLE AND SLICER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MANOJ D</cp:lastModifiedBy>
  <cp:revision>22</cp:revision>
  <dcterms:created xsi:type="dcterms:W3CDTF">2024-03-29T15:07:22Z</dcterms:created>
  <dcterms:modified xsi:type="dcterms:W3CDTF">2024-08-26T09:52:45Z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