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7F6F-415D-4DDC-BA2C-A98C1D63C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Recommendations for </a:t>
            </a:r>
            <a:br>
              <a:rPr lang="en-US" dirty="0"/>
            </a:br>
            <a:r>
              <a:rPr lang="en-US" dirty="0"/>
              <a:t>Crime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01956-A5F4-4023-8283-FA95281CA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7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88D9-54D9-4886-A997-7CAC4714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below Tasks in Decreasing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C718-BD94-4BCD-89FE-89E817EB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3218"/>
            <a:ext cx="8596668" cy="3880773"/>
          </a:xfrm>
        </p:spPr>
        <p:txBody>
          <a:bodyPr/>
          <a:lstStyle/>
          <a:p>
            <a:r>
              <a:rPr lang="en-US" dirty="0"/>
              <a:t>INCREASE the % of citizens (25+ yrs.) having at least high school education; 10X impact on crime reduction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 annual police funding; 5X impact</a:t>
            </a:r>
          </a:p>
          <a:p>
            <a:endParaRPr lang="en-US" dirty="0"/>
          </a:p>
          <a:p>
            <a:r>
              <a:rPr lang="en-US" dirty="0"/>
              <a:t>REDUCE the % of secondary school drop outs (16-19 yrs.); 4.5X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4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2317-7A6F-40A5-AD42-BEDD4B3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 driving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3857-4633-44E9-87AB-6EA05A68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9285"/>
            <a:ext cx="8596668" cy="3880773"/>
          </a:xfrm>
        </p:spPr>
        <p:txBody>
          <a:bodyPr/>
          <a:lstStyle/>
          <a:p>
            <a:r>
              <a:rPr lang="en-US" dirty="0"/>
              <a:t>Police funding shows strongest DIRECT relationship, with Pearson correlation coefficient = +0.5</a:t>
            </a:r>
          </a:p>
          <a:p>
            <a:endParaRPr lang="en-US" dirty="0"/>
          </a:p>
          <a:p>
            <a:r>
              <a:rPr lang="en-US" dirty="0"/>
              <a:t>% of students (16-19 yrs.) who drop out BEFORE high school, ENCOURAGES crime, correlation = +0.3</a:t>
            </a:r>
          </a:p>
          <a:p>
            <a:endParaRPr lang="en-US" dirty="0"/>
          </a:p>
          <a:p>
            <a:r>
              <a:rPr lang="en-US" dirty="0"/>
              <a:t>% of citizens (25+ yrs.) with AT LEAST high school education, DECREASES crime rate, correlation = -0.14</a:t>
            </a:r>
          </a:p>
          <a:p>
            <a:endParaRPr lang="en-US" dirty="0"/>
          </a:p>
          <a:p>
            <a:r>
              <a:rPr lang="en-US" dirty="0"/>
              <a:t>% of citizens (25+ yrs.) with ONLY high school education, also DECREASES crime, correlation = -0.16</a:t>
            </a:r>
          </a:p>
        </p:txBody>
      </p:sp>
    </p:spTree>
    <p:extLst>
      <p:ext uri="{BB962C8B-B14F-4D97-AF65-F5344CB8AC3E}">
        <p14:creationId xmlns:p14="http://schemas.microsoft.com/office/powerpoint/2010/main" val="1348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D0D3-D2EC-4B3E-ACA4-B18EBD25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Police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56C5-EE48-4B38-A2EA-C491465A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617"/>
            <a:ext cx="8596668" cy="3880773"/>
          </a:xfrm>
        </p:spPr>
        <p:txBody>
          <a:bodyPr/>
          <a:lstStyle/>
          <a:p>
            <a:r>
              <a:rPr lang="en-US" dirty="0"/>
              <a:t>All other factors being constant, a $1 CUT in police funding should result in 5X REDUCTION in crime occurrences per 1M residents</a:t>
            </a:r>
          </a:p>
          <a:p>
            <a:r>
              <a:rPr lang="en-US" dirty="0"/>
              <a:t>May be simply correlation and not causation; Unaccounted factors could be influencing both crime and funding </a:t>
            </a:r>
          </a:p>
          <a:p>
            <a:r>
              <a:rPr lang="en-US" dirty="0"/>
              <a:t>Funding is independent of other 2 education related factors; Below matrix doesn’t show strong correlation (&gt;= +/- 0.5; ignore the 1s)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5ABF-6BE7-4426-B527-BFAD5612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78021"/>
            <a:ext cx="8865704" cy="195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CDE-F943-46D9-9ECA-1B4EA7B1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to Governor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A38B-170A-4E93-9998-7FEB1DDD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63"/>
            <a:ext cx="8596668" cy="3880773"/>
          </a:xfrm>
        </p:spPr>
        <p:txBody>
          <a:bodyPr/>
          <a:lstStyle/>
          <a:p>
            <a:r>
              <a:rPr lang="en-US" dirty="0"/>
              <a:t>A reasonable next step is ensuring residents are educated at least up to high school level</a:t>
            </a:r>
          </a:p>
          <a:p>
            <a:r>
              <a:rPr lang="en-US" dirty="0"/>
              <a:t>Subsidize education costs, personalize teaching schemes for students (16-19 yrs.)</a:t>
            </a:r>
          </a:p>
          <a:p>
            <a:r>
              <a:rPr lang="en-US" dirty="0"/>
              <a:t>Encourage older citizens (25+ yrs.) to complete high school level training through other means</a:t>
            </a:r>
          </a:p>
          <a:p>
            <a:r>
              <a:rPr lang="en-US" dirty="0"/>
              <a:t>Next alternative could be experimenting with police funding cuts and verifying if it actually </a:t>
            </a:r>
            <a:r>
              <a:rPr lang="en-US"/>
              <a:t>reduces crime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8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269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Recommendations for  Crime Control</vt:lpstr>
      <vt:lpstr>Target below Tasks in Decreasing Priority</vt:lpstr>
      <vt:lpstr>Key Factors driving Crime</vt:lpstr>
      <vt:lpstr>Importance of Police Funding</vt:lpstr>
      <vt:lpstr>Suggestions to Governor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 Crime control</dc:title>
  <dc:creator>Ankit Dsouza</dc:creator>
  <cp:lastModifiedBy>Ankit Dsouza</cp:lastModifiedBy>
  <cp:revision>23</cp:revision>
  <dcterms:created xsi:type="dcterms:W3CDTF">2018-01-25T20:58:19Z</dcterms:created>
  <dcterms:modified xsi:type="dcterms:W3CDTF">2018-01-26T00:07:21Z</dcterms:modified>
</cp:coreProperties>
</file>