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1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9CB10DF-9DB7-EA47-A15B-9142B27755C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D568AB1-B367-4C42-8D0E-867C83724A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Who’s the Happiest?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96044"/>
            <a:ext cx="6172200" cy="1334183"/>
          </a:xfrm>
        </p:spPr>
        <p:txBody>
          <a:bodyPr>
            <a:normAutofit/>
          </a:bodyPr>
          <a:lstStyle/>
          <a:p>
            <a:r>
              <a:rPr lang="en-US" dirty="0" smtClean="0"/>
              <a:t>Are younger, white males the happiest?</a:t>
            </a:r>
          </a:p>
          <a:p>
            <a:r>
              <a:rPr lang="en-US" dirty="0" smtClean="0"/>
              <a:t>Ryan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ppiness vs Gender at Different Ages in Switzerlan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" b="9633"/>
          <a:stretch/>
        </p:blipFill>
        <p:spPr>
          <a:xfrm>
            <a:off x="0" y="2293192"/>
            <a:ext cx="5187855" cy="35260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Age and Gender</a:t>
            </a:r>
            <a:endParaRPr lang="en-US" sz="4800" dirty="0"/>
          </a:p>
        </p:txBody>
      </p:sp>
      <p:pic>
        <p:nvPicPr>
          <p:cNvPr id="5" name="Picture 4" descr="Happiness at Different Ages in Switzerl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98" y="2650731"/>
            <a:ext cx="4249702" cy="3945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626" y="6004218"/>
            <a:ext cx="475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seems like elderly Swiss females are happiest, and young-adults are the saddest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1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Continuing with Denmark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5626" y="6373550"/>
            <a:ext cx="90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Young Danes are the happiest, followed by elderly, middle-aged, and really elderly</a:t>
            </a:r>
            <a:endParaRPr lang="en-US" dirty="0"/>
          </a:p>
        </p:txBody>
      </p:sp>
      <p:pic>
        <p:nvPicPr>
          <p:cNvPr id="7" name="Content Placeholder 6" descr="Happiness at Different Ages in Denmar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9138"/>
          <a:stretch/>
        </p:blipFill>
        <p:spPr>
          <a:xfrm>
            <a:off x="0" y="2034283"/>
            <a:ext cx="4262167" cy="3821987"/>
          </a:xfrm>
        </p:spPr>
      </p:pic>
      <p:pic>
        <p:nvPicPr>
          <p:cNvPr id="8" name="Picture 7" descr="Happiness vs Gender in Den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55" y="2166820"/>
            <a:ext cx="5089345" cy="39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8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Ending with Norway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5626" y="6373550"/>
            <a:ext cx="90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the Danish, young Norwegians are happiest</a:t>
            </a:r>
            <a:endParaRPr lang="en-US" dirty="0"/>
          </a:p>
        </p:txBody>
      </p:sp>
      <p:pic>
        <p:nvPicPr>
          <p:cNvPr id="4" name="Content Placeholder 3" descr="Happiness vs Gender in Norw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b="7605"/>
          <a:stretch/>
        </p:blipFill>
        <p:spPr>
          <a:xfrm>
            <a:off x="0" y="2330179"/>
            <a:ext cx="5193890" cy="3562541"/>
          </a:xfrm>
        </p:spPr>
      </p:pic>
      <p:pic>
        <p:nvPicPr>
          <p:cNvPr id="5" name="Picture 4" descr="Happiness at Ages in Norw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9" y="2638404"/>
            <a:ext cx="4455651" cy="37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 unhappy country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35626" y="6188884"/>
            <a:ext cx="90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in Benin, one of the unhappiest countries, the youth are the happiest</a:t>
            </a:r>
            <a:endParaRPr lang="en-US" dirty="0"/>
          </a:p>
        </p:txBody>
      </p:sp>
      <p:pic>
        <p:nvPicPr>
          <p:cNvPr id="7" name="Picture 6" descr="Happiest at Ages in Ben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978" y="2293192"/>
            <a:ext cx="4519021" cy="3516844"/>
          </a:xfrm>
          <a:prstGeom prst="rect">
            <a:avLst/>
          </a:prstGeom>
        </p:spPr>
      </p:pic>
      <p:pic>
        <p:nvPicPr>
          <p:cNvPr id="8" name="Picture 7" descr="Happiest vs Gender in Ben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48" y="2293192"/>
            <a:ext cx="4519021" cy="35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5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95610"/>
          </a:xfrm>
        </p:spPr>
        <p:txBody>
          <a:bodyPr>
            <a:normAutofit/>
          </a:bodyPr>
          <a:lstStyle/>
          <a:p>
            <a:r>
              <a:rPr lang="en-US" dirty="0" smtClean="0"/>
              <a:t>Happiest race/region:</a:t>
            </a:r>
          </a:p>
          <a:p>
            <a:pPr lvl="1"/>
            <a:r>
              <a:rPr lang="en-US" dirty="0" smtClean="0"/>
              <a:t>Europeans</a:t>
            </a:r>
          </a:p>
          <a:p>
            <a:r>
              <a:rPr lang="en-US" dirty="0" smtClean="0"/>
              <a:t>Happiest age groups</a:t>
            </a:r>
          </a:p>
          <a:p>
            <a:pPr lvl="1"/>
            <a:r>
              <a:rPr lang="en-US" dirty="0" smtClean="0"/>
              <a:t>18-30	</a:t>
            </a:r>
            <a:r>
              <a:rPr lang="en-US" dirty="0"/>
              <a:t>51-</a:t>
            </a:r>
            <a:r>
              <a:rPr lang="en-US" dirty="0" smtClean="0"/>
              <a:t>75	76+	31-50</a:t>
            </a:r>
          </a:p>
          <a:p>
            <a:r>
              <a:rPr lang="en-US" dirty="0" smtClean="0"/>
              <a:t>Happiest gender:</a:t>
            </a:r>
          </a:p>
          <a:p>
            <a:pPr lvl="1"/>
            <a:r>
              <a:rPr lang="en-US" dirty="0" smtClean="0"/>
              <a:t>Males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Conclusion: </a:t>
            </a:r>
            <a:r>
              <a:rPr lang="en-US" dirty="0" smtClean="0"/>
              <a:t>Youths everywhere are happy, but</a:t>
            </a:r>
            <a:r>
              <a:rPr lang="en-US" b="1" dirty="0" smtClean="0"/>
              <a:t> young white males</a:t>
            </a:r>
            <a:r>
              <a:rPr lang="en-US" dirty="0" smtClean="0"/>
              <a:t> are more likely to be the happiest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0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  <a:r>
              <a:rPr lang="en-US" dirty="0" smtClean="0"/>
              <a:t>: Young adults (18-30) are happier than the rest of the population (30+)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Null Hypothesis: </a:t>
            </a:r>
            <a:r>
              <a:rPr lang="en-US" dirty="0" smtClean="0"/>
              <a:t>Young adults are </a:t>
            </a:r>
            <a:r>
              <a:rPr lang="en-US" b="1" dirty="0" smtClean="0"/>
              <a:t>not</a:t>
            </a:r>
            <a:r>
              <a:rPr lang="en-US" dirty="0" smtClean="0"/>
              <a:t> happier than the rest of the population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Distribution</a:t>
            </a:r>
            <a:endParaRPr lang="en-US" dirty="0"/>
          </a:p>
        </p:txBody>
      </p:sp>
      <p:pic>
        <p:nvPicPr>
          <p:cNvPr id="4" name="Picture 3" descr="Screenshot 2016-02-20 13.38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80" y="2129989"/>
            <a:ext cx="4597820" cy="4248461"/>
          </a:xfrm>
          <a:prstGeom prst="rect">
            <a:avLst/>
          </a:prstGeom>
        </p:spPr>
      </p:pic>
      <p:pic>
        <p:nvPicPr>
          <p:cNvPr id="5" name="Picture 4" descr="Screenshot 2016-02-20 13.3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9989"/>
            <a:ext cx="4559021" cy="4248461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0" y="6378450"/>
            <a:ext cx="9144000" cy="4529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Both groups look equally happy and have approximately the same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165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some simulations</a:t>
            </a:r>
          </a:p>
          <a:p>
            <a:pPr lvl="1"/>
            <a:r>
              <a:rPr lang="en-US" dirty="0" smtClean="0"/>
              <a:t>Number of simulations: 1,000</a:t>
            </a:r>
          </a:p>
          <a:p>
            <a:pPr lvl="2"/>
            <a:r>
              <a:rPr lang="en-US" dirty="0" smtClean="0"/>
              <a:t>Use R’s “sample()” method</a:t>
            </a:r>
          </a:p>
          <a:p>
            <a:pPr lvl="1"/>
            <a:r>
              <a:rPr lang="en-US" dirty="0" smtClean="0"/>
              <a:t>Calculate the average happiness for both groups in each of those 1,000 simulations, and store that average in the group’s respective array</a:t>
            </a:r>
          </a:p>
          <a:p>
            <a:pPr lvl="1"/>
            <a:r>
              <a:rPr lang="en-US" dirty="0" smtClean="0"/>
              <a:t>Perform a T-Test on both arrays to calculate the P-value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2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5" name="Picture 4" descr="Screenshot 2016-02-20 13.37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22" y="2406627"/>
            <a:ext cx="4410478" cy="4451373"/>
          </a:xfrm>
          <a:prstGeom prst="rect">
            <a:avLst/>
          </a:prstGeom>
        </p:spPr>
      </p:pic>
      <p:pic>
        <p:nvPicPr>
          <p:cNvPr id="6" name="Picture 5" descr="Screenshot 2016-02-20 13.3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" y="2406627"/>
            <a:ext cx="4544627" cy="44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Results from using R’s “</a:t>
            </a:r>
            <a:r>
              <a:rPr lang="en-US" dirty="0" err="1" smtClean="0"/>
              <a:t>t.test</a:t>
            </a:r>
            <a:r>
              <a:rPr lang="en-US" dirty="0" smtClean="0"/>
              <a:t>(</a:t>
            </a:r>
            <a:r>
              <a:rPr lang="en-US" dirty="0" err="1" smtClean="0"/>
              <a:t>youngAdultSampleAverages</a:t>
            </a:r>
            <a:r>
              <a:rPr lang="en-US" dirty="0" smtClean="0"/>
              <a:t>, </a:t>
            </a:r>
            <a:r>
              <a:rPr lang="en-US" dirty="0" err="1" smtClean="0"/>
              <a:t>restOfAdultsSampleSaves</a:t>
            </a:r>
            <a:r>
              <a:rPr lang="en-US" dirty="0" smtClean="0"/>
              <a:t>)” (Welch Two Sample t-test)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T-value: 1.8571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Degrees of Freedom: 1995.1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Mean of young adults: 5.3678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Mean of rest of adults: 5.3287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0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nder Happines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7" b="13790"/>
          <a:stretch/>
        </p:blipFill>
        <p:spPr>
          <a:xfrm>
            <a:off x="1976489" y="2357918"/>
            <a:ext cx="5118779" cy="40685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8287518" cy="1054250"/>
          </a:xfrm>
        </p:spPr>
        <p:txBody>
          <a:bodyPr/>
          <a:lstStyle/>
          <a:p>
            <a:r>
              <a:rPr lang="en-US" dirty="0" smtClean="0"/>
              <a:t>Which gender is happier?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P-Value: 0.06344</a:t>
            </a:r>
          </a:p>
          <a:p>
            <a:r>
              <a:rPr lang="en-US" dirty="0" smtClean="0"/>
              <a:t>Because the P-value is greater than 0.05, we </a:t>
            </a:r>
            <a:r>
              <a:rPr lang="en-US" b="1" dirty="0" smtClean="0"/>
              <a:t>reject the null hypothesis </a:t>
            </a:r>
            <a:r>
              <a:rPr lang="en-US" dirty="0" smtClean="0"/>
              <a:t>and declare that </a:t>
            </a:r>
            <a:r>
              <a:rPr lang="en-US" b="1" dirty="0" smtClean="0"/>
              <a:t>young adults are happier than the rest of the population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95610"/>
          </a:xfrm>
        </p:spPr>
        <p:txBody>
          <a:bodyPr>
            <a:normAutofit/>
          </a:bodyPr>
          <a:lstStyle/>
          <a:p>
            <a:r>
              <a:rPr lang="en-US" dirty="0" smtClean="0"/>
              <a:t>Males are slightly happier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average male rates </a:t>
            </a:r>
            <a:r>
              <a:rPr lang="en-US" dirty="0" smtClean="0"/>
              <a:t>themselves at </a:t>
            </a:r>
            <a:r>
              <a:rPr lang="en-US" b="1" dirty="0" smtClean="0"/>
              <a:t>5.349</a:t>
            </a:r>
          </a:p>
          <a:p>
            <a:pPr lvl="1"/>
            <a:r>
              <a:rPr lang="en-US" dirty="0" smtClean="0"/>
              <a:t>The average female rates themselves at 5.330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Male extremes are also happier</a:t>
            </a:r>
          </a:p>
          <a:p>
            <a:pPr lvl="1"/>
            <a:r>
              <a:rPr lang="en-US" b="1" dirty="0" smtClean="0"/>
              <a:t>Lowest Male Score: 2.660</a:t>
            </a:r>
          </a:p>
          <a:p>
            <a:pPr lvl="2"/>
            <a:r>
              <a:rPr lang="en-US" dirty="0" smtClean="0"/>
              <a:t>Lowest female score: 2.640</a:t>
            </a:r>
          </a:p>
          <a:p>
            <a:pPr lvl="1"/>
            <a:r>
              <a:rPr lang="en-US" b="1" dirty="0" smtClean="0"/>
              <a:t>Highest Male Score: 8.380</a:t>
            </a:r>
          </a:p>
          <a:p>
            <a:pPr lvl="2"/>
            <a:r>
              <a:rPr lang="en-US" dirty="0" smtClean="0"/>
              <a:t>Highest female score: 8.370</a:t>
            </a:r>
          </a:p>
          <a:p>
            <a:pPr lvl="1"/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Quartile Male Score: 6.240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Quartile female score: 6.223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tie? Nope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298919"/>
            <a:ext cx="7756263" cy="1054250"/>
          </a:xfrm>
        </p:spPr>
        <p:txBody>
          <a:bodyPr/>
          <a:lstStyle/>
          <a:p>
            <a:r>
              <a:rPr lang="en-US" dirty="0" smtClean="0"/>
              <a:t>What age is happiest?</a:t>
            </a:r>
            <a:endParaRPr lang="en-US" dirty="0"/>
          </a:p>
        </p:txBody>
      </p:sp>
      <p:pic>
        <p:nvPicPr>
          <p:cNvPr id="8" name="Content Placeholder 7" descr="Happiness At Ag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" b="7812"/>
          <a:stretch/>
        </p:blipFill>
        <p:spPr>
          <a:xfrm>
            <a:off x="699248" y="1467150"/>
            <a:ext cx="7745505" cy="5263133"/>
          </a:xfrm>
        </p:spPr>
      </p:pic>
    </p:spTree>
    <p:extLst>
      <p:ext uri="{BB962C8B-B14F-4D97-AF65-F5344CB8AC3E}">
        <p14:creationId xmlns:p14="http://schemas.microsoft.com/office/powerpoint/2010/main" val="938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437558"/>
            <a:ext cx="7756263" cy="1054250"/>
          </a:xfrm>
        </p:spPr>
        <p:txBody>
          <a:bodyPr/>
          <a:lstStyle/>
          <a:p>
            <a:r>
              <a:rPr lang="en-US" dirty="0" smtClean="0"/>
              <a:t>A Clearer View</a:t>
            </a:r>
            <a:endParaRPr lang="en-US" dirty="0"/>
          </a:p>
        </p:txBody>
      </p:sp>
      <p:pic>
        <p:nvPicPr>
          <p:cNvPr id="7" name="Content Placeholder 6" descr="Happiness vs. Gender At Ag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2" b="8814"/>
          <a:stretch/>
        </p:blipFill>
        <p:spPr>
          <a:xfrm>
            <a:off x="699248" y="1491808"/>
            <a:ext cx="7745505" cy="5190504"/>
          </a:xfrm>
        </p:spPr>
      </p:pic>
    </p:spTree>
    <p:extLst>
      <p:ext uri="{BB962C8B-B14F-4D97-AF65-F5344CB8AC3E}">
        <p14:creationId xmlns:p14="http://schemas.microsoft.com/office/powerpoint/2010/main" val="366538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873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specific age is happiest</a:t>
            </a:r>
          </a:p>
          <a:p>
            <a:pPr lvl="1"/>
            <a:r>
              <a:rPr lang="en-US" dirty="0" smtClean="0"/>
              <a:t>I always thought the elderly would have been the happiest </a:t>
            </a:r>
          </a:p>
          <a:p>
            <a:pPr lvl="1"/>
            <a:r>
              <a:rPr lang="en-US" dirty="0" smtClean="0"/>
              <a:t>The means were:</a:t>
            </a:r>
          </a:p>
          <a:p>
            <a:pPr lvl="2"/>
            <a:r>
              <a:rPr lang="en-US" b="1" dirty="0" smtClean="0"/>
              <a:t>Young Adults </a:t>
            </a:r>
            <a:r>
              <a:rPr lang="en-US" dirty="0" smtClean="0"/>
              <a:t>(18-30): </a:t>
            </a:r>
            <a:r>
              <a:rPr lang="en-US" b="1" dirty="0" smtClean="0"/>
              <a:t>5.3515</a:t>
            </a:r>
          </a:p>
          <a:p>
            <a:pPr lvl="2"/>
            <a:r>
              <a:rPr lang="en-US" dirty="0" smtClean="0"/>
              <a:t>Middle-aged Adults (31-50): 5.3286</a:t>
            </a:r>
          </a:p>
          <a:p>
            <a:pPr lvl="2"/>
            <a:r>
              <a:rPr lang="en-US" b="1" dirty="0" smtClean="0"/>
              <a:t>Elderly </a:t>
            </a:r>
            <a:r>
              <a:rPr lang="en-US" dirty="0" smtClean="0"/>
              <a:t>(51-75):</a:t>
            </a:r>
            <a:r>
              <a:rPr lang="en-US" b="1" dirty="0" smtClean="0"/>
              <a:t> 5.348</a:t>
            </a:r>
          </a:p>
          <a:p>
            <a:pPr lvl="2"/>
            <a:r>
              <a:rPr lang="en-US" dirty="0" smtClean="0"/>
              <a:t>Really Elderly (76+): 5.3398</a:t>
            </a:r>
          </a:p>
          <a:p>
            <a:r>
              <a:rPr lang="en-US" dirty="0" smtClean="0"/>
              <a:t>It seems like we start off happy, become sad (because of children?), become happy again (children left the house?), before recessing slightly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76" y="570156"/>
            <a:ext cx="8852710" cy="1054250"/>
          </a:xfrm>
        </p:spPr>
        <p:txBody>
          <a:bodyPr/>
          <a:lstStyle/>
          <a:p>
            <a:r>
              <a:rPr lang="en-US" sz="4400" dirty="0" smtClean="0"/>
              <a:t>Which countries are the happiest?</a:t>
            </a:r>
            <a:endParaRPr lang="en-US" sz="4400" dirty="0"/>
          </a:p>
        </p:txBody>
      </p:sp>
      <p:pic>
        <p:nvPicPr>
          <p:cNvPr id="6" name="Content Placeholder 5" descr="Happy Countrie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1" b="8405"/>
          <a:stretch/>
        </p:blipFill>
        <p:spPr>
          <a:xfrm>
            <a:off x="699247" y="2206888"/>
            <a:ext cx="7745505" cy="4651111"/>
          </a:xfrm>
        </p:spPr>
      </p:pic>
    </p:spTree>
    <p:extLst>
      <p:ext uri="{BB962C8B-B14F-4D97-AF65-F5344CB8AC3E}">
        <p14:creationId xmlns:p14="http://schemas.microsoft.com/office/powerpoint/2010/main" val="417088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Norway, Denmark, and Switzerland are the happiest countries:</a:t>
            </a:r>
          </a:p>
          <a:p>
            <a:pPr lvl="1"/>
            <a:r>
              <a:rPr lang="en-US" b="1" dirty="0" smtClean="0"/>
              <a:t>Norway: 7.6668</a:t>
            </a:r>
          </a:p>
          <a:p>
            <a:pPr lvl="1"/>
            <a:r>
              <a:rPr lang="en-US" dirty="0" smtClean="0"/>
              <a:t>Denmark: 7.6421</a:t>
            </a:r>
          </a:p>
          <a:p>
            <a:pPr lvl="1"/>
            <a:r>
              <a:rPr lang="en-US" dirty="0" smtClean="0"/>
              <a:t>Switzerland: 7.6062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Average happiness: </a:t>
            </a:r>
            <a:r>
              <a:rPr lang="en-US" dirty="0" smtClean="0"/>
              <a:t>5.3274</a:t>
            </a:r>
          </a:p>
          <a:p>
            <a:pPr lvl="1"/>
            <a:r>
              <a:rPr lang="en-US" dirty="0" smtClean="0"/>
              <a:t>Norwegians are </a:t>
            </a:r>
            <a:r>
              <a:rPr lang="en-US" b="1" dirty="0" smtClean="0"/>
              <a:t>43.91%</a:t>
            </a:r>
            <a:r>
              <a:rPr lang="en-US" dirty="0" smtClean="0"/>
              <a:t> happier than the rest of the world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5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if we combine age and gender to analyze happiness?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deeper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1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412</TotalTime>
  <Words>487</Words>
  <Application>Microsoft Macintosh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Hardcover</vt:lpstr>
      <vt:lpstr>Who’s the Happiest?</vt:lpstr>
      <vt:lpstr>Which gender is happier? </vt:lpstr>
      <vt:lpstr>Is it a tie? Nope</vt:lpstr>
      <vt:lpstr>What age is happiest?</vt:lpstr>
      <vt:lpstr>A Clearer View</vt:lpstr>
      <vt:lpstr>Darn</vt:lpstr>
      <vt:lpstr>Which countries are the happiest?</vt:lpstr>
      <vt:lpstr>Europe</vt:lpstr>
      <vt:lpstr>Let’s go deeper</vt:lpstr>
      <vt:lpstr>Age and Gender</vt:lpstr>
      <vt:lpstr>Continuing with Denmark</vt:lpstr>
      <vt:lpstr>Ending with Norway</vt:lpstr>
      <vt:lpstr>An unhappy country</vt:lpstr>
      <vt:lpstr>Drawing Conclusions</vt:lpstr>
      <vt:lpstr>P-Value Calculation</vt:lpstr>
      <vt:lpstr>Happiness Distribution</vt:lpstr>
      <vt:lpstr>Further Steps</vt:lpstr>
      <vt:lpstr>Simulation Results</vt:lpstr>
      <vt:lpstr>Simulation Statistics</vt:lpstr>
      <vt:lpstr>Conclusions</vt:lpstr>
    </vt:vector>
  </TitlesOfParts>
  <Company>Ryan D'souza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Happiness</dc:title>
  <dc:creator>Ryan D'souza</dc:creator>
  <cp:lastModifiedBy>Ryan D'souza</cp:lastModifiedBy>
  <cp:revision>13</cp:revision>
  <dcterms:created xsi:type="dcterms:W3CDTF">2016-02-13T18:55:13Z</dcterms:created>
  <dcterms:modified xsi:type="dcterms:W3CDTF">2016-02-20T18:51:02Z</dcterms:modified>
</cp:coreProperties>
</file>