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25" autoAdjust="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CCD2D-4FCB-4763-94D9-9EDF7B81273D}" type="datetimeFigureOut">
              <a:rPr lang="en-US" smtClean="0"/>
              <a:t>17-Feb-19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D0672-DF04-44F8-8458-3AF343EE8462}" type="slidenum">
              <a:rPr lang="en-US" smtClean="0"/>
              <a:t>‹#›</a:t>
            </a:fld>
            <a:endParaRPr lang="en-US"/>
          </a:p>
        </p:txBody>
      </p:sp>
    </p:spTree>
    <p:extLst>
      <p:ext uri="{BB962C8B-B14F-4D97-AF65-F5344CB8AC3E}">
        <p14:creationId xmlns:p14="http://schemas.microsoft.com/office/powerpoint/2010/main" val="24833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D0672-DF04-44F8-8458-3AF343EE8462}" type="slidenum">
              <a:rPr lang="en-US" smtClean="0"/>
              <a:t>6</a:t>
            </a:fld>
            <a:endParaRPr lang="en-US"/>
          </a:p>
        </p:txBody>
      </p:sp>
    </p:spTree>
    <p:extLst>
      <p:ext uri="{BB962C8B-B14F-4D97-AF65-F5344CB8AC3E}">
        <p14:creationId xmlns:p14="http://schemas.microsoft.com/office/powerpoint/2010/main" val="4392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D583-64C4-42C1-AC39-C0D6F07BD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27FB7F-B0B7-4D6D-BBB0-3DB00A057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3E0ECC-E568-43F6-895F-55C8CD90E2E4}"/>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D7B915F8-23C5-4A68-83E3-17358588C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76A6A-8670-4442-A0D3-0C7D7D3FAC44}"/>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137939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AAB1-7450-48C2-8855-5F9CBBEB31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B99AA-970A-4BDF-ADA5-1CE8559CDB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649E7-B4CE-4C22-BEB0-B985FA570114}"/>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9DA9E2F2-5CCA-46AC-B267-83F219E96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116AD-0B03-4DDF-834B-182C0A24E6E6}"/>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320212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411B87-7B24-4511-8176-3F9CEF234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F1E68C-F1BF-40D4-A3F2-4BBF0FEEAA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9D807-0E44-49F7-B13E-948B23BCE91B}"/>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C7049D2B-0C77-4EDA-A645-AA553F356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8C962-935C-42FA-852D-F221D2C2423B}"/>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30667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55C2-864A-4E3F-9E54-0EC439E042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BE674F-AFCE-42FF-8308-8DAF5AA8CD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6421F-CC64-41B7-A80D-FDB36F70484B}"/>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58DA6A63-10CA-487E-BC3E-08E092FDF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3993F-EE5B-407D-8A97-04E3EC701621}"/>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282248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5162-EECB-4B15-A946-343A9A8A7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5DA7A2-1986-4A02-B6A2-2CBBD3CBC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3510D9-A426-4261-AA30-09D48948E807}"/>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51643723-6789-4659-A39E-4F7FA1BD8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81852-F911-40E2-9C35-80248C0C162F}"/>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287291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BF1F-EE7B-46E4-B246-8EBEB54D66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65D2A-656B-463D-B9EA-60DD3715DE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CB37E0-34F5-402B-B0F9-9AACB6A269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CBB33-7F32-4BD8-9099-E595E6B060F9}"/>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6" name="Footer Placeholder 5">
            <a:extLst>
              <a:ext uri="{FF2B5EF4-FFF2-40B4-BE49-F238E27FC236}">
                <a16:creationId xmlns:a16="http://schemas.microsoft.com/office/drawing/2014/main" id="{523726E5-32BA-4D37-B039-4BB7BF9FA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456F6-1B9F-49CD-80E0-40E26369E2EB}"/>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76677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103E-17D1-4717-84CF-406848118A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64A54-9483-4D5E-BFDA-EC1CA6904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EAF78C-0FB8-4816-BB0D-E4200D2B85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D0AC55-2B47-4DB0-9536-8B9BBD859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D986AE-885B-4FAD-8BC7-C9FBB7AF83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7E9050-21DD-46DA-9527-C74AA152A709}"/>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8" name="Footer Placeholder 7">
            <a:extLst>
              <a:ext uri="{FF2B5EF4-FFF2-40B4-BE49-F238E27FC236}">
                <a16:creationId xmlns:a16="http://schemas.microsoft.com/office/drawing/2014/main" id="{5EEA743A-32C7-452A-A6BC-FE86C31517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B2F3CB-26DD-4679-B88C-17DF23BC2EE6}"/>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348781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B8EA-43B4-430F-878E-2E2BC97F3C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74B2F4-7516-4CD7-861E-DA42F5B29D2A}"/>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4" name="Footer Placeholder 3">
            <a:extLst>
              <a:ext uri="{FF2B5EF4-FFF2-40B4-BE49-F238E27FC236}">
                <a16:creationId xmlns:a16="http://schemas.microsoft.com/office/drawing/2014/main" id="{6F3B928D-14FD-4FDD-8C58-B4ED5E5612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6E1F83-4EE6-4F3A-A340-FA5BE6545F1B}"/>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423236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66228-C69A-484F-AB83-23616EB982F0}"/>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3" name="Footer Placeholder 2">
            <a:extLst>
              <a:ext uri="{FF2B5EF4-FFF2-40B4-BE49-F238E27FC236}">
                <a16:creationId xmlns:a16="http://schemas.microsoft.com/office/drawing/2014/main" id="{E130D7B3-82AC-4D1E-9734-74A18AB77C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8B1029-D15D-4189-98DB-EF7D4A3A32FE}"/>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161425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CB3-DF9F-439A-A14C-9B4F8FBF1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DB14A-156F-4FA4-B576-C0FCFAB3A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571350-ACC7-4DA1-A79C-10278737E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F9DA6-FDA5-4E21-ABB7-822D423CCFC1}"/>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6" name="Footer Placeholder 5">
            <a:extLst>
              <a:ext uri="{FF2B5EF4-FFF2-40B4-BE49-F238E27FC236}">
                <a16:creationId xmlns:a16="http://schemas.microsoft.com/office/drawing/2014/main" id="{33DD8DB0-FCF7-459B-8D71-2A7305B6C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08D5E-C397-4E80-9251-E6AD0E708CB7}"/>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190402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9A5F-F706-4B30-B265-B88B63BC8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84E412-A5C6-4222-95FB-3C0023040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932F46-0790-4F91-80B8-17C96ED37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104D32-68AC-45B9-A8BE-752E0215BEAC}"/>
              </a:ext>
            </a:extLst>
          </p:cNvPr>
          <p:cNvSpPr>
            <a:spLocks noGrp="1"/>
          </p:cNvSpPr>
          <p:nvPr>
            <p:ph type="dt" sz="half" idx="10"/>
          </p:nvPr>
        </p:nvSpPr>
        <p:spPr/>
        <p:txBody>
          <a:bodyPr/>
          <a:lstStyle/>
          <a:p>
            <a:fld id="{E378CBD0-9FBA-4864-BBC9-C57C3B3C94B1}" type="datetimeFigureOut">
              <a:rPr lang="en-IN" smtClean="0"/>
              <a:t>17-02-2019</a:t>
            </a:fld>
            <a:endParaRPr lang="en-IN"/>
          </a:p>
        </p:txBody>
      </p:sp>
      <p:sp>
        <p:nvSpPr>
          <p:cNvPr id="6" name="Footer Placeholder 5">
            <a:extLst>
              <a:ext uri="{FF2B5EF4-FFF2-40B4-BE49-F238E27FC236}">
                <a16:creationId xmlns:a16="http://schemas.microsoft.com/office/drawing/2014/main" id="{A5615749-4F84-4EE5-9CDC-C3D722FEA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F418D-D208-4C5F-A8F8-818C2E135E17}"/>
              </a:ext>
            </a:extLst>
          </p:cNvPr>
          <p:cNvSpPr>
            <a:spLocks noGrp="1"/>
          </p:cNvSpPr>
          <p:nvPr>
            <p:ph type="sldNum" sz="quarter" idx="12"/>
          </p:nvPr>
        </p:nvSpPr>
        <p:spPr/>
        <p:txBody>
          <a:bodyPr/>
          <a:lstStyle/>
          <a:p>
            <a:fld id="{670F1DF5-2709-4F00-9457-9BE731F732CB}" type="slidenum">
              <a:rPr lang="en-IN" smtClean="0"/>
              <a:t>‹#›</a:t>
            </a:fld>
            <a:endParaRPr lang="en-IN"/>
          </a:p>
        </p:txBody>
      </p:sp>
    </p:spTree>
    <p:extLst>
      <p:ext uri="{BB962C8B-B14F-4D97-AF65-F5344CB8AC3E}">
        <p14:creationId xmlns:p14="http://schemas.microsoft.com/office/powerpoint/2010/main" val="180210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294D-B82C-4015-8AEA-64ED9F204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D50E8-9D7C-40EA-809C-7037B8AD4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179D2-5EA0-4050-9C82-9412B42BF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8CBD0-9FBA-4864-BBC9-C57C3B3C94B1}" type="datetimeFigureOut">
              <a:rPr lang="en-IN" smtClean="0"/>
              <a:t>17-02-2019</a:t>
            </a:fld>
            <a:endParaRPr lang="en-IN"/>
          </a:p>
        </p:txBody>
      </p:sp>
      <p:sp>
        <p:nvSpPr>
          <p:cNvPr id="5" name="Footer Placeholder 4">
            <a:extLst>
              <a:ext uri="{FF2B5EF4-FFF2-40B4-BE49-F238E27FC236}">
                <a16:creationId xmlns:a16="http://schemas.microsoft.com/office/drawing/2014/main" id="{995DD61F-5833-4896-843A-B2D4CD897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71C208-5E38-41A3-AD5C-438DE35D1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F1DF5-2709-4F00-9457-9BE731F732CB}" type="slidenum">
              <a:rPr lang="en-IN" smtClean="0"/>
              <a:t>‹#›</a:t>
            </a:fld>
            <a:endParaRPr lang="en-IN"/>
          </a:p>
        </p:txBody>
      </p:sp>
    </p:spTree>
    <p:extLst>
      <p:ext uri="{BB962C8B-B14F-4D97-AF65-F5344CB8AC3E}">
        <p14:creationId xmlns:p14="http://schemas.microsoft.com/office/powerpoint/2010/main" val="421352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eligion_in_India"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en.wikipedia.org/wiki/Syriac_langu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26D7-D5DC-4F02-B116-4DCF57F14178}"/>
              </a:ext>
            </a:extLst>
          </p:cNvPr>
          <p:cNvSpPr>
            <a:spLocks noGrp="1"/>
          </p:cNvSpPr>
          <p:nvPr>
            <p:ph type="ctrTitle"/>
          </p:nvPr>
        </p:nvSpPr>
        <p:spPr>
          <a:xfrm>
            <a:off x="6746628" y="1783959"/>
            <a:ext cx="4645250" cy="2889114"/>
          </a:xfrm>
        </p:spPr>
        <p:txBody>
          <a:bodyPr anchor="b">
            <a:normAutofit/>
          </a:bodyPr>
          <a:lstStyle/>
          <a:p>
            <a:pPr algn="l"/>
            <a:r>
              <a:rPr lang="en-US" sz="4700"/>
              <a:t>Issues and Challenges of </a:t>
            </a:r>
            <a:br>
              <a:rPr lang="en-US" sz="4700"/>
            </a:br>
            <a:r>
              <a:rPr lang="en-US" sz="4700"/>
              <a:t>Christians in India. </a:t>
            </a:r>
            <a:endParaRPr lang="en-IN" sz="4700" dirty="0"/>
          </a:p>
        </p:txBody>
      </p:sp>
      <p:sp>
        <p:nvSpPr>
          <p:cNvPr id="3" name="Subtitle 2">
            <a:extLst>
              <a:ext uri="{FF2B5EF4-FFF2-40B4-BE49-F238E27FC236}">
                <a16:creationId xmlns:a16="http://schemas.microsoft.com/office/drawing/2014/main" id="{FF8BB8DC-4E4B-47C6-9E6A-3928AC76B1C8}"/>
              </a:ext>
            </a:extLst>
          </p:cNvPr>
          <p:cNvSpPr>
            <a:spLocks noGrp="1"/>
          </p:cNvSpPr>
          <p:nvPr>
            <p:ph type="subTitle" idx="1"/>
          </p:nvPr>
        </p:nvSpPr>
        <p:spPr>
          <a:xfrm>
            <a:off x="6746627" y="4750893"/>
            <a:ext cx="4645250" cy="1147863"/>
          </a:xfrm>
        </p:spPr>
        <p:txBody>
          <a:bodyPr anchor="t">
            <a:normAutofit/>
          </a:bodyPr>
          <a:lstStyle/>
          <a:p>
            <a:pPr algn="l"/>
            <a:r>
              <a:rPr lang="en-IN" sz="2000" dirty="0"/>
              <a:t>February 18, 2019</a:t>
            </a:r>
          </a:p>
        </p:txBody>
      </p:sp>
      <p:sp>
        <p:nvSpPr>
          <p:cNvPr id="23"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371F5B6-9806-4428-8EEC-30589D890030}"/>
              </a:ext>
            </a:extLst>
          </p:cNvPr>
          <p:cNvPicPr>
            <a:picLocks noChangeAspect="1"/>
          </p:cNvPicPr>
          <p:nvPr/>
        </p:nvPicPr>
        <p:blipFill rotWithShape="1">
          <a:blip r:embed="rId2">
            <a:extLst>
              <a:ext uri="{28A0092B-C50C-407E-A947-70E740481C1C}">
                <a14:useLocalDpi xmlns:a14="http://schemas.microsoft.com/office/drawing/2010/main" val="0"/>
              </a:ext>
            </a:extLst>
          </a:blip>
          <a:srcRect l="15524" r="2167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988311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AF2-B4A6-445C-B85A-D6F8685217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3D0194-FE0C-4B2E-B378-028C4B1CF2F3}"/>
              </a:ext>
            </a:extLst>
          </p:cNvPr>
          <p:cNvSpPr>
            <a:spLocks noGrp="1"/>
          </p:cNvSpPr>
          <p:nvPr>
            <p:ph idx="1"/>
          </p:nvPr>
        </p:nvSpPr>
        <p:spPr/>
        <p:txBody>
          <a:bodyPr/>
          <a:lstStyle/>
          <a:p>
            <a:r>
              <a:rPr lang="en-US" dirty="0"/>
              <a:t>An elite and priestly understanding of the text was privileged.</a:t>
            </a:r>
          </a:p>
          <a:p>
            <a:r>
              <a:rPr lang="en-US" dirty="0"/>
              <a:t>All everyday practices of Christians and Muslims, therefore, that did not fit the universal textual and tradition were views as deviant.</a:t>
            </a:r>
          </a:p>
          <a:p>
            <a:r>
              <a:rPr lang="en-US" dirty="0"/>
              <a:t>The framework of the ideal versus the deviant dominated, the studies for a long time.</a:t>
            </a:r>
          </a:p>
          <a:p>
            <a:r>
              <a:rPr lang="en-US" dirty="0"/>
              <a:t>It is interesting, though perhaps not inexplicable, that interest in many minority groups in India – Muslims, Christians, Sikhs – has developed in relation to their importance vis-à-vis Hindu society, usually due to conflict.</a:t>
            </a:r>
          </a:p>
        </p:txBody>
      </p:sp>
    </p:spTree>
    <p:extLst>
      <p:ext uri="{BB962C8B-B14F-4D97-AF65-F5344CB8AC3E}">
        <p14:creationId xmlns:p14="http://schemas.microsoft.com/office/powerpoint/2010/main" val="423287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EC51-0E60-4CBD-8034-58AC6A174E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6485D4-33F6-46A4-B6CD-84B67BB65E5B}"/>
              </a:ext>
            </a:extLst>
          </p:cNvPr>
          <p:cNvSpPr>
            <a:spLocks noGrp="1"/>
          </p:cNvSpPr>
          <p:nvPr>
            <p:ph idx="1"/>
          </p:nvPr>
        </p:nvSpPr>
        <p:spPr/>
        <p:txBody>
          <a:bodyPr/>
          <a:lstStyle/>
          <a:p>
            <a:r>
              <a:rPr lang="en-US" dirty="0"/>
              <a:t>Hence, studies of Muslims mostly figured in the area of politics, partition and communalism.</a:t>
            </a:r>
          </a:p>
          <a:p>
            <a:r>
              <a:rPr lang="en-US" dirty="0"/>
              <a:t>As we have seen, when ethnographic studies began these emphasized caste using the syncretic model to synthesize Muslims with ‘Hindu’ India and simply ignored what was specifically Islamic about them, because this was non-Indian, universal and could, anyway, be studies elsewhere.</a:t>
            </a:r>
          </a:p>
          <a:p>
            <a:r>
              <a:rPr lang="en-US" dirty="0"/>
              <a:t>It was not unique to the east and could not constitute the ‘essence’ of India.</a:t>
            </a:r>
          </a:p>
        </p:txBody>
      </p:sp>
    </p:spTree>
    <p:extLst>
      <p:ext uri="{BB962C8B-B14F-4D97-AF65-F5344CB8AC3E}">
        <p14:creationId xmlns:p14="http://schemas.microsoft.com/office/powerpoint/2010/main" val="252210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1B0C-01C6-44C2-BC21-6A8EB023A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7141C9-5739-4FA0-8536-CBE8CC0972E6}"/>
              </a:ext>
            </a:extLst>
          </p:cNvPr>
          <p:cNvSpPr>
            <a:spLocks noGrp="1"/>
          </p:cNvSpPr>
          <p:nvPr>
            <p:ph idx="1"/>
          </p:nvPr>
        </p:nvSpPr>
        <p:spPr/>
        <p:txBody>
          <a:bodyPr>
            <a:normAutofit lnSpcReduction="10000"/>
          </a:bodyPr>
          <a:lstStyle/>
          <a:p>
            <a:r>
              <a:rPr lang="en-US" dirty="0"/>
              <a:t>Conversion is an issue fraught with all sorts of difficulties. For one, the assimilative model used to study Hinduism pre-empts any efforts to </a:t>
            </a:r>
            <a:r>
              <a:rPr lang="en-US" dirty="0" err="1"/>
              <a:t>analyse</a:t>
            </a:r>
            <a:r>
              <a:rPr lang="en-US" dirty="0"/>
              <a:t> reconversion movements or to understand the ways in which Hinduism ‘converts’ and to compare and contrast it with models of conversion from other traditions.</a:t>
            </a:r>
          </a:p>
          <a:p>
            <a:r>
              <a:rPr lang="en-US" dirty="0"/>
              <a:t>The idea that certain religions such as Islam and Christianity have an internal drive to convert also prevents us from understanding the historical circumstances of conversion, the various different strategies the historical circumstances of conversion, the various different strategies adopted and the ways in which religion articulates with power in certain regimes, which cannot be replicated elsewhere.</a:t>
            </a:r>
          </a:p>
        </p:txBody>
      </p:sp>
    </p:spTree>
    <p:extLst>
      <p:ext uri="{BB962C8B-B14F-4D97-AF65-F5344CB8AC3E}">
        <p14:creationId xmlns:p14="http://schemas.microsoft.com/office/powerpoint/2010/main" val="372976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C983-0B1F-4981-9023-4E84ACF538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129763-E852-489D-8666-C246BDDB7246}"/>
              </a:ext>
            </a:extLst>
          </p:cNvPr>
          <p:cNvSpPr>
            <a:spLocks noGrp="1"/>
          </p:cNvSpPr>
          <p:nvPr>
            <p:ph idx="1"/>
          </p:nvPr>
        </p:nvSpPr>
        <p:spPr>
          <a:xfrm>
            <a:off x="838200" y="1825625"/>
            <a:ext cx="10515600" cy="4325793"/>
          </a:xfrm>
        </p:spPr>
        <p:txBody>
          <a:bodyPr/>
          <a:lstStyle/>
          <a:p>
            <a:r>
              <a:rPr lang="en-US" dirty="0"/>
              <a:t>The Indian census collapses Christians into a single, undifferentiated category, but they belong to distinct persuasions, churches and sects.</a:t>
            </a:r>
          </a:p>
          <a:p>
            <a:r>
              <a:rPr lang="en-US" dirty="0"/>
              <a:t>A church is ‘an institutionalized organization of people who share common religious beliefs and practices.</a:t>
            </a:r>
          </a:p>
          <a:p>
            <a:r>
              <a:rPr lang="en-US" dirty="0"/>
              <a:t>A church has a stable membership and formal bureaucratic structure with trained clergy and other officials’ (D’souza 1993: 15).</a:t>
            </a:r>
          </a:p>
          <a:p>
            <a:r>
              <a:rPr lang="en-US" dirty="0"/>
              <a:t>A sect, on the other hand, is defined as a small group that has ‘broken away from a parent church often with a call for a return to the old ways’.</a:t>
            </a:r>
          </a:p>
        </p:txBody>
      </p:sp>
    </p:spTree>
    <p:extLst>
      <p:ext uri="{BB962C8B-B14F-4D97-AF65-F5344CB8AC3E}">
        <p14:creationId xmlns:p14="http://schemas.microsoft.com/office/powerpoint/2010/main" val="15207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38CC-6FE7-4F42-ADCC-1420E820FC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94622E5-B6CF-43F1-9A99-2D0FBBC99973}"/>
              </a:ext>
            </a:extLst>
          </p:cNvPr>
          <p:cNvSpPr>
            <a:spLocks noGrp="1"/>
          </p:cNvSpPr>
          <p:nvPr>
            <p:ph idx="1"/>
          </p:nvPr>
        </p:nvSpPr>
        <p:spPr/>
        <p:txBody>
          <a:bodyPr/>
          <a:lstStyle/>
          <a:p>
            <a:r>
              <a:rPr lang="en-US" dirty="0"/>
              <a:t>A third type of organization is cultic.</a:t>
            </a:r>
          </a:p>
          <a:p>
            <a:r>
              <a:rPr lang="en-US" dirty="0"/>
              <a:t>A cult is the most loosely organized and temporary of these religious groups: it generally forms itself around a charismatic leader who calls for a completely new and distinctive life style.</a:t>
            </a:r>
          </a:p>
        </p:txBody>
      </p:sp>
    </p:spTree>
    <p:extLst>
      <p:ext uri="{BB962C8B-B14F-4D97-AF65-F5344CB8AC3E}">
        <p14:creationId xmlns:p14="http://schemas.microsoft.com/office/powerpoint/2010/main" val="258335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ABF6-0394-47F0-BDA1-05DB821C3E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74276C-EA46-4450-9CEA-2FDFECC34FD1}"/>
              </a:ext>
            </a:extLst>
          </p:cNvPr>
          <p:cNvSpPr>
            <a:spLocks noGrp="1"/>
          </p:cNvSpPr>
          <p:nvPr>
            <p:ph idx="1"/>
          </p:nvPr>
        </p:nvSpPr>
        <p:spPr/>
        <p:txBody>
          <a:bodyPr>
            <a:normAutofit lnSpcReduction="10000"/>
          </a:bodyPr>
          <a:lstStyle/>
          <a:p>
            <a:r>
              <a:rPr lang="en-US" dirty="0"/>
              <a:t>Catholics form the largest Christian group in India, nearly half of the total population. Another 40 per cent are Protestants, while 7 per cent are Orthodox Christians and 6 pre cent belong to indigenous sects.</a:t>
            </a:r>
          </a:p>
          <a:p>
            <a:r>
              <a:rPr lang="en-US" dirty="0"/>
              <a:t>What are the more clear marks of distinction between these various groups? Catholics regard the Pope as the supreme head in all religious affairs and are organized according to a well-defined hierarchy.</a:t>
            </a:r>
          </a:p>
          <a:p>
            <a:r>
              <a:rPr lang="en-US" dirty="0"/>
              <a:t>Protestantism includes many distinct denomination and churches.</a:t>
            </a:r>
          </a:p>
          <a:p>
            <a:r>
              <a:rPr lang="en-US" dirty="0"/>
              <a:t>Orthodox groups, such as the Syrian Christians, are affiliated to one of the Orthodox churches of eastern Europe or west Asia or to churches dependent on these.</a:t>
            </a:r>
          </a:p>
        </p:txBody>
      </p:sp>
    </p:spTree>
    <p:extLst>
      <p:ext uri="{BB962C8B-B14F-4D97-AF65-F5344CB8AC3E}">
        <p14:creationId xmlns:p14="http://schemas.microsoft.com/office/powerpoint/2010/main" val="14149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5952-5A47-43F1-A21E-338CD6E233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F92D5A-02C1-453C-8B0D-27843600D4C7}"/>
              </a:ext>
            </a:extLst>
          </p:cNvPr>
          <p:cNvSpPr>
            <a:spLocks noGrp="1"/>
          </p:cNvSpPr>
          <p:nvPr>
            <p:ph idx="1"/>
          </p:nvPr>
        </p:nvSpPr>
        <p:spPr/>
        <p:txBody>
          <a:bodyPr/>
          <a:lstStyle/>
          <a:p>
            <a:r>
              <a:rPr lang="en-US" dirty="0"/>
              <a:t>Most Indian indigenous sects arose through separation from mother churches in the west, through separation from mother churches in the west, though some have broken away from Orthodox churches.</a:t>
            </a:r>
          </a:p>
          <a:p>
            <a:r>
              <a:rPr lang="en-US" dirty="0"/>
              <a:t>As we examine in the text, while the popular image of Christians as descendants of low-caste, low-status converts stretches reality, it is true that over half of all Christians are from the Untouchable castes. There are 15 to 20 per cent tribal in origin, while the upper caste Christians, largely from Kerala and the Konkan coast, constitute a quarter of the total (</a:t>
            </a:r>
            <a:r>
              <a:rPr lang="en-US" dirty="0" err="1"/>
              <a:t>Tharamangalam</a:t>
            </a:r>
            <a:r>
              <a:rPr lang="en-US" dirty="0"/>
              <a:t> 1996)</a:t>
            </a:r>
          </a:p>
        </p:txBody>
      </p:sp>
    </p:spTree>
    <p:extLst>
      <p:ext uri="{BB962C8B-B14F-4D97-AF65-F5344CB8AC3E}">
        <p14:creationId xmlns:p14="http://schemas.microsoft.com/office/powerpoint/2010/main" val="82843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4FE9-65A5-4F0F-9F4B-23AB90ACE4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6DFFCA-D237-4FD8-8C31-A624D2284235}"/>
              </a:ext>
            </a:extLst>
          </p:cNvPr>
          <p:cNvSpPr>
            <a:spLocks noGrp="1"/>
          </p:cNvSpPr>
          <p:nvPr>
            <p:ph idx="1"/>
          </p:nvPr>
        </p:nvSpPr>
        <p:spPr/>
        <p:txBody>
          <a:bodyPr/>
          <a:lstStyle/>
          <a:p>
            <a:r>
              <a:rPr lang="en-US" dirty="0"/>
              <a:t>They are considerably represented in the priesthood and exercise an influence and authority far in excess of their numbers.</a:t>
            </a:r>
          </a:p>
          <a:p>
            <a:r>
              <a:rPr lang="en-US" dirty="0"/>
              <a:t>There would be great differences between them and, for instance, the Santal converts of eastern India.</a:t>
            </a:r>
          </a:p>
        </p:txBody>
      </p:sp>
    </p:spTree>
    <p:extLst>
      <p:ext uri="{BB962C8B-B14F-4D97-AF65-F5344CB8AC3E}">
        <p14:creationId xmlns:p14="http://schemas.microsoft.com/office/powerpoint/2010/main" val="15559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71A0-88BE-4A0A-AFDB-9A61BFFCEE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2EADF6-F48C-4972-AD2E-5453C865D3B6}"/>
              </a:ext>
            </a:extLst>
          </p:cNvPr>
          <p:cNvSpPr>
            <a:spLocks noGrp="1"/>
          </p:cNvSpPr>
          <p:nvPr>
            <p:ph idx="1"/>
          </p:nvPr>
        </p:nvSpPr>
        <p:spPr/>
        <p:txBody>
          <a:bodyPr>
            <a:normAutofit lnSpcReduction="10000"/>
          </a:bodyPr>
          <a:lstStyle/>
          <a:p>
            <a:r>
              <a:rPr lang="en-US" dirty="0"/>
              <a:t>Christianity is often associated in the popular imagination with British colonial rule and the process of westernization. But its appearance in India, preceded the British by several hundred years.</a:t>
            </a:r>
          </a:p>
          <a:p>
            <a:r>
              <a:rPr lang="en-US" dirty="0"/>
              <a:t>Indeed, one might say that Christianity in India is as old as the faith itself.</a:t>
            </a:r>
          </a:p>
          <a:p>
            <a:r>
              <a:rPr lang="en-US" dirty="0"/>
              <a:t>Historians agree that there was a Christian community in Kerala in the first century A.D.</a:t>
            </a:r>
          </a:p>
          <a:p>
            <a:r>
              <a:rPr lang="en-US" dirty="0"/>
              <a:t>Though it maintained links with Chaldea or Persia, it remained relatively isolated from western Christianity at least till the sixteenth century. Kerala Christianity was linked to west Asia, not western Europe.</a:t>
            </a:r>
          </a:p>
        </p:txBody>
      </p:sp>
    </p:spTree>
    <p:extLst>
      <p:ext uri="{BB962C8B-B14F-4D97-AF65-F5344CB8AC3E}">
        <p14:creationId xmlns:p14="http://schemas.microsoft.com/office/powerpoint/2010/main" val="92604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68C3-244A-4610-B535-68BAEAC3A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032395-A532-48AB-A220-7D5FCE61669C}"/>
              </a:ext>
            </a:extLst>
          </p:cNvPr>
          <p:cNvSpPr>
            <a:spLocks noGrp="1"/>
          </p:cNvSpPr>
          <p:nvPr>
            <p:ph idx="1"/>
          </p:nvPr>
        </p:nvSpPr>
        <p:spPr/>
        <p:txBody>
          <a:bodyPr/>
          <a:lstStyle/>
          <a:p>
            <a:r>
              <a:rPr lang="en-US" dirty="0"/>
              <a:t>Apart from being interesting in itself, this rich complexity described in the preceding paragraphs seriously subverts all academic (and indeed, political) efforts to unify the Christians as ‘community’, ‘minority’ and the like. It also raises a host of questions, which I would argue are best addressed in a comparative mode.</a:t>
            </a:r>
          </a:p>
        </p:txBody>
      </p:sp>
    </p:spTree>
    <p:extLst>
      <p:ext uri="{BB962C8B-B14F-4D97-AF65-F5344CB8AC3E}">
        <p14:creationId xmlns:p14="http://schemas.microsoft.com/office/powerpoint/2010/main" val="233363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srani cross.jpg">
            <a:extLst>
              <a:ext uri="{FF2B5EF4-FFF2-40B4-BE49-F238E27FC236}">
                <a16:creationId xmlns:a16="http://schemas.microsoft.com/office/drawing/2014/main" id="{821F97D2-56E9-4572-AE48-4DA50093E41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3622" r="1" b="15134"/>
          <a:stretch/>
        </p:blipFill>
        <p:spPr bwMode="auto">
          <a:xfrm>
            <a:off x="7985760" y="254000"/>
            <a:ext cx="4050542" cy="43383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DF65986-ACF5-47B9-A0E1-D1E039B437E0}"/>
              </a:ext>
            </a:extLst>
          </p:cNvPr>
          <p:cNvSpPr>
            <a:spLocks noGrp="1"/>
          </p:cNvSpPr>
          <p:nvPr>
            <p:ph idx="1"/>
          </p:nvPr>
        </p:nvSpPr>
        <p:spPr>
          <a:xfrm>
            <a:off x="804997" y="254000"/>
            <a:ext cx="6032683" cy="5806973"/>
          </a:xfrm>
        </p:spPr>
        <p:txBody>
          <a:bodyPr anchor="ctr">
            <a:normAutofit fontScale="77500" lnSpcReduction="20000"/>
          </a:bodyPr>
          <a:lstStyle/>
          <a:p>
            <a:pPr algn="just"/>
            <a:endParaRPr lang="en-US" sz="2200" dirty="0">
              <a:solidFill>
                <a:srgbClr val="000000"/>
              </a:solidFill>
            </a:endParaRPr>
          </a:p>
          <a:p>
            <a:pPr algn="just"/>
            <a:r>
              <a:rPr lang="en-US" sz="2400" dirty="0">
                <a:solidFill>
                  <a:srgbClr val="000000"/>
                </a:solidFill>
              </a:rPr>
              <a:t>Christianity is India</a:t>
            </a:r>
            <a:r>
              <a:rPr lang="en-US" sz="2400" dirty="0">
                <a:solidFill>
                  <a:srgbClr val="000000"/>
                </a:solidFill>
                <a:hlinkClick r:id="rId3" tooltip="Religion in India">
                  <a:extLst>
                    <a:ext uri="{A12FA001-AC4F-418D-AE19-62706E023703}">
                      <ahyp:hlinkClr xmlns:ahyp="http://schemas.microsoft.com/office/drawing/2018/hyperlinkcolor" val="tx"/>
                    </a:ext>
                  </a:extLst>
                </a:hlinkClick>
              </a:rPr>
              <a:t>’</a:t>
            </a:r>
            <a:r>
              <a:rPr lang="en-US" sz="2400" dirty="0">
                <a:solidFill>
                  <a:srgbClr val="000000"/>
                </a:solidFill>
              </a:rPr>
              <a:t>s third most followed religion – Census of 2011</a:t>
            </a:r>
          </a:p>
          <a:p>
            <a:pPr marL="0" indent="0" algn="just">
              <a:buNone/>
            </a:pPr>
            <a:endParaRPr lang="en-US" sz="2400" dirty="0">
              <a:solidFill>
                <a:srgbClr val="000000"/>
              </a:solidFill>
            </a:endParaRPr>
          </a:p>
          <a:p>
            <a:pPr algn="just"/>
            <a:r>
              <a:rPr lang="en-US" sz="2400" dirty="0">
                <a:solidFill>
                  <a:srgbClr val="000000"/>
                </a:solidFill>
              </a:rPr>
              <a:t>Approximately 2.78 crores constituting 2.3 percent of India's population</a:t>
            </a:r>
          </a:p>
          <a:p>
            <a:pPr algn="just"/>
            <a:endParaRPr lang="en-US" sz="2400" baseline="30000" dirty="0">
              <a:solidFill>
                <a:srgbClr val="000000"/>
              </a:solidFill>
            </a:endParaRPr>
          </a:p>
          <a:p>
            <a:pPr algn="just"/>
            <a:r>
              <a:rPr lang="en-US" sz="2400" dirty="0">
                <a:solidFill>
                  <a:srgbClr val="000000"/>
                </a:solidFill>
              </a:rPr>
              <a:t>The number is on the way down, not up—from 2.6 % in 1971 to 2.34 in 1991, 2.3 % in 2001</a:t>
            </a:r>
          </a:p>
          <a:p>
            <a:pPr marL="0" indent="0" algn="just">
              <a:buNone/>
            </a:pPr>
            <a:endParaRPr lang="en-US" sz="2400" baseline="30000" dirty="0">
              <a:solidFill>
                <a:srgbClr val="000000"/>
              </a:solidFill>
            </a:endParaRPr>
          </a:p>
          <a:p>
            <a:pPr algn="just"/>
            <a:r>
              <a:rPr lang="en-US" sz="2400" dirty="0">
                <a:solidFill>
                  <a:srgbClr val="000000"/>
                </a:solidFill>
              </a:rPr>
              <a:t>It is traditionally believed that Christianity was introduced to India by Thomas the Apostle, who supposedly landed in Kerala in 52 AD</a:t>
            </a:r>
          </a:p>
          <a:p>
            <a:pPr algn="just"/>
            <a:endParaRPr lang="en-US" sz="2400" dirty="0">
              <a:solidFill>
                <a:srgbClr val="000000"/>
              </a:solidFill>
            </a:endParaRPr>
          </a:p>
          <a:p>
            <a:pPr algn="just"/>
            <a:r>
              <a:rPr lang="en-US" sz="2400" dirty="0">
                <a:solidFill>
                  <a:srgbClr val="000000"/>
                </a:solidFill>
              </a:rPr>
              <a:t>Exact origins of Christianity in India remain unclear - general scholarly consensus that Christianity was rooted in India by the 3rd century AD, including some communities who used </a:t>
            </a:r>
            <a:r>
              <a:rPr lang="en-US" sz="2400" dirty="0">
                <a:solidFill>
                  <a:srgbClr val="000000"/>
                </a:solidFill>
                <a:hlinkClick r:id="rId4" tooltip="Syriac language"/>
              </a:rPr>
              <a:t>Syriac</a:t>
            </a:r>
            <a:r>
              <a:rPr lang="en-US" sz="2400" dirty="0">
                <a:solidFill>
                  <a:srgbClr val="000000"/>
                </a:solidFill>
              </a:rPr>
              <a:t> liturgically </a:t>
            </a:r>
          </a:p>
          <a:p>
            <a:pPr marL="0" indent="0" algn="just">
              <a:buNone/>
            </a:pPr>
            <a:endParaRPr lang="en-US" sz="2400" dirty="0">
              <a:solidFill>
                <a:srgbClr val="000000"/>
              </a:solidFill>
            </a:endParaRPr>
          </a:p>
          <a:p>
            <a:pPr algn="just"/>
            <a:r>
              <a:rPr lang="en-US" sz="2400" dirty="0"/>
              <a:t> It is possible that the religion's existence extends as far back as the purported time of St. Thomas's arrival</a:t>
            </a:r>
            <a:endParaRPr lang="en-US" sz="2400" dirty="0">
              <a:solidFill>
                <a:srgbClr val="000000"/>
              </a:solidFill>
            </a:endParaRPr>
          </a:p>
          <a:p>
            <a:pPr algn="just"/>
            <a:endParaRPr lang="en-IN" sz="2400" dirty="0">
              <a:solidFill>
                <a:srgbClr val="000000"/>
              </a:solidFill>
            </a:endParaRPr>
          </a:p>
        </p:txBody>
      </p:sp>
    </p:spTree>
    <p:extLst>
      <p:ext uri="{BB962C8B-B14F-4D97-AF65-F5344CB8AC3E}">
        <p14:creationId xmlns:p14="http://schemas.microsoft.com/office/powerpoint/2010/main" val="404345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BD9-0142-4BF4-9246-25B76FBF0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D7159E-7865-4B6C-BC5F-6373AC0C055F}"/>
              </a:ext>
            </a:extLst>
          </p:cNvPr>
          <p:cNvSpPr>
            <a:spLocks noGrp="1"/>
          </p:cNvSpPr>
          <p:nvPr>
            <p:ph idx="1"/>
          </p:nvPr>
        </p:nvSpPr>
        <p:spPr/>
        <p:txBody>
          <a:bodyPr>
            <a:normAutofit fontScale="92500" lnSpcReduction="20000"/>
          </a:bodyPr>
          <a:lstStyle/>
          <a:p>
            <a:r>
              <a:rPr lang="en-US" dirty="0"/>
              <a:t>Most of these were Catholic communities and there were Orthodox Christians as well, as in Kerala, but the Protestants had not until they made any great efforts at conversion in this region.</a:t>
            </a:r>
          </a:p>
          <a:p>
            <a:r>
              <a:rPr lang="en-US" dirty="0"/>
              <a:t>Chaplains had, of course, been around, but they were there mainly to serve officers and men of the Company.</a:t>
            </a:r>
          </a:p>
          <a:p>
            <a:r>
              <a:rPr lang="en-US" dirty="0"/>
              <a:t>The first organized Protestant mission in the south was launched in 1706 at Tranquebar by two German </a:t>
            </a:r>
            <a:r>
              <a:rPr lang="en-US" dirty="0" err="1"/>
              <a:t>Luteheran</a:t>
            </a:r>
            <a:r>
              <a:rPr lang="en-US" dirty="0"/>
              <a:t> pastors, </a:t>
            </a:r>
            <a:r>
              <a:rPr lang="en-US" dirty="0" err="1"/>
              <a:t>Ziengebalg</a:t>
            </a:r>
            <a:r>
              <a:rPr lang="en-US" dirty="0"/>
              <a:t> and </a:t>
            </a:r>
            <a:r>
              <a:rPr lang="en-US" dirty="0" err="1"/>
              <a:t>Pluetschau</a:t>
            </a:r>
            <a:r>
              <a:rPr lang="en-US" dirty="0"/>
              <a:t>.</a:t>
            </a:r>
          </a:p>
          <a:p>
            <a:r>
              <a:rPr lang="en-US" dirty="0"/>
              <a:t>They had come to Tranquebar in order to ‘address “pagans” and “moors” with the protestant message and were the first Europeans sent to India for that express purpose’.</a:t>
            </a:r>
          </a:p>
          <a:p>
            <a:r>
              <a:rPr lang="en-US" dirty="0"/>
              <a:t>They succeeded, if in a small way, helped no doubt by the fact of learning and using Tamil and even translating the Bible in that language.</a:t>
            </a:r>
          </a:p>
        </p:txBody>
      </p:sp>
    </p:spTree>
    <p:extLst>
      <p:ext uri="{BB962C8B-B14F-4D97-AF65-F5344CB8AC3E}">
        <p14:creationId xmlns:p14="http://schemas.microsoft.com/office/powerpoint/2010/main" val="875238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6586-F684-42D3-85C6-238B342885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DAD855-DC29-4FA2-99C0-232F75A65534}"/>
              </a:ext>
            </a:extLst>
          </p:cNvPr>
          <p:cNvSpPr>
            <a:spLocks noGrp="1"/>
          </p:cNvSpPr>
          <p:nvPr>
            <p:ph idx="1"/>
          </p:nvPr>
        </p:nvSpPr>
        <p:spPr/>
        <p:txBody>
          <a:bodyPr/>
          <a:lstStyle/>
          <a:p>
            <a:r>
              <a:rPr lang="en-US" dirty="0"/>
              <a:t>On the whole though, individual conversions were few in this entire period. By far the most intriguing effort was made in Tamil Nadu by the Jesuit Robert Nobili, who explicitly attempted to enter into dialogue with Brahmanical Hinduism. Nobili adopted the attire, diet and lifestyle of a Brahman sannyasi (renouncer). He studied Tamil and Sanskrit sacred scriptures and entered into discussions with Madurai’s priests.</a:t>
            </a:r>
          </a:p>
          <a:p>
            <a:r>
              <a:rPr lang="en-US" dirty="0"/>
              <a:t>His converts were high caste men who individually affirmed their belief in Christ. </a:t>
            </a:r>
          </a:p>
        </p:txBody>
      </p:sp>
    </p:spTree>
    <p:extLst>
      <p:ext uri="{BB962C8B-B14F-4D97-AF65-F5344CB8AC3E}">
        <p14:creationId xmlns:p14="http://schemas.microsoft.com/office/powerpoint/2010/main" val="332612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6800-2C8B-42A1-94C2-0BD0F177181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E84A84D-96BB-41F7-8C35-C997E91D45D1}"/>
              </a:ext>
            </a:extLst>
          </p:cNvPr>
          <p:cNvSpPr>
            <a:spLocks noGrp="1"/>
          </p:cNvSpPr>
          <p:nvPr>
            <p:ph idx="1"/>
          </p:nvPr>
        </p:nvSpPr>
        <p:spPr/>
        <p:txBody>
          <a:bodyPr/>
          <a:lstStyle/>
          <a:p>
            <a:r>
              <a:rPr lang="en-US" dirty="0"/>
              <a:t>It was only at the end of the eighteenth century, during the period of the spread and consolidation of British rule, that the north of the country witnessed a significant growth in Christian mission activity.</a:t>
            </a:r>
          </a:p>
          <a:p>
            <a:r>
              <a:rPr lang="en-US" dirty="0"/>
              <a:t>A few efforts predated that period and there were small groups of converts here and there</a:t>
            </a:r>
          </a:p>
          <a:p>
            <a:r>
              <a:rPr lang="en-US" dirty="0"/>
              <a:t>The mid-eighteenth century conversions to Catholicism in </a:t>
            </a:r>
            <a:r>
              <a:rPr lang="en-US" dirty="0" err="1"/>
              <a:t>Bettiah</a:t>
            </a:r>
            <a:r>
              <a:rPr lang="en-US" dirty="0"/>
              <a:t>, where the local ruler patronized the mission, is an interesting case.</a:t>
            </a:r>
          </a:p>
          <a:p>
            <a:r>
              <a:rPr lang="en-US" dirty="0"/>
              <a:t>In the north-eastern region, where Protestantism dominates, Christianity is largely the product of nineteenth and twentieth century conversions.</a:t>
            </a:r>
          </a:p>
        </p:txBody>
      </p:sp>
    </p:spTree>
    <p:extLst>
      <p:ext uri="{BB962C8B-B14F-4D97-AF65-F5344CB8AC3E}">
        <p14:creationId xmlns:p14="http://schemas.microsoft.com/office/powerpoint/2010/main" val="2155159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CFB9-BD7E-4674-BD49-AE290123CF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3EA59A-67FE-4EDC-B1C1-8D9F78E607CB}"/>
              </a:ext>
            </a:extLst>
          </p:cNvPr>
          <p:cNvSpPr>
            <a:spLocks noGrp="1"/>
          </p:cNvSpPr>
          <p:nvPr>
            <p:ph idx="1"/>
          </p:nvPr>
        </p:nvSpPr>
        <p:spPr/>
        <p:txBody>
          <a:bodyPr/>
          <a:lstStyle/>
          <a:p>
            <a:r>
              <a:rPr lang="en-US" dirty="0"/>
              <a:t>The British period also saw a number of individual conversions, one of the more interesting and well-known being that the </a:t>
            </a:r>
            <a:r>
              <a:rPr lang="en-US" dirty="0" err="1"/>
              <a:t>Pandita</a:t>
            </a:r>
            <a:r>
              <a:rPr lang="en-US" dirty="0"/>
              <a:t> </a:t>
            </a:r>
            <a:r>
              <a:rPr lang="en-US" dirty="0" err="1"/>
              <a:t>Ramabai</a:t>
            </a:r>
            <a:r>
              <a:rPr lang="en-US" dirty="0"/>
              <a:t> of Maharashtra.</a:t>
            </a:r>
          </a:p>
          <a:p>
            <a:r>
              <a:rPr lang="en-US" dirty="0"/>
              <a:t>There were others. Among them were the conversions of Narayan </a:t>
            </a:r>
            <a:r>
              <a:rPr lang="en-US" dirty="0" err="1"/>
              <a:t>Vaman</a:t>
            </a:r>
            <a:r>
              <a:rPr lang="en-US" dirty="0"/>
              <a:t> Tilak, </a:t>
            </a:r>
            <a:r>
              <a:rPr lang="en-US" dirty="0" err="1"/>
              <a:t>Krupabai</a:t>
            </a:r>
            <a:r>
              <a:rPr lang="en-US" dirty="0"/>
              <a:t> </a:t>
            </a:r>
            <a:r>
              <a:rPr lang="en-US" dirty="0" err="1"/>
              <a:t>Satthianadhan</a:t>
            </a:r>
            <a:r>
              <a:rPr lang="en-US" dirty="0"/>
              <a:t>, Nehemiah Gore, Madhusudan </a:t>
            </a:r>
            <a:r>
              <a:rPr lang="en-US" dirty="0" err="1"/>
              <a:t>Dutt</a:t>
            </a:r>
            <a:r>
              <a:rPr lang="en-US" dirty="0"/>
              <a:t>, Cornelia </a:t>
            </a:r>
            <a:r>
              <a:rPr lang="en-US" dirty="0" err="1"/>
              <a:t>Sorabji</a:t>
            </a:r>
            <a:r>
              <a:rPr lang="en-US" dirty="0"/>
              <a:t>, Kali </a:t>
            </a:r>
            <a:r>
              <a:rPr lang="en-US" dirty="0" err="1"/>
              <a:t>Charan</a:t>
            </a:r>
            <a:r>
              <a:rPr lang="en-US" dirty="0"/>
              <a:t> Chatterjee and Gopi Nath </a:t>
            </a:r>
            <a:r>
              <a:rPr lang="en-US" dirty="0" err="1"/>
              <a:t>Nundi</a:t>
            </a:r>
            <a:r>
              <a:rPr lang="en-US" dirty="0"/>
              <a:t>.</a:t>
            </a:r>
          </a:p>
        </p:txBody>
      </p:sp>
    </p:spTree>
    <p:extLst>
      <p:ext uri="{BB962C8B-B14F-4D97-AF65-F5344CB8AC3E}">
        <p14:creationId xmlns:p14="http://schemas.microsoft.com/office/powerpoint/2010/main" val="303380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4B22-0569-4E25-A968-AD634B35B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EDD091-3841-48A1-B77D-20AD434756E7}"/>
              </a:ext>
            </a:extLst>
          </p:cNvPr>
          <p:cNvSpPr>
            <a:spLocks noGrp="1"/>
          </p:cNvSpPr>
          <p:nvPr>
            <p:ph idx="1"/>
          </p:nvPr>
        </p:nvSpPr>
        <p:spPr/>
        <p:txBody>
          <a:bodyPr/>
          <a:lstStyle/>
          <a:p>
            <a:r>
              <a:rPr lang="en-US" dirty="0"/>
              <a:t>In terms of social background, there were certain similarities between these individuals drawn to the Christian faith out of deep convictions and a re-orientation of their inner selves.</a:t>
            </a:r>
          </a:p>
          <a:p>
            <a:r>
              <a:rPr lang="en-US" dirty="0"/>
              <a:t>They belonged in general to the urban literate higher caste groups.</a:t>
            </a:r>
          </a:p>
          <a:p>
            <a:r>
              <a:rPr lang="en-US" dirty="0"/>
              <a:t>Educated and discerning, some of them contributed to the making of Indian Christian theological discourses.</a:t>
            </a:r>
          </a:p>
          <a:p>
            <a:r>
              <a:rPr lang="en-US" dirty="0"/>
              <a:t>It would be to easy, however, to argue that all individual conversions came from among the upper castes based in cities or towns.</a:t>
            </a:r>
          </a:p>
        </p:txBody>
      </p:sp>
    </p:spTree>
    <p:extLst>
      <p:ext uri="{BB962C8B-B14F-4D97-AF65-F5344CB8AC3E}">
        <p14:creationId xmlns:p14="http://schemas.microsoft.com/office/powerpoint/2010/main" val="294500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F90D-307B-4761-9A1C-BC29F57A42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192B28-A8A6-431D-9DFA-1A4C09B1094B}"/>
              </a:ext>
            </a:extLst>
          </p:cNvPr>
          <p:cNvSpPr>
            <a:spLocks noGrp="1"/>
          </p:cNvSpPr>
          <p:nvPr>
            <p:ph idx="1"/>
          </p:nvPr>
        </p:nvSpPr>
        <p:spPr/>
        <p:txBody>
          <a:bodyPr/>
          <a:lstStyle/>
          <a:p>
            <a:r>
              <a:rPr lang="en-US" dirty="0"/>
              <a:t>This would simplify a more complex reality. There were others, from more humble backgrounds, who were also drawn to Christianity through considerable internal negotiation. In this connection we have the interesting cases of the </a:t>
            </a:r>
            <a:r>
              <a:rPr lang="en-US" dirty="0" err="1"/>
              <a:t>Isafaqirs</a:t>
            </a:r>
            <a:r>
              <a:rPr lang="en-US" dirty="0"/>
              <a:t> in Uttar Pradesh and the </a:t>
            </a:r>
            <a:r>
              <a:rPr lang="en-US" dirty="0" err="1"/>
              <a:t>Sabarkantha</a:t>
            </a:r>
            <a:r>
              <a:rPr lang="en-US" dirty="0"/>
              <a:t> bhagats of Gujarat.</a:t>
            </a:r>
          </a:p>
          <a:p>
            <a:endParaRPr lang="en-US" dirty="0"/>
          </a:p>
        </p:txBody>
      </p:sp>
    </p:spTree>
    <p:extLst>
      <p:ext uri="{BB962C8B-B14F-4D97-AF65-F5344CB8AC3E}">
        <p14:creationId xmlns:p14="http://schemas.microsoft.com/office/powerpoint/2010/main" val="2155151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F014-F1EA-431C-B8CA-22A3CF595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BA81B5-4213-4657-A1B1-21C05B3C836D}"/>
              </a:ext>
            </a:extLst>
          </p:cNvPr>
          <p:cNvSpPr>
            <a:spLocks noGrp="1"/>
          </p:cNvSpPr>
          <p:nvPr>
            <p:ph idx="1"/>
          </p:nvPr>
        </p:nvSpPr>
        <p:spPr/>
        <p:txBody>
          <a:bodyPr>
            <a:normAutofit lnSpcReduction="10000"/>
          </a:bodyPr>
          <a:lstStyle/>
          <a:p>
            <a:r>
              <a:rPr lang="en-US" dirty="0"/>
              <a:t>The sociology of conversion in India has not yet been written, through limited efforts in this direction have been made.</a:t>
            </a:r>
          </a:p>
          <a:p>
            <a:r>
              <a:rPr lang="en-US" dirty="0"/>
              <a:t>Not only has Christianity come to India at different points of time and from different regions of the world, it has made its impact through a variety of means and approaches.</a:t>
            </a:r>
          </a:p>
          <a:p>
            <a:r>
              <a:rPr lang="en-US" dirty="0"/>
              <a:t>India has been witness to Christianity as a religion of conquest (in Goa), Christianity as the religion of groups that negotiated their status through political alliances with local rules (Syrian Christianity) and Christianity brought by missionaries with only the indirect and not always unequivocal support of colonial authorities (as in parts of British India)</a:t>
            </a:r>
          </a:p>
        </p:txBody>
      </p:sp>
    </p:spTree>
    <p:extLst>
      <p:ext uri="{BB962C8B-B14F-4D97-AF65-F5344CB8AC3E}">
        <p14:creationId xmlns:p14="http://schemas.microsoft.com/office/powerpoint/2010/main" val="954674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4DC3-8982-4D4D-B229-C4F4E1D8F9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908B78-C98E-4953-8153-4DEB566BBC32}"/>
              </a:ext>
            </a:extLst>
          </p:cNvPr>
          <p:cNvSpPr>
            <a:spLocks noGrp="1"/>
          </p:cNvSpPr>
          <p:nvPr>
            <p:ph idx="1"/>
          </p:nvPr>
        </p:nvSpPr>
        <p:spPr/>
        <p:txBody>
          <a:bodyPr/>
          <a:lstStyle/>
          <a:p>
            <a:r>
              <a:rPr lang="en-US" dirty="0"/>
              <a:t>The greater stress on the use of force and </a:t>
            </a:r>
            <a:r>
              <a:rPr lang="en-US" dirty="0" err="1"/>
              <a:t>disprivileges</a:t>
            </a:r>
            <a:r>
              <a:rPr lang="en-US" dirty="0"/>
              <a:t> seen in Goa may be compared and contrasted with Nobili’s conscious efforts to forge linkages with </a:t>
            </a:r>
            <a:r>
              <a:rPr lang="en-US" dirty="0" err="1"/>
              <a:t>Brahmanic</a:t>
            </a:r>
            <a:r>
              <a:rPr lang="en-US" dirty="0"/>
              <a:t> tradition in Tamil Nadu and the contradictory position of particular missionary groups in central India, who combined a certain paternalistic attitude towards their congregations with a participation in idioms of domination characterizing the colonial cultural construction of the Other.</a:t>
            </a:r>
          </a:p>
        </p:txBody>
      </p:sp>
    </p:spTree>
    <p:extLst>
      <p:ext uri="{BB962C8B-B14F-4D97-AF65-F5344CB8AC3E}">
        <p14:creationId xmlns:p14="http://schemas.microsoft.com/office/powerpoint/2010/main" val="556544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9031-0300-435A-A0BF-3F82EFAED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438642-AAA8-475E-8A47-959437988FFC}"/>
              </a:ext>
            </a:extLst>
          </p:cNvPr>
          <p:cNvSpPr>
            <a:spLocks noGrp="1"/>
          </p:cNvSpPr>
          <p:nvPr>
            <p:ph idx="1"/>
          </p:nvPr>
        </p:nvSpPr>
        <p:spPr/>
        <p:txBody>
          <a:bodyPr>
            <a:normAutofit lnSpcReduction="10000"/>
          </a:bodyPr>
          <a:lstStyle/>
          <a:p>
            <a:r>
              <a:rPr lang="en-US" dirty="0"/>
              <a:t>The early missionaries such as the Catholics of the sixteenth century, came with ideas of hierarchy influenced by the ‘estate’ order of their own society.</a:t>
            </a:r>
          </a:p>
          <a:p>
            <a:r>
              <a:rPr lang="en-US" dirty="0"/>
              <a:t>Their attitude to ‘</a:t>
            </a:r>
            <a:r>
              <a:rPr lang="en-US" dirty="0" err="1"/>
              <a:t>casta</a:t>
            </a:r>
            <a:r>
              <a:rPr lang="en-US" dirty="0"/>
              <a:t>’, as the Portuguese were to name it, was one of much greater tolerance.</a:t>
            </a:r>
          </a:p>
          <a:p>
            <a:r>
              <a:rPr lang="en-US" dirty="0"/>
              <a:t>Nineteenth century missionaries coming out of Europe (or America) in which the ideas of ‘equality’ and ‘individuality’ had come to prevail, viewed the disabilities of caste with much more horror.</a:t>
            </a:r>
          </a:p>
          <a:p>
            <a:r>
              <a:rPr lang="en-US" dirty="0"/>
              <a:t>With their male dominated authority structures and </a:t>
            </a:r>
            <a:r>
              <a:rPr lang="en-US" dirty="0" err="1"/>
              <a:t>patri</a:t>
            </a:r>
            <a:r>
              <a:rPr lang="en-US" dirty="0"/>
              <a:t>-centric notions, the different churches sometimes clashed with more equitable tribal customs.</a:t>
            </a:r>
          </a:p>
        </p:txBody>
      </p:sp>
    </p:spTree>
    <p:extLst>
      <p:ext uri="{BB962C8B-B14F-4D97-AF65-F5344CB8AC3E}">
        <p14:creationId xmlns:p14="http://schemas.microsoft.com/office/powerpoint/2010/main" val="333104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E2D7-B89A-40F3-9571-D1CDFFA9B250}"/>
              </a:ext>
            </a:extLst>
          </p:cNvPr>
          <p:cNvSpPr>
            <a:spLocks noGrp="1"/>
          </p:cNvSpPr>
          <p:nvPr>
            <p:ph type="title"/>
          </p:nvPr>
        </p:nvSpPr>
        <p:spPr>
          <a:xfrm>
            <a:off x="838200" y="5534025"/>
            <a:ext cx="10515600" cy="822326"/>
          </a:xfrm>
          <a:prstGeom prst="ellipse">
            <a:avLst/>
          </a:prstGeom>
        </p:spPr>
        <p:txBody>
          <a:bodyPr vert="horz" lIns="91440" tIns="45720" rIns="91440" bIns="45720" rtlCol="0" anchor="ctr">
            <a:normAutofit fontScale="90000"/>
          </a:bodyPr>
          <a:lstStyle/>
          <a:p>
            <a:pPr algn="ctr"/>
            <a:br>
              <a:rPr lang="en-US" sz="1100"/>
            </a:br>
            <a:br>
              <a:rPr lang="en-US" sz="1100"/>
            </a:br>
            <a:r>
              <a:rPr lang="en-US" sz="1100"/>
              <a:t>Christian Religion Census 2011</a:t>
            </a:r>
            <a:br>
              <a:rPr lang="en-US" sz="1100"/>
            </a:br>
            <a:endParaRPr lang="en-US" sz="1100"/>
          </a:p>
        </p:txBody>
      </p:sp>
      <p:pic>
        <p:nvPicPr>
          <p:cNvPr id="15" name="Content Placeholder 4" descr="A screenshot of a cell phone&#10;&#10;Description automatically generated">
            <a:extLst>
              <a:ext uri="{FF2B5EF4-FFF2-40B4-BE49-F238E27FC236}">
                <a16:creationId xmlns:a16="http://schemas.microsoft.com/office/drawing/2014/main" id="{B8973872-4492-417F-BDA6-312B072AE196}"/>
              </a:ext>
            </a:extLst>
          </p:cNvPr>
          <p:cNvPicPr>
            <a:picLocks noChangeAspect="1"/>
          </p:cNvPicPr>
          <p:nvPr/>
        </p:nvPicPr>
        <p:blipFill rotWithShape="1">
          <a:blip r:embed="rId2">
            <a:extLst>
              <a:ext uri="{28A0092B-C50C-407E-A947-70E740481C1C}">
                <a14:useLocalDpi xmlns:a14="http://schemas.microsoft.com/office/drawing/2010/main" val="0"/>
              </a:ext>
            </a:extLst>
          </a:blip>
          <a:srcRect l="4497" r="9077" b="-1"/>
          <a:stretch/>
        </p:blipFill>
        <p:spPr>
          <a:xfrm>
            <a:off x="75292" y="249477"/>
            <a:ext cx="12041416" cy="6459795"/>
          </a:xfrm>
          <a:prstGeom prst="rect">
            <a:avLst/>
          </a:prstGeom>
        </p:spPr>
      </p:pic>
    </p:spTree>
    <p:extLst>
      <p:ext uri="{BB962C8B-B14F-4D97-AF65-F5344CB8AC3E}">
        <p14:creationId xmlns:p14="http://schemas.microsoft.com/office/powerpoint/2010/main" val="80613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8DA8-9743-432A-B548-CE697723D469}"/>
              </a:ext>
            </a:extLst>
          </p:cNvPr>
          <p:cNvSpPr>
            <a:spLocks noGrp="1"/>
          </p:cNvSpPr>
          <p:nvPr>
            <p:ph type="title"/>
          </p:nvPr>
        </p:nvSpPr>
        <p:spPr/>
        <p:txBody>
          <a:bodyPr/>
          <a:lstStyle/>
          <a:p>
            <a:r>
              <a:rPr lang="en-IN" dirty="0"/>
              <a:t>Various denominations...</a:t>
            </a:r>
          </a:p>
        </p:txBody>
      </p:sp>
      <p:pic>
        <p:nvPicPr>
          <p:cNvPr id="4098" name="Picture 2" descr="https://upload.wikimedia.org/wikipedia/commons/f/fc/Malabar_Christians_of_19th_century.jpg">
            <a:extLst>
              <a:ext uri="{FF2B5EF4-FFF2-40B4-BE49-F238E27FC236}">
                <a16:creationId xmlns:a16="http://schemas.microsoft.com/office/drawing/2014/main" id="{9DB956CF-FE56-4E4A-B5E4-92FFE12663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0353" y="2169042"/>
            <a:ext cx="2943447" cy="306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98D4-A2A7-42CB-8882-61E47BCAA84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4C30699C-FA00-4CBC-80E6-6B22404DD388}"/>
              </a:ext>
            </a:extLst>
          </p:cNvPr>
          <p:cNvGraphicFramePr>
            <a:graphicFrameLocks noGrp="1"/>
          </p:cNvGraphicFramePr>
          <p:nvPr>
            <p:ph idx="1"/>
          </p:nvPr>
        </p:nvGraphicFramePr>
        <p:xfrm>
          <a:off x="3740150" y="3813334"/>
          <a:ext cx="4711700" cy="375920"/>
        </p:xfrm>
        <a:graphic>
          <a:graphicData uri="http://schemas.openxmlformats.org/drawingml/2006/table">
            <a:tbl>
              <a:tblPr/>
              <a:tblGrid>
                <a:gridCol w="2355850">
                  <a:extLst>
                    <a:ext uri="{9D8B030D-6E8A-4147-A177-3AD203B41FA5}">
                      <a16:colId xmlns:a16="http://schemas.microsoft.com/office/drawing/2014/main" val="2724831437"/>
                    </a:ext>
                  </a:extLst>
                </a:gridCol>
                <a:gridCol w="2355850">
                  <a:extLst>
                    <a:ext uri="{9D8B030D-6E8A-4147-A177-3AD203B41FA5}">
                      <a16:colId xmlns:a16="http://schemas.microsoft.com/office/drawing/2014/main" val="464133909"/>
                    </a:ext>
                  </a:extLst>
                </a:gridCol>
              </a:tblGrid>
              <a:tr h="0">
                <a:tc>
                  <a:txBody>
                    <a:bodyPr/>
                    <a:lstStyle/>
                    <a:p>
                      <a:pPr algn="ctr" fontAlgn="t"/>
                      <a:r>
                        <a:rPr lang="en-IN" b="0">
                          <a:solidFill>
                            <a:srgbClr val="666666"/>
                          </a:solidFill>
                          <a:effectLst/>
                          <a:latin typeface="Open Sans"/>
                        </a:rPr>
                        <a:t>2.96 %</a:t>
                      </a:r>
                    </a:p>
                  </a:txBody>
                  <a:tcPr marL="50800" marR="50800" marT="50800" marB="50800">
                    <a:lnL>
                      <a:noFill/>
                    </a:lnL>
                    <a:lnR w="6350" cap="flat" cmpd="sng" algn="ctr">
                      <a:solidFill>
                        <a:srgbClr val="E9E9E9"/>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ctr" fontAlgn="t"/>
                      <a:r>
                        <a:rPr lang="en-IN" b="0" dirty="0">
                          <a:solidFill>
                            <a:srgbClr val="666666"/>
                          </a:solidFill>
                          <a:effectLst/>
                          <a:latin typeface="Open Sans"/>
                        </a:rPr>
                        <a:t>1.12 Crores</a:t>
                      </a:r>
                    </a:p>
                  </a:txBody>
                  <a:tcPr marL="50800" marR="50800" marT="50800" marB="50800">
                    <a:lnL w="6350" cap="flat" cmpd="sng" algn="ctr">
                      <a:solidFill>
                        <a:srgbClr val="E9E9E9"/>
                      </a:solidFill>
                      <a:prstDash val="solid"/>
                      <a:round/>
                      <a:headEnd type="none" w="med" len="med"/>
                      <a:tailEnd type="none" w="med" len="med"/>
                    </a:lnL>
                    <a:lnR w="6350" cap="flat" cmpd="sng" algn="ctr">
                      <a:solidFill>
                        <a:srgbClr val="E9E9E9"/>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500052295"/>
                  </a:ext>
                </a:extLst>
              </a:tr>
            </a:tbl>
          </a:graphicData>
        </a:graphic>
      </p:graphicFrame>
    </p:spTree>
    <p:extLst>
      <p:ext uri="{BB962C8B-B14F-4D97-AF65-F5344CB8AC3E}">
        <p14:creationId xmlns:p14="http://schemas.microsoft.com/office/powerpoint/2010/main" val="40859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B154-07D4-4155-B20B-11E0266BE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D454DB-E7DC-4808-84A6-BF1AAD78F2BB}"/>
              </a:ext>
            </a:extLst>
          </p:cNvPr>
          <p:cNvSpPr>
            <a:spLocks noGrp="1"/>
          </p:cNvSpPr>
          <p:nvPr>
            <p:ph idx="1"/>
          </p:nvPr>
        </p:nvSpPr>
        <p:spPr/>
        <p:txBody>
          <a:bodyPr>
            <a:normAutofit fontScale="92500" lnSpcReduction="10000"/>
          </a:bodyPr>
          <a:lstStyle/>
          <a:p>
            <a:r>
              <a:rPr lang="en-US" dirty="0"/>
              <a:t>This is not to say that literature on Christianity as such is completely unavailable or very meagre.</a:t>
            </a:r>
          </a:p>
          <a:p>
            <a:r>
              <a:rPr lang="en-US" dirty="0"/>
              <a:t>However, accounts are scattered, their quality varies and they do not give us a general perspective on Christianity in India because their focus is usually more fixed and concentrated on a particular small region or a specific group.</a:t>
            </a:r>
          </a:p>
          <a:p>
            <a:r>
              <a:rPr lang="en-US" dirty="0"/>
              <a:t>We would get a glimpse of the many ‘</a:t>
            </a:r>
            <a:r>
              <a:rPr lang="en-US" dirty="0" err="1"/>
              <a:t>Christianities</a:t>
            </a:r>
            <a:r>
              <a:rPr lang="en-US" dirty="0"/>
              <a:t>’ in India!</a:t>
            </a:r>
          </a:p>
          <a:p>
            <a:r>
              <a:rPr lang="en-US" dirty="0"/>
              <a:t>Writing on Christianity in India suffered from enormous neglect.</a:t>
            </a:r>
          </a:p>
          <a:p>
            <a:r>
              <a:rPr lang="en-US" dirty="0"/>
              <a:t>It is not scholarship on Christianity alone that has faced neglect. This neglect has extended to the study of all non-Hindu communities (for want of a better term at this moment) in India.</a:t>
            </a:r>
          </a:p>
        </p:txBody>
      </p:sp>
    </p:spTree>
    <p:extLst>
      <p:ext uri="{BB962C8B-B14F-4D97-AF65-F5344CB8AC3E}">
        <p14:creationId xmlns:p14="http://schemas.microsoft.com/office/powerpoint/2010/main" val="193518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D10E-871C-42D0-A3AC-07ED19331F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08E51A-D493-404D-8265-9B1685DC5339}"/>
              </a:ext>
            </a:extLst>
          </p:cNvPr>
          <p:cNvSpPr>
            <a:spLocks noGrp="1"/>
          </p:cNvSpPr>
          <p:nvPr>
            <p:ph idx="1"/>
          </p:nvPr>
        </p:nvSpPr>
        <p:spPr/>
        <p:txBody>
          <a:bodyPr>
            <a:normAutofit lnSpcReduction="10000"/>
          </a:bodyPr>
          <a:lstStyle/>
          <a:p>
            <a:r>
              <a:rPr lang="en-US" dirty="0"/>
              <a:t>What material was available often lacked richness and depth and, sometimes, analytical </a:t>
            </a:r>
            <a:r>
              <a:rPr lang="en-US" dirty="0" err="1"/>
              <a:t>rigour</a:t>
            </a:r>
            <a:r>
              <a:rPr lang="en-US" dirty="0"/>
              <a:t>.</a:t>
            </a:r>
          </a:p>
          <a:p>
            <a:r>
              <a:rPr lang="en-US" dirty="0"/>
              <a:t>This assertion of an </a:t>
            </a:r>
            <a:r>
              <a:rPr lang="en-US" dirty="0" err="1"/>
              <a:t>indigeneous</a:t>
            </a:r>
            <a:r>
              <a:rPr lang="en-US" dirty="0"/>
              <a:t> Aryan identity forms the root of the notion that only the Hindu Arya is </a:t>
            </a:r>
            <a:r>
              <a:rPr lang="en-US" dirty="0" err="1"/>
              <a:t>indigeneous</a:t>
            </a:r>
            <a:r>
              <a:rPr lang="en-US" dirty="0"/>
              <a:t> to India.</a:t>
            </a:r>
          </a:p>
          <a:p>
            <a:r>
              <a:rPr lang="en-US" dirty="0"/>
              <a:t>Christians, like Muslims are alien, since they cannot prove that India is either </a:t>
            </a:r>
            <a:r>
              <a:rPr lang="en-US" dirty="0" err="1"/>
              <a:t>punyabhumi</a:t>
            </a:r>
            <a:r>
              <a:rPr lang="en-US" dirty="0"/>
              <a:t> (sacred territory) or their </a:t>
            </a:r>
            <a:r>
              <a:rPr lang="en-US" dirty="0" err="1"/>
              <a:t>pitrbhumi</a:t>
            </a:r>
            <a:r>
              <a:rPr lang="en-US" dirty="0"/>
              <a:t> (land of the ancestors). This view confounds biological descent and conversion to another religion (from outside India) and bases itself on the absurd assertion of straight biological descent from the people of early times. It disregards entirely the fact that Christians or Muslims lay rightful claim to Indian ancestry.</a:t>
            </a:r>
          </a:p>
        </p:txBody>
      </p:sp>
    </p:spTree>
    <p:extLst>
      <p:ext uri="{BB962C8B-B14F-4D97-AF65-F5344CB8AC3E}">
        <p14:creationId xmlns:p14="http://schemas.microsoft.com/office/powerpoint/2010/main" val="93091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8F60-AF31-4D8C-B2DF-D097416320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38125A-0F8D-4845-A5E8-9BF1DF437691}"/>
              </a:ext>
            </a:extLst>
          </p:cNvPr>
          <p:cNvSpPr>
            <a:spLocks noGrp="1"/>
          </p:cNvSpPr>
          <p:nvPr>
            <p:ph idx="1"/>
          </p:nvPr>
        </p:nvSpPr>
        <p:spPr/>
        <p:txBody>
          <a:bodyPr>
            <a:normAutofit/>
          </a:bodyPr>
          <a:lstStyle/>
          <a:p>
            <a:r>
              <a:rPr lang="en-US" dirty="0"/>
              <a:t>The Hindutva ideologue, however, would argue that though Indian civilization has taken in and given shelter to many alien elements, these remain foreign to the land (‘</a:t>
            </a:r>
            <a:r>
              <a:rPr lang="en-US" dirty="0" err="1"/>
              <a:t>descendents</a:t>
            </a:r>
            <a:r>
              <a:rPr lang="en-US" dirty="0"/>
              <a:t>/sons of Babar remember?’) and are here at the sufferance (if not the mercy) of the descendants of the ancient ‘Hindus’.</a:t>
            </a:r>
          </a:p>
          <a:p>
            <a:r>
              <a:rPr lang="en-US" dirty="0"/>
              <a:t>Though the minorities have been given rights and safeguards against discrimination, we find that there are legal inconsistencies in the Constitution itself. There are certain Constitutional definitions and provisions that act in a discriminatory manner towards minorities.</a:t>
            </a:r>
          </a:p>
        </p:txBody>
      </p:sp>
    </p:spTree>
    <p:extLst>
      <p:ext uri="{BB962C8B-B14F-4D97-AF65-F5344CB8AC3E}">
        <p14:creationId xmlns:p14="http://schemas.microsoft.com/office/powerpoint/2010/main" val="150533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261B-6C39-4F23-9754-2DED80F01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15308B-5F3B-42E8-892E-A6226972EC49}"/>
              </a:ext>
            </a:extLst>
          </p:cNvPr>
          <p:cNvSpPr>
            <a:spLocks noGrp="1"/>
          </p:cNvSpPr>
          <p:nvPr>
            <p:ph idx="1"/>
          </p:nvPr>
        </p:nvSpPr>
        <p:spPr/>
        <p:txBody>
          <a:bodyPr>
            <a:normAutofit lnSpcReduction="10000"/>
          </a:bodyPr>
          <a:lstStyle/>
          <a:p>
            <a:r>
              <a:rPr lang="en-US" dirty="0"/>
              <a:t>Thus, while Hinduism received attention in the sociology of religion in India, this was not the case with the other communities, their religious practices and their social organization.</a:t>
            </a:r>
          </a:p>
          <a:p>
            <a:r>
              <a:rPr lang="en-US" dirty="0"/>
              <a:t>The tools for the analysis of these communities have not been sufficiently developed to take account of the complexity of issues relating to the practice of religion in India. View, for example, the inadequacy of the sociology of the relation between text and practice.</a:t>
            </a:r>
          </a:p>
          <a:p>
            <a:r>
              <a:rPr lang="en-US" dirty="0"/>
              <a:t>One of the problematics in the study of Christianity or Islam in India became that of seeing the variation between text and practice, but the text was seen here as something that was in no need of here, universal.</a:t>
            </a:r>
          </a:p>
        </p:txBody>
      </p:sp>
    </p:spTree>
    <p:extLst>
      <p:ext uri="{BB962C8B-B14F-4D97-AF65-F5344CB8AC3E}">
        <p14:creationId xmlns:p14="http://schemas.microsoft.com/office/powerpoint/2010/main" val="182694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Microsoft Office PowerPoint</Application>
  <PresentationFormat>Widescreen</PresentationFormat>
  <Paragraphs>86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Open Sans</vt:lpstr>
      <vt:lpstr>Office Theme</vt:lpstr>
      <vt:lpstr>Issues and Challenges of  Christians in India. </vt:lpstr>
      <vt:lpstr>PowerPoint Presentation</vt:lpstr>
      <vt:lpstr>  Christian Religion Census 2011 </vt:lpstr>
      <vt:lpstr>Various denominations...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and Challenges of  Christians in India. </dc:title>
  <dc:creator>Brinelle Dsouza</dc:creator>
  <cp:lastModifiedBy>Rohan D'souza</cp:lastModifiedBy>
  <cp:revision>15</cp:revision>
  <dcterms:created xsi:type="dcterms:W3CDTF">2019-02-16T17:03:50Z</dcterms:created>
  <dcterms:modified xsi:type="dcterms:W3CDTF">2019-02-17T13:49:48Z</dcterms:modified>
</cp:coreProperties>
</file>