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2" d="100"/>
          <a:sy n="72" d="100"/>
        </p:scale>
        <p:origin x="72" y="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876044"/>
          </a:xfrm>
        </p:spPr>
        <p:txBody>
          <a:bodyPr/>
          <a:lstStyle/>
          <a:p>
            <a:r>
              <a:rPr lang="en-US" dirty="0"/>
              <a:t>Eating Nails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585" y="4670490"/>
            <a:ext cx="4271948" cy="11667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Shang Gao</a:t>
            </a:r>
          </a:p>
          <a:p>
            <a:r>
              <a:rPr lang="en-US" sz="2400" dirty="0"/>
              <a:t>Narita </a:t>
            </a:r>
            <a:r>
              <a:rPr lang="en-US" sz="2400" dirty="0" err="1"/>
              <a:t>Pandhe</a:t>
            </a:r>
            <a:endParaRPr lang="en-US" sz="2400" dirty="0"/>
          </a:p>
          <a:p>
            <a:r>
              <a:rPr lang="en-US" sz="2400" dirty="0" err="1"/>
              <a:t>Pranjay</a:t>
            </a:r>
            <a:r>
              <a:rPr lang="en-US" sz="2400" dirty="0"/>
              <a:t> </a:t>
            </a:r>
            <a:r>
              <a:rPr lang="en-US" sz="2400" dirty="0" err="1"/>
              <a:t>Patil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6398" y="3631017"/>
            <a:ext cx="8144134" cy="90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Malware Classification in Apache Spark</a:t>
            </a:r>
          </a:p>
        </p:txBody>
      </p:sp>
    </p:spTree>
    <p:extLst>
      <p:ext uri="{BB962C8B-B14F-4D97-AF65-F5344CB8AC3E}">
        <p14:creationId xmlns:p14="http://schemas.microsoft.com/office/powerpoint/2010/main" val="33784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>
            <a:normAutofit/>
          </a:bodyPr>
          <a:lstStyle/>
          <a:p>
            <a:r>
              <a:rPr lang="en-US" dirty="0"/>
              <a:t>Extract bigram counts of the hexadecimal 'words' in the file (e.g., '53 8F‘)</a:t>
            </a:r>
          </a:p>
          <a:p>
            <a:r>
              <a:rPr lang="en-US" dirty="0"/>
              <a:t>This gave us a feature vector of length 65536 for each file (because there are 65536 possible hexadecimal bigrams)</a:t>
            </a:r>
          </a:p>
          <a:p>
            <a:r>
              <a:rPr lang="en-US" dirty="0"/>
              <a:t>Count the 1000 top bigrams for each class and filtered our bigram counts to only include these top bigrams</a:t>
            </a:r>
          </a:p>
          <a:p>
            <a:r>
              <a:rPr lang="en-US" dirty="0"/>
              <a:t>Reduced feature vector from 65536 to ~5800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Asm</a:t>
            </a:r>
            <a:r>
              <a:rPr lang="en-US" dirty="0"/>
              <a:t>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>
            <a:normAutofit/>
          </a:bodyPr>
          <a:lstStyle/>
          <a:p>
            <a:r>
              <a:rPr lang="en-US" dirty="0"/>
              <a:t>count of lines associated with each prefix (e.g. HEADER, </a:t>
            </a:r>
            <a:r>
              <a:rPr lang="en-US" dirty="0" err="1"/>
              <a:t>idata</a:t>
            </a:r>
            <a:r>
              <a:rPr lang="en-US" dirty="0"/>
              <a:t>, </a:t>
            </a:r>
            <a:r>
              <a:rPr lang="en-US" dirty="0" err="1"/>
              <a:t>rdata</a:t>
            </a:r>
            <a:r>
              <a:rPr lang="en-US" dirty="0"/>
              <a:t>)</a:t>
            </a:r>
          </a:p>
          <a:p>
            <a:r>
              <a:rPr lang="en-US" dirty="0"/>
              <a:t>bigram counts of common opcode commands (e.g., 'push pop' or '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jmp</a:t>
            </a:r>
            <a:r>
              <a:rPr lang="en-US" dirty="0"/>
              <a:t>')</a:t>
            </a:r>
          </a:p>
          <a:p>
            <a:r>
              <a:rPr lang="en-US" dirty="0"/>
              <a:t>counts of .</a:t>
            </a:r>
            <a:r>
              <a:rPr lang="en-US" dirty="0" err="1"/>
              <a:t>dlls</a:t>
            </a:r>
            <a:r>
              <a:rPr lang="en-US" dirty="0"/>
              <a:t> affected</a:t>
            </a:r>
          </a:p>
          <a:p>
            <a:r>
              <a:rPr lang="en-US" dirty="0"/>
              <a:t>counts of different __</a:t>
            </a:r>
            <a:r>
              <a:rPr lang="en-US" dirty="0" err="1"/>
              <a:t>stdcall</a:t>
            </a:r>
            <a:r>
              <a:rPr lang="en-US" dirty="0"/>
              <a:t>, FUNCTION, and call commands</a:t>
            </a:r>
          </a:p>
          <a:p>
            <a:r>
              <a:rPr lang="en-US" dirty="0"/>
              <a:t>counts of other special commands and datatypes, such as </a:t>
            </a:r>
            <a:r>
              <a:rPr lang="en-US" dirty="0" err="1"/>
              <a:t>dwords</a:t>
            </a:r>
            <a:r>
              <a:rPr lang="en-US" dirty="0"/>
              <a:t> and references to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0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Asm</a:t>
            </a:r>
            <a:r>
              <a:rPr lang="en-US" dirty="0"/>
              <a:t> Preprocessing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>
            <a:normAutofit/>
          </a:bodyPr>
          <a:lstStyle/>
          <a:p>
            <a:r>
              <a:rPr lang="en-US" dirty="0"/>
              <a:t>With minimum filtering, the </a:t>
            </a:r>
            <a:r>
              <a:rPr lang="en-US" dirty="0" err="1"/>
              <a:t>asm</a:t>
            </a:r>
            <a:r>
              <a:rPr lang="en-US" dirty="0"/>
              <a:t> feature vector generated from the small train dataset was over 100,000 in length</a:t>
            </a:r>
          </a:p>
          <a:p>
            <a:r>
              <a:rPr lang="en-US" dirty="0"/>
              <a:t>To reduce features, we use minimum document frequency filter</a:t>
            </a:r>
          </a:p>
          <a:p>
            <a:r>
              <a:rPr lang="en-US" dirty="0"/>
              <a:t>With min-</a:t>
            </a:r>
            <a:r>
              <a:rPr lang="en-US" dirty="0" err="1"/>
              <a:t>df</a:t>
            </a:r>
            <a:r>
              <a:rPr lang="en-US" dirty="0"/>
              <a:t> of 30, </a:t>
            </a:r>
            <a:r>
              <a:rPr lang="en-US" dirty="0" err="1"/>
              <a:t>asm</a:t>
            </a:r>
            <a:r>
              <a:rPr lang="en-US" dirty="0"/>
              <a:t> feature vector for small train dataset reduced to ~5800 in length.</a:t>
            </a:r>
          </a:p>
        </p:txBody>
      </p:sp>
    </p:spTree>
    <p:extLst>
      <p:ext uri="{BB962C8B-B14F-4D97-AF65-F5344CB8AC3E}">
        <p14:creationId xmlns:p14="http://schemas.microsoft.com/office/powerpoint/2010/main" val="40789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Forests?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/>
          <a:lstStyle/>
          <a:p>
            <a:r>
              <a:rPr lang="en-US" dirty="0"/>
              <a:t>Competitive accuracy relative to other classifiers</a:t>
            </a:r>
          </a:p>
          <a:p>
            <a:r>
              <a:rPr lang="en-US" dirty="0"/>
              <a:t>Trains very quickly compared to other gradient-based classifiers such as gradient boosted trees and multi-layer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Random forests classifier that comes with the Spark ML package is configured to handle multi-class classification out of the box, whereas other classifiers such as gradient-boosted trees can only do binary classification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141905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1195"/>
            <a:ext cx="10255265" cy="4242391"/>
          </a:xfrm>
        </p:spPr>
        <p:txBody>
          <a:bodyPr>
            <a:normAutofit/>
          </a:bodyPr>
          <a:lstStyle/>
          <a:p>
            <a:r>
              <a:rPr lang="en-US" dirty="0"/>
              <a:t>98% test accuracy using just top bigrams from Bytes (~5800 features)</a:t>
            </a:r>
          </a:p>
          <a:p>
            <a:r>
              <a:rPr lang="en-US" dirty="0"/>
              <a:t>98% test accuracy using just min-</a:t>
            </a:r>
            <a:r>
              <a:rPr lang="en-US" dirty="0" err="1"/>
              <a:t>df</a:t>
            </a:r>
            <a:r>
              <a:rPr lang="en-US" dirty="0"/>
              <a:t> 30 features from </a:t>
            </a:r>
            <a:r>
              <a:rPr lang="en-US" dirty="0" err="1"/>
              <a:t>Asm</a:t>
            </a:r>
            <a:r>
              <a:rPr lang="en-US" dirty="0"/>
              <a:t> (~5800 features)</a:t>
            </a:r>
          </a:p>
          <a:p>
            <a:r>
              <a:rPr lang="en-US" dirty="0"/>
              <a:t>97% test accuracy after combining Bytes and </a:t>
            </a:r>
            <a:r>
              <a:rPr lang="en-US" dirty="0" err="1"/>
              <a:t>Asm</a:t>
            </a:r>
            <a:r>
              <a:rPr lang="en-US" dirty="0"/>
              <a:t> features (~11500 features), likely because random forest was splitting on features of low importance</a:t>
            </a:r>
          </a:p>
          <a:p>
            <a:r>
              <a:rPr lang="en-US" dirty="0"/>
              <a:t>98.85% test accuracy by selecting top 150 features from bytes and top 150 features from </a:t>
            </a:r>
            <a:r>
              <a:rPr lang="en-US" dirty="0" err="1"/>
              <a:t>asm</a:t>
            </a:r>
            <a:r>
              <a:rPr lang="en-US" dirty="0"/>
              <a:t> using </a:t>
            </a:r>
            <a:r>
              <a:rPr lang="en-US" dirty="0" err="1"/>
              <a:t>ChiSqrSelector</a:t>
            </a:r>
            <a:endParaRPr lang="en-US" dirty="0"/>
          </a:p>
          <a:p>
            <a:r>
              <a:rPr lang="en-US" dirty="0"/>
              <a:t>Increasing max-depth of RF from 8 to 12 increased test accuracy to 99.31%</a:t>
            </a:r>
          </a:p>
        </p:txBody>
      </p:sp>
    </p:spTree>
    <p:extLst>
      <p:ext uri="{BB962C8B-B14F-4D97-AF65-F5344CB8AC3E}">
        <p14:creationId xmlns:p14="http://schemas.microsoft.com/office/powerpoint/2010/main" val="20831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Spark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/>
          <a:lstStyle/>
          <a:p>
            <a:r>
              <a:rPr lang="en-US" dirty="0"/>
              <a:t>500GB of raw data does not fit in memory</a:t>
            </a:r>
          </a:p>
          <a:p>
            <a:r>
              <a:rPr lang="en-US" dirty="0"/>
              <a:t>500GB of raw data also does not fit on hard drive on AWS EC2 instance</a:t>
            </a:r>
          </a:p>
          <a:p>
            <a:r>
              <a:rPr lang="en-US" dirty="0"/>
              <a:t>We developed a preprocessing script that manually downloads each bytes or </a:t>
            </a:r>
            <a:r>
              <a:rPr lang="en-US" dirty="0" err="1"/>
              <a:t>asm</a:t>
            </a:r>
            <a:r>
              <a:rPr lang="en-US" dirty="0"/>
              <a:t> file from S3, processes it for features, then deletes it to save memory and hard drive</a:t>
            </a:r>
          </a:p>
          <a:p>
            <a:r>
              <a:rPr lang="en-US" dirty="0"/>
              <a:t>Code took 3.5 hours to run on m4.10xlarge</a:t>
            </a:r>
          </a:p>
        </p:txBody>
      </p:sp>
    </p:spTree>
    <p:extLst>
      <p:ext uri="{BB962C8B-B14F-4D97-AF65-F5344CB8AC3E}">
        <p14:creationId xmlns:p14="http://schemas.microsoft.com/office/powerpoint/2010/main" val="12009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Didn’t Improve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/>
          <a:lstStyle/>
          <a:p>
            <a:r>
              <a:rPr lang="en-US" dirty="0"/>
              <a:t>TF-IDF features for bytes and </a:t>
            </a:r>
            <a:r>
              <a:rPr lang="en-US" dirty="0" err="1"/>
              <a:t>asm</a:t>
            </a:r>
            <a:endParaRPr lang="en-US" dirty="0"/>
          </a:p>
          <a:p>
            <a:r>
              <a:rPr lang="en-US" dirty="0"/>
              <a:t>PCA dimensionality reduction</a:t>
            </a:r>
          </a:p>
          <a:p>
            <a:r>
              <a:rPr lang="en-US" dirty="0"/>
              <a:t>Opcode 4 grams from .</a:t>
            </a:r>
            <a:r>
              <a:rPr lang="en-US" dirty="0" err="1"/>
              <a:t>asm</a:t>
            </a:r>
            <a:endParaRPr lang="en-US" dirty="0"/>
          </a:p>
          <a:p>
            <a:r>
              <a:rPr lang="en-US" dirty="0" err="1"/>
              <a:t>Filesize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Ratio of </a:t>
            </a:r>
            <a:r>
              <a:rPr lang="en-US" dirty="0" err="1"/>
              <a:t>asm</a:t>
            </a:r>
            <a:r>
              <a:rPr lang="en-US" dirty="0"/>
              <a:t> </a:t>
            </a:r>
            <a:r>
              <a:rPr lang="en-US" dirty="0" err="1"/>
              <a:t>filesize</a:t>
            </a:r>
            <a:r>
              <a:rPr lang="en-US" dirty="0"/>
              <a:t> to bytes </a:t>
            </a:r>
            <a:r>
              <a:rPr lang="en-US" dirty="0" err="1"/>
              <a:t>filesize</a:t>
            </a:r>
            <a:endParaRPr lang="en-US" dirty="0"/>
          </a:p>
          <a:p>
            <a:pPr lvl="1"/>
            <a:r>
              <a:rPr lang="en-US" dirty="0"/>
              <a:t>Ratio of bytes </a:t>
            </a:r>
            <a:r>
              <a:rPr lang="en-US" dirty="0" err="1"/>
              <a:t>filesize</a:t>
            </a:r>
            <a:r>
              <a:rPr lang="en-US" dirty="0"/>
              <a:t> to zipped bytes </a:t>
            </a:r>
            <a:r>
              <a:rPr lang="en-US" dirty="0" err="1"/>
              <a:t>filesize</a:t>
            </a:r>
            <a:endParaRPr lang="en-US" dirty="0"/>
          </a:p>
          <a:p>
            <a:pPr lvl="1"/>
            <a:r>
              <a:rPr lang="en-US" dirty="0"/>
              <a:t>Ratio of </a:t>
            </a:r>
            <a:r>
              <a:rPr lang="en-US" dirty="0" err="1"/>
              <a:t>asm</a:t>
            </a:r>
            <a:r>
              <a:rPr lang="en-US" dirty="0"/>
              <a:t> </a:t>
            </a:r>
            <a:r>
              <a:rPr lang="en-US" dirty="0" err="1"/>
              <a:t>filesize</a:t>
            </a:r>
            <a:r>
              <a:rPr lang="en-US" dirty="0"/>
              <a:t> to zipped </a:t>
            </a:r>
            <a:r>
              <a:rPr lang="en-US" dirty="0" err="1"/>
              <a:t>asm</a:t>
            </a:r>
            <a:r>
              <a:rPr lang="en-US" dirty="0"/>
              <a:t> </a:t>
            </a:r>
            <a:r>
              <a:rPr lang="en-US" dirty="0" err="1"/>
              <a:t>filesize</a:t>
            </a:r>
            <a:endParaRPr lang="en-US" dirty="0"/>
          </a:p>
          <a:p>
            <a:pPr lvl="1"/>
            <a:r>
              <a:rPr lang="en-US" dirty="0"/>
              <a:t>Ratio of zipped bytes </a:t>
            </a:r>
            <a:r>
              <a:rPr lang="en-US" dirty="0" err="1"/>
              <a:t>filesize</a:t>
            </a:r>
            <a:r>
              <a:rPr lang="en-US" dirty="0"/>
              <a:t> to zipped </a:t>
            </a:r>
            <a:r>
              <a:rPr lang="en-US" dirty="0" err="1"/>
              <a:t>asm</a:t>
            </a:r>
            <a:r>
              <a:rPr lang="en-US" dirty="0"/>
              <a:t> </a:t>
            </a:r>
            <a:r>
              <a:rPr lang="en-US" dirty="0" err="1"/>
              <a:t>filesize</a:t>
            </a:r>
            <a:r>
              <a:rPr lang="en-US" dirty="0"/>
              <a:t> </a:t>
            </a:r>
          </a:p>
          <a:p>
            <a:r>
              <a:rPr lang="en-US" dirty="0"/>
              <a:t>Voting Using Multiple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9210946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248</TotalTime>
  <Words>475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Eating Nails</vt:lpstr>
      <vt:lpstr>Bytes Preprocessing</vt:lpstr>
      <vt:lpstr>Asm Preprocessing</vt:lpstr>
      <vt:lpstr>Asm Preprocessing (continued)</vt:lpstr>
      <vt:lpstr>Why Random Forests?</vt:lpstr>
      <vt:lpstr>Model Progression</vt:lpstr>
      <vt:lpstr>Running Spark on AWS</vt:lpstr>
      <vt:lpstr>Things That Didn’t Improve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Eating Nails</dc:title>
  <dc:creator>Shang Gao</dc:creator>
  <cp:lastModifiedBy>Shang Gao</cp:lastModifiedBy>
  <cp:revision>48</cp:revision>
  <dcterms:created xsi:type="dcterms:W3CDTF">2016-08-30T15:55:12Z</dcterms:created>
  <dcterms:modified xsi:type="dcterms:W3CDTF">2016-09-23T15:30:48Z</dcterms:modified>
</cp:coreProperties>
</file>