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6" r:id="rId1"/>
  </p:sldMasterIdLst>
  <p:sldIdLst>
    <p:sldId id="256" r:id="rId2"/>
    <p:sldId id="258" r:id="rId3"/>
    <p:sldId id="284" r:id="rId4"/>
    <p:sldId id="262" r:id="rId5"/>
    <p:sldId id="286" r:id="rId6"/>
    <p:sldId id="283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21"/>
  </p:normalViewPr>
  <p:slideViewPr>
    <p:cSldViewPr snapToGrid="0" snapToObjects="1">
      <p:cViewPr>
        <p:scale>
          <a:sx n="76" d="100"/>
          <a:sy n="76" d="100"/>
        </p:scale>
        <p:origin x="142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25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9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04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07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65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62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46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85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1C6DE3B-29B2-A945-86CF-A9864B0C64BB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E1B8E9-F2FA-EC47-9041-AEE810D42A5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51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d.berkeley.edu/cs294-1-spring13/images/b/b5/CS_294_Final_Project_Presentation-ABN.pdf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esearchgate.net/publication/257885079_Detecting_unknown_malicious_code_by_applying_classification_techniques_on_OpCode_patter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880" y="758952"/>
            <a:ext cx="10058400" cy="356616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	MICROSOFT MALWARE CHALLENGE</a:t>
            </a:r>
            <a:br>
              <a:rPr lang="en-US" sz="3800" dirty="0" smtClean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 smtClean="0"/>
              <a:t>				Project 2</a:t>
            </a:r>
            <a:br>
              <a:rPr lang="en-US" sz="3800" dirty="0" smtClean="0"/>
            </a:br>
            <a:r>
              <a:rPr lang="en-US" sz="3800" dirty="0" smtClean="0"/>
              <a:t/>
            </a:r>
            <a:br>
              <a:rPr lang="en-US" sz="3800" dirty="0" smtClean="0"/>
            </a:br>
            <a:r>
              <a:rPr lang="en-US" sz="3800" dirty="0"/>
              <a:t>	</a:t>
            </a:r>
            <a:r>
              <a:rPr lang="en-US" sz="3800" dirty="0" smtClean="0"/>
              <a:t>		TEAM : INVASION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4278"/>
            <a:ext cx="9144000" cy="513521"/>
          </a:xfrm>
        </p:spPr>
        <p:txBody>
          <a:bodyPr/>
          <a:lstStyle/>
          <a:p>
            <a:pPr algn="r"/>
            <a:r>
              <a:rPr lang="en-US" dirty="0" smtClean="0"/>
              <a:t>BY PRIYANKA LUTHRA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40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Classify malwares into 9 families based on byte files and </a:t>
            </a:r>
            <a:r>
              <a:rPr lang="en-US" dirty="0" err="1" smtClean="0"/>
              <a:t>asm</a:t>
            </a:r>
            <a:r>
              <a:rPr lang="en-US" dirty="0" smtClean="0"/>
              <a:t> file contents</a:t>
            </a:r>
          </a:p>
          <a:p>
            <a:pPr marL="0" indent="0">
              <a:buNone/>
            </a:pPr>
            <a:r>
              <a:rPr lang="en-US" dirty="0" smtClean="0"/>
              <a:t>Leveraged byte file contents for classification.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CLEANING DATA (BYTE FILES):</a:t>
            </a:r>
            <a:endParaRPr lang="en-US" dirty="0"/>
          </a:p>
          <a:p>
            <a:pPr lvl="0"/>
            <a:r>
              <a:rPr lang="en-US" dirty="0"/>
              <a:t>Used only byte files for classification.</a:t>
            </a:r>
          </a:p>
          <a:p>
            <a:pPr lvl="0"/>
            <a:r>
              <a:rPr lang="en-US" dirty="0"/>
              <a:t>Removed the numbers at the beginning of the line and /r/n from the byte files in the clean() function</a:t>
            </a:r>
            <a:r>
              <a:rPr lang="en-US" dirty="0" smtClean="0"/>
              <a:t>.</a:t>
            </a:r>
          </a:p>
          <a:p>
            <a:pPr lvl="0"/>
            <a:r>
              <a:rPr lang="en-US" dirty="0" smtClean="0"/>
              <a:t>Intuitively, had to just remove all 1grams of size more than 2 instead of using .</a:t>
            </a:r>
            <a:r>
              <a:rPr lang="en-US" dirty="0" err="1" smtClean="0"/>
              <a:t>rstrip</a:t>
            </a:r>
            <a:r>
              <a:rPr lang="en-US" dirty="0" smtClean="0"/>
              <a:t> etc.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44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Term frequency of the two digit hexadecimal values and “??” in bytes file as the feature. </a:t>
            </a:r>
          </a:p>
          <a:p>
            <a:pPr lvl="0"/>
            <a:r>
              <a:rPr lang="en-US" dirty="0"/>
              <a:t>Kept “??” as removing it reduced accuracy from 95 to 94.8%.</a:t>
            </a:r>
          </a:p>
          <a:p>
            <a:pPr lvl="0"/>
            <a:r>
              <a:rPr lang="en-US" dirty="0"/>
              <a:t>Each hexadecimal digit can take 16 values each, hence </a:t>
            </a:r>
            <a:r>
              <a:rPr lang="en-US"/>
              <a:t>256 </a:t>
            </a:r>
            <a:r>
              <a:rPr lang="en-US" smtClean="0"/>
              <a:t>+ 1 total </a:t>
            </a:r>
            <a:r>
              <a:rPr lang="en-US" dirty="0"/>
              <a:t>possible values and therefore </a:t>
            </a:r>
            <a:r>
              <a:rPr lang="en-US"/>
              <a:t>passed </a:t>
            </a:r>
            <a:r>
              <a:rPr lang="en-US" smtClean="0"/>
              <a:t>256 + 1 </a:t>
            </a:r>
            <a:r>
              <a:rPr lang="en-US" dirty="0"/>
              <a:t>to </a:t>
            </a:r>
            <a:r>
              <a:rPr lang="en-US" dirty="0" err="1"/>
              <a:t>HashingTF</a:t>
            </a:r>
            <a:r>
              <a:rPr lang="en-US" dirty="0"/>
              <a:t>() function as number of features.</a:t>
            </a:r>
          </a:p>
          <a:p>
            <a:pPr lvl="0"/>
            <a:r>
              <a:rPr lang="en-US" dirty="0"/>
              <a:t>Tried to use bigrams but ran out of memory</a:t>
            </a:r>
          </a:p>
          <a:p>
            <a:pPr lvl="0"/>
            <a:r>
              <a:rPr lang="en-US" dirty="0"/>
              <a:t>In addition, I researched on how to extract relevant information from </a:t>
            </a:r>
            <a:r>
              <a:rPr lang="en-US" dirty="0" err="1"/>
              <a:t>asm</a:t>
            </a:r>
            <a:r>
              <a:rPr lang="en-US" dirty="0"/>
              <a:t> files but was unable to implement it in time.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7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Classifiers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charset="2"/>
              <a:buChar char="Ø"/>
            </a:pPr>
            <a:r>
              <a:rPr lang="en-US" dirty="0" smtClean="0"/>
              <a:t>  Multinomial Naïve Bayes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High bias low variance classifier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Fast yet does not </a:t>
            </a:r>
            <a:r>
              <a:rPr lang="en-US" dirty="0" err="1" smtClean="0"/>
              <a:t>overfit</a:t>
            </a:r>
            <a:r>
              <a:rPr lang="en-US" dirty="0"/>
              <a:t> </a:t>
            </a:r>
            <a:r>
              <a:rPr lang="en-US" dirty="0" smtClean="0"/>
              <a:t>-&gt; simple representation</a:t>
            </a:r>
            <a:endParaRPr lang="en-US" dirty="0"/>
          </a:p>
          <a:p>
            <a:pPr marL="201168" lvl="1" indent="0">
              <a:buNone/>
            </a:pPr>
            <a:r>
              <a:rPr lang="en-US" dirty="0" smtClean="0"/>
              <a:t>	Helped to get a feel of the data. 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Accuracy around 73% on small data set. -&gt; Hence, didn’t use on large data set.</a:t>
            </a:r>
          </a:p>
          <a:p>
            <a:pPr>
              <a:buFont typeface="Wingdings" charset="2"/>
              <a:buChar char="Ø"/>
            </a:pPr>
            <a:r>
              <a:rPr lang="en-US" dirty="0" smtClean="0"/>
              <a:t>Random Forests (</a:t>
            </a:r>
            <a:r>
              <a:rPr lang="en-US" dirty="0"/>
              <a:t>B</a:t>
            </a:r>
            <a:r>
              <a:rPr lang="en-US" dirty="0" smtClean="0"/>
              <a:t>agging technique)</a:t>
            </a:r>
          </a:p>
          <a:p>
            <a:pPr marL="201168" lvl="1" indent="0">
              <a:buNone/>
            </a:pPr>
            <a:r>
              <a:rPr lang="en-US" sz="1600" dirty="0" smtClean="0"/>
              <a:t>	</a:t>
            </a:r>
            <a:r>
              <a:rPr lang="en-US" dirty="0" smtClean="0"/>
              <a:t>Bagging </a:t>
            </a:r>
            <a:r>
              <a:rPr lang="en-US" dirty="0"/>
              <a:t>technique which uses ensembles of decision trees for </a:t>
            </a:r>
            <a:r>
              <a:rPr lang="en-US" dirty="0" smtClean="0"/>
              <a:t>prediction.</a:t>
            </a:r>
          </a:p>
          <a:p>
            <a:pPr marL="201168" lvl="1" indent="0">
              <a:buNone/>
            </a:pPr>
            <a:r>
              <a:rPr lang="en-US" dirty="0"/>
              <a:t>	</a:t>
            </a:r>
            <a:r>
              <a:rPr lang="en-US" dirty="0" smtClean="0"/>
              <a:t>Low </a:t>
            </a:r>
            <a:r>
              <a:rPr lang="en-US" dirty="0"/>
              <a:t>bias estimator and can represent complex hypothesis </a:t>
            </a:r>
            <a:endParaRPr lang="en-US" dirty="0" smtClean="0"/>
          </a:p>
          <a:p>
            <a:pPr marL="201168" lvl="1" indent="0">
              <a:lnSpc>
                <a:spcPct val="10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With “??” -&gt; accuracy -94.8% on large data set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dirty="0" smtClean="0"/>
              <a:t>	Without “??” -&gt; accuracy – 95% on large data set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dirty="0" smtClean="0"/>
              <a:t>	Heuristically determined best accuracy with 50 trees, max depth=8, 32 bins and </a:t>
            </a:r>
            <a:r>
              <a:rPr lang="en-US" dirty="0" err="1" smtClean="0"/>
              <a:t>gini</a:t>
            </a:r>
            <a:r>
              <a:rPr lang="en-US" dirty="0" smtClean="0"/>
              <a:t> impurity.</a:t>
            </a:r>
          </a:p>
          <a:p>
            <a:pPr marL="20116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201168" lvl="1" indent="0">
              <a:lnSpc>
                <a:spcPct val="100000"/>
              </a:lnSpc>
              <a:buNone/>
            </a:pPr>
            <a:r>
              <a:rPr lang="en-US" dirty="0"/>
              <a:t>R</a:t>
            </a:r>
            <a:r>
              <a:rPr lang="en-US" dirty="0" smtClean="0"/>
              <a:t>EFERRED:</a:t>
            </a:r>
            <a:endParaRPr lang="en-US" dirty="0"/>
          </a:p>
          <a:p>
            <a:pPr marL="201168" lvl="1" indent="0">
              <a:lnSpc>
                <a:spcPct val="100000"/>
              </a:lnSpc>
              <a:buNone/>
            </a:pPr>
            <a:r>
              <a:rPr lang="en-US" u="sng" dirty="0">
                <a:hlinkClick r:id="rId2"/>
              </a:rPr>
              <a:t>http://bid.berkeley.edu/cs294-1-spring13/images/b/b5/CS_294_Final_Project_Presentation-ABN.pdf</a:t>
            </a:r>
            <a:endParaRPr lang="en-US" dirty="0"/>
          </a:p>
          <a:p>
            <a:pPr marL="201168" lvl="1" indent="0">
              <a:lnSpc>
                <a:spcPct val="100000"/>
              </a:lnSpc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30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 why Random Forest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err="1"/>
              <a:t>MLlib</a:t>
            </a:r>
            <a:r>
              <a:rPr lang="en-US" dirty="0"/>
              <a:t> implementation of random forests is fast in terms of both memory and communication as:</a:t>
            </a:r>
          </a:p>
          <a:p>
            <a:r>
              <a:rPr lang="en-US" dirty="0" smtClean="0"/>
              <a:t>Memory: Random </a:t>
            </a:r>
            <a:r>
              <a:rPr lang="en-US" dirty="0"/>
              <a:t>Forests utilize different subsample of the data to train each tree. </a:t>
            </a:r>
            <a:r>
              <a:rPr lang="en-US" dirty="0" smtClean="0"/>
              <a:t>Rather </a:t>
            </a:r>
            <a:r>
              <a:rPr lang="en-US" dirty="0"/>
              <a:t>than replicating data explicitly, it utilizes </a:t>
            </a:r>
            <a:r>
              <a:rPr lang="en-US" dirty="0" err="1"/>
              <a:t>TreePoint</a:t>
            </a:r>
            <a:r>
              <a:rPr lang="en-US" dirty="0"/>
              <a:t> structure to save memory. </a:t>
            </a:r>
            <a:r>
              <a:rPr lang="en-US" dirty="0" smtClean="0"/>
              <a:t>This </a:t>
            </a:r>
            <a:r>
              <a:rPr lang="en-US" dirty="0"/>
              <a:t>structure stores the number of replicas of each instance in each subsample.	</a:t>
            </a:r>
            <a:endParaRPr lang="en-US" dirty="0" smtClean="0"/>
          </a:p>
          <a:p>
            <a:r>
              <a:rPr lang="en-US" dirty="0" smtClean="0"/>
              <a:t>Communication: Feature subsampling </a:t>
            </a:r>
            <a:r>
              <a:rPr lang="en-US" dirty="0"/>
              <a:t>reduces communication between different nodes.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Reference:</a:t>
            </a:r>
            <a:r>
              <a:rPr lang="en-US" dirty="0"/>
              <a:t> https://</a:t>
            </a:r>
            <a:r>
              <a:rPr lang="en-US" dirty="0" err="1"/>
              <a:t>databricks.com</a:t>
            </a:r>
            <a:r>
              <a:rPr lang="en-US" dirty="0"/>
              <a:t>/blog/2015/01/21/random-forests-and-boosting-in-</a:t>
            </a:r>
            <a:r>
              <a:rPr lang="en-US" dirty="0" err="1"/>
              <a:t>mllib.html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charset="2"/>
              <a:buChar char="Ø"/>
            </a:pPr>
            <a:r>
              <a:rPr lang="en-US" dirty="0" smtClean="0"/>
              <a:t>  AWS </a:t>
            </a:r>
            <a:r>
              <a:rPr lang="en-US" dirty="0"/>
              <a:t>r3.4xlarge instances </a:t>
            </a:r>
            <a:r>
              <a:rPr lang="en-US" dirty="0" smtClean="0"/>
              <a:t>– cluster of 2 nodes: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driver-memory </a:t>
            </a:r>
            <a:r>
              <a:rPr lang="en-US" dirty="0"/>
              <a:t>2g </a:t>
            </a:r>
          </a:p>
          <a:p>
            <a:pPr>
              <a:buFont typeface="Arial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executor-memory </a:t>
            </a:r>
            <a:r>
              <a:rPr lang="en-US" dirty="0"/>
              <a:t>3g </a:t>
            </a:r>
          </a:p>
          <a:p>
            <a:pPr>
              <a:buFont typeface="Arial" charset="0"/>
              <a:buChar char="•"/>
            </a:pPr>
            <a:r>
              <a:rPr lang="en-US" dirty="0"/>
              <a:t>  </a:t>
            </a:r>
            <a:r>
              <a:rPr lang="en-US" dirty="0" smtClean="0"/>
              <a:t>total-executor-cores </a:t>
            </a:r>
            <a:r>
              <a:rPr lang="en-US" dirty="0"/>
              <a:t>20 </a:t>
            </a:r>
            <a:endParaRPr lang="en-US" dirty="0" smtClean="0"/>
          </a:p>
          <a:p>
            <a:pPr>
              <a:buFont typeface="Arial" charset="0"/>
              <a:buChar char="•"/>
            </a:pPr>
            <a:r>
              <a:rPr lang="en-US" dirty="0"/>
              <a:t>  </a:t>
            </a:r>
            <a:r>
              <a:rPr lang="en-US" dirty="0" err="1" smtClean="0"/>
              <a:t>conf</a:t>
            </a:r>
            <a:r>
              <a:rPr lang="en-US" dirty="0" smtClean="0"/>
              <a:t> </a:t>
            </a:r>
            <a:r>
              <a:rPr lang="en-US" dirty="0" err="1"/>
              <a:t>spark.driver.maxResultSize</a:t>
            </a:r>
            <a:r>
              <a:rPr lang="en-US" dirty="0"/>
              <a:t>=8g  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 smtClean="0"/>
              <a:t> Time: 38 </a:t>
            </a:r>
            <a:r>
              <a:rPr lang="en-US" dirty="0"/>
              <a:t>min </a:t>
            </a:r>
            <a:endParaRPr lang="en-US" dirty="0" smtClean="0"/>
          </a:p>
          <a:p>
            <a:pPr>
              <a:buFont typeface="Wingdings" charset="2"/>
              <a:buChar char="Ø"/>
            </a:pPr>
            <a:r>
              <a:rPr lang="en-US" dirty="0"/>
              <a:t>A</a:t>
            </a:r>
            <a:r>
              <a:rPr lang="en-US" dirty="0" smtClean="0"/>
              <a:t>ccuracy </a:t>
            </a:r>
            <a:r>
              <a:rPr lang="en-US" dirty="0"/>
              <a:t>of 95</a:t>
            </a:r>
            <a:r>
              <a:rPr lang="en-US" dirty="0" smtClean="0"/>
              <a:t>%. (Scoreboard name: </a:t>
            </a:r>
            <a:r>
              <a:rPr lang="en-US" dirty="0" err="1" smtClean="0"/>
              <a:t>jedi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25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FUTURE WORK:</a:t>
            </a:r>
            <a:endParaRPr lang="en-US" dirty="0"/>
          </a:p>
          <a:p>
            <a:pPr lvl="0"/>
            <a:r>
              <a:rPr lang="en-US" dirty="0" smtClean="0"/>
              <a:t>Implementing </a:t>
            </a:r>
            <a:r>
              <a:rPr lang="en-US" dirty="0"/>
              <a:t>the following reference to clean and extract relevant information from </a:t>
            </a:r>
            <a:r>
              <a:rPr lang="en-US" dirty="0" err="1"/>
              <a:t>asm</a:t>
            </a:r>
            <a:r>
              <a:rPr lang="en-US" dirty="0"/>
              <a:t> files to detect malwares.</a:t>
            </a:r>
          </a:p>
          <a:p>
            <a:r>
              <a:rPr lang="en-US" u="sng" dirty="0">
                <a:hlinkClick r:id="rId2"/>
              </a:rPr>
              <a:t>https://www.researchgate.net/publication/257885079_Detecting_unknown_malicious_code_by_applying_classification_techniques_on_OpCode_patterns</a:t>
            </a:r>
            <a:endParaRPr lang="en-US" dirty="0"/>
          </a:p>
          <a:p>
            <a:r>
              <a:rPr lang="en-US" dirty="0"/>
              <a:t> </a:t>
            </a:r>
          </a:p>
          <a:p>
            <a:pPr lvl="0"/>
            <a:r>
              <a:rPr lang="en-US" dirty="0"/>
              <a:t>Trying bigrams/trigrams and four-grams as features and testing the code.(Out of memory errors and didn’t complete it by deadline)</a:t>
            </a:r>
          </a:p>
          <a:p>
            <a:r>
              <a:rPr lang="en-US" dirty="0"/>
              <a:t>Taking  ratio </a:t>
            </a:r>
            <a:r>
              <a:rPr lang="en-US" dirty="0" err="1"/>
              <a:t>of.asm</a:t>
            </a:r>
            <a:r>
              <a:rPr lang="en-US" dirty="0"/>
              <a:t> file size and .byte file size as feature </a:t>
            </a:r>
          </a:p>
        </p:txBody>
      </p:sp>
    </p:spTree>
    <p:extLst>
      <p:ext uri="{BB962C8B-B14F-4D97-AF65-F5344CB8AC3E}">
        <p14:creationId xmlns:p14="http://schemas.microsoft.com/office/powerpoint/2010/main" val="17439952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569</TotalTime>
  <Words>293</Words>
  <Application>Microsoft Macintosh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Wingdings</vt:lpstr>
      <vt:lpstr>Arial</vt:lpstr>
      <vt:lpstr>Retrospect</vt:lpstr>
      <vt:lpstr> MICROSOFT MALWARE CHALLENGE      Project 2     TEAM : INVASION</vt:lpstr>
      <vt:lpstr>PROBLEM STATEMENT</vt:lpstr>
      <vt:lpstr>Features Used</vt:lpstr>
      <vt:lpstr>Classifiers Used</vt:lpstr>
      <vt:lpstr>Reason why Random Forest</vt:lpstr>
      <vt:lpstr>PROJECT SETUP</vt:lpstr>
      <vt:lpstr>FUTURE WORK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 CLASSIFICATION OF YELP REVIEWS </dc:title>
  <dc:creator>Priyanka Luthra</dc:creator>
  <cp:lastModifiedBy>Priyanka Luthra</cp:lastModifiedBy>
  <cp:revision>36</cp:revision>
  <dcterms:created xsi:type="dcterms:W3CDTF">2016-05-05T00:43:30Z</dcterms:created>
  <dcterms:modified xsi:type="dcterms:W3CDTF">2016-09-28T20:11:32Z</dcterms:modified>
</cp:coreProperties>
</file>