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85580"/>
  </p:normalViewPr>
  <p:slideViewPr>
    <p:cSldViewPr snapToGrid="0" snapToObjects="1">
      <p:cViewPr varScale="1">
        <p:scale>
          <a:sx n="93" d="100"/>
          <a:sy n="93" d="100"/>
        </p:scale>
        <p:origin x="7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C30DD-579B-CD43-972C-0A07D7240304}" type="datetimeFigureOut">
              <a:rPr kumimoji="1" lang="zh-CN" altLang="en-US" smtClean="0"/>
              <a:t>16/9/28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9D626-4B17-AB45-BF26-3FF1CCD54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71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D626-4B17-AB45-BF26-3FF1CCD5420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4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31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6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69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7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8357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4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2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2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10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24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6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1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cap="none" dirty="0"/>
              <a:t>Mal</a:t>
            </a:r>
            <a:r>
              <a:rPr kumimoji="1" lang="en-US" altLang="zh-CN" cap="none" dirty="0" smtClean="0"/>
              <a:t>ware Classification</a:t>
            </a:r>
            <a:endParaRPr kumimoji="1" lang="zh-CN" altLang="en-US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tooYoungTooSimple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4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O</a:t>
            </a:r>
            <a:r>
              <a:rPr kumimoji="1" lang="en-US" altLang="zh-CN" b="1" dirty="0" smtClean="0"/>
              <a:t>verview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800" dirty="0" smtClean="0">
              <a:latin typeface="+mj-lt"/>
              <a:ea typeface="Calisto MT" charset="0"/>
              <a:cs typeface="Calisto MT" charset="0"/>
            </a:endParaRPr>
          </a:p>
          <a:p>
            <a:r>
              <a:rPr kumimoji="1" lang="en-US" altLang="zh-CN" sz="2800" dirty="0" smtClean="0">
                <a:latin typeface="+mj-lt"/>
                <a:ea typeface="Calisto MT" charset="0"/>
                <a:cs typeface="Calisto MT" charset="0"/>
              </a:rPr>
              <a:t>Introduction</a:t>
            </a:r>
            <a:endParaRPr kumimoji="1" lang="zh-CN" altLang="en-US" sz="2800" dirty="0" smtClean="0">
              <a:latin typeface="+mj-lt"/>
              <a:ea typeface="Calisto MT" charset="0"/>
              <a:cs typeface="Calisto MT" charset="0"/>
            </a:endParaRPr>
          </a:p>
          <a:p>
            <a:r>
              <a:rPr kumimoji="1" lang="en-US" altLang="zh-CN" sz="2800" dirty="0" smtClean="0">
                <a:latin typeface="+mj-lt"/>
                <a:ea typeface="Calisto MT" charset="0"/>
                <a:cs typeface="Calisto MT" charset="0"/>
              </a:rPr>
              <a:t>Data Preprocessing</a:t>
            </a:r>
          </a:p>
          <a:p>
            <a:r>
              <a:rPr kumimoji="1" lang="en-US" altLang="zh-CN" sz="2800" dirty="0" smtClean="0">
                <a:latin typeface="+mj-lt"/>
                <a:ea typeface="Calisto MT" charset="0"/>
                <a:cs typeface="Calisto MT" charset="0"/>
              </a:rPr>
              <a:t>Modeling</a:t>
            </a:r>
          </a:p>
          <a:p>
            <a:r>
              <a:rPr kumimoji="1" lang="en-US" altLang="zh-CN" sz="2800" dirty="0" smtClean="0">
                <a:latin typeface="+mj-lt"/>
                <a:ea typeface="Calisto MT" charset="0"/>
                <a:cs typeface="Calisto MT" charset="0"/>
              </a:rPr>
              <a:t>Operation and Platform</a:t>
            </a:r>
            <a:endParaRPr kumimoji="1" lang="en-US" altLang="zh-CN" sz="2800" dirty="0">
              <a:latin typeface="+mj-lt"/>
              <a:ea typeface="Calisto MT" charset="0"/>
              <a:cs typeface="Calisto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1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Introduction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sz="2000" dirty="0" smtClean="0"/>
              <a:t>Binary file: Hexadecimal format</a:t>
            </a:r>
          </a:p>
          <a:p>
            <a:r>
              <a:rPr kumimoji="1" lang="en-US" altLang="zh-CN" sz="2000" dirty="0" smtClean="0"/>
              <a:t>*.</a:t>
            </a:r>
            <a:r>
              <a:rPr kumimoji="1" lang="en-US" altLang="zh-CN" sz="2000" dirty="0" err="1" smtClean="0"/>
              <a:t>asm</a:t>
            </a:r>
            <a:r>
              <a:rPr kumimoji="1" lang="en-US" altLang="zh-CN" sz="2000" dirty="0" smtClean="0"/>
              <a:t> file: Including </a:t>
            </a:r>
            <a:r>
              <a:rPr kumimoji="1" lang="en-US" altLang="zh-CN" sz="2000" dirty="0" err="1" smtClean="0"/>
              <a:t>hecadecimal</a:t>
            </a:r>
            <a:r>
              <a:rPr kumimoji="1" lang="en-US" altLang="zh-CN" sz="2000" dirty="0" smtClean="0"/>
              <a:t> code, file information, line number...</a:t>
            </a:r>
          </a:p>
          <a:p>
            <a:r>
              <a:rPr kumimoji="1" lang="en-US" altLang="zh-CN" sz="2000" dirty="0"/>
              <a:t>L</a:t>
            </a:r>
            <a:r>
              <a:rPr kumimoji="1" lang="en-US" altLang="zh-CN" sz="2000" dirty="0" smtClean="0"/>
              <a:t>abels: 1, 2, ..., 9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364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Data Preprocessing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799"/>
            <a:ext cx="8595360" cy="435133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en-US" altLang="zh-CN" sz="2400" b="1" u="sng" dirty="0" smtClean="0"/>
              <a:t>Binary files: </a:t>
            </a:r>
          </a:p>
          <a:p>
            <a:r>
              <a:rPr kumimoji="1" lang="en-US" altLang="zh-CN" dirty="0" smtClean="0"/>
              <a:t>Treat every pattern like single words</a:t>
            </a:r>
          </a:p>
          <a:p>
            <a:r>
              <a:rPr kumimoji="1" lang="en-US" altLang="zh-CN" dirty="0" smtClean="0"/>
              <a:t>Combine two adjacent patterns to one bigram</a:t>
            </a:r>
          </a:p>
          <a:p>
            <a:r>
              <a:rPr kumimoji="1" lang="en-US" altLang="zh-CN" dirty="0" smtClean="0"/>
              <a:t>e.g.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Remove patterns contains “??” and those whose </a:t>
            </a:r>
            <a:r>
              <a:rPr kumimoji="1" lang="en-US" altLang="zh-CN" dirty="0" err="1" smtClean="0"/>
              <a:t>freqency</a:t>
            </a:r>
            <a:r>
              <a:rPr kumimoji="1" lang="en-US" altLang="zh-CN" dirty="0" smtClean="0"/>
              <a:t> is fewer than 10.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199503" y="3337203"/>
            <a:ext cx="1544594" cy="667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0A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199503" y="4282934"/>
            <a:ext cx="1544594" cy="667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B3</a:t>
            </a:r>
            <a:endParaRPr kumimoji="1"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3862552" y="3670835"/>
            <a:ext cx="409903" cy="9484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83773" y="3811433"/>
            <a:ext cx="1544594" cy="667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0A</a:t>
            </a:r>
            <a:r>
              <a:rPr kumimoji="1" lang="en-US" altLang="zh-CN" dirty="0" smtClean="0"/>
              <a:t>B3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26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</a:rPr>
              <a:t>Data Preprocessing</a:t>
            </a:r>
            <a:endParaRPr kumimoji="1"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Convert hexadecimal number to decimal number</a:t>
            </a:r>
          </a:p>
          <a:p>
            <a:r>
              <a:rPr kumimoji="1" lang="en-US" altLang="zh-CN" dirty="0" smtClean="0"/>
              <a:t>Conflict:  “0A”-&gt;10, “000A”-&gt;10</a:t>
            </a:r>
          </a:p>
          <a:p>
            <a:r>
              <a:rPr kumimoji="1" lang="en-US" altLang="zh-CN" dirty="0" smtClean="0"/>
              <a:t>Append “1” at the left side of bigrams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“10000” – “FF” – 2 =  65536 – 257 = 65279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524994" y="3197193"/>
            <a:ext cx="1544594" cy="667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000A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140340" y="3197192"/>
            <a:ext cx="1544594" cy="667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1000A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140340" y="4014327"/>
            <a:ext cx="1544594" cy="667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10AB3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524994" y="4016858"/>
            <a:ext cx="1544594" cy="667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0AB3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>
            <a:off x="3342290" y="3522552"/>
            <a:ext cx="55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3313386" y="4339687"/>
            <a:ext cx="55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2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Data Preprocessing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b="1" u="sng" dirty="0" smtClean="0"/>
              <a:t>*.</a:t>
            </a:r>
            <a:r>
              <a:rPr kumimoji="1" lang="en-US" altLang="zh-CN" sz="2400" b="1" u="sng" dirty="0" err="1" smtClean="0"/>
              <a:t>asm</a:t>
            </a:r>
            <a:r>
              <a:rPr kumimoji="1" lang="en-US" altLang="zh-CN" sz="2400" b="1" u="sng" dirty="0" smtClean="0"/>
              <a:t> files:</a:t>
            </a:r>
          </a:p>
          <a:p>
            <a:r>
              <a:rPr kumimoji="1" lang="en-US" altLang="zh-CN" dirty="0" smtClean="0"/>
              <a:t>Extract gray-scale images from *.</a:t>
            </a:r>
            <a:r>
              <a:rPr kumimoji="1" lang="en-US" altLang="zh-CN" dirty="0" err="1" smtClean="0"/>
              <a:t>asm</a:t>
            </a:r>
            <a:r>
              <a:rPr kumimoji="1" lang="en-US" altLang="zh-CN" dirty="0" smtClean="0"/>
              <a:t> files</a:t>
            </a:r>
          </a:p>
          <a:p>
            <a:r>
              <a:rPr kumimoji="1" lang="en-US" altLang="zh-CN" dirty="0" smtClean="0"/>
              <a:t>P</a:t>
            </a:r>
            <a:r>
              <a:rPr kumimoji="1" lang="en-US" altLang="zh-CN" dirty="0" smtClean="0"/>
              <a:t>ick the first 1000 pixels as a 1000-dimensional vector for each file.</a:t>
            </a:r>
          </a:p>
          <a:p>
            <a:endParaRPr kumimoji="1" lang="zh-CN" altLang="en-US" dirty="0" smtClean="0"/>
          </a:p>
          <a:p>
            <a:r>
              <a:rPr kumimoji="1" lang="en-US" altLang="zh-CN" sz="2400" b="1" u="sng" dirty="0" smtClean="0"/>
              <a:t>Combine two kinds of training and text files:</a:t>
            </a:r>
          </a:p>
          <a:p>
            <a:r>
              <a:rPr kumimoji="1" lang="en-US" altLang="zh-CN" dirty="0" smtClean="0"/>
              <a:t>*.byte: 1-65792</a:t>
            </a:r>
          </a:p>
          <a:p>
            <a:r>
              <a:rPr kumimoji="1" lang="en-US" altLang="zh-CN" dirty="0" smtClean="0"/>
              <a:t>*.</a:t>
            </a:r>
            <a:r>
              <a:rPr kumimoji="1" lang="en-US" altLang="zh-CN" dirty="0" err="1" smtClean="0"/>
              <a:t>asm</a:t>
            </a:r>
            <a:r>
              <a:rPr kumimoji="1" lang="en-US" altLang="zh-CN" dirty="0" smtClean="0"/>
              <a:t>: 65793-66792</a:t>
            </a:r>
          </a:p>
          <a:p>
            <a:r>
              <a:rPr kumimoji="1" lang="en-US" altLang="zh-CN" dirty="0" smtClean="0"/>
              <a:t>So we got a 66792-dimensional sparse matrix for each line of training file.</a:t>
            </a:r>
          </a:p>
          <a:p>
            <a:r>
              <a:rPr kumimoji="1" lang="en-US" altLang="zh-CN" dirty="0" smtClean="0"/>
              <a:t>Convert training file to SVM format.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373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Modeling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b="1" u="sng" dirty="0" smtClean="0"/>
              <a:t>Gradient Boosting Tree:</a:t>
            </a:r>
          </a:p>
          <a:p>
            <a:r>
              <a:rPr kumimoji="1" lang="en-US" altLang="zh-CN" dirty="0" smtClean="0"/>
              <a:t>Since the labels are not order variables, the result of GBT regression is not as good as expected, which theoretically consist with </a:t>
            </a:r>
            <a:r>
              <a:rPr kumimoji="1" lang="en-US" altLang="zh-CN" smtClean="0"/>
              <a:t>previous research.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sz="2400" b="1" dirty="0" smtClean="0"/>
              <a:t>Random Forest:</a:t>
            </a:r>
          </a:p>
          <a:p>
            <a:r>
              <a:rPr lang="en-US" altLang="zh-CN" dirty="0" smtClean="0"/>
              <a:t>Parameters: </a:t>
            </a:r>
            <a:r>
              <a:rPr lang="en-US" altLang="zh-CN" dirty="0" err="1" smtClean="0"/>
              <a:t>max_depth</a:t>
            </a:r>
            <a:r>
              <a:rPr lang="en-US" altLang="zh-CN" dirty="0" smtClean="0"/>
              <a:t> </a:t>
            </a:r>
            <a:r>
              <a:rPr lang="en-US" altLang="zh-CN" dirty="0"/>
              <a:t>= 20, </a:t>
            </a:r>
            <a:r>
              <a:rPr lang="en-US" altLang="zh-CN" dirty="0" err="1"/>
              <a:t>num_trees</a:t>
            </a:r>
            <a:r>
              <a:rPr lang="en-US" altLang="zh-CN" dirty="0"/>
              <a:t> = 1000, </a:t>
            </a:r>
            <a:r>
              <a:rPr lang="en-US" altLang="zh-CN" dirty="0" err="1"/>
              <a:t>max_bin</a:t>
            </a:r>
            <a:r>
              <a:rPr lang="en-US" altLang="zh-CN" dirty="0"/>
              <a:t> = </a:t>
            </a:r>
            <a:r>
              <a:rPr lang="en-US" altLang="zh-CN" dirty="0" smtClean="0"/>
              <a:t>100</a:t>
            </a:r>
          </a:p>
          <a:p>
            <a:endParaRPr kumimoji="1" lang="en-US" altLang="zh-CN" dirty="0"/>
          </a:p>
          <a:p>
            <a:r>
              <a:rPr lang="en-US" altLang="zh-CN" dirty="0"/>
              <a:t>Another version of random forest with </a:t>
            </a:r>
            <a:r>
              <a:rPr lang="en-US" altLang="zh-CN" dirty="0" smtClean="0"/>
              <a:t>more variables, more </a:t>
            </a:r>
            <a:r>
              <a:rPr lang="en-US" altLang="zh-CN" dirty="0"/>
              <a:t>number of trees and deeper depth was killed by AWS for some reason, which should have better performance than our current model</a:t>
            </a:r>
            <a:r>
              <a:rPr lang="en-US" altLang="zh-CN" dirty="0" smtClean="0"/>
              <a:t>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42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Operation and Platform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AWS Managed Hadoop Framework</a:t>
            </a:r>
          </a:p>
          <a:p>
            <a:r>
              <a:rPr kumimoji="1" lang="en-US" altLang="zh-CN" dirty="0" smtClean="0"/>
              <a:t>Spark 2.0.0</a:t>
            </a:r>
          </a:p>
          <a:p>
            <a:r>
              <a:rPr kumimoji="1" lang="en-US" altLang="zh-CN" dirty="0" smtClean="0"/>
              <a:t>Python</a:t>
            </a:r>
          </a:p>
          <a:p>
            <a:r>
              <a:rPr kumimoji="1" lang="en-US" altLang="zh-CN" dirty="0" smtClean="0"/>
              <a:t>Master &amp; Slaves: c3.8xlarge</a:t>
            </a:r>
          </a:p>
          <a:p>
            <a:r>
              <a:rPr kumimoji="1" lang="en-US" altLang="zh-CN" dirty="0" smtClean="0"/>
              <a:t>Runtime: approximately 7 hours for training.</a:t>
            </a:r>
          </a:p>
          <a:p>
            <a:r>
              <a:rPr kumimoji="1" lang="en-US" altLang="zh-CN" dirty="0" smtClean="0"/>
              <a:t>Parameters: --driver-memory 45G --driver-cores 30 --</a:t>
            </a:r>
            <a:r>
              <a:rPr kumimoji="1" lang="en-US" altLang="zh-CN" dirty="0" err="1" smtClean="0"/>
              <a:t>num</a:t>
            </a:r>
            <a:r>
              <a:rPr kumimoji="1" lang="en-US" altLang="zh-CN" dirty="0" smtClean="0"/>
              <a:t>-executors 5</a:t>
            </a:r>
          </a:p>
          <a:p>
            <a:pPr marL="274320" lvl="1" indent="0">
              <a:buNone/>
            </a:pPr>
            <a:r>
              <a:rPr kumimoji="1" lang="en-US" altLang="zh-CN" sz="1800" dirty="0"/>
              <a:t>	 </a:t>
            </a:r>
            <a:r>
              <a:rPr kumimoji="1" lang="en-US" altLang="zh-CN" sz="1800" dirty="0" smtClean="0"/>
              <a:t>         --executor-memory 45G --executor-cores 30</a:t>
            </a:r>
          </a:p>
          <a:p>
            <a:pPr marL="274320" lvl="1" indent="0">
              <a:buNone/>
            </a:pPr>
            <a:endParaRPr kumimoji="1" lang="en-US" altLang="zh-CN" sz="1800" dirty="0" smtClean="0"/>
          </a:p>
          <a:p>
            <a:r>
              <a:rPr kumimoji="1" lang="en-US" altLang="zh-CN" spc="10" dirty="0" smtClean="0">
                <a:solidFill>
                  <a:srgbClr val="000000"/>
                </a:solidFill>
              </a:rPr>
              <a:t>98.9%</a:t>
            </a:r>
            <a:r>
              <a:rPr kumimoji="1" lang="zh-CN" altLang="en-US" spc="1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pc="10" dirty="0" smtClean="0">
                <a:solidFill>
                  <a:srgbClr val="000000"/>
                </a:solidFill>
              </a:rPr>
              <a:t>accuracy rate in test data.</a:t>
            </a:r>
            <a:endParaRPr kumimoji="1" lang="en-US" altLang="zh-CN" dirty="0" smtClean="0"/>
          </a:p>
          <a:p>
            <a:pPr lvl="1"/>
            <a:endParaRPr kumimoji="1" lang="en-US" altLang="zh-CN" sz="1800" dirty="0" smtClean="0"/>
          </a:p>
          <a:p>
            <a:pPr marL="274320" lvl="1" indent="0"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1052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Thanks!</a:t>
            </a:r>
            <a:endParaRPr kumimoji="1"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42" y="904617"/>
            <a:ext cx="5824358" cy="485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54694"/>
      </p:ext>
    </p:extLst>
  </p:cSld>
  <p:clrMapOvr>
    <a:masterClrMapping/>
  </p:clrMapOvr>
</p:sld>
</file>

<file path=ppt/theme/theme1.xml><?xml version="1.0" encoding="utf-8"?>
<a:theme xmlns:a="http://schemas.openxmlformats.org/drawingml/2006/main" name="视图">
  <a:themeElements>
    <a:clrScheme name="视图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视图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图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2470</TotalTime>
  <Words>306</Words>
  <Application>Microsoft Macintosh PowerPoint</Application>
  <PresentationFormat>宽屏</PresentationFormat>
  <Paragraphs>71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Calisto MT</vt:lpstr>
      <vt:lpstr>Century Schoolbook</vt:lpstr>
      <vt:lpstr>DengXian</vt:lpstr>
      <vt:lpstr>Wingdings 2</vt:lpstr>
      <vt:lpstr>宋体</vt:lpstr>
      <vt:lpstr>Arial</vt:lpstr>
      <vt:lpstr>视图</vt:lpstr>
      <vt:lpstr>Malware Classification</vt:lpstr>
      <vt:lpstr>Overview</vt:lpstr>
      <vt:lpstr>Introduction</vt:lpstr>
      <vt:lpstr>Data Preprocessing</vt:lpstr>
      <vt:lpstr>Data Preprocessing</vt:lpstr>
      <vt:lpstr>Data Preprocessing</vt:lpstr>
      <vt:lpstr>Modeling</vt:lpstr>
      <vt:lpstr>Operation and Platform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Classification</dc:title>
  <dc:creator>Yang Song</dc:creator>
  <cp:lastModifiedBy>Yang Song</cp:lastModifiedBy>
  <cp:revision>18</cp:revision>
  <dcterms:created xsi:type="dcterms:W3CDTF">2016-09-26T19:22:16Z</dcterms:created>
  <dcterms:modified xsi:type="dcterms:W3CDTF">2016-09-28T12:33:01Z</dcterms:modified>
</cp:coreProperties>
</file>