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6" r:id="rId1"/>
  </p:sldMasterIdLst>
  <p:notesMasterIdLst>
    <p:notesMasterId r:id="rId21"/>
  </p:notesMasterIdLst>
  <p:sldIdLst>
    <p:sldId id="256" r:id="rId2"/>
    <p:sldId id="259" r:id="rId3"/>
    <p:sldId id="274" r:id="rId4"/>
    <p:sldId id="257" r:id="rId5"/>
    <p:sldId id="258" r:id="rId6"/>
    <p:sldId id="260" r:id="rId7"/>
    <p:sldId id="261" r:id="rId8"/>
    <p:sldId id="262" r:id="rId9"/>
    <p:sldId id="266" r:id="rId10"/>
    <p:sldId id="263" r:id="rId11"/>
    <p:sldId id="264" r:id="rId12"/>
    <p:sldId id="265" r:id="rId13"/>
    <p:sldId id="267" r:id="rId14"/>
    <p:sldId id="273"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8"/>
    <p:restoredTop sz="82481"/>
  </p:normalViewPr>
  <p:slideViewPr>
    <p:cSldViewPr snapToGrid="0" snapToObjects="1">
      <p:cViewPr varScale="1">
        <p:scale>
          <a:sx n="89" d="100"/>
          <a:sy n="89" d="100"/>
        </p:scale>
        <p:origin x="200"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7AFEC-86CD-1848-A511-7E8F908EF60C}" type="datetimeFigureOut">
              <a:rPr lang="en-US" smtClean="0"/>
              <a:t>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B428B-CBFE-FA43-A0E0-BA65435BCE62}" type="slidenum">
              <a:rPr lang="en-US" smtClean="0"/>
              <a:t>‹#›</a:t>
            </a:fld>
            <a:endParaRPr lang="en-US"/>
          </a:p>
        </p:txBody>
      </p:sp>
    </p:spTree>
    <p:extLst>
      <p:ext uri="{BB962C8B-B14F-4D97-AF65-F5344CB8AC3E}">
        <p14:creationId xmlns:p14="http://schemas.microsoft.com/office/powerpoint/2010/main" val="5001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idea:</a:t>
            </a:r>
          </a:p>
          <a:p>
            <a:r>
              <a:rPr lang="en-US" dirty="0" smtClean="0"/>
              <a:t> - spark for inter-node parallelism</a:t>
            </a:r>
          </a:p>
          <a:p>
            <a:r>
              <a:rPr lang="en-US" baseline="0" dirty="0" smtClean="0"/>
              <a:t> - GPUs / </a:t>
            </a:r>
            <a:r>
              <a:rPr lang="en-US" baseline="0" dirty="0" err="1" smtClean="0"/>
              <a:t>Caffe</a:t>
            </a:r>
            <a:r>
              <a:rPr lang="en-US" baseline="0" dirty="0" smtClean="0"/>
              <a:t> for intra-node parallelism</a:t>
            </a:r>
            <a:endParaRPr lang="en-US" dirty="0"/>
          </a:p>
        </p:txBody>
      </p:sp>
      <p:sp>
        <p:nvSpPr>
          <p:cNvPr id="4" name="Slide Number Placeholder 3"/>
          <p:cNvSpPr>
            <a:spLocks noGrp="1"/>
          </p:cNvSpPr>
          <p:nvPr>
            <p:ph type="sldNum" sz="quarter" idx="10"/>
          </p:nvPr>
        </p:nvSpPr>
        <p:spPr/>
        <p:txBody>
          <a:bodyPr/>
          <a:lstStyle/>
          <a:p>
            <a:fld id="{9B7B428B-CBFE-FA43-A0E0-BA65435BCE62}" type="slidenum">
              <a:rPr lang="en-US" smtClean="0"/>
              <a:t>4</a:t>
            </a:fld>
            <a:endParaRPr lang="en-US"/>
          </a:p>
        </p:txBody>
      </p:sp>
    </p:spTree>
    <p:extLst>
      <p:ext uri="{BB962C8B-B14F-4D97-AF65-F5344CB8AC3E}">
        <p14:creationId xmlns:p14="http://schemas.microsoft.com/office/powerpoint/2010/main" val="17783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plotting library</a:t>
            </a:r>
            <a:r>
              <a:rPr lang="en-US" baseline="0" dirty="0" smtClean="0"/>
              <a:t> did they use? ^_^</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figure shows the speedups obtained by the naive parallelization scheme and by </a:t>
            </a:r>
            <a:r>
              <a:rPr lang="en-US" sz="1200" kern="1200" dirty="0" err="1" smtClean="0">
                <a:solidFill>
                  <a:schemeClr val="tx1"/>
                </a:solidFill>
                <a:effectLst/>
                <a:latin typeface="+mn-lt"/>
                <a:ea typeface="+mn-ea"/>
                <a:cs typeface="+mn-cs"/>
              </a:rPr>
              <a:t>SparkNet</a:t>
            </a:r>
            <a:r>
              <a:rPr lang="en-US" sz="1200" kern="1200" dirty="0" smtClean="0">
                <a:solidFill>
                  <a:schemeClr val="tx1"/>
                </a:solidFill>
                <a:effectLst/>
                <a:latin typeface="+mn-lt"/>
                <a:ea typeface="+mn-ea"/>
                <a:cs typeface="+mn-cs"/>
              </a:rPr>
              <a:t> as a function of the cluster’s communication overhead (normalized so that C(b) = 1). We consider K = 5. The data for this plot applies to training a modified version of </a:t>
            </a:r>
            <a:r>
              <a:rPr lang="en-US" sz="1200" kern="1200" dirty="0" err="1" smtClean="0">
                <a:solidFill>
                  <a:schemeClr val="tx1"/>
                </a:solidFill>
                <a:effectLst/>
                <a:latin typeface="+mn-lt"/>
                <a:ea typeface="+mn-ea"/>
                <a:cs typeface="+mn-cs"/>
              </a:rPr>
              <a:t>AlexNet</a:t>
            </a:r>
            <a:r>
              <a:rPr lang="en-US" sz="1200" kern="1200" dirty="0" smtClean="0">
                <a:solidFill>
                  <a:schemeClr val="tx1"/>
                </a:solidFill>
                <a:effectLst/>
                <a:latin typeface="+mn-lt"/>
                <a:ea typeface="+mn-ea"/>
                <a:cs typeface="+mn-cs"/>
              </a:rPr>
              <a:t> on a subset of ImageNet (approximately 1000 images for each of the first 100 classes). The speedup obtained by the naive parallelization scheme is C(b)/(C(b)/K + S). The speedup obtained by </a:t>
            </a:r>
            <a:r>
              <a:rPr lang="en-US" sz="1200" kern="1200" dirty="0" err="1" smtClean="0">
                <a:solidFill>
                  <a:schemeClr val="tx1"/>
                </a:solidFill>
                <a:effectLst/>
                <a:latin typeface="+mn-lt"/>
                <a:ea typeface="+mn-ea"/>
                <a:cs typeface="+mn-cs"/>
              </a:rPr>
              <a:t>SparkNet</a:t>
            </a:r>
            <a:r>
              <a:rPr lang="en-US" sz="1200" kern="1200" dirty="0" smtClean="0">
                <a:solidFill>
                  <a:schemeClr val="tx1"/>
                </a:solidFill>
                <a:effectLst/>
                <a:latin typeface="+mn-lt"/>
                <a:ea typeface="+mn-ea"/>
                <a:cs typeface="+mn-cs"/>
              </a:rPr>
              <a:t> is Na(b)C(b)/[(</a:t>
            </a:r>
            <a:r>
              <a:rPr lang="en-US" sz="1200" kern="1200" dirty="0" err="1" smtClean="0">
                <a:solidFill>
                  <a:schemeClr val="tx1"/>
                </a:solidFill>
                <a:effectLst/>
                <a:latin typeface="+mn-lt"/>
                <a:ea typeface="+mn-ea"/>
                <a:cs typeface="+mn-cs"/>
              </a:rPr>
              <a:t>τC</a:t>
            </a:r>
            <a:r>
              <a:rPr lang="en-US" sz="1200" kern="1200" dirty="0" smtClean="0">
                <a:solidFill>
                  <a:schemeClr val="tx1"/>
                </a:solidFill>
                <a:effectLst/>
                <a:latin typeface="+mn-lt"/>
                <a:ea typeface="+mn-ea"/>
                <a:cs typeface="+mn-cs"/>
              </a:rPr>
              <a:t>(b) + S)Ma(</a:t>
            </a:r>
            <a:r>
              <a:rPr lang="en-US" sz="1200" kern="1200" dirty="0" err="1" smtClean="0">
                <a:solidFill>
                  <a:schemeClr val="tx1"/>
                </a:solidFill>
                <a:effectLst/>
                <a:latin typeface="+mn-lt"/>
                <a:ea typeface="+mn-ea"/>
                <a:cs typeface="+mn-cs"/>
              </a:rPr>
              <a:t>b,K,τ</a:t>
            </a:r>
            <a:r>
              <a:rPr lang="en-US" sz="1200" kern="1200" dirty="0" smtClean="0">
                <a:solidFill>
                  <a:schemeClr val="tx1"/>
                </a:solidFill>
                <a:effectLst/>
                <a:latin typeface="+mn-lt"/>
                <a:ea typeface="+mn-ea"/>
                <a:cs typeface="+mn-cs"/>
              </a:rPr>
              <a:t>)] for a specific value of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The numerator is the time required by serial SGD to achieve an accuracy of a, and the denominator is the time required by </a:t>
            </a:r>
            <a:r>
              <a:rPr lang="en-US" sz="1200" kern="1200" dirty="0" err="1" smtClean="0">
                <a:solidFill>
                  <a:schemeClr val="tx1"/>
                </a:solidFill>
                <a:effectLst/>
                <a:latin typeface="+mn-lt"/>
                <a:ea typeface="+mn-ea"/>
                <a:cs typeface="+mn-cs"/>
              </a:rPr>
              <a:t>SparkNet</a:t>
            </a:r>
            <a:r>
              <a:rPr lang="en-US" sz="1200" kern="1200" dirty="0" smtClean="0">
                <a:solidFill>
                  <a:schemeClr val="tx1"/>
                </a:solidFill>
                <a:effectLst/>
                <a:latin typeface="+mn-lt"/>
                <a:ea typeface="+mn-ea"/>
                <a:cs typeface="+mn-cs"/>
              </a:rPr>
              <a:t> to achieve the same accuracy (see Equation 1 and Equation 2). For the optimal value of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 the speedup is </a:t>
            </a:r>
            <a:r>
              <a:rPr lang="en-US" sz="1200" kern="1200" dirty="0" err="1" smtClean="0">
                <a:solidFill>
                  <a:schemeClr val="tx1"/>
                </a:solidFill>
                <a:effectLst/>
                <a:latin typeface="+mn-lt"/>
                <a:ea typeface="+mn-ea"/>
                <a:cs typeface="+mn-cs"/>
              </a:rPr>
              <a:t>maxτ</a:t>
            </a:r>
            <a:r>
              <a:rPr lang="en-US" sz="1200" kern="1200" dirty="0" smtClean="0">
                <a:solidFill>
                  <a:schemeClr val="tx1"/>
                </a:solidFill>
                <a:effectLst/>
                <a:latin typeface="+mn-lt"/>
                <a:ea typeface="+mn-ea"/>
                <a:cs typeface="+mn-cs"/>
              </a:rPr>
              <a:t> Na(b)C(b)/[(</a:t>
            </a:r>
            <a:r>
              <a:rPr lang="en-US" sz="1200" kern="1200" dirty="0" err="1" smtClean="0">
                <a:solidFill>
                  <a:schemeClr val="tx1"/>
                </a:solidFill>
                <a:effectLst/>
                <a:latin typeface="+mn-lt"/>
                <a:ea typeface="+mn-ea"/>
                <a:cs typeface="+mn-cs"/>
              </a:rPr>
              <a:t>τC</a:t>
            </a:r>
            <a:r>
              <a:rPr lang="en-US" sz="1200" kern="1200" dirty="0" smtClean="0">
                <a:solidFill>
                  <a:schemeClr val="tx1"/>
                </a:solidFill>
                <a:effectLst/>
                <a:latin typeface="+mn-lt"/>
                <a:ea typeface="+mn-ea"/>
                <a:cs typeface="+mn-cs"/>
              </a:rPr>
              <a:t>(b) + S)Ma(</a:t>
            </a:r>
            <a:r>
              <a:rPr lang="en-US" sz="1200" kern="1200" dirty="0" err="1" smtClean="0">
                <a:solidFill>
                  <a:schemeClr val="tx1"/>
                </a:solidFill>
                <a:effectLst/>
                <a:latin typeface="+mn-lt"/>
                <a:ea typeface="+mn-ea"/>
                <a:cs typeface="+mn-cs"/>
              </a:rPr>
              <a:t>b,K,τ</a:t>
            </a:r>
            <a:r>
              <a:rPr lang="en-US" sz="1200" kern="1200" dirty="0" smtClean="0">
                <a:solidFill>
                  <a:schemeClr val="tx1"/>
                </a:solidFill>
                <a:effectLst/>
                <a:latin typeface="+mn-lt"/>
                <a:ea typeface="+mn-ea"/>
                <a:cs typeface="+mn-cs"/>
              </a:rPr>
              <a:t>)]. To plot the </a:t>
            </a:r>
            <a:r>
              <a:rPr lang="en-US" sz="1200" kern="1200" dirty="0" err="1" smtClean="0">
                <a:solidFill>
                  <a:schemeClr val="tx1"/>
                </a:solidFill>
                <a:effectLst/>
                <a:latin typeface="+mn-lt"/>
                <a:ea typeface="+mn-ea"/>
                <a:cs typeface="+mn-cs"/>
              </a:rPr>
              <a:t>SparkNet</a:t>
            </a:r>
            <a:r>
              <a:rPr lang="en-US" sz="1200" kern="1200" dirty="0" smtClean="0">
                <a:solidFill>
                  <a:schemeClr val="tx1"/>
                </a:solidFill>
                <a:effectLst/>
                <a:latin typeface="+mn-lt"/>
                <a:ea typeface="+mn-ea"/>
                <a:cs typeface="+mn-cs"/>
              </a:rPr>
              <a:t> speedup curve, we maximize over the set of values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 {1, 2, 5, 10, 25, 100, 500, 1000, 2500} and use the values Ma(</a:t>
            </a:r>
            <a:r>
              <a:rPr lang="en-US" sz="1200" kern="1200" dirty="0" err="1" smtClean="0">
                <a:solidFill>
                  <a:schemeClr val="tx1"/>
                </a:solidFill>
                <a:effectLst/>
                <a:latin typeface="+mn-lt"/>
                <a:ea typeface="+mn-ea"/>
                <a:cs typeface="+mn-cs"/>
              </a:rPr>
              <a:t>b,K,τ</a:t>
            </a:r>
            <a:r>
              <a:rPr lang="en-US" sz="1200" kern="1200" dirty="0" smtClean="0">
                <a:solidFill>
                  <a:schemeClr val="tx1"/>
                </a:solidFill>
                <a:effectLst/>
                <a:latin typeface="+mn-lt"/>
                <a:ea typeface="+mn-ea"/>
                <a:cs typeface="+mn-cs"/>
              </a:rPr>
              <a:t>) and Na(b) from the experiments in the fifth row of Figure 3. In our experiments, we have S ≈ 20s and C(b) ≈ 2s. </a:t>
            </a:r>
            <a:endParaRPr lang="en-US" dirty="0" smtClean="0"/>
          </a:p>
          <a:p>
            <a:endParaRPr lang="en-US" dirty="0"/>
          </a:p>
        </p:txBody>
      </p:sp>
      <p:sp>
        <p:nvSpPr>
          <p:cNvPr id="4" name="Slide Number Placeholder 3"/>
          <p:cNvSpPr>
            <a:spLocks noGrp="1"/>
          </p:cNvSpPr>
          <p:nvPr>
            <p:ph type="sldNum" sz="quarter" idx="10"/>
          </p:nvPr>
        </p:nvSpPr>
        <p:spPr/>
        <p:txBody>
          <a:bodyPr/>
          <a:lstStyle/>
          <a:p>
            <a:fld id="{9B7B428B-CBFE-FA43-A0E0-BA65435BCE62}" type="slidenum">
              <a:rPr lang="en-US" smtClean="0"/>
              <a:t>15</a:t>
            </a:fld>
            <a:endParaRPr lang="en-US"/>
          </a:p>
        </p:txBody>
      </p:sp>
    </p:spTree>
    <p:extLst>
      <p:ext uri="{BB962C8B-B14F-4D97-AF65-F5344CB8AC3E}">
        <p14:creationId xmlns:p14="http://schemas.microsoft.com/office/powerpoint/2010/main" val="675068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figure shows the dependence of the parallelization scheme described in Section 2.1 on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(number of iterations). Each experiment was run with K = 5 workers. This figure shows that good performance can be achieved without collecting and broadcasting the model after every SGD update. </a:t>
            </a:r>
            <a:endParaRPr lang="en-US" dirty="0" smtClean="0"/>
          </a:p>
          <a:p>
            <a:endParaRPr lang="en-US" dirty="0"/>
          </a:p>
        </p:txBody>
      </p:sp>
      <p:sp>
        <p:nvSpPr>
          <p:cNvPr id="4" name="Slide Number Placeholder 3"/>
          <p:cNvSpPr>
            <a:spLocks noGrp="1"/>
          </p:cNvSpPr>
          <p:nvPr>
            <p:ph type="sldNum" sz="quarter" idx="10"/>
          </p:nvPr>
        </p:nvSpPr>
        <p:spPr/>
        <p:txBody>
          <a:bodyPr/>
          <a:lstStyle/>
          <a:p>
            <a:fld id="{9B7B428B-CBFE-FA43-A0E0-BA65435BCE62}" type="slidenum">
              <a:rPr lang="en-US" smtClean="0"/>
              <a:t>17</a:t>
            </a:fld>
            <a:endParaRPr lang="en-US"/>
          </a:p>
        </p:txBody>
      </p:sp>
    </p:spTree>
    <p:extLst>
      <p:ext uri="{BB962C8B-B14F-4D97-AF65-F5344CB8AC3E}">
        <p14:creationId xmlns:p14="http://schemas.microsoft.com/office/powerpoint/2010/main" val="144580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facilitate manipulation of data and weights without copying memory from </a:t>
            </a:r>
            <a:r>
              <a:rPr lang="en-US" sz="1200" kern="1200" dirty="0" err="1" smtClean="0">
                <a:solidFill>
                  <a:schemeClr val="tx1"/>
                </a:solidFill>
                <a:effectLst/>
                <a:latin typeface="+mn-lt"/>
                <a:ea typeface="+mn-ea"/>
                <a:cs typeface="+mn-cs"/>
              </a:rPr>
              <a:t>Caffe</a:t>
            </a:r>
            <a:r>
              <a:rPr lang="en-US" sz="1200" kern="1200" dirty="0" smtClean="0">
                <a:solidFill>
                  <a:schemeClr val="tx1"/>
                </a:solidFill>
                <a:effectLst/>
                <a:latin typeface="+mn-lt"/>
                <a:ea typeface="+mn-ea"/>
                <a:cs typeface="+mn-cs"/>
              </a:rPr>
              <a:t>, we implement the </a:t>
            </a:r>
            <a:r>
              <a:rPr lang="en-US" sz="1200" kern="1200" dirty="0" err="1" smtClean="0">
                <a:solidFill>
                  <a:schemeClr val="tx1"/>
                </a:solidFill>
                <a:effectLst/>
                <a:latin typeface="+mn-lt"/>
                <a:ea typeface="+mn-ea"/>
                <a:cs typeface="+mn-cs"/>
              </a:rPr>
              <a:t>NDArray</a:t>
            </a:r>
            <a:r>
              <a:rPr lang="en-US" sz="1200" kern="1200" dirty="0" smtClean="0">
                <a:solidFill>
                  <a:schemeClr val="tx1"/>
                </a:solidFill>
                <a:effectLst/>
                <a:latin typeface="+mn-lt"/>
                <a:ea typeface="+mn-ea"/>
                <a:cs typeface="+mn-cs"/>
              </a:rPr>
              <a:t> class, which is a lightweight multi-dimensional tensor library. </a:t>
            </a:r>
            <a:endParaRPr lang="en-US" dirty="0" smtClean="0"/>
          </a:p>
        </p:txBody>
      </p:sp>
      <p:sp>
        <p:nvSpPr>
          <p:cNvPr id="4" name="Slide Number Placeholder 3"/>
          <p:cNvSpPr>
            <a:spLocks noGrp="1"/>
          </p:cNvSpPr>
          <p:nvPr>
            <p:ph type="sldNum" sz="quarter" idx="10"/>
          </p:nvPr>
        </p:nvSpPr>
        <p:spPr/>
        <p:txBody>
          <a:bodyPr/>
          <a:lstStyle/>
          <a:p>
            <a:fld id="{9B7B428B-CBFE-FA43-A0E0-BA65435BCE62}" type="slidenum">
              <a:rPr lang="en-US" smtClean="0"/>
              <a:t>6</a:t>
            </a:fld>
            <a:endParaRPr lang="en-US"/>
          </a:p>
        </p:txBody>
      </p:sp>
    </p:spTree>
    <p:extLst>
      <p:ext uri="{BB962C8B-B14F-4D97-AF65-F5344CB8AC3E}">
        <p14:creationId xmlns:p14="http://schemas.microsoft.com/office/powerpoint/2010/main" val="230550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 The data is split among the Spark workers. In every iteration, the Spark master broadcasts the model parameters to each worker.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Each worker then runs SGD on the model with its subset of data for a fixed number of iterations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(we use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 50 in example code) or for a fixed length of time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Resulting model parameters on each worker are sent to the master and averaged to form the new model parameters</a:t>
            </a:r>
            <a:endParaRPr lang="en-US" dirty="0" smtClean="0"/>
          </a:p>
        </p:txBody>
      </p:sp>
      <p:sp>
        <p:nvSpPr>
          <p:cNvPr id="4" name="Slide Number Placeholder 3"/>
          <p:cNvSpPr>
            <a:spLocks noGrp="1"/>
          </p:cNvSpPr>
          <p:nvPr>
            <p:ph type="sldNum" sz="quarter" idx="10"/>
          </p:nvPr>
        </p:nvSpPr>
        <p:spPr/>
        <p:txBody>
          <a:bodyPr/>
          <a:lstStyle/>
          <a:p>
            <a:fld id="{9B7B428B-CBFE-FA43-A0E0-BA65435BCE62}" type="slidenum">
              <a:rPr lang="en-US" smtClean="0"/>
              <a:t>8</a:t>
            </a:fld>
            <a:endParaRPr lang="en-US"/>
          </a:p>
        </p:txBody>
      </p:sp>
    </p:spTree>
    <p:extLst>
      <p:ext uri="{BB962C8B-B14F-4D97-AF65-F5344CB8AC3E}">
        <p14:creationId xmlns:p14="http://schemas.microsoft.com/office/powerpoint/2010/main" val="29454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figure depicts a parallel run of SGD on K = 4 machines under a naive parallelization scheme. At each iteration, each batch of size b is divided among the K machines, the gradients over the subsets are computed separately on each machine, the updates are aggregated, and the new model is broadcast to the workers. Algorithmically, this approach is exactly equivalent to the serial run of SGD in Figure 2a and so the number of iterations required to achieve an accuracy of a is the same value Na(b). </a:t>
            </a:r>
            <a:endParaRPr lang="en-US" dirty="0" smtClean="0"/>
          </a:p>
          <a:p>
            <a:endParaRPr lang="en-US" dirty="0"/>
          </a:p>
        </p:txBody>
      </p:sp>
      <p:sp>
        <p:nvSpPr>
          <p:cNvPr id="4" name="Slide Number Placeholder 3"/>
          <p:cNvSpPr>
            <a:spLocks noGrp="1"/>
          </p:cNvSpPr>
          <p:nvPr>
            <p:ph type="sldNum" sz="quarter" idx="10"/>
          </p:nvPr>
        </p:nvSpPr>
        <p:spPr/>
        <p:txBody>
          <a:bodyPr/>
          <a:lstStyle/>
          <a:p>
            <a:fld id="{9B7B428B-CBFE-FA43-A0E0-BA65435BCE62}" type="slidenum">
              <a:rPr lang="en-US" smtClean="0"/>
              <a:t>9</a:t>
            </a:fld>
            <a:endParaRPr lang="en-US"/>
          </a:p>
        </p:txBody>
      </p:sp>
    </p:spTree>
    <p:extLst>
      <p:ext uri="{BB962C8B-B14F-4D97-AF65-F5344CB8AC3E}">
        <p14:creationId xmlns:p14="http://schemas.microsoft.com/office/powerpoint/2010/main" val="146072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standard approach to parallelizing each gradient computation requires broadcasting and collect- </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model parameters (hundreds of megabytes per worker and gigabytes in total) after every SGD update, which occurs tens of thousands of times during training.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our EC2 cluster, each broadcast and collection takes about twenty seconds, putting a bound on the speedup that can be expected using this approach without better hardware or without partitioning models across machines.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approach broadcasts and collects the parameters a factor of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times less for the same number of iterations. In our experiments, we set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 50, but other values seem to work about as well.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note that </a:t>
            </a:r>
            <a:r>
              <a:rPr lang="en-US" sz="1200" kern="1200" dirty="0" err="1" smtClean="0">
                <a:solidFill>
                  <a:schemeClr val="tx1"/>
                </a:solidFill>
                <a:effectLst/>
                <a:latin typeface="+mn-lt"/>
                <a:ea typeface="+mn-ea"/>
                <a:cs typeface="+mn-cs"/>
              </a:rPr>
              <a:t>Caffe</a:t>
            </a:r>
            <a:r>
              <a:rPr lang="en-US" sz="1200" kern="1200" dirty="0" smtClean="0">
                <a:solidFill>
                  <a:schemeClr val="tx1"/>
                </a:solidFill>
                <a:effectLst/>
                <a:latin typeface="+mn-lt"/>
                <a:ea typeface="+mn-ea"/>
                <a:cs typeface="+mn-cs"/>
              </a:rPr>
              <a:t> supports parallelism across multiple GPUs within a single node. This is not a competing form of parallelism but rather a complementary one. In some of our experiments, we use </a:t>
            </a:r>
            <a:r>
              <a:rPr lang="en-US" sz="1200" kern="1200" dirty="0" err="1" smtClean="0">
                <a:solidFill>
                  <a:schemeClr val="tx1"/>
                </a:solidFill>
                <a:effectLst/>
                <a:latin typeface="+mn-lt"/>
                <a:ea typeface="+mn-ea"/>
                <a:cs typeface="+mn-cs"/>
              </a:rPr>
              <a:t>Caffe</a:t>
            </a:r>
            <a:r>
              <a:rPr lang="en-US" sz="1200" kern="1200" dirty="0" smtClean="0">
                <a:solidFill>
                  <a:schemeClr val="tx1"/>
                </a:solidFill>
                <a:effectLst/>
                <a:latin typeface="+mn-lt"/>
                <a:ea typeface="+mn-ea"/>
                <a:cs typeface="+mn-cs"/>
              </a:rPr>
              <a:t> to handle parallelism within a single node, and we use the parallelization scheme described in Listing 3 to handle parallelism across nodes. </a:t>
            </a:r>
            <a:endParaRPr lang="en-US" dirty="0" smtClean="0"/>
          </a:p>
          <a:p>
            <a:endParaRPr lang="en-US" dirty="0"/>
          </a:p>
        </p:txBody>
      </p:sp>
      <p:sp>
        <p:nvSpPr>
          <p:cNvPr id="4" name="Slide Number Placeholder 3"/>
          <p:cNvSpPr>
            <a:spLocks noGrp="1"/>
          </p:cNvSpPr>
          <p:nvPr>
            <p:ph type="sldNum" sz="quarter" idx="10"/>
          </p:nvPr>
        </p:nvSpPr>
        <p:spPr/>
        <p:txBody>
          <a:bodyPr/>
          <a:lstStyle/>
          <a:p>
            <a:fld id="{9B7B428B-CBFE-FA43-A0E0-BA65435BCE62}" type="slidenum">
              <a:rPr lang="en-US" smtClean="0"/>
              <a:t>10</a:t>
            </a:fld>
            <a:endParaRPr lang="en-US"/>
          </a:p>
        </p:txBody>
      </p:sp>
    </p:spTree>
    <p:extLst>
      <p:ext uri="{BB962C8B-B14F-4D97-AF65-F5344CB8AC3E}">
        <p14:creationId xmlns:p14="http://schemas.microsoft.com/office/powerpoint/2010/main" val="21820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 must be much smaller than b, limiting the number of machines we can use to effectively parallelize the </a:t>
            </a:r>
            <a:r>
              <a:rPr lang="en-US" sz="1200" kern="1200" dirty="0" err="1" smtClean="0">
                <a:solidFill>
                  <a:schemeClr val="tx1"/>
                </a:solidFill>
                <a:effectLst/>
                <a:latin typeface="+mn-lt"/>
                <a:ea typeface="+mn-ea"/>
                <a:cs typeface="+mn-cs"/>
              </a:rPr>
              <a:t>minibatch</a:t>
            </a:r>
            <a:r>
              <a:rPr lang="en-US" sz="1200" kern="1200" dirty="0" smtClean="0">
                <a:solidFill>
                  <a:schemeClr val="tx1"/>
                </a:solidFill>
                <a:effectLst/>
                <a:latin typeface="+mn-lt"/>
                <a:ea typeface="+mn-ea"/>
                <a:cs typeface="+mn-cs"/>
              </a:rPr>
              <a:t> computation. One might imagine circumventing this limitation by using a larger batch size b. Unfortunately, the benefit of using larger batches is relatively modest. As the batch size b increases, Na(b) does not decrease enough to justify the use of a very large value of b.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aggregating the gradients and broadcasting the model parameters requires S units of time, then the time required by this approach is at least C(b)/K + S per iteration and Na(b)(C(b)/K + S) to achieve an accuracy of a </a:t>
            </a:r>
            <a:endParaRPr lang="en-US" dirty="0" smtClean="0"/>
          </a:p>
          <a:p>
            <a:endParaRPr lang="en-US" dirty="0"/>
          </a:p>
        </p:txBody>
      </p:sp>
      <p:sp>
        <p:nvSpPr>
          <p:cNvPr id="4" name="Slide Number Placeholder 3"/>
          <p:cNvSpPr>
            <a:spLocks noGrp="1"/>
          </p:cNvSpPr>
          <p:nvPr>
            <p:ph type="sldNum" sz="quarter" idx="10"/>
          </p:nvPr>
        </p:nvSpPr>
        <p:spPr/>
        <p:txBody>
          <a:bodyPr/>
          <a:lstStyle/>
          <a:p>
            <a:fld id="{9B7B428B-CBFE-FA43-A0E0-BA65435BCE62}" type="slidenum">
              <a:rPr lang="en-US" smtClean="0"/>
              <a:t>11</a:t>
            </a:fld>
            <a:endParaRPr lang="en-US"/>
          </a:p>
        </p:txBody>
      </p:sp>
    </p:spTree>
    <p:extLst>
      <p:ext uri="{BB962C8B-B14F-4D97-AF65-F5344CB8AC3E}">
        <p14:creationId xmlns:p14="http://schemas.microsoft.com/office/powerpoint/2010/main" val="420162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measure the sensitivity of </a:t>
            </a:r>
            <a:r>
              <a:rPr lang="en-US" sz="1200" kern="1200" dirty="0" err="1" smtClean="0">
                <a:solidFill>
                  <a:schemeClr val="tx1"/>
                </a:solidFill>
                <a:effectLst/>
                <a:latin typeface="+mn-lt"/>
                <a:ea typeface="+mn-ea"/>
                <a:cs typeface="+mn-cs"/>
              </a:rPr>
              <a:t>SparkNet’s</a:t>
            </a:r>
            <a:r>
              <a:rPr lang="en-US" sz="1200" kern="1200" dirty="0" smtClean="0">
                <a:solidFill>
                  <a:schemeClr val="tx1"/>
                </a:solidFill>
                <a:effectLst/>
                <a:latin typeface="+mn-lt"/>
                <a:ea typeface="+mn-ea"/>
                <a:cs typeface="+mn-cs"/>
              </a:rPr>
              <a:t> parallelization scheme to the parameters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and K, we consider a grid of values of K and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 For each pair of parameters, we run </a:t>
            </a:r>
            <a:r>
              <a:rPr lang="en-US" sz="1200" kern="1200" dirty="0" err="1" smtClean="0">
                <a:solidFill>
                  <a:schemeClr val="tx1"/>
                </a:solidFill>
                <a:effectLst/>
                <a:latin typeface="+mn-lt"/>
                <a:ea typeface="+mn-ea"/>
                <a:cs typeface="+mn-cs"/>
              </a:rPr>
              <a:t>SparkNet</a:t>
            </a:r>
            <a:r>
              <a:rPr lang="en-US" sz="1200" kern="1200" dirty="0" smtClean="0">
                <a:solidFill>
                  <a:schemeClr val="tx1"/>
                </a:solidFill>
                <a:effectLst/>
                <a:latin typeface="+mn-lt"/>
                <a:ea typeface="+mn-ea"/>
                <a:cs typeface="+mn-cs"/>
              </a:rPr>
              <a:t> using a modified version of </a:t>
            </a:r>
            <a:r>
              <a:rPr lang="en-US" sz="1200" kern="1200" dirty="0" err="1" smtClean="0">
                <a:solidFill>
                  <a:schemeClr val="tx1"/>
                </a:solidFill>
                <a:effectLst/>
                <a:latin typeface="+mn-lt"/>
                <a:ea typeface="+mn-ea"/>
                <a:cs typeface="+mn-cs"/>
              </a:rPr>
              <a:t>AlexNet</a:t>
            </a:r>
            <a:r>
              <a:rPr lang="en-US" sz="1200" kern="1200" dirty="0" smtClean="0">
                <a:solidFill>
                  <a:schemeClr val="tx1"/>
                </a:solidFill>
                <a:effectLst/>
                <a:latin typeface="+mn-lt"/>
                <a:ea typeface="+mn-ea"/>
                <a:cs typeface="+mn-cs"/>
              </a:rPr>
              <a:t> on a subset of ImageNet (the first 100 classes each with approximately 1000 data points) for a total of 20000 parallel iterations. For each of these training runs, we compute the ratio </a:t>
            </a:r>
            <a:r>
              <a:rPr lang="en-US" sz="1200" kern="1200" dirty="0" err="1" smtClean="0">
                <a:solidFill>
                  <a:schemeClr val="tx1"/>
                </a:solidFill>
                <a:effectLst/>
                <a:latin typeface="+mn-lt"/>
                <a:ea typeface="+mn-ea"/>
                <a:cs typeface="+mn-cs"/>
              </a:rPr>
              <a:t>τMa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b,K,τ</a:t>
            </a:r>
            <a:r>
              <a:rPr lang="en-US" sz="1200" kern="1200" dirty="0" smtClean="0">
                <a:solidFill>
                  <a:schemeClr val="tx1"/>
                </a:solidFill>
                <a:effectLst/>
                <a:latin typeface="+mn-lt"/>
                <a:ea typeface="+mn-ea"/>
                <a:cs typeface="+mn-cs"/>
              </a:rPr>
              <a:t>)/Na(b). This is the speedup achieved relative to training on a single machine when S = 0. </a:t>
            </a:r>
            <a:endParaRPr lang="en-US" dirty="0"/>
          </a:p>
        </p:txBody>
      </p:sp>
      <p:sp>
        <p:nvSpPr>
          <p:cNvPr id="4" name="Slide Number Placeholder 3"/>
          <p:cNvSpPr>
            <a:spLocks noGrp="1"/>
          </p:cNvSpPr>
          <p:nvPr>
            <p:ph type="sldNum" sz="quarter" idx="10"/>
          </p:nvPr>
        </p:nvSpPr>
        <p:spPr/>
        <p:txBody>
          <a:bodyPr/>
          <a:lstStyle/>
          <a:p>
            <a:fld id="{9B7B428B-CBFE-FA43-A0E0-BA65435BCE62}" type="slidenum">
              <a:rPr lang="en-US" smtClean="0"/>
              <a:t>12</a:t>
            </a:fld>
            <a:endParaRPr lang="en-US"/>
          </a:p>
        </p:txBody>
      </p:sp>
    </p:spTree>
    <p:extLst>
      <p:ext uri="{BB962C8B-B14F-4D97-AF65-F5344CB8AC3E}">
        <p14:creationId xmlns:p14="http://schemas.microsoft.com/office/powerpoint/2010/main" val="1749540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figure depicts a parallel run of SGD on K = 4 machines under </a:t>
            </a:r>
            <a:r>
              <a:rPr lang="en-US" sz="1200" kern="1200" dirty="0" err="1" smtClean="0">
                <a:solidFill>
                  <a:schemeClr val="tx1"/>
                </a:solidFill>
                <a:effectLst/>
                <a:latin typeface="+mn-lt"/>
                <a:ea typeface="+mn-ea"/>
                <a:cs typeface="+mn-cs"/>
              </a:rPr>
              <a:t>SparkNet’s</a:t>
            </a:r>
            <a:r>
              <a:rPr lang="en-US" sz="1200" kern="1200" dirty="0" smtClean="0">
                <a:solidFill>
                  <a:schemeClr val="tx1"/>
                </a:solidFill>
                <a:effectLst/>
                <a:latin typeface="+mn-lt"/>
                <a:ea typeface="+mn-ea"/>
                <a:cs typeface="+mn-cs"/>
              </a:rPr>
              <a:t> parallelization scheme. At each step, each machine runs SGD with batch size b for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iterations, after which the models are aggregated, averaged, and broadcast to the workers. The quantity Ma(</a:t>
            </a:r>
            <a:r>
              <a:rPr lang="en-US" sz="1200" kern="1200" dirty="0" err="1" smtClean="0">
                <a:solidFill>
                  <a:schemeClr val="tx1"/>
                </a:solidFill>
                <a:effectLst/>
                <a:latin typeface="+mn-lt"/>
                <a:ea typeface="+mn-ea"/>
                <a:cs typeface="+mn-cs"/>
              </a:rPr>
              <a:t>b,K,τ</a:t>
            </a:r>
            <a:r>
              <a:rPr lang="en-US" sz="1200" kern="1200" dirty="0" smtClean="0">
                <a:solidFill>
                  <a:schemeClr val="tx1"/>
                </a:solidFill>
                <a:effectLst/>
                <a:latin typeface="+mn-lt"/>
                <a:ea typeface="+mn-ea"/>
                <a:cs typeface="+mn-cs"/>
              </a:rPr>
              <a:t>) is the number of rounds (of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iterations) required to obtain an accuracy of a. The total number of parallel iterations of SGD under </a:t>
            </a:r>
            <a:r>
              <a:rPr lang="en-US" sz="1200" kern="1200" dirty="0" err="1" smtClean="0">
                <a:solidFill>
                  <a:schemeClr val="tx1"/>
                </a:solidFill>
                <a:effectLst/>
                <a:latin typeface="+mn-lt"/>
                <a:ea typeface="+mn-ea"/>
                <a:cs typeface="+mn-cs"/>
              </a:rPr>
              <a:t>SparkNet’s</a:t>
            </a:r>
            <a:r>
              <a:rPr lang="en-US" sz="1200" kern="1200" dirty="0" smtClean="0">
                <a:solidFill>
                  <a:schemeClr val="tx1"/>
                </a:solidFill>
                <a:effectLst/>
                <a:latin typeface="+mn-lt"/>
                <a:ea typeface="+mn-ea"/>
                <a:cs typeface="+mn-cs"/>
              </a:rPr>
              <a:t> parallelization scheme required to obtain an accuracy of a is then </a:t>
            </a:r>
            <a:r>
              <a:rPr lang="en-US" sz="1200" kern="1200" dirty="0" err="1" smtClean="0">
                <a:solidFill>
                  <a:schemeClr val="tx1"/>
                </a:solidFill>
                <a:effectLst/>
                <a:latin typeface="+mn-lt"/>
                <a:ea typeface="+mn-ea"/>
                <a:cs typeface="+mn-cs"/>
              </a:rPr>
              <a:t>τMa</a:t>
            </a:r>
            <a:r>
              <a:rPr lang="en-US" sz="1200" kern="1200" dirty="0" smtClean="0">
                <a:solidFill>
                  <a:schemeClr val="tx1"/>
                </a:solidFill>
                <a:effectLst/>
                <a:latin typeface="+mn-lt"/>
                <a:ea typeface="+mn-ea"/>
                <a:cs typeface="+mn-cs"/>
              </a:rPr>
              <a:t>(b, K,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9B7B428B-CBFE-FA43-A0E0-BA65435BCE62}" type="slidenum">
              <a:rPr lang="en-US" smtClean="0"/>
              <a:t>13</a:t>
            </a:fld>
            <a:endParaRPr lang="en-US"/>
          </a:p>
        </p:txBody>
      </p:sp>
    </p:spTree>
    <p:extLst>
      <p:ext uri="{BB962C8B-B14F-4D97-AF65-F5344CB8AC3E}">
        <p14:creationId xmlns:p14="http://schemas.microsoft.com/office/powerpoint/2010/main" val="183644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figure shows the speedup </a:t>
            </a:r>
            <a:r>
              <a:rPr lang="en-US" sz="1200" kern="1200" dirty="0" err="1" smtClean="0">
                <a:solidFill>
                  <a:schemeClr val="tx1"/>
                </a:solidFill>
                <a:effectLst/>
                <a:latin typeface="+mn-lt"/>
                <a:ea typeface="+mn-ea"/>
                <a:cs typeface="+mn-cs"/>
              </a:rPr>
              <a:t>τMa</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b,τ,K</a:t>
            </a:r>
            <a:r>
              <a:rPr lang="en-US" sz="1200" kern="1200" dirty="0" smtClean="0">
                <a:solidFill>
                  <a:schemeClr val="tx1"/>
                </a:solidFill>
                <a:effectLst/>
                <a:latin typeface="+mn-lt"/>
                <a:ea typeface="+mn-ea"/>
                <a:cs typeface="+mn-cs"/>
              </a:rPr>
              <a:t>)/Na(b) given by </a:t>
            </a:r>
            <a:r>
              <a:rPr lang="en-US" sz="1200" kern="1200" dirty="0" err="1" smtClean="0">
                <a:solidFill>
                  <a:schemeClr val="tx1"/>
                </a:solidFill>
                <a:effectLst/>
                <a:latin typeface="+mn-lt"/>
                <a:ea typeface="+mn-ea"/>
                <a:cs typeface="+mn-cs"/>
              </a:rPr>
              <a:t>SparkNet’s</a:t>
            </a:r>
            <a:r>
              <a:rPr lang="en-US" sz="1200" kern="1200" dirty="0" smtClean="0">
                <a:solidFill>
                  <a:schemeClr val="tx1"/>
                </a:solidFill>
                <a:effectLst/>
                <a:latin typeface="+mn-lt"/>
                <a:ea typeface="+mn-ea"/>
                <a:cs typeface="+mn-cs"/>
              </a:rPr>
              <a:t> parallelization scheme relative to training on a single machine to obtain an accuracy of a = 20%. Each grid square corresponds to a different choice of K and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We show the speedup in the zero communication overhead setting. This experiment uses a modified version of </a:t>
            </a:r>
            <a:r>
              <a:rPr lang="en-US" sz="1200" kern="1200" dirty="0" err="1" smtClean="0">
                <a:solidFill>
                  <a:schemeClr val="tx1"/>
                </a:solidFill>
                <a:effectLst/>
                <a:latin typeface="+mn-lt"/>
                <a:ea typeface="+mn-ea"/>
                <a:cs typeface="+mn-cs"/>
              </a:rPr>
              <a:t>AlexNet</a:t>
            </a:r>
            <a:r>
              <a:rPr lang="en-US" sz="1200" kern="1200" dirty="0" smtClean="0">
                <a:solidFill>
                  <a:schemeClr val="tx1"/>
                </a:solidFill>
                <a:effectLst/>
                <a:latin typeface="+mn-lt"/>
                <a:ea typeface="+mn-ea"/>
                <a:cs typeface="+mn-cs"/>
              </a:rPr>
              <a:t> on a subset of ImageNet (100 classes each with approximately 1000 images). Note that these numbers are dataset specific. Nevertheless, the trends they capture are of interest</a:t>
            </a:r>
            <a:endParaRPr lang="en-US" dirty="0"/>
          </a:p>
        </p:txBody>
      </p:sp>
      <p:sp>
        <p:nvSpPr>
          <p:cNvPr id="4" name="Slide Number Placeholder 3"/>
          <p:cNvSpPr>
            <a:spLocks noGrp="1"/>
          </p:cNvSpPr>
          <p:nvPr>
            <p:ph type="sldNum" sz="quarter" idx="10"/>
          </p:nvPr>
        </p:nvSpPr>
        <p:spPr/>
        <p:txBody>
          <a:bodyPr/>
          <a:lstStyle/>
          <a:p>
            <a:fld id="{9B7B428B-CBFE-FA43-A0E0-BA65435BCE62}" type="slidenum">
              <a:rPr lang="en-US" smtClean="0"/>
              <a:t>14</a:t>
            </a:fld>
            <a:endParaRPr lang="en-US"/>
          </a:p>
        </p:txBody>
      </p:sp>
    </p:spTree>
    <p:extLst>
      <p:ext uri="{BB962C8B-B14F-4D97-AF65-F5344CB8AC3E}">
        <p14:creationId xmlns:p14="http://schemas.microsoft.com/office/powerpoint/2010/main" val="160531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97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81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7356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453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368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94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779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594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23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448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75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17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509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63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91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11672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9402263"/>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mplab/Spark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SparkNet</a:t>
            </a:r>
            <a:r>
              <a:rPr lang="en-US" dirty="0" smtClean="0"/>
              <a:t>: Training Deep Networks in Spark</a:t>
            </a:r>
            <a:endParaRPr lang="en-US" dirty="0"/>
          </a:p>
        </p:txBody>
      </p:sp>
      <p:sp>
        <p:nvSpPr>
          <p:cNvPr id="3" name="Subtitle 2"/>
          <p:cNvSpPr>
            <a:spLocks noGrp="1"/>
          </p:cNvSpPr>
          <p:nvPr>
            <p:ph type="subTitle" idx="1"/>
          </p:nvPr>
        </p:nvSpPr>
        <p:spPr/>
        <p:txBody>
          <a:bodyPr/>
          <a:lstStyle/>
          <a:p>
            <a:r>
              <a:rPr lang="en-US" dirty="0"/>
              <a:t>Philipp </a:t>
            </a:r>
            <a:r>
              <a:rPr lang="en-US" dirty="0" smtClean="0"/>
              <a:t>Moritz, </a:t>
            </a:r>
            <a:r>
              <a:rPr lang="en-US" dirty="0"/>
              <a:t>Robert </a:t>
            </a:r>
            <a:r>
              <a:rPr lang="en-US" dirty="0" smtClean="0"/>
              <a:t>Nishihara, </a:t>
            </a:r>
            <a:r>
              <a:rPr lang="en-US" dirty="0"/>
              <a:t>Ion </a:t>
            </a:r>
            <a:r>
              <a:rPr lang="en-US" dirty="0" err="1"/>
              <a:t>Stoica</a:t>
            </a:r>
            <a:r>
              <a:rPr lang="en-US" dirty="0"/>
              <a:t>, Michael I. </a:t>
            </a:r>
            <a:r>
              <a:rPr lang="en-US" dirty="0" smtClean="0"/>
              <a:t>Jordan</a:t>
            </a:r>
          </a:p>
          <a:p>
            <a:r>
              <a:rPr lang="en-US" dirty="0" smtClean="0"/>
              <a:t>ICLR 2016</a:t>
            </a:r>
            <a:endParaRPr lang="en-US" dirty="0"/>
          </a:p>
        </p:txBody>
      </p:sp>
    </p:spTree>
    <p:extLst>
      <p:ext uri="{BB962C8B-B14F-4D97-AF65-F5344CB8AC3E}">
        <p14:creationId xmlns:p14="http://schemas.microsoft.com/office/powerpoint/2010/main" val="205035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“naïve” approach</a:t>
            </a:r>
            <a:endParaRPr lang="en-US" dirty="0"/>
          </a:p>
        </p:txBody>
      </p:sp>
      <p:sp>
        <p:nvSpPr>
          <p:cNvPr id="3" name="Content Placeholder 2"/>
          <p:cNvSpPr>
            <a:spLocks noGrp="1"/>
          </p:cNvSpPr>
          <p:nvPr>
            <p:ph idx="1"/>
          </p:nvPr>
        </p:nvSpPr>
        <p:spPr/>
        <p:txBody>
          <a:bodyPr/>
          <a:lstStyle/>
          <a:p>
            <a:r>
              <a:rPr lang="en-US" dirty="0" smtClean="0"/>
              <a:t>Batch size </a:t>
            </a:r>
            <a:r>
              <a:rPr lang="en-US" i="1" dirty="0" smtClean="0"/>
              <a:t>b</a:t>
            </a:r>
            <a:endParaRPr lang="en-US" dirty="0" smtClean="0"/>
          </a:p>
          <a:p>
            <a:r>
              <a:rPr lang="en-US" dirty="0" smtClean="0"/>
              <a:t>Testing accuracy </a:t>
            </a:r>
            <a:r>
              <a:rPr lang="en-US" i="1" dirty="0" smtClean="0"/>
              <a:t>a</a:t>
            </a:r>
            <a:endParaRPr lang="en-US" dirty="0" smtClean="0"/>
          </a:p>
          <a:p>
            <a:r>
              <a:rPr lang="en-US" dirty="0" smtClean="0"/>
              <a:t>N</a:t>
            </a:r>
            <a:r>
              <a:rPr lang="en-US" baseline="-25000" dirty="0" smtClean="0"/>
              <a:t>a</a:t>
            </a:r>
            <a:r>
              <a:rPr lang="en-US" dirty="0" smtClean="0"/>
              <a:t>(b) = number of serial SGD iterations required to achieve accuracy </a:t>
            </a:r>
            <a:r>
              <a:rPr lang="en-US" i="1" dirty="0" smtClean="0"/>
              <a:t>a</a:t>
            </a:r>
            <a:r>
              <a:rPr lang="en-US" dirty="0" smtClean="0"/>
              <a:t> with batch size </a:t>
            </a:r>
            <a:r>
              <a:rPr lang="en-US" i="1" dirty="0" smtClean="0"/>
              <a:t>b</a:t>
            </a:r>
          </a:p>
          <a:p>
            <a:r>
              <a:rPr lang="en-US" dirty="0" smtClean="0"/>
              <a:t>C(b) = units of time required to compute gradient over batch size </a:t>
            </a:r>
            <a:r>
              <a:rPr lang="en-US" i="1" dirty="0" smtClean="0"/>
              <a:t>b</a:t>
            </a:r>
            <a:endParaRPr lang="en-US" dirty="0" smtClean="0"/>
          </a:p>
          <a:p>
            <a:r>
              <a:rPr lang="en-US" dirty="0" smtClean="0"/>
              <a:t>Training time: </a:t>
            </a:r>
            <a:r>
              <a:rPr lang="en-US" b="1" i="1" dirty="0" smtClean="0"/>
              <a:t>N</a:t>
            </a:r>
            <a:r>
              <a:rPr lang="en-US" b="1" i="1" baseline="-25000" dirty="0" smtClean="0"/>
              <a:t>a</a:t>
            </a:r>
            <a:r>
              <a:rPr lang="en-US" b="1" i="1" dirty="0" smtClean="0"/>
              <a:t>(b)C(b)</a:t>
            </a:r>
          </a:p>
          <a:p>
            <a:r>
              <a:rPr lang="en-US" dirty="0" smtClean="0"/>
              <a:t>In principle, for K machines—</a:t>
            </a:r>
          </a:p>
          <a:p>
            <a:pPr lvl="1"/>
            <a:r>
              <a:rPr lang="en-US" dirty="0" smtClean="0"/>
              <a:t>Computation on a single node: C(b/K)</a:t>
            </a:r>
          </a:p>
          <a:p>
            <a:pPr lvl="1"/>
            <a:r>
              <a:rPr lang="en-US" dirty="0" smtClean="0"/>
              <a:t>Training time: </a:t>
            </a:r>
            <a:r>
              <a:rPr lang="en-US" b="1" i="1" dirty="0" smtClean="0"/>
              <a:t>N</a:t>
            </a:r>
            <a:r>
              <a:rPr lang="en-US" b="1" i="1" baseline="-25000" dirty="0" smtClean="0"/>
              <a:t>a</a:t>
            </a:r>
            <a:r>
              <a:rPr lang="en-US" b="1" i="1" dirty="0" smtClean="0"/>
              <a:t>(b)C(b) / K</a:t>
            </a:r>
            <a:endParaRPr lang="en-US" dirty="0" smtClean="0"/>
          </a:p>
          <a:p>
            <a:r>
              <a:rPr lang="en-US" dirty="0" smtClean="0"/>
              <a:t>In practice</a:t>
            </a:r>
            <a:r>
              <a:rPr lang="is-IS" dirty="0" smtClean="0"/>
              <a:t>…</a:t>
            </a:r>
            <a:endParaRPr lang="en-US" dirty="0" smtClean="0"/>
          </a:p>
        </p:txBody>
      </p:sp>
    </p:spTree>
    <p:extLst>
      <p:ext uri="{BB962C8B-B14F-4D97-AF65-F5344CB8AC3E}">
        <p14:creationId xmlns:p14="http://schemas.microsoft.com/office/powerpoint/2010/main" val="62092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“naïve” approach</a:t>
            </a:r>
            <a:endParaRPr lang="en-US" dirty="0"/>
          </a:p>
        </p:txBody>
      </p:sp>
      <p:sp>
        <p:nvSpPr>
          <p:cNvPr id="3" name="Content Placeholder 2"/>
          <p:cNvSpPr>
            <a:spLocks noGrp="1"/>
          </p:cNvSpPr>
          <p:nvPr>
            <p:ph idx="1"/>
          </p:nvPr>
        </p:nvSpPr>
        <p:spPr/>
        <p:txBody>
          <a:bodyPr/>
          <a:lstStyle/>
          <a:p>
            <a:r>
              <a:rPr lang="en-US" i="1" dirty="0" smtClean="0"/>
              <a:t>K</a:t>
            </a:r>
            <a:r>
              <a:rPr lang="en-US" dirty="0" smtClean="0"/>
              <a:t> must be much smaller than </a:t>
            </a:r>
            <a:r>
              <a:rPr lang="en-US" i="1" dirty="0" smtClean="0"/>
              <a:t>b</a:t>
            </a:r>
          </a:p>
          <a:p>
            <a:r>
              <a:rPr lang="en-US" dirty="0" smtClean="0"/>
              <a:t>Communication overhead assumed to be 0 in principle</a:t>
            </a:r>
            <a:r>
              <a:rPr lang="is-IS" dirty="0" smtClean="0"/>
              <a:t>…but in practice?</a:t>
            </a:r>
            <a:endParaRPr lang="en-US" dirty="0" smtClean="0"/>
          </a:p>
          <a:p>
            <a:endParaRPr lang="en-US" dirty="0" smtClean="0"/>
          </a:p>
          <a:p>
            <a:r>
              <a:rPr lang="en-US" dirty="0" smtClean="0"/>
              <a:t>Aggregating and broadcasting model parameters requires </a:t>
            </a:r>
            <a:r>
              <a:rPr lang="en-US" i="1" dirty="0" smtClean="0"/>
              <a:t>S</a:t>
            </a:r>
            <a:r>
              <a:rPr lang="en-US" dirty="0" smtClean="0"/>
              <a:t> units of time</a:t>
            </a:r>
          </a:p>
          <a:p>
            <a:r>
              <a:rPr lang="en-US" b="1" i="1" dirty="0" smtClean="0"/>
              <a:t>(C(b)/K) + S</a:t>
            </a:r>
            <a:r>
              <a:rPr lang="en-US" dirty="0" smtClean="0"/>
              <a:t> per iteration</a:t>
            </a:r>
          </a:p>
          <a:p>
            <a:r>
              <a:rPr lang="en-US" b="1" i="1" dirty="0" smtClean="0"/>
              <a:t>N</a:t>
            </a:r>
            <a:r>
              <a:rPr lang="en-US" b="1" i="1" baseline="-25000" dirty="0" smtClean="0"/>
              <a:t>a</a:t>
            </a:r>
            <a:r>
              <a:rPr lang="en-US" b="1" i="1" dirty="0" smtClean="0"/>
              <a:t>(b)(C(b) / K + S)</a:t>
            </a:r>
            <a:r>
              <a:rPr lang="en-US" dirty="0" smtClean="0"/>
              <a:t> to achieve </a:t>
            </a:r>
            <a:r>
              <a:rPr lang="en-US" i="1" dirty="0" smtClean="0"/>
              <a:t>a</a:t>
            </a:r>
            <a:r>
              <a:rPr lang="en-US" dirty="0" smtClean="0"/>
              <a:t> accuracy</a:t>
            </a:r>
          </a:p>
          <a:p>
            <a:r>
              <a:rPr lang="en-US" dirty="0" smtClean="0"/>
              <a:t>Maximum achievable speedup:</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1052718" y="5074192"/>
                <a:ext cx="2462006" cy="85299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f>
                        <m:fPr>
                          <m:ctrlPr>
                            <a:rPr lang="bg-BG" i="1">
                              <a:latin typeface="Cambria Math" charset="0"/>
                            </a:rPr>
                          </m:ctrlPr>
                        </m:fPr>
                        <m:num>
                          <m:r>
                            <a:rPr lang="en-US" i="1">
                              <a:latin typeface="Cambria Math" charset="0"/>
                            </a:rPr>
                            <m:t>𝐶</m:t>
                          </m:r>
                          <m:r>
                            <a:rPr lang="en-US" i="1">
                              <a:latin typeface="Cambria Math" charset="0"/>
                            </a:rPr>
                            <m:t>(</m:t>
                          </m:r>
                          <m:r>
                            <a:rPr lang="en-US" i="1">
                              <a:latin typeface="Cambria Math" charset="0"/>
                            </a:rPr>
                            <m:t>𝑏</m:t>
                          </m:r>
                          <m:r>
                            <a:rPr lang="en-US" i="1">
                              <a:latin typeface="Cambria Math" charset="0"/>
                            </a:rPr>
                            <m:t>)</m:t>
                          </m:r>
                        </m:num>
                        <m:den>
                          <m:f>
                            <m:fPr>
                              <m:ctrlPr>
                                <a:rPr lang="bg-BG" i="1">
                                  <a:latin typeface="Cambria Math" charset="0"/>
                                </a:rPr>
                              </m:ctrlPr>
                            </m:fPr>
                            <m:num>
                              <m:r>
                                <a:rPr lang="en-US" i="1">
                                  <a:latin typeface="Cambria Math" charset="0"/>
                                </a:rPr>
                                <m:t>𝐶</m:t>
                              </m:r>
                              <m:r>
                                <a:rPr lang="en-US" i="1">
                                  <a:latin typeface="Cambria Math" charset="0"/>
                                </a:rPr>
                                <m:t>(</m:t>
                              </m:r>
                              <m:r>
                                <a:rPr lang="en-US" i="1">
                                  <a:latin typeface="Cambria Math" charset="0"/>
                                </a:rPr>
                                <m:t>𝑏</m:t>
                              </m:r>
                              <m:r>
                                <a:rPr lang="en-US" i="1">
                                  <a:latin typeface="Cambria Math" charset="0"/>
                                </a:rPr>
                                <m:t>)</m:t>
                              </m:r>
                            </m:num>
                            <m:den>
                              <m:r>
                                <a:rPr lang="en-US" i="1">
                                  <a:latin typeface="Cambria Math" charset="0"/>
                                </a:rPr>
                                <m:t>𝐾</m:t>
                              </m:r>
                            </m:den>
                          </m:f>
                          <m:r>
                            <a:rPr lang="en-US" i="1">
                              <a:latin typeface="Cambria Math" charset="0"/>
                            </a:rPr>
                            <m:t>+</m:t>
                          </m:r>
                          <m:r>
                            <a:rPr lang="en-US" i="1">
                              <a:latin typeface="Cambria Math" charset="0"/>
                            </a:rPr>
                            <m:t>𝑆</m:t>
                          </m:r>
                        </m:den>
                      </m:f>
                      <m:r>
                        <a:rPr lang="bg-BG" i="1">
                          <a:latin typeface="Cambria Math" charset="0"/>
                          <a:ea typeface="Cambria Math" charset="0"/>
                          <a:cs typeface="Cambria Math" charset="0"/>
                        </a:rPr>
                        <m:t>≤</m:t>
                      </m:r>
                      <m:f>
                        <m:fPr>
                          <m:ctrlPr>
                            <a:rPr lang="bg-BG" i="1">
                              <a:latin typeface="Cambria Math" charset="0"/>
                              <a:ea typeface="Cambria Math" charset="0"/>
                              <a:cs typeface="Cambria Math" charset="0"/>
                            </a:rPr>
                          </m:ctrlPr>
                        </m:fPr>
                        <m:num>
                          <m:r>
                            <a:rPr lang="en-US" i="1">
                              <a:latin typeface="Cambria Math" charset="0"/>
                              <a:ea typeface="Cambria Math" charset="0"/>
                              <a:cs typeface="Cambria Math" charset="0"/>
                            </a:rPr>
                            <m:t>𝐶</m:t>
                          </m:r>
                          <m:r>
                            <a:rPr lang="en-US" i="1">
                              <a:latin typeface="Cambria Math" charset="0"/>
                              <a:ea typeface="Cambria Math" charset="0"/>
                              <a:cs typeface="Cambria Math" charset="0"/>
                            </a:rPr>
                            <m:t>(</m:t>
                          </m:r>
                          <m:r>
                            <a:rPr lang="en-US" i="1">
                              <a:latin typeface="Cambria Math" charset="0"/>
                              <a:ea typeface="Cambria Math" charset="0"/>
                              <a:cs typeface="Cambria Math" charset="0"/>
                            </a:rPr>
                            <m:t>𝑏</m:t>
                          </m:r>
                          <m:r>
                            <a:rPr lang="en-US" i="1">
                              <a:latin typeface="Cambria Math" charset="0"/>
                              <a:ea typeface="Cambria Math" charset="0"/>
                              <a:cs typeface="Cambria Math" charset="0"/>
                            </a:rPr>
                            <m:t>)</m:t>
                          </m:r>
                        </m:num>
                        <m:den>
                          <m:r>
                            <a:rPr lang="en-US" i="1">
                              <a:latin typeface="Cambria Math" charset="0"/>
                              <a:ea typeface="Cambria Math" charset="0"/>
                              <a:cs typeface="Cambria Math" charset="0"/>
                            </a:rPr>
                            <m:t>𝑆</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052718" y="5074192"/>
                <a:ext cx="2462006" cy="85299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522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SparkNet</a:t>
            </a:r>
            <a:r>
              <a:rPr lang="en-US" dirty="0" smtClean="0"/>
              <a:t> Parallelization</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lstStyle/>
              <a:p>
                <a:r>
                  <a:rPr lang="en-US" dirty="0" smtClean="0"/>
                  <a:t>Proceeds in rounds, denoted </a:t>
                </a:r>
                <a14:m>
                  <m:oMath xmlns:m="http://schemas.openxmlformats.org/officeDocument/2006/math">
                    <m:r>
                      <a:rPr lang="en-US" i="1" smtClean="0">
                        <a:latin typeface="Cambria Math" charset="0"/>
                        <a:ea typeface="Cambria Math" charset="0"/>
                        <a:cs typeface="Cambria Math" charset="0"/>
                      </a:rPr>
                      <m:t>𝜏</m:t>
                    </m:r>
                  </m:oMath>
                </a14:m>
                <a:endParaRPr lang="en-US" dirty="0" smtClean="0"/>
              </a:p>
              <a:p>
                <a:r>
                  <a:rPr lang="en-US" dirty="0" smtClean="0"/>
                  <a:t>Between rounds, models on workers are gathered and broadcast by master</a:t>
                </a:r>
              </a:p>
              <a:p>
                <a14:m>
                  <m:oMath xmlns:m="http://schemas.openxmlformats.org/officeDocument/2006/math">
                    <m:sSub>
                      <m:sSubPr>
                        <m:ctrlPr>
                          <a:rPr lang="en-US" b="0" i="1" smtClean="0">
                            <a:latin typeface="Cambria Math" charset="0"/>
                          </a:rPr>
                        </m:ctrlPr>
                      </m:sSubPr>
                      <m:e>
                        <m:r>
                          <a:rPr lang="en-US" b="0" i="1" smtClean="0">
                            <a:latin typeface="Cambria Math" charset="0"/>
                          </a:rPr>
                          <m:t>𝑀</m:t>
                        </m:r>
                      </m:e>
                      <m:sub>
                        <m:r>
                          <a:rPr lang="en-US" b="0" i="1" smtClean="0">
                            <a:latin typeface="Cambria Math" charset="0"/>
                          </a:rPr>
                          <m:t>𝑎</m:t>
                        </m:r>
                      </m:sub>
                    </m:sSub>
                    <m:r>
                      <a:rPr lang="en-US" b="0" i="1" smtClean="0">
                        <a:latin typeface="Cambria Math" charset="0"/>
                      </a:rPr>
                      <m:t>(</m:t>
                    </m:r>
                    <m:r>
                      <a:rPr lang="en-US" b="0" i="1" smtClean="0">
                        <a:latin typeface="Cambria Math" charset="0"/>
                      </a:rPr>
                      <m:t>𝑏</m:t>
                    </m:r>
                    <m:r>
                      <a:rPr lang="en-US" b="0" i="1" smtClean="0">
                        <a:latin typeface="Cambria Math" charset="0"/>
                      </a:rPr>
                      <m:t>, </m:t>
                    </m:r>
                    <m:r>
                      <a:rPr lang="en-US" b="0" i="1" smtClean="0">
                        <a:latin typeface="Cambria Math" charset="0"/>
                      </a:rPr>
                      <m:t>𝐾</m:t>
                    </m:r>
                    <m:r>
                      <a:rPr lang="en-US" b="0" i="1" smtClean="0">
                        <a:latin typeface="Cambria Math" charset="0"/>
                      </a:rPr>
                      <m:t>, </m:t>
                    </m:r>
                    <m:r>
                      <a:rPr lang="en-US" b="0" i="1" smtClean="0">
                        <a:latin typeface="Cambria Math" charset="0"/>
                        <a:ea typeface="Cambria Math" charset="0"/>
                        <a:cs typeface="Cambria Math" charset="0"/>
                      </a:rPr>
                      <m:t>𝜏</m:t>
                    </m:r>
                  </m:oMath>
                </a14:m>
                <a:r>
                  <a:rPr lang="en-US" dirty="0" smtClean="0"/>
                  <a:t>): Number of rounds required to achieve accuracy </a:t>
                </a:r>
                <a:r>
                  <a:rPr lang="en-US" i="1" dirty="0" smtClean="0"/>
                  <a:t>a</a:t>
                </a:r>
                <a:endParaRPr lang="en-US" dirty="0" smtClean="0"/>
              </a:p>
              <a:p>
                <a:pPr lvl="1"/>
                <a:r>
                  <a:rPr lang="en-US" dirty="0" smtClean="0"/>
                  <a:t>Batch size </a:t>
                </a:r>
                <a:r>
                  <a:rPr lang="en-US" i="1" dirty="0" smtClean="0"/>
                  <a:t>b</a:t>
                </a:r>
                <a:endParaRPr lang="en-US" dirty="0" smtClean="0"/>
              </a:p>
              <a:p>
                <a:pPr lvl="1"/>
                <a:r>
                  <a:rPr lang="en-US" dirty="0" smtClean="0"/>
                  <a:t>Workers </a:t>
                </a:r>
                <a:r>
                  <a:rPr lang="en-US" i="1" dirty="0" smtClean="0"/>
                  <a:t>K</a:t>
                </a:r>
                <a:endParaRPr lang="en-US" dirty="0" smtClean="0"/>
              </a:p>
              <a:p>
                <a:r>
                  <a:rPr lang="en-US" dirty="0" smtClean="0"/>
                  <a:t>Wall clock time: </a:t>
                </a:r>
                <a14:m>
                  <m:oMath xmlns:m="http://schemas.openxmlformats.org/officeDocument/2006/math">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𝜏</m:t>
                        </m:r>
                        <m:r>
                          <a:rPr lang="en-US" b="0" i="1" smtClean="0">
                            <a:latin typeface="Cambria Math" charset="0"/>
                            <a:ea typeface="Cambria Math" charset="0"/>
                            <a:cs typeface="Cambria Math" charset="0"/>
                          </a:rPr>
                          <m:t>𝐶</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𝑏</m:t>
                            </m:r>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𝑆</m:t>
                        </m:r>
                      </m:e>
                    </m:d>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𝑀</m:t>
                        </m:r>
                      </m:e>
                      <m:sub>
                        <m:r>
                          <a:rPr lang="en-US" b="0" i="1" smtClean="0">
                            <a:latin typeface="Cambria Math" charset="0"/>
                            <a:ea typeface="Cambria Math" charset="0"/>
                            <a:cs typeface="Cambria Math" charset="0"/>
                          </a:rPr>
                          <m:t>𝑎</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𝑏</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𝐾</m:t>
                    </m:r>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𝜏</m:t>
                    </m:r>
                    <m:r>
                      <a:rPr lang="en-US" b="0" i="1" smtClean="0">
                        <a:latin typeface="Cambria Math" charset="0"/>
                        <a:ea typeface="Cambria Math" charset="0"/>
                        <a:cs typeface="Cambria Math" charset="0"/>
                      </a:rPr>
                      <m:t>)</m:t>
                    </m:r>
                  </m:oMath>
                </a14:m>
                <a:endParaRPr lang="en-US" dirty="0" smtClean="0"/>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151302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SparkNet</a:t>
            </a:r>
            <a:r>
              <a:rPr lang="en-US" dirty="0" smtClean="0"/>
              <a:t> Parallelization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63" y="1597025"/>
            <a:ext cx="8407400" cy="3835400"/>
          </a:xfrm>
          <a:prstGeom prst="rect">
            <a:avLst/>
          </a:prstGeom>
        </p:spPr>
      </p:pic>
    </p:spTree>
    <p:extLst>
      <p:ext uri="{BB962C8B-B14F-4D97-AF65-F5344CB8AC3E}">
        <p14:creationId xmlns:p14="http://schemas.microsoft.com/office/powerpoint/2010/main" val="1972993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SparkNet</a:t>
            </a:r>
            <a:r>
              <a:rPr lang="en-US" dirty="0" smtClean="0"/>
              <a:t> Parallelization Speedup</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1600199"/>
            <a:ext cx="7153275" cy="4949068"/>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7816152" y="3177628"/>
                <a:ext cx="2058449" cy="89710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bg-BG" sz="2800" i="1" dirty="0" smtClean="0">
                              <a:latin typeface="Cambria Math" charset="0"/>
                              <a:ea typeface="Cambria Math" charset="0"/>
                              <a:cs typeface="Cambria Math" charset="0"/>
                            </a:rPr>
                          </m:ctrlPr>
                        </m:fPr>
                        <m:num>
                          <m:r>
                            <a:rPr lang="en-US" sz="2800" i="1" dirty="0">
                              <a:latin typeface="Cambria Math" charset="0"/>
                              <a:ea typeface="Cambria Math" charset="0"/>
                              <a:cs typeface="Cambria Math" charset="0"/>
                            </a:rPr>
                            <m:t>𝜏</m:t>
                          </m:r>
                          <m:sSub>
                            <m:sSubPr>
                              <m:ctrlPr>
                                <a:rPr lang="en-US" sz="2800" i="1" dirty="0">
                                  <a:latin typeface="Cambria Math" charset="0"/>
                                  <a:ea typeface="Cambria Math" charset="0"/>
                                  <a:cs typeface="Cambria Math" charset="0"/>
                                </a:rPr>
                              </m:ctrlPr>
                            </m:sSubPr>
                            <m:e>
                              <m:r>
                                <a:rPr lang="en-US" sz="2800" i="1" dirty="0">
                                  <a:latin typeface="Cambria Math" charset="0"/>
                                  <a:ea typeface="Cambria Math" charset="0"/>
                                  <a:cs typeface="Cambria Math" charset="0"/>
                                </a:rPr>
                                <m:t>𝑀</m:t>
                              </m:r>
                            </m:e>
                            <m:sub>
                              <m:r>
                                <a:rPr lang="en-US" sz="2800" i="1" dirty="0">
                                  <a:latin typeface="Cambria Math" charset="0"/>
                                  <a:ea typeface="Cambria Math" charset="0"/>
                                  <a:cs typeface="Cambria Math" charset="0"/>
                                </a:rPr>
                                <m:t>𝑎</m:t>
                              </m:r>
                            </m:sub>
                          </m:sSub>
                          <m:r>
                            <a:rPr lang="en-US" sz="2800" i="1" dirty="0">
                              <a:latin typeface="Cambria Math" charset="0"/>
                              <a:ea typeface="Cambria Math" charset="0"/>
                              <a:cs typeface="Cambria Math" charset="0"/>
                            </a:rPr>
                            <m:t>(</m:t>
                          </m:r>
                          <m:r>
                            <a:rPr lang="en-US" sz="2800" i="1" dirty="0">
                              <a:latin typeface="Cambria Math" charset="0"/>
                              <a:ea typeface="Cambria Math" charset="0"/>
                              <a:cs typeface="Cambria Math" charset="0"/>
                            </a:rPr>
                            <m:t>𝑏</m:t>
                          </m:r>
                          <m:r>
                            <a:rPr lang="en-US" sz="2800" i="1" dirty="0">
                              <a:latin typeface="Cambria Math" charset="0"/>
                              <a:ea typeface="Cambria Math" charset="0"/>
                              <a:cs typeface="Cambria Math" charset="0"/>
                            </a:rPr>
                            <m:t>, </m:t>
                          </m:r>
                          <m:r>
                            <a:rPr lang="en-US" sz="2800" i="1" dirty="0" err="1">
                              <a:latin typeface="Cambria Math" charset="0"/>
                              <a:ea typeface="Cambria Math" charset="0"/>
                              <a:cs typeface="Cambria Math" charset="0"/>
                            </a:rPr>
                            <m:t>𝐾</m:t>
                          </m:r>
                          <m:r>
                            <a:rPr lang="en-US" sz="2800" i="1" dirty="0" err="1">
                              <a:latin typeface="Cambria Math" charset="0"/>
                              <a:ea typeface="Cambria Math" charset="0"/>
                              <a:cs typeface="Cambria Math" charset="0"/>
                            </a:rPr>
                            <m:t>,</m:t>
                          </m:r>
                          <m:r>
                            <a:rPr lang="en-US" sz="2800" i="1" dirty="0" err="1">
                              <a:latin typeface="Cambria Math" charset="0"/>
                              <a:ea typeface="Cambria Math" charset="0"/>
                              <a:cs typeface="Cambria Math" charset="0"/>
                            </a:rPr>
                            <m:t>𝜏</m:t>
                          </m:r>
                          <m:r>
                            <a:rPr lang="en-US" sz="2800" i="1" dirty="0">
                              <a:latin typeface="Cambria Math" charset="0"/>
                              <a:ea typeface="Cambria Math" charset="0"/>
                              <a:cs typeface="Cambria Math" charset="0"/>
                            </a:rPr>
                            <m:t>)</m:t>
                          </m:r>
                          <m:r>
                            <m:rPr>
                              <m:nor/>
                            </m:rPr>
                            <a:rPr lang="en-US" sz="2800" dirty="0"/>
                            <m:t> </m:t>
                          </m:r>
                        </m:num>
                        <m:den>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𝑁</m:t>
                              </m:r>
                            </m:e>
                            <m:sub>
                              <m:r>
                                <a:rPr lang="en-US" sz="2800" b="0" i="1" dirty="0" smtClean="0">
                                  <a:latin typeface="Cambria Math" charset="0"/>
                                  <a:ea typeface="Cambria Math" charset="0"/>
                                  <a:cs typeface="Cambria Math" charset="0"/>
                                </a:rPr>
                                <m:t>𝑎</m:t>
                              </m:r>
                            </m:sub>
                          </m:sSub>
                          <m:r>
                            <a:rPr lang="en-US" sz="2800" b="0" i="1" dirty="0" smtClean="0">
                              <a:latin typeface="Cambria Math" charset="0"/>
                              <a:ea typeface="Cambria Math" charset="0"/>
                              <a:cs typeface="Cambria Math" charset="0"/>
                            </a:rPr>
                            <m:t>(</m:t>
                          </m:r>
                          <m:r>
                            <a:rPr lang="en-US" sz="2800" b="0" i="1" dirty="0" smtClean="0">
                              <a:latin typeface="Cambria Math" charset="0"/>
                              <a:ea typeface="Cambria Math" charset="0"/>
                              <a:cs typeface="Cambria Math" charset="0"/>
                            </a:rPr>
                            <m:t>𝑏</m:t>
                          </m:r>
                          <m:r>
                            <a:rPr lang="en-US" sz="2800" b="0" i="1" dirty="0" smtClean="0">
                              <a:latin typeface="Cambria Math" charset="0"/>
                              <a:ea typeface="Cambria Math" charset="0"/>
                              <a:cs typeface="Cambria Math" charset="0"/>
                            </a:rPr>
                            <m:t>)</m:t>
                          </m:r>
                        </m:den>
                      </m:f>
                    </m:oMath>
                  </m:oMathPara>
                </a14:m>
                <a:endParaRPr lang="en-US" sz="2800" dirty="0"/>
              </a:p>
            </p:txBody>
          </p:sp>
        </mc:Choice>
        <mc:Fallback>
          <p:sp>
            <p:nvSpPr>
              <p:cNvPr id="5" name="TextBox 4"/>
              <p:cNvSpPr txBox="1">
                <a:spLocks noRot="1" noChangeAspect="1" noMove="1" noResize="1" noEditPoints="1" noAdjustHandles="1" noChangeArrowheads="1" noChangeShapeType="1" noTextEdit="1"/>
              </p:cNvSpPr>
              <p:nvPr/>
            </p:nvSpPr>
            <p:spPr>
              <a:xfrm>
                <a:off x="7816152" y="3177628"/>
                <a:ext cx="2058449" cy="897105"/>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3626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parallelization strategies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403349"/>
            <a:ext cx="7838016" cy="4943979"/>
          </a:xfrm>
          <a:prstGeom prst="rect">
            <a:avLst/>
          </a:prstGeom>
        </p:spPr>
      </p:pic>
    </p:spTree>
    <p:extLst>
      <p:ext uri="{BB962C8B-B14F-4D97-AF65-F5344CB8AC3E}">
        <p14:creationId xmlns:p14="http://schemas.microsoft.com/office/powerpoint/2010/main" val="421888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1866"/>
          <a:stretch/>
        </p:blipFill>
        <p:spPr>
          <a:xfrm>
            <a:off x="3071813" y="609600"/>
            <a:ext cx="4872037" cy="2984500"/>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698"/>
          <a:stretch/>
        </p:blipFill>
        <p:spPr>
          <a:xfrm>
            <a:off x="3243262" y="3594100"/>
            <a:ext cx="4787900" cy="2984500"/>
          </a:xfrm>
          <a:prstGeom prst="rect">
            <a:avLst/>
          </a:prstGeom>
        </p:spPr>
      </p:pic>
    </p:spTree>
    <p:extLst>
      <p:ext uri="{BB962C8B-B14F-4D97-AF65-F5344CB8AC3E}">
        <p14:creationId xmlns:p14="http://schemas.microsoft.com/office/powerpoint/2010/main" val="759713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12" y="1495425"/>
            <a:ext cx="7783063" cy="4705350"/>
          </a:xfrm>
          <a:prstGeom prst="rect">
            <a:avLst/>
          </a:prstGeom>
        </p:spPr>
      </p:pic>
    </p:spTree>
    <p:extLst>
      <p:ext uri="{BB962C8B-B14F-4D97-AF65-F5344CB8AC3E}">
        <p14:creationId xmlns:p14="http://schemas.microsoft.com/office/powerpoint/2010/main" val="497551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err="1" smtClean="0"/>
              <a:t>SparkNet</a:t>
            </a:r>
            <a:r>
              <a:rPr lang="en-US" dirty="0" smtClean="0"/>
              <a:t> is built on existing software: Apache Spark and </a:t>
            </a:r>
            <a:r>
              <a:rPr lang="en-US" dirty="0" err="1" smtClean="0"/>
              <a:t>Caffe</a:t>
            </a:r>
            <a:endParaRPr lang="en-US" dirty="0" smtClean="0"/>
          </a:p>
          <a:p>
            <a:pPr lvl="1"/>
            <a:r>
              <a:rPr lang="en-US" dirty="0" smtClean="0"/>
              <a:t>Easy to use</a:t>
            </a:r>
          </a:p>
          <a:p>
            <a:pPr lvl="1"/>
            <a:r>
              <a:rPr lang="en-US" dirty="0" smtClean="0"/>
              <a:t>Portable with existing models</a:t>
            </a:r>
          </a:p>
          <a:p>
            <a:r>
              <a:rPr lang="en-US" dirty="0" smtClean="0"/>
              <a:t>Achieve comparable accuracy with nearly-comparable clock time</a:t>
            </a:r>
          </a:p>
          <a:p>
            <a:r>
              <a:rPr lang="en-US" dirty="0" smtClean="0"/>
              <a:t>Use cluster parallelization in Spark, node parallelization in </a:t>
            </a:r>
            <a:r>
              <a:rPr lang="en-US" dirty="0" err="1" smtClean="0"/>
              <a:t>Caffe</a:t>
            </a:r>
            <a:endParaRPr lang="en-US" dirty="0" smtClean="0"/>
          </a:p>
          <a:p>
            <a:r>
              <a:rPr lang="en-US" dirty="0" smtClean="0">
                <a:hlinkClick r:id="rId2"/>
              </a:rPr>
              <a:t>https</a:t>
            </a:r>
            <a:r>
              <a:rPr lang="en-US" dirty="0">
                <a:hlinkClick r:id="rId2"/>
              </a:rPr>
              <a:t>://</a:t>
            </a:r>
            <a:r>
              <a:rPr lang="en-US" dirty="0" smtClean="0">
                <a:hlinkClick r:id="rId2"/>
              </a:rPr>
              <a:t>github.com/amplab/SparkNet</a:t>
            </a:r>
            <a:endParaRPr lang="en-US" dirty="0" smtClean="0"/>
          </a:p>
          <a:p>
            <a:pPr lvl="1"/>
            <a:r>
              <a:rPr lang="en-US" dirty="0" smtClean="0"/>
              <a:t>(last commit was April 29, 2016)</a:t>
            </a:r>
            <a:endParaRPr lang="en-US" dirty="0"/>
          </a:p>
        </p:txBody>
      </p:sp>
    </p:spTree>
    <p:extLst>
      <p:ext uri="{BB962C8B-B14F-4D97-AF65-F5344CB8AC3E}">
        <p14:creationId xmlns:p14="http://schemas.microsoft.com/office/powerpoint/2010/main" val="123653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Picture 3"/>
          <p:cNvPicPr>
            <a:picLocks noChangeAspect="1"/>
          </p:cNvPicPr>
          <p:nvPr/>
        </p:nvPicPr>
        <p:blipFill>
          <a:blip r:embed="rId2"/>
          <a:stretch>
            <a:fillRect/>
          </a:stretch>
        </p:blipFill>
        <p:spPr>
          <a:xfrm>
            <a:off x="2804762" y="1666494"/>
            <a:ext cx="4341812" cy="4272343"/>
          </a:xfrm>
          <a:prstGeom prst="rect">
            <a:avLst/>
          </a:prstGeom>
        </p:spPr>
      </p:pic>
    </p:spTree>
    <p:extLst>
      <p:ext uri="{BB962C8B-B14F-4D97-AF65-F5344CB8AC3E}">
        <p14:creationId xmlns:p14="http://schemas.microsoft.com/office/powerpoint/2010/main" val="1650749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lstStyle/>
          <a:p>
            <a:r>
              <a:rPr lang="en-US" dirty="0" smtClean="0"/>
              <a:t>Deep learning is awesome</a:t>
            </a:r>
          </a:p>
          <a:p>
            <a:r>
              <a:rPr lang="en-US" dirty="0" smtClean="0"/>
              <a:t>Training of deep networks often rely on asynchronous, lock-free optimization</a:t>
            </a:r>
          </a:p>
          <a:p>
            <a:r>
              <a:rPr lang="en-US" dirty="0" smtClean="0"/>
              <a:t>At odds is the rise of batch processing frameworks (MapReduce, Spark)</a:t>
            </a:r>
          </a:p>
          <a:p>
            <a:r>
              <a:rPr lang="en-US" dirty="0" smtClean="0"/>
              <a:t>Competing objectives!</a:t>
            </a:r>
            <a:endParaRPr lang="en-US" dirty="0"/>
          </a:p>
        </p:txBody>
      </p:sp>
    </p:spTree>
    <p:extLst>
      <p:ext uri="{BB962C8B-B14F-4D97-AF65-F5344CB8AC3E}">
        <p14:creationId xmlns:p14="http://schemas.microsoft.com/office/powerpoint/2010/main" val="72339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SparkNet</a:t>
            </a:r>
            <a:endParaRPr lang="en-US" dirty="0"/>
          </a:p>
        </p:txBody>
      </p:sp>
      <p:sp>
        <p:nvSpPr>
          <p:cNvPr id="3" name="Content Placeholder 2"/>
          <p:cNvSpPr>
            <a:spLocks noGrp="1"/>
          </p:cNvSpPr>
          <p:nvPr>
            <p:ph idx="1"/>
          </p:nvPr>
        </p:nvSpPr>
        <p:spPr>
          <a:xfrm>
            <a:off x="677334" y="2160589"/>
            <a:ext cx="8596668" cy="1782761"/>
          </a:xfrm>
        </p:spPr>
        <p:txBody>
          <a:bodyPr/>
          <a:lstStyle/>
          <a:p>
            <a:r>
              <a:rPr lang="en-US" dirty="0" smtClean="0"/>
              <a:t>Scalable, distributed deep network training framework</a:t>
            </a:r>
          </a:p>
          <a:p>
            <a:r>
              <a:rPr lang="en-US" dirty="0" smtClean="0"/>
              <a:t>Works well out-of-the-box in bandwidth-limited environments</a:t>
            </a:r>
          </a:p>
          <a:p>
            <a:r>
              <a:rPr lang="en-US" dirty="0" smtClean="0"/>
              <a:t>Convenient to integrate model training with existing data-processing pipelines</a:t>
            </a:r>
          </a:p>
          <a:p>
            <a:r>
              <a:rPr lang="en-US" dirty="0" smtClean="0"/>
              <a:t>Improved SGD parallelization strategy (main contribution)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59" y="3943350"/>
            <a:ext cx="10109200" cy="939800"/>
          </a:xfrm>
          <a:prstGeom prst="rect">
            <a:avLst/>
          </a:prstGeom>
        </p:spPr>
      </p:pic>
    </p:spTree>
    <p:extLst>
      <p:ext uri="{BB962C8B-B14F-4D97-AF65-F5344CB8AC3E}">
        <p14:creationId xmlns:p14="http://schemas.microsoft.com/office/powerpoint/2010/main" val="158873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SparkNet</a:t>
            </a:r>
            <a:r>
              <a:rPr lang="en-US" dirty="0" smtClean="0"/>
              <a:t> Architecture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544915"/>
            <a:ext cx="8658524" cy="4041497"/>
          </a:xfrm>
          <a:prstGeom prst="rect">
            <a:avLst/>
          </a:prstGeom>
        </p:spPr>
      </p:pic>
    </p:spTree>
    <p:extLst>
      <p:ext uri="{BB962C8B-B14F-4D97-AF65-F5344CB8AC3E}">
        <p14:creationId xmlns:p14="http://schemas.microsoft.com/office/powerpoint/2010/main" val="36030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SparkNet</a:t>
            </a:r>
            <a:r>
              <a:rPr lang="en-US" dirty="0" smtClean="0"/>
              <a:t> Implementation</a:t>
            </a:r>
            <a:endParaRPr lang="en-US" dirty="0"/>
          </a:p>
        </p:txBody>
      </p:sp>
      <p:sp>
        <p:nvSpPr>
          <p:cNvPr id="6" name="Content Placeholder 5"/>
          <p:cNvSpPr>
            <a:spLocks noGrp="1"/>
          </p:cNvSpPr>
          <p:nvPr>
            <p:ph idx="1"/>
          </p:nvPr>
        </p:nvSpPr>
        <p:spPr/>
        <p:txBody>
          <a:bodyPr/>
          <a:lstStyle/>
          <a:p>
            <a:r>
              <a:rPr lang="en-US" dirty="0" smtClean="0"/>
              <a:t>Coded in Scala</a:t>
            </a:r>
          </a:p>
          <a:p>
            <a:r>
              <a:rPr lang="en-US" dirty="0" smtClean="0"/>
              <a:t>Built on Apache Spark</a:t>
            </a:r>
          </a:p>
          <a:p>
            <a:r>
              <a:rPr lang="en-US" dirty="0" smtClean="0"/>
              <a:t>Java implementation of Google Protocol Buffers (</a:t>
            </a:r>
            <a:r>
              <a:rPr lang="en-US" dirty="0" err="1" smtClean="0"/>
              <a:t>protobufs</a:t>
            </a:r>
            <a:r>
              <a:rPr lang="en-US" dirty="0" smtClean="0"/>
              <a:t>)</a:t>
            </a:r>
          </a:p>
          <a:p>
            <a:r>
              <a:rPr lang="en-US" dirty="0" err="1" smtClean="0"/>
              <a:t>Caffe</a:t>
            </a:r>
            <a:r>
              <a:rPr lang="en-US" dirty="0" smtClean="0"/>
              <a:t> deep learning framework</a:t>
            </a:r>
          </a:p>
          <a:p>
            <a:pPr lvl="1"/>
            <a:r>
              <a:rPr lang="en-US" dirty="0" smtClean="0"/>
              <a:t>All models are compatible with </a:t>
            </a:r>
            <a:r>
              <a:rPr lang="en-US" dirty="0" err="1" smtClean="0"/>
              <a:t>Caffe</a:t>
            </a:r>
            <a:endParaRPr lang="en-US" dirty="0" smtClean="0"/>
          </a:p>
          <a:p>
            <a:r>
              <a:rPr lang="en-US" dirty="0" smtClean="0"/>
              <a:t>Java Native Access (JNA)</a:t>
            </a:r>
          </a:p>
          <a:p>
            <a:pPr lvl="1"/>
            <a:r>
              <a:rPr lang="en-US" dirty="0" smtClean="0"/>
              <a:t>Foreign function interface (</a:t>
            </a:r>
            <a:r>
              <a:rPr lang="en-US" dirty="0" err="1" smtClean="0"/>
              <a:t>ffi</a:t>
            </a:r>
            <a:r>
              <a:rPr lang="en-US" dirty="0" smtClean="0"/>
              <a:t>) to dynamically invoke native code—no compile step</a:t>
            </a:r>
          </a:p>
          <a:p>
            <a:pPr lvl="1"/>
            <a:r>
              <a:rPr lang="en-US" dirty="0" smtClean="0"/>
              <a:t>Used to access </a:t>
            </a:r>
            <a:r>
              <a:rPr lang="en-US" dirty="0" err="1" smtClean="0"/>
              <a:t>Caffe</a:t>
            </a:r>
            <a:r>
              <a:rPr lang="en-US" dirty="0" smtClean="0"/>
              <a:t> data and weights natively from within Scala</a:t>
            </a:r>
          </a:p>
          <a:p>
            <a:endParaRPr lang="en-US" dirty="0" smtClean="0"/>
          </a:p>
          <a:p>
            <a:endParaRPr lang="en-US" dirty="0" smtClean="0"/>
          </a:p>
        </p:txBody>
      </p:sp>
    </p:spTree>
    <p:extLst>
      <p:ext uri="{BB962C8B-B14F-4D97-AF65-F5344CB8AC3E}">
        <p14:creationId xmlns:p14="http://schemas.microsoft.com/office/powerpoint/2010/main" val="11917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SparkNet</a:t>
            </a:r>
            <a:r>
              <a:rPr lang="en-US" dirty="0" smtClean="0"/>
              <a:t> API</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0660"/>
          <a:stretch/>
        </p:blipFill>
        <p:spPr>
          <a:xfrm>
            <a:off x="677334" y="1387366"/>
            <a:ext cx="8252354" cy="4419600"/>
          </a:xfrm>
          <a:prstGeom prst="rect">
            <a:avLst/>
          </a:prstGeom>
        </p:spPr>
      </p:pic>
      <p:sp>
        <p:nvSpPr>
          <p:cNvPr id="6" name="Rounded Rectangular Callout 5"/>
          <p:cNvSpPr/>
          <p:nvPr/>
        </p:nvSpPr>
        <p:spPr>
          <a:xfrm>
            <a:off x="3514724" y="355727"/>
            <a:ext cx="3457575" cy="157467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Specifies network architecture</a:t>
            </a:r>
            <a:endParaRPr lang="en-US"/>
          </a:p>
        </p:txBody>
      </p:sp>
      <p:sp>
        <p:nvSpPr>
          <p:cNvPr id="7" name="Rounded Rectangular Callout 6"/>
          <p:cNvSpPr/>
          <p:nvPr/>
        </p:nvSpPr>
        <p:spPr>
          <a:xfrm>
            <a:off x="3514723" y="4822952"/>
            <a:ext cx="3457575" cy="1574673"/>
          </a:xfrm>
          <a:prstGeom prst="wedgeRoundRectCallout">
            <a:avLst>
              <a:gd name="adj1" fmla="val -20007"/>
              <a:gd name="adj2" fmla="val -599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from layer names to lists of weights</a:t>
            </a:r>
            <a:endParaRPr lang="en-US" dirty="0"/>
          </a:p>
        </p:txBody>
      </p:sp>
      <p:sp>
        <p:nvSpPr>
          <p:cNvPr id="8" name="Rounded Rectangular Callout 7"/>
          <p:cNvSpPr/>
          <p:nvPr/>
        </p:nvSpPr>
        <p:spPr>
          <a:xfrm>
            <a:off x="8181974" y="2022493"/>
            <a:ext cx="3457575" cy="1574673"/>
          </a:xfrm>
          <a:prstGeom prst="wedgeRoundRectCallout">
            <a:avLst>
              <a:gd name="adj1" fmla="val -53064"/>
              <a:gd name="adj2" fmla="val -200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Custom-built lightweight multi-dimensional tensor library</a:t>
            </a:r>
            <a:endParaRPr lang="en-US" dirty="0"/>
          </a:p>
        </p:txBody>
      </p:sp>
    </p:spTree>
    <p:extLst>
      <p:ext uri="{BB962C8B-B14F-4D97-AF65-F5344CB8AC3E}">
        <p14:creationId xmlns:p14="http://schemas.microsoft.com/office/powerpoint/2010/main" val="14096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SparkNet</a:t>
            </a:r>
            <a:r>
              <a:rPr lang="en-US" dirty="0" smtClean="0"/>
              <a:t> network 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02" y="1570036"/>
            <a:ext cx="9029700" cy="3220067"/>
          </a:xfrm>
          <a:prstGeom prst="rect">
            <a:avLst/>
          </a:prstGeom>
        </p:spPr>
      </p:pic>
    </p:spTree>
    <p:extLst>
      <p:ext uri="{BB962C8B-B14F-4D97-AF65-F5344CB8AC3E}">
        <p14:creationId xmlns:p14="http://schemas.microsoft.com/office/powerpoint/2010/main" val="1744354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SparkNet</a:t>
            </a:r>
            <a:r>
              <a:rPr lang="en-US" dirty="0" smtClean="0"/>
              <a:t> training procedure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651000"/>
            <a:ext cx="8795279" cy="3798739"/>
          </a:xfrm>
          <a:prstGeom prst="rect">
            <a:avLst/>
          </a:prstGeom>
        </p:spPr>
      </p:pic>
    </p:spTree>
    <p:extLst>
      <p:ext uri="{BB962C8B-B14F-4D97-AF65-F5344CB8AC3E}">
        <p14:creationId xmlns:p14="http://schemas.microsoft.com/office/powerpoint/2010/main" val="1944701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SGD Parallelization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18" y="1465263"/>
            <a:ext cx="9099601" cy="4078287"/>
          </a:xfrm>
          <a:prstGeom prst="rect">
            <a:avLst/>
          </a:prstGeom>
        </p:spPr>
      </p:pic>
    </p:spTree>
    <p:extLst>
      <p:ext uri="{BB962C8B-B14F-4D97-AF65-F5344CB8AC3E}">
        <p14:creationId xmlns:p14="http://schemas.microsoft.com/office/powerpoint/2010/main" val="92445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335</TotalTime>
  <Words>1503</Words>
  <Application>Microsoft Macintosh PowerPoint</Application>
  <PresentationFormat>Widescreen</PresentationFormat>
  <Paragraphs>107</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Cambria Math</vt:lpstr>
      <vt:lpstr>Trebuchet MS</vt:lpstr>
      <vt:lpstr>Wingdings 3</vt:lpstr>
      <vt:lpstr>Arial</vt:lpstr>
      <vt:lpstr>Facet</vt:lpstr>
      <vt:lpstr>SparkNet: Training Deep Networks in Spark</vt:lpstr>
      <vt:lpstr>Introduction</vt:lpstr>
      <vt:lpstr>SparkNet</vt:lpstr>
      <vt:lpstr>SparkNet Architecture</vt:lpstr>
      <vt:lpstr>SparkNet Implementation</vt:lpstr>
      <vt:lpstr>SparkNet API</vt:lpstr>
      <vt:lpstr>Example SparkNet network architecture</vt:lpstr>
      <vt:lpstr>SparkNet training procedure</vt:lpstr>
      <vt:lpstr>Naïve SGD Parallelization</vt:lpstr>
      <vt:lpstr>Problems with “naïve” approach</vt:lpstr>
      <vt:lpstr>Problems with “naïve” approach</vt:lpstr>
      <vt:lpstr>SparkNet Parallelization</vt:lpstr>
      <vt:lpstr>SparkNet Parallelization</vt:lpstr>
      <vt:lpstr>SparkNet Parallelization Speedup</vt:lpstr>
      <vt:lpstr>Comparison of parallelization strategies</vt:lpstr>
      <vt:lpstr>Results</vt:lpstr>
      <vt:lpstr>Results</vt:lpstr>
      <vt:lpstr>Conclusions</vt:lpstr>
      <vt:lpstr>Questions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Quinn</dc:creator>
  <cp:lastModifiedBy>Shannon Quinn</cp:lastModifiedBy>
  <cp:revision>14</cp:revision>
  <dcterms:created xsi:type="dcterms:W3CDTF">2016-09-20T18:10:46Z</dcterms:created>
  <dcterms:modified xsi:type="dcterms:W3CDTF">2016-09-20T23:46:40Z</dcterms:modified>
</cp:coreProperties>
</file>