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821094"/>
            <a:ext cx="8915399" cy="3956287"/>
          </a:xfrm>
        </p:spPr>
        <p:txBody>
          <a:bodyPr/>
          <a:lstStyle/>
          <a:p>
            <a:r>
              <a:rPr lang="en-IN" sz="4000" dirty="0" smtClean="0"/>
              <a:t>Scalable Document Classification: Naïve Bayes Classifier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707397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endParaRPr lang="en-IN" dirty="0" smtClean="0"/>
          </a:p>
          <a:p>
            <a:pPr marL="285750" indent="-285750">
              <a:buFontTx/>
              <a:buChar char="-"/>
            </a:pPr>
            <a:r>
              <a:rPr lang="en-IN" dirty="0" err="1" smtClean="0"/>
              <a:t>Dharamendra</a:t>
            </a:r>
            <a:r>
              <a:rPr lang="en-IN" dirty="0" smtClean="0"/>
              <a:t> Kumar	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Yash Shrivastava</a:t>
            </a:r>
          </a:p>
          <a:p>
            <a:pPr marL="285750" indent="-285750">
              <a:buFontTx/>
              <a:buChar char="-"/>
            </a:pPr>
            <a:r>
              <a:rPr lang="en-IN" dirty="0" err="1" smtClean="0"/>
              <a:t>Sharmin</a:t>
            </a:r>
            <a:r>
              <a:rPr lang="en-IN" dirty="0" smtClean="0"/>
              <a:t> </a:t>
            </a:r>
            <a:r>
              <a:rPr lang="en-IN" smtClean="0"/>
              <a:t>Pathan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58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32857"/>
            <a:ext cx="8915400" cy="4278365"/>
          </a:xfrm>
        </p:spPr>
        <p:txBody>
          <a:bodyPr>
            <a:normAutofit/>
          </a:bodyPr>
          <a:lstStyle/>
          <a:p>
            <a:r>
              <a:rPr lang="en-IN" sz="2400" dirty="0" smtClean="0"/>
              <a:t>Java 1.8</a:t>
            </a:r>
          </a:p>
          <a:p>
            <a:r>
              <a:rPr lang="en-IN" sz="2400" dirty="0" smtClean="0"/>
              <a:t>Apache Spark 2.0</a:t>
            </a:r>
          </a:p>
          <a:p>
            <a:r>
              <a:rPr lang="en-IN" sz="2400" dirty="0" smtClean="0"/>
              <a:t>IDE: Eclipse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9018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 Step Approach: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73188" y="1380929"/>
                <a:ext cx="8915400" cy="547707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sz="1900" dirty="0" smtClean="0"/>
                  <a:t>Step 1: </a:t>
                </a:r>
                <a:r>
                  <a:rPr lang="en-IN" sz="1900" b="1" dirty="0" smtClean="0"/>
                  <a:t>Data Pre-processing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IN" sz="1900" dirty="0" smtClean="0"/>
                  <a:t>Removal of Stop-words from dataset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IN" sz="1900" dirty="0" smtClean="0"/>
                  <a:t>Removal of unwanted characters </a:t>
                </a:r>
              </a:p>
              <a:p>
                <a:pPr marL="457200" lvl="1" indent="0">
                  <a:buNone/>
                </a:pPr>
                <a:endParaRPr lang="en-IN" sz="1700" dirty="0" smtClean="0"/>
              </a:p>
              <a:p>
                <a:pPr marL="457200" lvl="1" indent="0">
                  <a:buNone/>
                </a:pPr>
                <a:endParaRPr lang="en-IN" sz="1700" dirty="0" smtClean="0"/>
              </a:p>
              <a:p>
                <a:pPr marL="285750" indent="-285750"/>
                <a:r>
                  <a:rPr lang="en-IN" sz="1700" dirty="0" smtClean="0"/>
                  <a:t> </a:t>
                </a:r>
                <a:r>
                  <a:rPr lang="en-IN" sz="1900" dirty="0" smtClean="0"/>
                  <a:t>Step 2: </a:t>
                </a:r>
                <a:r>
                  <a:rPr lang="en-IN" sz="1900" b="1" dirty="0" smtClean="0"/>
                  <a:t>Learning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IN" sz="1900" dirty="0" smtClean="0"/>
                  <a:t>Converted the file into feature sets and their frequencies.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IN" sz="1900" dirty="0" smtClean="0"/>
                  <a:t>Calculated the probability of a </a:t>
                </a:r>
                <a:r>
                  <a:rPr lang="en-IN" sz="1900" dirty="0" smtClean="0"/>
                  <a:t>particular </a:t>
                </a:r>
                <a:r>
                  <a:rPr lang="en-IN" sz="1900" dirty="0" smtClean="0"/>
                  <a:t>label given all labelled documents.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1900" dirty="0" smtClean="0"/>
                  <a:t>Calculated the probability a Word(from a dictionary) for all given labels while applying Laplacian Smoothing.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700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IN" sz="17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7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17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7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IN" sz="17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sz="1700" b="1" i="1" smtClean="0">
                                  <a:latin typeface="Cambria Math" panose="02040503050406030204" pitchFamily="18" charset="0"/>
                                </a:rPr>
                                <m:t>𝒍𝒂𝒃𝒆𝒍</m:t>
                              </m:r>
                            </m:den>
                          </m:f>
                        </m:e>
                      </m:d>
                      <m:r>
                        <a:rPr lang="en-IN" sz="17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7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17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7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IN" sz="17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IN" sz="17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17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sz="17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IN" sz="17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1700" b="1" i="1" smtClean="0">
                              <a:latin typeface="Cambria Math" panose="02040503050406030204" pitchFamily="18" charset="0"/>
                            </a:rPr>
                            <m:t>𝑫𝒊𝒄𝒕</m:t>
                          </m:r>
                        </m:den>
                      </m:f>
                    </m:oMath>
                  </m:oMathPara>
                </a14:m>
                <a:endParaRPr lang="en-IN" sz="1700" b="1" dirty="0" smtClean="0"/>
              </a:p>
              <a:p>
                <a:pPr marL="457200" lvl="1" indent="0">
                  <a:buNone/>
                </a:pPr>
                <a:endParaRPr lang="en-IN" sz="1700" b="1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7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IN" sz="17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IN" sz="1700" b="1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IN" sz="1700" b="1" i="0" smtClean="0">
                          <a:latin typeface="Cambria Math" panose="02040503050406030204" pitchFamily="18" charset="0"/>
                        </a:rPr>
                        <m:t>𝐍𝐨</m:t>
                      </m:r>
                      <m:r>
                        <a:rPr lang="en-IN" sz="1700" b="1" i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IN" sz="17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IN" sz="17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700" b="1" i="0" smtClean="0">
                          <a:latin typeface="Cambria Math" panose="02040503050406030204" pitchFamily="18" charset="0"/>
                        </a:rPr>
                        <m:t>𝐭𝐢𝐦𝐞𝐬</m:t>
                      </m:r>
                      <m:r>
                        <a:rPr lang="en-IN" sz="17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700" b="1" i="0" smtClean="0">
                          <a:latin typeface="Cambria Math" panose="02040503050406030204" pitchFamily="18" charset="0"/>
                        </a:rPr>
                        <m:t>𝐰𝐨𝐫𝐫𝐝</m:t>
                      </m:r>
                      <m:r>
                        <a:rPr lang="en-IN" sz="17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700" b="1" i="0" smtClean="0">
                          <a:latin typeface="Cambria Math" panose="02040503050406030204" pitchFamily="18" charset="0"/>
                        </a:rPr>
                        <m:t>𝐚𝐩𝐩𝐞𝐚𝐫</m:t>
                      </m:r>
                      <m:r>
                        <a:rPr lang="en-IN" sz="17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700" b="1" i="0" smtClean="0">
                          <a:latin typeface="Cambria Math" panose="02040503050406030204" pitchFamily="18" charset="0"/>
                        </a:rPr>
                        <m:t>𝐢𝐧</m:t>
                      </m:r>
                      <m:r>
                        <a:rPr lang="en-IN" sz="17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700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IN" sz="17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700" b="1" i="0" smtClean="0">
                          <a:latin typeface="Cambria Math" panose="02040503050406030204" pitchFamily="18" charset="0"/>
                        </a:rPr>
                        <m:t>𝐩𝐚𝐫𝐭𝐢𝐜𝐮𝐥𝐚𝐫</m:t>
                      </m:r>
                      <m:r>
                        <a:rPr lang="en-IN" sz="17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700" b="1" i="0" smtClean="0">
                          <a:latin typeface="Cambria Math" panose="02040503050406030204" pitchFamily="18" charset="0"/>
                        </a:rPr>
                        <m:t>𝐥𝐚𝐛𝐞𝐥</m:t>
                      </m:r>
                      <m:r>
                        <a:rPr lang="en-IN" sz="1700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1700" b="1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7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IN" sz="17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IN" sz="1700" b="1" i="0" smtClean="0">
                          <a:latin typeface="Cambria Math" panose="02040503050406030204" pitchFamily="18" charset="0"/>
                        </a:rPr>
                        <m:t>𝐍𝐨</m:t>
                      </m:r>
                      <m:r>
                        <a:rPr lang="en-IN" sz="1700" b="1" i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IN" sz="17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IN" sz="17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700" b="1" i="0" smtClean="0">
                          <a:latin typeface="Cambria Math" panose="02040503050406030204" pitchFamily="18" charset="0"/>
                        </a:rPr>
                        <m:t>𝐭𝐨𝐭𝐚𝐥</m:t>
                      </m:r>
                      <m:r>
                        <a:rPr lang="en-IN" sz="17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700" b="1" i="0" smtClean="0">
                          <a:latin typeface="Cambria Math" panose="02040503050406030204" pitchFamily="18" charset="0"/>
                        </a:rPr>
                        <m:t>𝐰𝐨𝐫𝐝𝐬</m:t>
                      </m:r>
                      <m:r>
                        <a:rPr lang="en-IN" sz="17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700" b="1" i="0" smtClean="0">
                          <a:latin typeface="Cambria Math" panose="02040503050406030204" pitchFamily="18" charset="0"/>
                        </a:rPr>
                        <m:t>𝐢𝐧</m:t>
                      </m:r>
                      <m:r>
                        <a:rPr lang="en-IN" sz="17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700" b="1" i="0" smtClean="0">
                          <a:latin typeface="Cambria Math" panose="02040503050406030204" pitchFamily="18" charset="0"/>
                        </a:rPr>
                        <m:t>𝐩𝐚𝐫𝐭𝐢𝐜𝐮𝐥𝐚𝐫</m:t>
                      </m:r>
                      <m:r>
                        <a:rPr lang="en-IN" sz="1700" b="1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sz="1700" b="1" i="0" smtClean="0">
                          <a:latin typeface="Cambria Math" panose="02040503050406030204" pitchFamily="18" charset="0"/>
                        </a:rPr>
                        <m:t>𝐥𝐚𝐛𝐞𝐥</m:t>
                      </m:r>
                    </m:oMath>
                  </m:oMathPara>
                </a14:m>
                <a:endParaRPr lang="en-IN" sz="1700" b="1" dirty="0" smtClean="0"/>
              </a:p>
              <a:p>
                <a:pPr marL="457200" lvl="1" indent="0" algn="ctr">
                  <a:buNone/>
                </a:pPr>
                <a:endParaRPr lang="en-IN" b="1" dirty="0" smtClean="0"/>
              </a:p>
              <a:p>
                <a:pPr marL="457200" lvl="1" indent="0" algn="ctr">
                  <a:buNone/>
                </a:pPr>
                <a:endParaRPr lang="en-IN" b="1" dirty="0" smtClean="0"/>
              </a:p>
              <a:p>
                <a:pPr marL="457200" lvl="1" indent="0" algn="ctr">
                  <a:buNone/>
                </a:pPr>
                <a:endParaRPr lang="en-IN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IN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3188" y="1380929"/>
                <a:ext cx="8915400" cy="5477071"/>
              </a:xfrm>
              <a:blipFill rotWithShape="0">
                <a:blip r:embed="rId2"/>
                <a:stretch>
                  <a:fillRect l="-479" t="-1670" r="-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0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 Step Approach: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51517"/>
                <a:ext cx="8915400" cy="4935895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Step 3: </a:t>
                </a:r>
                <a:r>
                  <a:rPr lang="en-IN" b="1" dirty="0" smtClean="0"/>
                  <a:t>Classification</a:t>
                </a:r>
              </a:p>
              <a:p>
                <a:pPr marL="685800" lvl="1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Calculated four probabilities for each label. Each probability corresponds to exactly one label.</a:t>
                </a:r>
              </a:p>
              <a:p>
                <a:pPr marL="40005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𝑵𝑩</m:t>
                          </m:r>
                        </m:sub>
                      </m:sSub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𝒂𝒓𝒈𝒎𝒂𝒙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I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∏"/>
                              <m:ctrlPr>
                                <a:rPr lang="en-IN" sz="20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I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I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𝒘𝒐𝒓𝒅𝒔</m:t>
                              </m:r>
                            </m:sub>
                            <m:sup/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b="1" i="1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IN" sz="2000" b="1" i="1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IN" sz="2000" b="1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IN" b="1" dirty="0" smtClean="0"/>
              </a:p>
              <a:p>
                <a:pPr marL="719138" lvl="1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Assigned very low probability for any word in the testing document that was not in the dictionary.</a:t>
                </a:r>
              </a:p>
              <a:p>
                <a:pPr marL="719138" lvl="1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Label corresponding to the maximum probability was </a:t>
                </a:r>
                <a:r>
                  <a:rPr lang="en-IN" dirty="0" smtClean="0"/>
                  <a:t>selected</a:t>
                </a:r>
                <a:r>
                  <a:rPr lang="en-IN" dirty="0" smtClean="0"/>
                  <a:t>. </a:t>
                </a:r>
                <a:endParaRPr lang="en-IN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51517"/>
                <a:ext cx="8915400" cy="4935895"/>
              </a:xfrm>
              <a:blipFill rotWithShape="0">
                <a:blip r:embed="rId2"/>
                <a:stretch>
                  <a:fillRect l="-479" t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 flipH="1">
                <a:off x="5430415" y="3209730"/>
                <a:ext cx="78377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30415" y="3209730"/>
                <a:ext cx="783771" cy="391646"/>
              </a:xfrm>
              <a:prstGeom prst="rect">
                <a:avLst/>
              </a:prstGeom>
              <a:blipFill rotWithShape="0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83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Obtained 94.3 % accuracy on the dataset X_test_small.txt.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226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For handling a large dataset in Java we faced an “Out of Memory” issue. </a:t>
            </a: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To overcome this issue </a:t>
            </a:r>
            <a:r>
              <a:rPr lang="en-IN" sz="2400" dirty="0"/>
              <a:t>we applied splitting of data using RDD and Data Frame </a:t>
            </a:r>
            <a:r>
              <a:rPr lang="en-IN" sz="2400" dirty="0" smtClean="0"/>
              <a:t>filter.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4130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QUESTIONS?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5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634</TotalTime>
  <Words>149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Century Gothic</vt:lpstr>
      <vt:lpstr>Wingdings 3</vt:lpstr>
      <vt:lpstr>Wisp</vt:lpstr>
      <vt:lpstr>Scalable Document Classification: Naïve Bayes Classifier </vt:lpstr>
      <vt:lpstr>Technology Used</vt:lpstr>
      <vt:lpstr>3 Step Approach:</vt:lpstr>
      <vt:lpstr>3 Step Approach:</vt:lpstr>
      <vt:lpstr>Result</vt:lpstr>
      <vt:lpstr>Challenges</vt:lpstr>
      <vt:lpstr>  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Document Classification: Naïve Bayes Classifier</dc:title>
  <dc:creator>Yash Shrivastava</dc:creator>
  <cp:lastModifiedBy>Yash Shrivastava</cp:lastModifiedBy>
  <cp:revision>24</cp:revision>
  <dcterms:created xsi:type="dcterms:W3CDTF">2016-09-07T02:28:17Z</dcterms:created>
  <dcterms:modified xsi:type="dcterms:W3CDTF">2016-09-07T13:03:11Z</dcterms:modified>
</cp:coreProperties>
</file>