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6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593" y="219269"/>
            <a:ext cx="8915399" cy="2906486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Click Through Rate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33461"/>
            <a:ext cx="8476893" cy="2584580"/>
          </a:xfrm>
        </p:spPr>
        <p:txBody>
          <a:bodyPr/>
          <a:lstStyle/>
          <a:p>
            <a:pPr algn="ctr"/>
            <a:r>
              <a:rPr lang="en-IN" sz="2400" b="1" u="sng"/>
              <a:t>TEAM PROVECTUS</a:t>
            </a:r>
          </a:p>
          <a:p>
            <a:pPr algn="ctr"/>
            <a:r>
              <a:rPr lang="en-IN" sz="2000"/>
              <a:t>Dharamendra Kumar</a:t>
            </a:r>
          </a:p>
          <a:p>
            <a:pPr algn="ctr"/>
            <a:r>
              <a:rPr lang="en-IN" sz="2000"/>
              <a:t>Pranjay Patil</a:t>
            </a:r>
          </a:p>
          <a:p>
            <a:pPr algn="ctr"/>
            <a:r>
              <a:rPr lang="en-IN" sz="2000"/>
              <a:t>Shubhi Jain</a:t>
            </a:r>
          </a:p>
          <a:p>
            <a:pPr algn="ctr"/>
            <a:r>
              <a:rPr lang="en-IN" sz="2000"/>
              <a:t>Yash Shrivastava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570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52" y="596118"/>
            <a:ext cx="8911687" cy="1280890"/>
          </a:xfrm>
        </p:spPr>
        <p:txBody>
          <a:bodyPr/>
          <a:lstStyle/>
          <a:p>
            <a:r>
              <a:rPr lang="en-IN" dirty="0"/>
              <a:t>WIDE AND DEEP LEARNING (TensorFlow)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89" y="1545996"/>
            <a:ext cx="11946903" cy="5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52" y="59611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/>
              <a:t>Pandas Pre-Processing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06881" y="1322613"/>
            <a:ext cx="5103828" cy="11087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data into Pandas </a:t>
            </a:r>
            <a:r>
              <a:rPr lang="en-IN" dirty="0" err="1"/>
              <a:t>Dataframe</a:t>
            </a:r>
            <a:r>
              <a:rPr lang="en-IN" dirty="0"/>
              <a:t> in Batches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59624" y="3297209"/>
            <a:ext cx="4142800" cy="11087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Filling missing values in Continuous data with </a:t>
            </a:r>
            <a:r>
              <a:rPr lang="en-IN" b="1" dirty="0"/>
              <a:t>MEDIAN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806881" y="5271806"/>
            <a:ext cx="5103828" cy="11087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Writing the </a:t>
            </a:r>
            <a:r>
              <a:rPr lang="en-IN" dirty="0" err="1"/>
              <a:t>Dataframe</a:t>
            </a:r>
            <a:r>
              <a:rPr lang="en-IN" dirty="0"/>
              <a:t> as CSV in batches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06334" y="3297208"/>
            <a:ext cx="4142800" cy="11087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Filling missing values in Categorical data with </a:t>
            </a:r>
            <a:r>
              <a:rPr lang="en-IN" b="1" dirty="0"/>
              <a:t>MODE</a:t>
            </a:r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4068147" y="2603503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8195388" y="2603503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4068146" y="4607326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8195388" y="4607326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52" y="59611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/>
              <a:t>TensorFlow Feature Engineering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3184" y="2108718"/>
            <a:ext cx="2537926" cy="1166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Categorical Columns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07685" y="2094721"/>
            <a:ext cx="2537926" cy="1166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Crossed Columns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16208" y="4227290"/>
            <a:ext cx="3377682" cy="1166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WIDE COLUMNS 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313992" y="3601878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3651380" y="3601878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6358795" y="2094720"/>
            <a:ext cx="2537926" cy="1166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Categorical Columns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17073" y="2094719"/>
            <a:ext cx="2537926" cy="1166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Crossed Columns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36957" y="4227289"/>
            <a:ext cx="3377682" cy="1166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DEEP COLUMNS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8120743" y="3601878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9486123" y="3601878"/>
            <a:ext cx="466531" cy="4569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Tested on 1.8 millions rows randomly selected from 9 million rows. Precision of 72.66%</a:t>
            </a:r>
          </a:p>
          <a:p>
            <a:endParaRPr lang="en-IN" sz="2400" dirty="0"/>
          </a:p>
          <a:p>
            <a:r>
              <a:rPr lang="en-IN" sz="2400" dirty="0"/>
              <a:t>Initial Random Forest accuracy of 75.66%</a:t>
            </a:r>
          </a:p>
          <a:p>
            <a:endParaRPr lang="en-IN" sz="2400" dirty="0"/>
          </a:p>
          <a:p>
            <a:r>
              <a:rPr lang="en-IN" sz="2400" dirty="0"/>
              <a:t>Accuracy of Wide and Deep learning 78.87%</a:t>
            </a:r>
          </a:p>
          <a:p>
            <a:endParaRPr lang="en-IN" sz="2400" dirty="0"/>
          </a:p>
          <a:p>
            <a:r>
              <a:rPr lang="en-IN" sz="2400" dirty="0"/>
              <a:t>GBDT accuracy of 78.73%</a:t>
            </a:r>
          </a:p>
        </p:txBody>
      </p:sp>
    </p:spTree>
    <p:extLst>
      <p:ext uri="{BB962C8B-B14F-4D97-AF65-F5344CB8AC3E}">
        <p14:creationId xmlns:p14="http://schemas.microsoft.com/office/powerpoint/2010/main" val="424133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0849"/>
            <a:ext cx="8915400" cy="493589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Frequent out of memory errors while pre-processing during conversion of categorical features using </a:t>
            </a:r>
            <a:r>
              <a:rPr lang="en-IN" sz="2400" dirty="0" err="1"/>
              <a:t>StringIndexer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Writing pre-processed parquet file failed, apparently writing large number of </a:t>
            </a:r>
            <a:r>
              <a:rPr lang="en-IN" sz="2400" dirty="0" err="1"/>
              <a:t>dataframe</a:t>
            </a:r>
            <a:r>
              <a:rPr lang="en-IN" sz="2400" dirty="0"/>
              <a:t> columns is not very efficient.</a:t>
            </a:r>
          </a:p>
          <a:p>
            <a:endParaRPr lang="en-IN" sz="2400" dirty="0"/>
          </a:p>
          <a:p>
            <a:r>
              <a:rPr lang="en-IN" sz="2400" dirty="0"/>
              <a:t>Random Forest got stuck on training probably due to presence of large number of distinct values in some features.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Streaming the data in wide and deep model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11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accuracy – Feature Engineering, Model Design</a:t>
            </a:r>
          </a:p>
          <a:p>
            <a:r>
              <a:rPr lang="en-US" dirty="0" err="1"/>
              <a:t>Tensorflow</a:t>
            </a:r>
            <a:r>
              <a:rPr lang="en-US" dirty="0"/>
              <a:t> - Wide and Deep to be run with more data in batches.</a:t>
            </a:r>
          </a:p>
          <a:p>
            <a:r>
              <a:rPr lang="en-US" dirty="0"/>
              <a:t>A better </a:t>
            </a:r>
            <a:r>
              <a:rPr lang="en-US" dirty="0" err="1"/>
              <a:t>XGBoost</a:t>
            </a:r>
            <a:r>
              <a:rPr lang="en-US" dirty="0"/>
              <a:t> model.</a:t>
            </a:r>
          </a:p>
          <a:p>
            <a:r>
              <a:rPr lang="en-US" dirty="0"/>
              <a:t>Train Random Forest model on all data together.</a:t>
            </a:r>
          </a:p>
          <a:p>
            <a:r>
              <a:rPr lang="en-US" dirty="0"/>
              <a:t>Sample a part of data with set proportion of click and non click instances for training to improve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044" y="1241196"/>
            <a:ext cx="8915400" cy="2724845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81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9510"/>
            <a:ext cx="8915400" cy="4935894"/>
          </a:xfrm>
        </p:spPr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Problem Statement / Why CTR ?</a:t>
            </a:r>
          </a:p>
          <a:p>
            <a:r>
              <a:rPr lang="en-IN" sz="2000" dirty="0"/>
              <a:t>About the Dataset</a:t>
            </a:r>
          </a:p>
          <a:p>
            <a:r>
              <a:rPr lang="en-IN" sz="2000" dirty="0"/>
              <a:t>Work plan</a:t>
            </a:r>
          </a:p>
          <a:p>
            <a:r>
              <a:rPr lang="en-IN" sz="2000" dirty="0"/>
              <a:t>Random forest</a:t>
            </a:r>
          </a:p>
          <a:p>
            <a:r>
              <a:rPr lang="en-IN" sz="2000" dirty="0"/>
              <a:t>Wide and deep learning</a:t>
            </a:r>
          </a:p>
          <a:p>
            <a:r>
              <a:rPr lang="en-IN" sz="2000" dirty="0"/>
              <a:t>Results</a:t>
            </a:r>
          </a:p>
          <a:p>
            <a:r>
              <a:rPr lang="en-IN" sz="2000" dirty="0"/>
              <a:t>Challenges</a:t>
            </a:r>
          </a:p>
          <a:p>
            <a:r>
              <a:rPr lang="en-IN" sz="2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182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Through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006222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/>
                  <a:t>CTR measures the effectiveness of online advertisement.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𝐶𝑇𝑅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𝐶𝑙𝑖𝑐𝑘𝑠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𝑂𝑛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𝐼𝑚𝑝𝑟𝑒𝑠𝑠𝑖𝑜𝑛𝑠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CTR determines how well the ads are performing.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𝐶𝑇𝑅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𝑆𝑎𝑙𝑒𝑠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006222"/>
              </a:xfrm>
              <a:blipFill rotWithShape="0">
                <a:blip r:embed="rId2"/>
                <a:stretch>
                  <a:fillRect l="-958" t="-1218" b="-7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0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873"/>
            <a:ext cx="8915400" cy="4954556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Kaggle</a:t>
            </a:r>
            <a:r>
              <a:rPr lang="en-IN" dirty="0"/>
              <a:t> Competition – Display Advertising Challenge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Machine Learning Problem here is to predict CTR For an add.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Predicting CTR involves predicting a conditional probability that the ad will be clicked by the user given the predictive features of the ad. Predictive features include: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>
                <a:solidFill>
                  <a:schemeClr val="tx1"/>
                </a:solidFill>
              </a:rPr>
              <a:t>Ad’s historical performance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Advertiser and ad content info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Publisher info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User Info (</a:t>
            </a:r>
            <a:r>
              <a:rPr lang="en-IN" sz="1800" dirty="0" err="1">
                <a:solidFill>
                  <a:schemeClr val="tx1"/>
                </a:solidFill>
              </a:rPr>
              <a:t>eg</a:t>
            </a:r>
            <a:r>
              <a:rPr lang="en-IN" sz="1800" dirty="0">
                <a:solidFill>
                  <a:schemeClr val="tx1"/>
                </a:solidFill>
              </a:rPr>
              <a:t>: search/ click history)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fontAlgn="base"/>
            <a:r>
              <a:rPr lang="en-IN" sz="2000" dirty="0">
                <a:solidFill>
                  <a:schemeClr val="tx1"/>
                </a:solidFill>
              </a:rPr>
              <a:t>Given all the features, the task would be to predict if ad will be clicked or not.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</a:t>
            </a:r>
            <a:r>
              <a:rPr lang="en-IN" dirty="0" err="1"/>
              <a:t>Criteo</a:t>
            </a:r>
            <a:r>
              <a:rPr lang="en-IN" dirty="0"/>
              <a:t> Dataset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0179"/>
            <a:ext cx="8915400" cy="4721289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dirty="0" err="1"/>
              <a:t>Criteo</a:t>
            </a:r>
            <a:r>
              <a:rPr lang="en-IN" dirty="0"/>
              <a:t> is an organization in the digital advertising space and they have made samples of their traffic available for this </a:t>
            </a:r>
            <a:r>
              <a:rPr lang="en-IN" dirty="0" err="1"/>
              <a:t>Kaggle</a:t>
            </a:r>
            <a:r>
              <a:rPr lang="en-IN" dirty="0"/>
              <a:t> competition.</a:t>
            </a:r>
          </a:p>
          <a:p>
            <a:endParaRPr lang="en-IN" dirty="0"/>
          </a:p>
          <a:p>
            <a:r>
              <a:rPr lang="en-IN" dirty="0"/>
              <a:t> Each row in the dataset corresponds to a display ad served by </a:t>
            </a:r>
            <a:r>
              <a:rPr lang="en-IN" dirty="0" err="1"/>
              <a:t>Criteo</a:t>
            </a:r>
            <a:r>
              <a:rPr lang="en-IN" dirty="0"/>
              <a:t>. The semantics of these features are undisclosed.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DATA FIELDS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31438" y="5103844"/>
            <a:ext cx="2719840" cy="1287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Label (0 or 1)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17029" y="5103845"/>
            <a:ext cx="2460915" cy="12876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 – I13 </a:t>
            </a:r>
          </a:p>
          <a:p>
            <a:pPr algn="ctr"/>
            <a:r>
              <a:rPr lang="en-IN" dirty="0"/>
              <a:t>Continuous Features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76049" y="5103845"/>
            <a:ext cx="2426703" cy="12876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C1-C26</a:t>
            </a:r>
          </a:p>
          <a:p>
            <a:pPr algn="ctr"/>
            <a:r>
              <a:rPr lang="en-IN" dirty="0"/>
              <a:t>Categorical </a:t>
            </a:r>
          </a:p>
          <a:p>
            <a:pPr algn="ctr"/>
            <a:r>
              <a:rPr lang="en-IN" dirty="0"/>
              <a:t>Features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70784" y="4180114"/>
            <a:ext cx="2649894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80514" y="4180114"/>
            <a:ext cx="2565919" cy="7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46911" y="4180114"/>
            <a:ext cx="0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</a:t>
            </a:r>
            <a:r>
              <a:rPr lang="en-IN" dirty="0" err="1"/>
              <a:t>Criteo</a:t>
            </a:r>
            <a:r>
              <a:rPr lang="en-IN" dirty="0"/>
              <a:t>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2147"/>
            <a:ext cx="8915400" cy="4870580"/>
          </a:xfrm>
        </p:spPr>
        <p:txBody>
          <a:bodyPr>
            <a:normAutofit/>
          </a:bodyPr>
          <a:lstStyle/>
          <a:p>
            <a:r>
              <a:rPr lang="en-IN" b="1" dirty="0"/>
              <a:t>Sample Train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Number of Rows – Approx. 0.1 million records</a:t>
            </a:r>
          </a:p>
          <a:p>
            <a:pPr lvl="1"/>
            <a:endParaRPr lang="en-IN" sz="1800" dirty="0"/>
          </a:p>
          <a:p>
            <a:pPr marL="285750" indent="-285750"/>
            <a:r>
              <a:rPr lang="en-IN" dirty="0"/>
              <a:t>  </a:t>
            </a:r>
            <a:r>
              <a:rPr lang="en-IN" b="1" dirty="0"/>
              <a:t>Large Train File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/>
              <a:t>Number of Rows – Approx. 45 million records</a:t>
            </a:r>
          </a:p>
          <a:p>
            <a:pPr marL="400050" lvl="1" indent="0">
              <a:buNone/>
            </a:pPr>
            <a:endParaRPr lang="en-IN" sz="1800" dirty="0"/>
          </a:p>
          <a:p>
            <a:r>
              <a:rPr lang="en-IN" b="1" dirty="0"/>
              <a:t>Test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Number of Rows – Approx. 6 million records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342900" lvl="1" indent="-342900"/>
            <a:r>
              <a:rPr lang="en-IN" sz="1800" dirty="0"/>
              <a:t>All tab separated with a large number of missing values.</a:t>
            </a:r>
          </a:p>
          <a:p>
            <a:pPr marL="342900" lvl="1" indent="-342900"/>
            <a:r>
              <a:rPr lang="en-IN" sz="1800" dirty="0"/>
              <a:t>Categorical features represent information about the displayed ad including website the ad was displayed, the advertiser, user features, etc.</a:t>
            </a:r>
          </a:p>
        </p:txBody>
      </p:sp>
    </p:spTree>
    <p:extLst>
      <p:ext uri="{BB962C8B-B14F-4D97-AF65-F5344CB8AC3E}">
        <p14:creationId xmlns:p14="http://schemas.microsoft.com/office/powerpoint/2010/main" val="265312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3103984"/>
          </a:xfrm>
        </p:spPr>
        <p:txBody>
          <a:bodyPr/>
          <a:lstStyle/>
          <a:p>
            <a:r>
              <a:rPr lang="en-IN" dirty="0"/>
              <a:t>WORK-PLAN </a:t>
            </a:r>
          </a:p>
        </p:txBody>
      </p:sp>
    </p:spTree>
    <p:extLst>
      <p:ext uri="{BB962C8B-B14F-4D97-AF65-F5344CB8AC3E}">
        <p14:creationId xmlns:p14="http://schemas.microsoft.com/office/powerpoint/2010/main" val="34421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WORK-PLAN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Implementing two ML algorithms for CTR prediction: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Random Forest (PySpark.ml)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 err="1"/>
              <a:t>XGBoost</a:t>
            </a:r>
            <a:r>
              <a:rPr lang="en-IN" sz="2200" dirty="0"/>
              <a:t> (GBDT)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Wide and Deep Learning (TensorFlow, Pandas)</a:t>
            </a:r>
          </a:p>
        </p:txBody>
      </p:sp>
    </p:spTree>
    <p:extLst>
      <p:ext uri="{BB962C8B-B14F-4D97-AF65-F5344CB8AC3E}">
        <p14:creationId xmlns:p14="http://schemas.microsoft.com/office/powerpoint/2010/main" val="273296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739"/>
            <a:ext cx="8915400" cy="4864231"/>
          </a:xfrm>
        </p:spPr>
        <p:txBody>
          <a:bodyPr>
            <a:normAutofit/>
          </a:bodyPr>
          <a:lstStyle/>
          <a:p>
            <a:r>
              <a:rPr lang="en-US" sz="2000" dirty="0"/>
              <a:t>Data Preparation</a:t>
            </a:r>
          </a:p>
          <a:p>
            <a:pPr lvl="1"/>
            <a:r>
              <a:rPr lang="en-US" sz="2000" dirty="0"/>
              <a:t>Missing values in categorical features replaced with hexadecimal of “unknown”</a:t>
            </a:r>
          </a:p>
          <a:p>
            <a:pPr lvl="1"/>
            <a:r>
              <a:rPr lang="en-US" sz="2000" dirty="0"/>
              <a:t>Missing values in continuous features replaced by median.</a:t>
            </a:r>
          </a:p>
          <a:p>
            <a:pPr lvl="1"/>
            <a:r>
              <a:rPr lang="en-US" sz="2000" dirty="0"/>
              <a:t>Initial data processing without feature selection had trouble in writing to HDFS.</a:t>
            </a:r>
          </a:p>
          <a:p>
            <a:pPr lvl="1"/>
            <a:r>
              <a:rPr lang="en-US" sz="2000" dirty="0"/>
              <a:t>Feature selection using Chi Squared Selector – not applied on continuous features.</a:t>
            </a:r>
          </a:p>
          <a:p>
            <a:pPr lvl="1"/>
            <a:r>
              <a:rPr lang="en-US" sz="2000" dirty="0"/>
              <a:t>Some categorical features have more than 10,000 distinct values, so we did not apply Chi Squared selector on those since Spark Chi Squared selector has a 10,000 limit (not in documentation).</a:t>
            </a:r>
          </a:p>
          <a:p>
            <a:pPr lvl="1"/>
            <a:r>
              <a:rPr lang="en-US" sz="2000" dirty="0"/>
              <a:t>Model: Trees 128, Depth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528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602</TotalTime>
  <Words>579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Wisp</vt:lpstr>
      <vt:lpstr>Click Through Rate Prediction</vt:lpstr>
      <vt:lpstr>OVERVIEW</vt:lpstr>
      <vt:lpstr>Click Through Rate</vt:lpstr>
      <vt:lpstr>Problem Statement </vt:lpstr>
      <vt:lpstr>About the Criteo Dataset  </vt:lpstr>
      <vt:lpstr>About the Criteo Dataset </vt:lpstr>
      <vt:lpstr>WORK-PLAN </vt:lpstr>
      <vt:lpstr>WORK-PLAN</vt:lpstr>
      <vt:lpstr>Random Forest Implementation</vt:lpstr>
      <vt:lpstr>WIDE AND DEEP LEARNING (TensorFlow)</vt:lpstr>
      <vt:lpstr>Pandas Pre-Processing</vt:lpstr>
      <vt:lpstr>TensorFlow Feature Engineering</vt:lpstr>
      <vt:lpstr>Initial Results</vt:lpstr>
      <vt:lpstr>Challenges Faced</vt:lpstr>
      <vt:lpstr>Work in Progress</vt:lpstr>
      <vt:lpstr>Questions?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</dc:title>
  <dc:creator>Yash Shrivastava</dc:creator>
  <cp:lastModifiedBy>Pranjay Patil</cp:lastModifiedBy>
  <cp:revision>46</cp:revision>
  <dcterms:created xsi:type="dcterms:W3CDTF">2016-11-30T02:36:08Z</dcterms:created>
  <dcterms:modified xsi:type="dcterms:W3CDTF">2016-11-30T14:14:28Z</dcterms:modified>
</cp:coreProperties>
</file>