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9" r:id="rId4"/>
    <p:sldId id="274" r:id="rId5"/>
    <p:sldId id="270" r:id="rId6"/>
    <p:sldId id="272" r:id="rId7"/>
    <p:sldId id="276" r:id="rId8"/>
    <p:sldId id="277" r:id="rId9"/>
    <p:sldId id="258" r:id="rId10"/>
    <p:sldId id="262" r:id="rId11"/>
    <p:sldId id="273" r:id="rId12"/>
    <p:sldId id="268" r:id="rId13"/>
    <p:sldId id="259" r:id="rId14"/>
    <p:sldId id="261" r:id="rId15"/>
    <p:sldId id="263" r:id="rId16"/>
    <p:sldId id="264" r:id="rId17"/>
    <p:sldId id="281" r:id="rId18"/>
    <p:sldId id="282" r:id="rId19"/>
    <p:sldId id="280" r:id="rId20"/>
    <p:sldId id="265" r:id="rId21"/>
    <p:sldId id="279" r:id="rId22"/>
    <p:sldId id="284" r:id="rId23"/>
    <p:sldId id="266" r:id="rId24"/>
    <p:sldId id="283" r:id="rId25"/>
    <p:sldId id="26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81" d="100"/>
          <a:sy n="81" d="100"/>
        </p:scale>
        <p:origin x="51"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Random Forest</c:v>
                </c:pt>
              </c:strCache>
            </c:strRef>
          </c:tx>
          <c:spPr>
            <a:solidFill>
              <a:schemeClr val="accent1"/>
            </a:solidFill>
            <a:ln>
              <a:noFill/>
            </a:ln>
            <a:effectLst/>
          </c:spPr>
          <c:invertIfNegative val="0"/>
          <c:cat>
            <c:strRef>
              <c:f>Sheet1!$A$2:$A$5</c:f>
              <c:strCache>
                <c:ptCount val="4"/>
                <c:pt idx="0">
                  <c:v>Within-Subject 2 Class</c:v>
                </c:pt>
                <c:pt idx="1">
                  <c:v>Within-Subject 5 Class</c:v>
                </c:pt>
                <c:pt idx="2">
                  <c:v>Between-Subject 2 Class</c:v>
                </c:pt>
                <c:pt idx="3">
                  <c:v>Between-Subject 5 Class</c:v>
                </c:pt>
              </c:strCache>
            </c:strRef>
          </c:cat>
          <c:val>
            <c:numRef>
              <c:f>Sheet1!$B$2:$B$5</c:f>
              <c:numCache>
                <c:formatCode>General</c:formatCode>
                <c:ptCount val="4"/>
                <c:pt idx="0">
                  <c:v>98.16</c:v>
                </c:pt>
                <c:pt idx="1">
                  <c:v>93.67</c:v>
                </c:pt>
                <c:pt idx="2">
                  <c:v>96.9</c:v>
                </c:pt>
                <c:pt idx="3">
                  <c:v>83.74</c:v>
                </c:pt>
              </c:numCache>
            </c:numRef>
          </c:val>
          <c:extLst>
            <c:ext xmlns:c16="http://schemas.microsoft.com/office/drawing/2014/chart" uri="{C3380CC4-5D6E-409C-BE32-E72D297353CC}">
              <c16:uniqueId val="{00000000-DA78-42CF-8A9B-0E91785A2564}"/>
            </c:ext>
          </c:extLst>
        </c:ser>
        <c:ser>
          <c:idx val="1"/>
          <c:order val="1"/>
          <c:tx>
            <c:strRef>
              <c:f>Sheet1!$C$1</c:f>
              <c:strCache>
                <c:ptCount val="1"/>
                <c:pt idx="0">
                  <c:v>XGBoost</c:v>
                </c:pt>
              </c:strCache>
            </c:strRef>
          </c:tx>
          <c:spPr>
            <a:solidFill>
              <a:schemeClr val="accent2"/>
            </a:solidFill>
            <a:ln>
              <a:noFill/>
            </a:ln>
            <a:effectLst/>
          </c:spPr>
          <c:invertIfNegative val="0"/>
          <c:cat>
            <c:strRef>
              <c:f>Sheet1!$A$2:$A$5</c:f>
              <c:strCache>
                <c:ptCount val="4"/>
                <c:pt idx="0">
                  <c:v>Within-Subject 2 Class</c:v>
                </c:pt>
                <c:pt idx="1">
                  <c:v>Within-Subject 5 Class</c:v>
                </c:pt>
                <c:pt idx="2">
                  <c:v>Between-Subject 2 Class</c:v>
                </c:pt>
                <c:pt idx="3">
                  <c:v>Between-Subject 5 Class</c:v>
                </c:pt>
              </c:strCache>
            </c:strRef>
          </c:cat>
          <c:val>
            <c:numRef>
              <c:f>Sheet1!$C$2:$C$5</c:f>
              <c:numCache>
                <c:formatCode>General</c:formatCode>
                <c:ptCount val="4"/>
                <c:pt idx="0">
                  <c:v>98.71</c:v>
                </c:pt>
                <c:pt idx="1">
                  <c:v>95.68</c:v>
                </c:pt>
                <c:pt idx="2">
                  <c:v>97.35</c:v>
                </c:pt>
                <c:pt idx="3">
                  <c:v>88.65</c:v>
                </c:pt>
              </c:numCache>
            </c:numRef>
          </c:val>
          <c:extLst>
            <c:ext xmlns:c16="http://schemas.microsoft.com/office/drawing/2014/chart" uri="{C3380CC4-5D6E-409C-BE32-E72D297353CC}">
              <c16:uniqueId val="{00000001-DA78-42CF-8A9B-0E91785A2564}"/>
            </c:ext>
          </c:extLst>
        </c:ser>
        <c:ser>
          <c:idx val="2"/>
          <c:order val="2"/>
          <c:tx>
            <c:strRef>
              <c:f>Sheet1!$D$1</c:f>
              <c:strCache>
                <c:ptCount val="1"/>
                <c:pt idx="0">
                  <c:v>LSTM</c:v>
                </c:pt>
              </c:strCache>
            </c:strRef>
          </c:tx>
          <c:spPr>
            <a:solidFill>
              <a:schemeClr val="accent3"/>
            </a:solidFill>
            <a:ln>
              <a:noFill/>
            </a:ln>
            <a:effectLst/>
          </c:spPr>
          <c:invertIfNegative val="0"/>
          <c:cat>
            <c:strRef>
              <c:f>Sheet1!$A$2:$A$5</c:f>
              <c:strCache>
                <c:ptCount val="4"/>
                <c:pt idx="0">
                  <c:v>Within-Subject 2 Class</c:v>
                </c:pt>
                <c:pt idx="1">
                  <c:v>Within-Subject 5 Class</c:v>
                </c:pt>
                <c:pt idx="2">
                  <c:v>Between-Subject 2 Class</c:v>
                </c:pt>
                <c:pt idx="3">
                  <c:v>Between-Subject 5 Class</c:v>
                </c:pt>
              </c:strCache>
            </c:strRef>
          </c:cat>
          <c:val>
            <c:numRef>
              <c:f>Sheet1!$D$2:$D$5</c:f>
              <c:numCache>
                <c:formatCode>General</c:formatCode>
                <c:ptCount val="4"/>
                <c:pt idx="0">
                  <c:v>98.32</c:v>
                </c:pt>
                <c:pt idx="1">
                  <c:v>94.83</c:v>
                </c:pt>
                <c:pt idx="2">
                  <c:v>96.29</c:v>
                </c:pt>
                <c:pt idx="3">
                  <c:v>80.11</c:v>
                </c:pt>
              </c:numCache>
            </c:numRef>
          </c:val>
          <c:extLst>
            <c:ext xmlns:c16="http://schemas.microsoft.com/office/drawing/2014/chart" uri="{C3380CC4-5D6E-409C-BE32-E72D297353CC}">
              <c16:uniqueId val="{00000002-DA78-42CF-8A9B-0E91785A2564}"/>
            </c:ext>
          </c:extLst>
        </c:ser>
        <c:ser>
          <c:idx val="3"/>
          <c:order val="3"/>
          <c:tx>
            <c:strRef>
              <c:f>Sheet1!$E$1</c:f>
              <c:strCache>
                <c:ptCount val="1"/>
                <c:pt idx="0">
                  <c:v>Conv-LSTM</c:v>
                </c:pt>
              </c:strCache>
            </c:strRef>
          </c:tx>
          <c:spPr>
            <a:solidFill>
              <a:schemeClr val="accent4"/>
            </a:solidFill>
            <a:ln>
              <a:noFill/>
            </a:ln>
            <a:effectLst/>
          </c:spPr>
          <c:invertIfNegative val="0"/>
          <c:cat>
            <c:strRef>
              <c:f>Sheet1!$A$2:$A$5</c:f>
              <c:strCache>
                <c:ptCount val="4"/>
                <c:pt idx="0">
                  <c:v>Within-Subject 2 Class</c:v>
                </c:pt>
                <c:pt idx="1">
                  <c:v>Within-Subject 5 Class</c:v>
                </c:pt>
                <c:pt idx="2">
                  <c:v>Between-Subject 2 Class</c:v>
                </c:pt>
                <c:pt idx="3">
                  <c:v>Between-Subject 5 Class</c:v>
                </c:pt>
              </c:strCache>
            </c:strRef>
          </c:cat>
          <c:val>
            <c:numRef>
              <c:f>Sheet1!$E$2:$E$5</c:f>
              <c:numCache>
                <c:formatCode>General</c:formatCode>
                <c:ptCount val="4"/>
                <c:pt idx="0">
                  <c:v>97.94</c:v>
                </c:pt>
                <c:pt idx="1">
                  <c:v>94.64</c:v>
                </c:pt>
                <c:pt idx="2">
                  <c:v>95.08</c:v>
                </c:pt>
                <c:pt idx="3">
                  <c:v>85.42</c:v>
                </c:pt>
              </c:numCache>
            </c:numRef>
          </c:val>
          <c:extLst>
            <c:ext xmlns:c16="http://schemas.microsoft.com/office/drawing/2014/chart" uri="{C3380CC4-5D6E-409C-BE32-E72D297353CC}">
              <c16:uniqueId val="{00000003-DA78-42CF-8A9B-0E91785A2564}"/>
            </c:ext>
          </c:extLst>
        </c:ser>
        <c:dLbls>
          <c:showLegendKey val="0"/>
          <c:showVal val="0"/>
          <c:showCatName val="0"/>
          <c:showSerName val="0"/>
          <c:showPercent val="0"/>
          <c:showBubbleSize val="0"/>
        </c:dLbls>
        <c:gapWidth val="267"/>
        <c:overlap val="-43"/>
        <c:axId val="227386416"/>
        <c:axId val="227384448"/>
      </c:barChart>
      <c:catAx>
        <c:axId val="2273864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27384448"/>
        <c:crosses val="autoZero"/>
        <c:auto val="1"/>
        <c:lblAlgn val="ctr"/>
        <c:lblOffset val="100"/>
        <c:noMultiLvlLbl val="0"/>
      </c:catAx>
      <c:valAx>
        <c:axId val="227384448"/>
        <c:scaling>
          <c:orientation val="minMax"/>
          <c:max val="100"/>
          <c:min val="75"/>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22738641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11/28/2016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11/28/2016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733709"/>
            <a:ext cx="8144134" cy="876044"/>
          </a:xfrm>
        </p:spPr>
        <p:txBody>
          <a:bodyPr/>
          <a:lstStyle/>
          <a:p>
            <a:r>
              <a:rPr lang="en-US" sz="4400" dirty="0"/>
              <a:t>Human Activity Recognition</a:t>
            </a:r>
          </a:p>
        </p:txBody>
      </p:sp>
      <p:sp>
        <p:nvSpPr>
          <p:cNvPr id="3" name="Subtitle 2"/>
          <p:cNvSpPr>
            <a:spLocks noGrp="1"/>
          </p:cNvSpPr>
          <p:nvPr>
            <p:ph type="subTitle" idx="1"/>
          </p:nvPr>
        </p:nvSpPr>
        <p:spPr>
          <a:xfrm>
            <a:off x="4598585" y="4670490"/>
            <a:ext cx="4271948" cy="1166788"/>
          </a:xfrm>
        </p:spPr>
        <p:txBody>
          <a:bodyPr>
            <a:normAutofit/>
          </a:bodyPr>
          <a:lstStyle/>
          <a:p>
            <a:r>
              <a:rPr lang="en-US" sz="2400" dirty="0"/>
              <a:t>Shang Gao</a:t>
            </a:r>
          </a:p>
        </p:txBody>
      </p:sp>
      <p:sp>
        <p:nvSpPr>
          <p:cNvPr id="4" name="Subtitle 2"/>
          <p:cNvSpPr txBox="1">
            <a:spLocks/>
          </p:cNvSpPr>
          <p:nvPr/>
        </p:nvSpPr>
        <p:spPr>
          <a:xfrm>
            <a:off x="726398" y="3631017"/>
            <a:ext cx="8144134" cy="90731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From Accelerometer Data</a:t>
            </a:r>
          </a:p>
        </p:txBody>
      </p:sp>
    </p:spTree>
    <p:extLst>
      <p:ext uri="{BB962C8B-B14F-4D97-AF65-F5344CB8AC3E}">
        <p14:creationId xmlns:p14="http://schemas.microsoft.com/office/powerpoint/2010/main" val="337842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a:xfrm>
            <a:off x="680321" y="2115880"/>
            <a:ext cx="10552978" cy="4433776"/>
          </a:xfrm>
        </p:spPr>
        <p:txBody>
          <a:bodyPr>
            <a:normAutofit/>
          </a:bodyPr>
          <a:lstStyle/>
          <a:p>
            <a:r>
              <a:rPr lang="en-US" dirty="0"/>
              <a:t>Data was broken into 10-second windows. For each window, the following statistics were calculated for the readings on each axis (X,Y,Z), the combined magnitude of all three axis, and the first differential of each axis and magnitude:</a:t>
            </a:r>
          </a:p>
          <a:p>
            <a:pPr lvl="1"/>
            <a:r>
              <a:rPr lang="en-US" dirty="0"/>
              <a:t>Mean and standard deviation</a:t>
            </a:r>
          </a:p>
          <a:p>
            <a:pPr lvl="1"/>
            <a:r>
              <a:rPr lang="en-US" dirty="0"/>
              <a:t>10,25,50,75,90 percentiles</a:t>
            </a:r>
          </a:p>
          <a:p>
            <a:pPr lvl="1"/>
            <a:r>
              <a:rPr lang="en-US" dirty="0"/>
              <a:t>Min, max, range, interquartile range</a:t>
            </a:r>
          </a:p>
          <a:p>
            <a:pPr lvl="1"/>
            <a:r>
              <a:rPr lang="en-US" dirty="0"/>
              <a:t>Median crossings</a:t>
            </a:r>
          </a:p>
          <a:p>
            <a:pPr lvl="1"/>
            <a:r>
              <a:rPr lang="en-US" dirty="0"/>
              <a:t>Correlation with other axis</a:t>
            </a:r>
          </a:p>
          <a:p>
            <a:r>
              <a:rPr lang="en-US" dirty="0"/>
              <a:t>Normalized demographic data was also included (age, height, sex, weight, </a:t>
            </a:r>
            <a:r>
              <a:rPr lang="en-US" dirty="0" err="1"/>
              <a:t>bmi</a:t>
            </a:r>
            <a:r>
              <a:rPr lang="en-US" dirty="0"/>
              <a:t>, overweight, obese)</a:t>
            </a:r>
          </a:p>
          <a:p>
            <a:r>
              <a:rPr lang="en-US" dirty="0"/>
              <a:t>Total of 109 features per window</a:t>
            </a:r>
          </a:p>
        </p:txBody>
      </p:sp>
    </p:spTree>
    <p:extLst>
      <p:ext uri="{BB962C8B-B14F-4D97-AF65-F5344CB8AC3E}">
        <p14:creationId xmlns:p14="http://schemas.microsoft.com/office/powerpoint/2010/main" val="148375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Levels</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The performance of classifiers were tested at different levels of classification: </a:t>
            </a:r>
          </a:p>
          <a:p>
            <a:pPr lvl="1"/>
            <a:r>
              <a:rPr lang="en-US" dirty="0" err="1"/>
              <a:t>Nonambulatory</a:t>
            </a:r>
            <a:r>
              <a:rPr lang="en-US" dirty="0"/>
              <a:t> vs Ambulatory</a:t>
            </a:r>
          </a:p>
          <a:p>
            <a:pPr lvl="1"/>
            <a:r>
              <a:rPr lang="en-US" dirty="0" err="1"/>
              <a:t>Nonambulatory</a:t>
            </a:r>
            <a:r>
              <a:rPr lang="en-US" dirty="0"/>
              <a:t> vs Walking vs Running vs Upstairs vs Downstairs</a:t>
            </a:r>
          </a:p>
        </p:txBody>
      </p:sp>
    </p:spTree>
    <p:extLst>
      <p:ext uri="{BB962C8B-B14F-4D97-AF65-F5344CB8AC3E}">
        <p14:creationId xmlns:p14="http://schemas.microsoft.com/office/powerpoint/2010/main" val="74250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Within Subject vs Between Subject</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The performance of classifiers were tested using different methods of test/train splitting</a:t>
            </a:r>
          </a:p>
          <a:p>
            <a:r>
              <a:rPr lang="en-US" dirty="0"/>
              <a:t>In within subject testing, data from all subjects was included in the training set. The test set is composed of a subset of data taken from each subject.</a:t>
            </a:r>
          </a:p>
          <a:p>
            <a:r>
              <a:rPr lang="en-US" dirty="0"/>
              <a:t>In between subject testing, all data from some subjects were withheld in the training set. The withheld subjects were used as the test set.</a:t>
            </a:r>
          </a:p>
          <a:p>
            <a:pPr lvl="1"/>
            <a:endParaRPr lang="en-US" dirty="0"/>
          </a:p>
        </p:txBody>
      </p:sp>
    </p:spTree>
    <p:extLst>
      <p:ext uri="{BB962C8B-B14F-4D97-AF65-F5344CB8AC3E}">
        <p14:creationId xmlns:p14="http://schemas.microsoft.com/office/powerpoint/2010/main" val="37540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Used</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Random Forests</a:t>
            </a:r>
          </a:p>
          <a:p>
            <a:pPr lvl="1"/>
            <a:r>
              <a:rPr lang="en-US" dirty="0"/>
              <a:t>Generally high performance and fast training time, was used in similar studies</a:t>
            </a:r>
          </a:p>
          <a:p>
            <a:r>
              <a:rPr lang="en-US" dirty="0" err="1"/>
              <a:t>XGBoost</a:t>
            </a:r>
            <a:endParaRPr lang="en-US" dirty="0"/>
          </a:p>
          <a:p>
            <a:pPr lvl="1"/>
            <a:r>
              <a:rPr lang="en-US" dirty="0"/>
              <a:t>Reputation for extremely high performance</a:t>
            </a:r>
          </a:p>
          <a:p>
            <a:r>
              <a:rPr lang="en-US" dirty="0"/>
              <a:t>LSTM Networks</a:t>
            </a:r>
          </a:p>
          <a:p>
            <a:pPr lvl="1"/>
            <a:r>
              <a:rPr lang="en-US" dirty="0"/>
              <a:t>Neural networks designed for time series data</a:t>
            </a:r>
          </a:p>
          <a:p>
            <a:r>
              <a:rPr lang="en-US" dirty="0"/>
              <a:t>Convolutional LSTM Networks</a:t>
            </a:r>
          </a:p>
          <a:p>
            <a:pPr lvl="1"/>
            <a:r>
              <a:rPr lang="en-US" dirty="0"/>
              <a:t>Can learn own features without human preprocessing</a:t>
            </a:r>
          </a:p>
        </p:txBody>
      </p:sp>
    </p:spTree>
    <p:extLst>
      <p:ext uri="{BB962C8B-B14F-4D97-AF65-F5344CB8AC3E}">
        <p14:creationId xmlns:p14="http://schemas.microsoft.com/office/powerpoint/2010/main" val="1183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Model</a:t>
            </a:r>
          </a:p>
        </p:txBody>
      </p:sp>
      <p:sp>
        <p:nvSpPr>
          <p:cNvPr id="3" name="Content Placeholder 2"/>
          <p:cNvSpPr>
            <a:spLocks noGrp="1"/>
          </p:cNvSpPr>
          <p:nvPr>
            <p:ph idx="1"/>
          </p:nvPr>
        </p:nvSpPr>
        <p:spPr>
          <a:xfrm>
            <a:off x="680322" y="2232838"/>
            <a:ext cx="9613858" cy="2743199"/>
          </a:xfrm>
        </p:spPr>
        <p:txBody>
          <a:bodyPr>
            <a:normAutofit lnSpcReduction="10000"/>
          </a:bodyPr>
          <a:lstStyle/>
          <a:p>
            <a:r>
              <a:rPr lang="en-US" dirty="0"/>
              <a:t>Tree-based ensemble method</a:t>
            </a:r>
          </a:p>
          <a:p>
            <a:r>
              <a:rPr lang="en-US" dirty="0"/>
              <a:t>Select subset of total features, fit best model on selected features, repeat</a:t>
            </a:r>
          </a:p>
          <a:p>
            <a:r>
              <a:rPr lang="en-US" dirty="0"/>
              <a:t>Take average prediction across all trees</a:t>
            </a:r>
          </a:p>
          <a:p>
            <a:r>
              <a:rPr lang="en-US" dirty="0"/>
              <a:t>Used default </a:t>
            </a:r>
            <a:r>
              <a:rPr lang="en-US" dirty="0" err="1"/>
              <a:t>scikitlearn</a:t>
            </a:r>
            <a:r>
              <a:rPr lang="en-US" dirty="0"/>
              <a:t> random forests model, 100 trees, no max depth</a:t>
            </a:r>
          </a:p>
          <a:p>
            <a:r>
              <a:rPr lang="en-US" dirty="0"/>
              <a:t>10-fold Cross Validation Accuracy:</a:t>
            </a:r>
          </a:p>
        </p:txBody>
      </p:sp>
      <p:graphicFrame>
        <p:nvGraphicFramePr>
          <p:cNvPr id="4" name="Table 3"/>
          <p:cNvGraphicFramePr>
            <a:graphicFrameLocks noGrp="1"/>
          </p:cNvGraphicFramePr>
          <p:nvPr>
            <p:extLst>
              <p:ext uri="{D42A27DB-BD31-4B8C-83A1-F6EECF244321}">
                <p14:modId xmlns:p14="http://schemas.microsoft.com/office/powerpoint/2010/main" val="2328412241"/>
              </p:ext>
            </p:extLst>
          </p:nvPr>
        </p:nvGraphicFramePr>
        <p:xfrm>
          <a:off x="1573619" y="5098313"/>
          <a:ext cx="8720561" cy="1414129"/>
        </p:xfrm>
        <a:graphic>
          <a:graphicData uri="http://schemas.openxmlformats.org/drawingml/2006/table">
            <a:tbl>
              <a:tblPr firstRow="1" firstCol="1" bandRow="1">
                <a:tableStyleId>{5C22544A-7EE6-4342-B048-85BDC9FD1C3A}</a:tableStyleId>
              </a:tblPr>
              <a:tblGrid>
                <a:gridCol w="2906231">
                  <a:extLst>
                    <a:ext uri="{9D8B030D-6E8A-4147-A177-3AD203B41FA5}">
                      <a16:colId xmlns:a16="http://schemas.microsoft.com/office/drawing/2014/main" val="4105858233"/>
                    </a:ext>
                  </a:extLst>
                </a:gridCol>
                <a:gridCol w="2907165">
                  <a:extLst>
                    <a:ext uri="{9D8B030D-6E8A-4147-A177-3AD203B41FA5}">
                      <a16:colId xmlns:a16="http://schemas.microsoft.com/office/drawing/2014/main" val="3079037942"/>
                    </a:ext>
                  </a:extLst>
                </a:gridCol>
                <a:gridCol w="2907165">
                  <a:extLst>
                    <a:ext uri="{9D8B030D-6E8A-4147-A177-3AD203B41FA5}">
                      <a16:colId xmlns:a16="http://schemas.microsoft.com/office/drawing/2014/main" val="1178262389"/>
                    </a:ext>
                  </a:extLst>
                </a:gridCol>
              </a:tblGrid>
              <a:tr h="71623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Ambulatory vs </a:t>
                      </a:r>
                    </a:p>
                    <a:p>
                      <a:pPr marL="0" marR="0">
                        <a:lnSpc>
                          <a:spcPct val="107000"/>
                        </a:lnSpc>
                        <a:spcBef>
                          <a:spcPts val="0"/>
                        </a:spcBef>
                        <a:spcAft>
                          <a:spcPts val="0"/>
                        </a:spcAft>
                      </a:pPr>
                      <a:r>
                        <a:rPr lang="en-US" sz="1600">
                          <a:effectLst/>
                        </a:rPr>
                        <a:t>Non-Ambulatory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Non-</a:t>
                      </a:r>
                      <a:r>
                        <a:rPr lang="en-US" sz="1600" dirty="0" err="1">
                          <a:effectLst/>
                        </a:rPr>
                        <a:t>Amb</a:t>
                      </a:r>
                      <a:r>
                        <a:rPr lang="en-US" sz="1600" dirty="0">
                          <a:effectLst/>
                        </a:rPr>
                        <a:t>/Walking/Running/</a:t>
                      </a:r>
                    </a:p>
                    <a:p>
                      <a:pPr marL="0" marR="0">
                        <a:lnSpc>
                          <a:spcPct val="107000"/>
                        </a:lnSpc>
                        <a:spcBef>
                          <a:spcPts val="0"/>
                        </a:spcBef>
                        <a:spcAft>
                          <a:spcPts val="0"/>
                        </a:spcAft>
                      </a:pPr>
                      <a:r>
                        <a:rPr lang="en-US" sz="1600" dirty="0">
                          <a:effectLst/>
                        </a:rPr>
                        <a:t>Upstairs/Downstairs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485834"/>
                  </a:ext>
                </a:extLst>
              </a:tr>
              <a:tr h="348949">
                <a:tc>
                  <a:txBody>
                    <a:bodyPr/>
                    <a:lstStyle/>
                    <a:p>
                      <a:pPr marL="0" marR="0">
                        <a:lnSpc>
                          <a:spcPct val="107000"/>
                        </a:lnSpc>
                        <a:spcBef>
                          <a:spcPts val="0"/>
                        </a:spcBef>
                        <a:spcAft>
                          <a:spcPts val="0"/>
                        </a:spcAft>
                      </a:pPr>
                      <a:r>
                        <a:rPr lang="en-US" sz="1600">
                          <a:effectLst/>
                        </a:rPr>
                        <a:t>Within Subjects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98.16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93.67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279621"/>
                  </a:ext>
                </a:extLst>
              </a:tr>
              <a:tr h="348949">
                <a:tc>
                  <a:txBody>
                    <a:bodyPr/>
                    <a:lstStyle/>
                    <a:p>
                      <a:pPr marL="0" marR="0">
                        <a:lnSpc>
                          <a:spcPct val="107000"/>
                        </a:lnSpc>
                        <a:spcBef>
                          <a:spcPts val="0"/>
                        </a:spcBef>
                        <a:spcAft>
                          <a:spcPts val="0"/>
                        </a:spcAft>
                      </a:pPr>
                      <a:r>
                        <a:rPr lang="en-US" sz="1600" dirty="0">
                          <a:effectLst/>
                        </a:rPr>
                        <a:t>Between Subjects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96.90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83.74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966862"/>
                  </a:ext>
                </a:extLst>
              </a:tr>
            </a:tbl>
          </a:graphicData>
        </a:graphic>
      </p:graphicFrame>
    </p:spTree>
    <p:extLst>
      <p:ext uri="{BB962C8B-B14F-4D97-AF65-F5344CB8AC3E}">
        <p14:creationId xmlns:p14="http://schemas.microsoft.com/office/powerpoint/2010/main" val="6095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Gradient Boosting Model</a:t>
            </a:r>
          </a:p>
        </p:txBody>
      </p:sp>
      <p:sp>
        <p:nvSpPr>
          <p:cNvPr id="3" name="Content Placeholder 2"/>
          <p:cNvSpPr>
            <a:spLocks noGrp="1"/>
          </p:cNvSpPr>
          <p:nvPr>
            <p:ph idx="1"/>
          </p:nvPr>
        </p:nvSpPr>
        <p:spPr>
          <a:xfrm>
            <a:off x="680319" y="2182700"/>
            <a:ext cx="9613861" cy="2846499"/>
          </a:xfrm>
        </p:spPr>
        <p:txBody>
          <a:bodyPr>
            <a:normAutofit fontScale="92500"/>
          </a:bodyPr>
          <a:lstStyle/>
          <a:p>
            <a:r>
              <a:rPr lang="en-US" dirty="0"/>
              <a:t>Tree-based ensemble method</a:t>
            </a:r>
          </a:p>
          <a:p>
            <a:r>
              <a:rPr lang="en-US" dirty="0"/>
              <a:t>Extension of gradient-boosted trees with added regularization and optimization</a:t>
            </a:r>
          </a:p>
          <a:p>
            <a:r>
              <a:rPr lang="en-US" dirty="0"/>
              <a:t>Keep fitting additional trees on residuals of cumulative previous trees until model converges</a:t>
            </a:r>
          </a:p>
          <a:p>
            <a:r>
              <a:rPr lang="en-US" dirty="0"/>
              <a:t>Used Python </a:t>
            </a:r>
            <a:r>
              <a:rPr lang="en-US" dirty="0" err="1"/>
              <a:t>xgboost</a:t>
            </a:r>
            <a:r>
              <a:rPr lang="en-US" dirty="0"/>
              <a:t> package, 300 trees, max depth 5, 0.1 learning rate</a:t>
            </a:r>
          </a:p>
          <a:p>
            <a:r>
              <a:rPr lang="en-US" dirty="0"/>
              <a:t>10-fold Cross Validation Accuracy: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073603"/>
              </p:ext>
            </p:extLst>
          </p:nvPr>
        </p:nvGraphicFramePr>
        <p:xfrm>
          <a:off x="1576305" y="5098311"/>
          <a:ext cx="8717875" cy="1411287"/>
        </p:xfrm>
        <a:graphic>
          <a:graphicData uri="http://schemas.openxmlformats.org/drawingml/2006/table">
            <a:tbl>
              <a:tblPr firstRow="1" firstCol="1" bandRow="1">
                <a:tableStyleId>{5C22544A-7EE6-4342-B048-85BDC9FD1C3A}</a:tableStyleId>
              </a:tblPr>
              <a:tblGrid>
                <a:gridCol w="2905337">
                  <a:extLst>
                    <a:ext uri="{9D8B030D-6E8A-4147-A177-3AD203B41FA5}">
                      <a16:colId xmlns:a16="http://schemas.microsoft.com/office/drawing/2014/main" val="711296661"/>
                    </a:ext>
                  </a:extLst>
                </a:gridCol>
                <a:gridCol w="2906269">
                  <a:extLst>
                    <a:ext uri="{9D8B030D-6E8A-4147-A177-3AD203B41FA5}">
                      <a16:colId xmlns:a16="http://schemas.microsoft.com/office/drawing/2014/main" val="14224177"/>
                    </a:ext>
                  </a:extLst>
                </a:gridCol>
                <a:gridCol w="2906269">
                  <a:extLst>
                    <a:ext uri="{9D8B030D-6E8A-4147-A177-3AD203B41FA5}">
                      <a16:colId xmlns:a16="http://schemas.microsoft.com/office/drawing/2014/main" val="2308565274"/>
                    </a:ext>
                  </a:extLst>
                </a:gridCol>
              </a:tblGrid>
              <a:tr h="71479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Ambulatory vs </a:t>
                      </a:r>
                    </a:p>
                    <a:p>
                      <a:pPr marL="0" marR="0">
                        <a:lnSpc>
                          <a:spcPct val="107000"/>
                        </a:lnSpc>
                        <a:spcBef>
                          <a:spcPts val="0"/>
                        </a:spcBef>
                        <a:spcAft>
                          <a:spcPts val="0"/>
                        </a:spcAft>
                      </a:pPr>
                      <a:r>
                        <a:rPr lang="en-US" sz="1600">
                          <a:effectLst/>
                        </a:rPr>
                        <a:t>Non-Ambulatory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Non-</a:t>
                      </a:r>
                      <a:r>
                        <a:rPr lang="en-US" sz="1600" dirty="0" err="1">
                          <a:effectLst/>
                        </a:rPr>
                        <a:t>Amb</a:t>
                      </a:r>
                      <a:r>
                        <a:rPr lang="en-US" sz="1600" dirty="0">
                          <a:effectLst/>
                        </a:rPr>
                        <a:t>/Walking/Running/</a:t>
                      </a:r>
                    </a:p>
                    <a:p>
                      <a:pPr marL="0" marR="0">
                        <a:lnSpc>
                          <a:spcPct val="107000"/>
                        </a:lnSpc>
                        <a:spcBef>
                          <a:spcPts val="0"/>
                        </a:spcBef>
                        <a:spcAft>
                          <a:spcPts val="0"/>
                        </a:spcAft>
                      </a:pPr>
                      <a:r>
                        <a:rPr lang="en-US" sz="1600" dirty="0">
                          <a:effectLst/>
                        </a:rPr>
                        <a:t>Upstairs/Downstairs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392622"/>
                  </a:ext>
                </a:extLst>
              </a:tr>
              <a:tr h="348248">
                <a:tc>
                  <a:txBody>
                    <a:bodyPr/>
                    <a:lstStyle/>
                    <a:p>
                      <a:pPr marL="0" marR="0">
                        <a:lnSpc>
                          <a:spcPct val="107000"/>
                        </a:lnSpc>
                        <a:spcBef>
                          <a:spcPts val="0"/>
                        </a:spcBef>
                        <a:spcAft>
                          <a:spcPts val="0"/>
                        </a:spcAft>
                      </a:pPr>
                      <a:r>
                        <a:rPr lang="en-US" sz="1600" dirty="0">
                          <a:effectLst/>
                        </a:rPr>
                        <a:t>Within Subjects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98.71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95.68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014723"/>
                  </a:ext>
                </a:extLst>
              </a:tr>
              <a:tr h="348248">
                <a:tc>
                  <a:txBody>
                    <a:bodyPr/>
                    <a:lstStyle/>
                    <a:p>
                      <a:pPr marL="0" marR="0">
                        <a:lnSpc>
                          <a:spcPct val="107000"/>
                        </a:lnSpc>
                        <a:spcBef>
                          <a:spcPts val="0"/>
                        </a:spcBef>
                        <a:spcAft>
                          <a:spcPts val="0"/>
                        </a:spcAft>
                      </a:pPr>
                      <a:r>
                        <a:rPr lang="en-US" sz="1600" dirty="0">
                          <a:effectLst/>
                        </a:rPr>
                        <a:t>Between Subjects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97.35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88.65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92303"/>
                  </a:ext>
                </a:extLst>
              </a:tr>
            </a:tbl>
          </a:graphicData>
        </a:graphic>
      </p:graphicFrame>
    </p:spTree>
    <p:extLst>
      <p:ext uri="{BB962C8B-B14F-4D97-AF65-F5344CB8AC3E}">
        <p14:creationId xmlns:p14="http://schemas.microsoft.com/office/powerpoint/2010/main" val="1473115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Network Model</a:t>
            </a:r>
          </a:p>
        </p:txBody>
      </p:sp>
      <p:sp>
        <p:nvSpPr>
          <p:cNvPr id="3" name="Content Placeholder 2"/>
          <p:cNvSpPr>
            <a:spLocks noGrp="1"/>
          </p:cNvSpPr>
          <p:nvPr>
            <p:ph idx="1"/>
          </p:nvPr>
        </p:nvSpPr>
        <p:spPr>
          <a:xfrm>
            <a:off x="680321" y="2273078"/>
            <a:ext cx="9613861" cy="3599313"/>
          </a:xfrm>
        </p:spPr>
        <p:txBody>
          <a:bodyPr>
            <a:normAutofit/>
          </a:bodyPr>
          <a:lstStyle/>
          <a:p>
            <a:r>
              <a:rPr lang="en-US" dirty="0"/>
              <a:t>Recurrent neural networks are an extension of regular feedforward neural networks by propagating input signals through time</a:t>
            </a:r>
          </a:p>
          <a:p>
            <a:r>
              <a:rPr lang="en-US" dirty="0"/>
              <a:t>Each neuron in a recurrent net takes two inputs:</a:t>
            </a:r>
          </a:p>
          <a:p>
            <a:pPr lvl="1"/>
            <a:r>
              <a:rPr lang="en-US" dirty="0"/>
              <a:t>Input features at current </a:t>
            </a:r>
            <a:r>
              <a:rPr lang="en-US" dirty="0" err="1"/>
              <a:t>timestep</a:t>
            </a:r>
            <a:endParaRPr lang="en-US" dirty="0"/>
          </a:p>
          <a:p>
            <a:pPr lvl="1"/>
            <a:r>
              <a:rPr lang="en-US" dirty="0"/>
              <a:t>Output of neurons at previous </a:t>
            </a:r>
            <a:r>
              <a:rPr lang="en-US" dirty="0" err="1"/>
              <a:t>timestep</a:t>
            </a:r>
            <a:endParaRPr lang="en-US" dirty="0"/>
          </a:p>
        </p:txBody>
      </p:sp>
      <p:pic>
        <p:nvPicPr>
          <p:cNvPr id="4" name="Picture 3"/>
          <p:cNvPicPr>
            <a:picLocks noChangeAspect="1"/>
          </p:cNvPicPr>
          <p:nvPr/>
        </p:nvPicPr>
        <p:blipFill>
          <a:blip r:embed="rId2"/>
          <a:stretch>
            <a:fillRect/>
          </a:stretch>
        </p:blipFill>
        <p:spPr>
          <a:xfrm>
            <a:off x="2565935" y="4711709"/>
            <a:ext cx="6625911" cy="1740954"/>
          </a:xfrm>
          <a:prstGeom prst="rect">
            <a:avLst/>
          </a:prstGeom>
        </p:spPr>
      </p:pic>
    </p:spTree>
    <p:extLst>
      <p:ext uri="{BB962C8B-B14F-4D97-AF65-F5344CB8AC3E}">
        <p14:creationId xmlns:p14="http://schemas.microsoft.com/office/powerpoint/2010/main" val="87038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Network Model</a:t>
            </a:r>
          </a:p>
        </p:txBody>
      </p:sp>
      <p:sp>
        <p:nvSpPr>
          <p:cNvPr id="3" name="Content Placeholder 2"/>
          <p:cNvSpPr>
            <a:spLocks noGrp="1"/>
          </p:cNvSpPr>
          <p:nvPr>
            <p:ph idx="1"/>
          </p:nvPr>
        </p:nvSpPr>
        <p:spPr>
          <a:xfrm>
            <a:off x="680321" y="2246496"/>
            <a:ext cx="9613861" cy="3599313"/>
          </a:xfrm>
        </p:spPr>
        <p:txBody>
          <a:bodyPr>
            <a:normAutofit/>
          </a:bodyPr>
          <a:lstStyle/>
          <a:p>
            <a:r>
              <a:rPr lang="en-US" dirty="0"/>
              <a:t>Recurrent neural networks can lose signals from earlier inputs after just a few </a:t>
            </a:r>
            <a:r>
              <a:rPr lang="en-US" dirty="0" err="1"/>
              <a:t>timesteps</a:t>
            </a:r>
            <a:endParaRPr lang="en-US" dirty="0"/>
          </a:p>
          <a:p>
            <a:r>
              <a:rPr lang="en-US" dirty="0"/>
              <a:t>Long short term memory networks fix this problem by adding memory cells that can store information across many </a:t>
            </a:r>
            <a:r>
              <a:rPr lang="en-US" dirty="0" err="1"/>
              <a:t>timesteps</a:t>
            </a:r>
            <a:endParaRPr lang="en-US" dirty="0"/>
          </a:p>
        </p:txBody>
      </p:sp>
      <p:pic>
        <p:nvPicPr>
          <p:cNvPr id="4" name="Picture 3"/>
          <p:cNvPicPr>
            <a:picLocks noChangeAspect="1"/>
          </p:cNvPicPr>
          <p:nvPr/>
        </p:nvPicPr>
        <p:blipFill>
          <a:blip r:embed="rId2"/>
          <a:stretch>
            <a:fillRect/>
          </a:stretch>
        </p:blipFill>
        <p:spPr>
          <a:xfrm>
            <a:off x="2545950" y="3936983"/>
            <a:ext cx="6794751" cy="2552976"/>
          </a:xfrm>
          <a:prstGeom prst="rect">
            <a:avLst/>
          </a:prstGeom>
        </p:spPr>
      </p:pic>
    </p:spTree>
    <p:extLst>
      <p:ext uri="{BB962C8B-B14F-4D97-AF65-F5344CB8AC3E}">
        <p14:creationId xmlns:p14="http://schemas.microsoft.com/office/powerpoint/2010/main" val="68927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Network Model</a:t>
            </a:r>
          </a:p>
        </p:txBody>
      </p:sp>
      <p:sp>
        <p:nvSpPr>
          <p:cNvPr id="3" name="Content Placeholder 2"/>
          <p:cNvSpPr>
            <a:spLocks noGrp="1"/>
          </p:cNvSpPr>
          <p:nvPr>
            <p:ph idx="1"/>
          </p:nvPr>
        </p:nvSpPr>
        <p:spPr>
          <a:xfrm>
            <a:off x="680321" y="2200940"/>
            <a:ext cx="10249949" cy="2854842"/>
          </a:xfrm>
        </p:spPr>
        <p:txBody>
          <a:bodyPr>
            <a:normAutofit lnSpcReduction="10000"/>
          </a:bodyPr>
          <a:lstStyle/>
          <a:p>
            <a:r>
              <a:rPr lang="en-US" dirty="0"/>
              <a:t>Instead of calculating summary statistics across entire 10-second window, summary statistics were calculated for .50-second increments and fed into the LSTM network (20x109 matrix)</a:t>
            </a:r>
          </a:p>
          <a:p>
            <a:r>
              <a:rPr lang="en-US" dirty="0"/>
              <a:t>Model architecture:</a:t>
            </a:r>
          </a:p>
          <a:p>
            <a:pPr lvl="1"/>
            <a:r>
              <a:rPr lang="en-US" dirty="0"/>
              <a:t>Layer 1: 128 LSTM units</a:t>
            </a:r>
          </a:p>
          <a:p>
            <a:pPr lvl="1"/>
            <a:r>
              <a:rPr lang="en-US" dirty="0"/>
              <a:t>Layer 2: 128 LSTM units</a:t>
            </a:r>
          </a:p>
          <a:p>
            <a:pPr lvl="1"/>
            <a:r>
              <a:rPr lang="en-US" dirty="0"/>
              <a:t>Layer 3: </a:t>
            </a:r>
            <a:r>
              <a:rPr lang="en-US" dirty="0" err="1"/>
              <a:t>Softmax</a:t>
            </a:r>
            <a:endParaRPr lang="en-US" dirty="0"/>
          </a:p>
          <a:p>
            <a:pPr lvl="1"/>
            <a:r>
              <a:rPr lang="en-US" dirty="0"/>
              <a:t>orthogonal weight initialization, </a:t>
            </a:r>
            <a:r>
              <a:rPr lang="en-US" dirty="0" err="1"/>
              <a:t>adam</a:t>
            </a:r>
            <a:r>
              <a:rPr lang="en-US" dirty="0"/>
              <a:t> gradient descent, </a:t>
            </a:r>
            <a:r>
              <a:rPr lang="en-US" dirty="0" err="1"/>
              <a:t>lr</a:t>
            </a:r>
            <a:r>
              <a:rPr lang="en-US" dirty="0"/>
              <a:t> 0.0002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3969529"/>
              </p:ext>
            </p:extLst>
          </p:nvPr>
        </p:nvGraphicFramePr>
        <p:xfrm>
          <a:off x="1576305" y="5098311"/>
          <a:ext cx="8717875" cy="1063039"/>
        </p:xfrm>
        <a:graphic>
          <a:graphicData uri="http://schemas.openxmlformats.org/drawingml/2006/table">
            <a:tbl>
              <a:tblPr firstRow="1" firstCol="1" bandRow="1">
                <a:tableStyleId>{5C22544A-7EE6-4342-B048-85BDC9FD1C3A}</a:tableStyleId>
              </a:tblPr>
              <a:tblGrid>
                <a:gridCol w="2905337">
                  <a:extLst>
                    <a:ext uri="{9D8B030D-6E8A-4147-A177-3AD203B41FA5}">
                      <a16:colId xmlns:a16="http://schemas.microsoft.com/office/drawing/2014/main" val="711296661"/>
                    </a:ext>
                  </a:extLst>
                </a:gridCol>
                <a:gridCol w="2906269">
                  <a:extLst>
                    <a:ext uri="{9D8B030D-6E8A-4147-A177-3AD203B41FA5}">
                      <a16:colId xmlns:a16="http://schemas.microsoft.com/office/drawing/2014/main" val="14224177"/>
                    </a:ext>
                  </a:extLst>
                </a:gridCol>
                <a:gridCol w="2906269">
                  <a:extLst>
                    <a:ext uri="{9D8B030D-6E8A-4147-A177-3AD203B41FA5}">
                      <a16:colId xmlns:a16="http://schemas.microsoft.com/office/drawing/2014/main" val="2308565274"/>
                    </a:ext>
                  </a:extLst>
                </a:gridCol>
              </a:tblGrid>
              <a:tr h="714791">
                <a:tc>
                  <a:txBody>
                    <a:bodyPr/>
                    <a:lstStyle/>
                    <a:p>
                      <a:pPr marL="0" marR="0">
                        <a:lnSpc>
                          <a:spcPct val="107000"/>
                        </a:lnSpc>
                        <a:spcBef>
                          <a:spcPts val="0"/>
                        </a:spcBef>
                        <a:spcAft>
                          <a:spcPts val="0"/>
                        </a:spcAft>
                      </a:pPr>
                      <a:r>
                        <a:rPr lang="en-US" sz="1600" dirty="0">
                          <a:effectLst/>
                          <a:latin typeface="+mn-lt"/>
                        </a:rPr>
                        <a:t>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mn-lt"/>
                        </a:rPr>
                        <a:t>Ambulatory vs </a:t>
                      </a:r>
                    </a:p>
                    <a:p>
                      <a:pPr marL="0" marR="0">
                        <a:lnSpc>
                          <a:spcPct val="107000"/>
                        </a:lnSpc>
                        <a:spcBef>
                          <a:spcPts val="0"/>
                        </a:spcBef>
                        <a:spcAft>
                          <a:spcPts val="0"/>
                        </a:spcAft>
                      </a:pPr>
                      <a:r>
                        <a:rPr lang="en-US" sz="1600">
                          <a:effectLst/>
                          <a:latin typeface="+mn-lt"/>
                        </a:rPr>
                        <a:t>Non-Ambulatory</a:t>
                      </a:r>
                      <a:endParaRPr lang="en-US"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rPr>
                        <a:t>Non-</a:t>
                      </a:r>
                      <a:r>
                        <a:rPr lang="en-US" sz="1600" dirty="0" err="1">
                          <a:effectLst/>
                          <a:latin typeface="+mn-lt"/>
                        </a:rPr>
                        <a:t>Amb</a:t>
                      </a:r>
                      <a:r>
                        <a:rPr lang="en-US" sz="1600" dirty="0">
                          <a:effectLst/>
                          <a:latin typeface="+mn-lt"/>
                        </a:rPr>
                        <a:t>/Walking/Running/</a:t>
                      </a:r>
                    </a:p>
                    <a:p>
                      <a:pPr marL="0" marR="0">
                        <a:lnSpc>
                          <a:spcPct val="107000"/>
                        </a:lnSpc>
                        <a:spcBef>
                          <a:spcPts val="0"/>
                        </a:spcBef>
                        <a:spcAft>
                          <a:spcPts val="0"/>
                        </a:spcAft>
                      </a:pPr>
                      <a:r>
                        <a:rPr lang="en-US" sz="1600" dirty="0">
                          <a:effectLst/>
                          <a:latin typeface="+mn-lt"/>
                        </a:rPr>
                        <a:t>Upstairs/Downstairs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392622"/>
                  </a:ext>
                </a:extLst>
              </a:tr>
              <a:tr h="348248">
                <a:tc>
                  <a:txBody>
                    <a:bodyPr/>
                    <a:lstStyle/>
                    <a:p>
                      <a:pPr marL="0" marR="0">
                        <a:lnSpc>
                          <a:spcPct val="107000"/>
                        </a:lnSpc>
                        <a:spcBef>
                          <a:spcPts val="0"/>
                        </a:spcBef>
                        <a:spcAft>
                          <a:spcPts val="0"/>
                        </a:spcAft>
                      </a:pPr>
                      <a:r>
                        <a:rPr lang="en-US" sz="1600" dirty="0">
                          <a:effectLst/>
                          <a:latin typeface="+mn-lt"/>
                        </a:rPr>
                        <a:t>Within Subjects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98.32</a:t>
                      </a:r>
                    </a:p>
                  </a:txBody>
                  <a:tcPr marL="68580" marR="68580" marT="0" marB="0"/>
                </a:tc>
                <a:tc>
                  <a:txBody>
                    <a:bodyPr/>
                    <a:lstStyle/>
                    <a:p>
                      <a:pPr marL="0" marR="0">
                        <a:lnSpc>
                          <a:spcPct val="107000"/>
                        </a:lnSpc>
                        <a:spcBef>
                          <a:spcPts val="0"/>
                        </a:spcBef>
                        <a:spcAft>
                          <a:spcPts val="0"/>
                        </a:spcAft>
                      </a:pPr>
                      <a:r>
                        <a:rPr lang="en-US" sz="1600" dirty="0">
                          <a:effectLst/>
                          <a:latin typeface="+mn-lt"/>
                        </a:rPr>
                        <a:t>94.83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014723"/>
                  </a:ext>
                </a:extLst>
              </a:tr>
            </a:tbl>
          </a:graphicData>
        </a:graphic>
      </p:graphicFrame>
    </p:spTree>
    <p:extLst>
      <p:ext uri="{BB962C8B-B14F-4D97-AF65-F5344CB8AC3E}">
        <p14:creationId xmlns:p14="http://schemas.microsoft.com/office/powerpoint/2010/main" val="289455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Network Model</a:t>
            </a:r>
          </a:p>
        </p:txBody>
      </p:sp>
      <p:sp>
        <p:nvSpPr>
          <p:cNvPr id="3" name="Content Placeholder 2"/>
          <p:cNvSpPr>
            <a:spLocks noGrp="1"/>
          </p:cNvSpPr>
          <p:nvPr>
            <p:ph idx="1"/>
          </p:nvPr>
        </p:nvSpPr>
        <p:spPr>
          <a:xfrm>
            <a:off x="680321" y="2200940"/>
            <a:ext cx="10249949" cy="2854842"/>
          </a:xfrm>
        </p:spPr>
        <p:txBody>
          <a:bodyPr>
            <a:normAutofit/>
          </a:bodyPr>
          <a:lstStyle/>
          <a:p>
            <a:r>
              <a:rPr lang="en-US" dirty="0"/>
              <a:t>For between-subject testing, a simpler LSTM model was used to reduce overfitting. 1-second increments of statistics were also used instead of 0.5-second increments.</a:t>
            </a:r>
          </a:p>
          <a:p>
            <a:r>
              <a:rPr lang="en-US" dirty="0"/>
              <a:t>Model architecture:</a:t>
            </a:r>
          </a:p>
          <a:p>
            <a:pPr lvl="1"/>
            <a:r>
              <a:rPr lang="en-US" dirty="0"/>
              <a:t>Layer 1: 32 LSTM units</a:t>
            </a:r>
          </a:p>
          <a:p>
            <a:pPr lvl="1"/>
            <a:r>
              <a:rPr lang="en-US" dirty="0"/>
              <a:t>Layer 2: </a:t>
            </a:r>
            <a:r>
              <a:rPr lang="en-US" dirty="0" err="1"/>
              <a:t>Softmax</a:t>
            </a:r>
            <a:endParaRPr lang="en-US" dirty="0"/>
          </a:p>
          <a:p>
            <a:pPr lvl="1"/>
            <a:r>
              <a:rPr lang="en-US" dirty="0"/>
              <a:t>orthogonal weight initialization, </a:t>
            </a:r>
            <a:r>
              <a:rPr lang="en-US" dirty="0" err="1"/>
              <a:t>adam</a:t>
            </a:r>
            <a:r>
              <a:rPr lang="en-US" dirty="0"/>
              <a:t> gradient descent, </a:t>
            </a:r>
            <a:r>
              <a:rPr lang="en-US" dirty="0" err="1"/>
              <a:t>lr</a:t>
            </a:r>
            <a:r>
              <a:rPr lang="en-US" dirty="0"/>
              <a:t> 0.0002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136032"/>
              </p:ext>
            </p:extLst>
          </p:nvPr>
        </p:nvGraphicFramePr>
        <p:xfrm>
          <a:off x="1576305" y="5098311"/>
          <a:ext cx="8717875" cy="1063039"/>
        </p:xfrm>
        <a:graphic>
          <a:graphicData uri="http://schemas.openxmlformats.org/drawingml/2006/table">
            <a:tbl>
              <a:tblPr firstRow="1" firstCol="1" bandRow="1">
                <a:tableStyleId>{5C22544A-7EE6-4342-B048-85BDC9FD1C3A}</a:tableStyleId>
              </a:tblPr>
              <a:tblGrid>
                <a:gridCol w="2905337">
                  <a:extLst>
                    <a:ext uri="{9D8B030D-6E8A-4147-A177-3AD203B41FA5}">
                      <a16:colId xmlns:a16="http://schemas.microsoft.com/office/drawing/2014/main" val="711296661"/>
                    </a:ext>
                  </a:extLst>
                </a:gridCol>
                <a:gridCol w="2906269">
                  <a:extLst>
                    <a:ext uri="{9D8B030D-6E8A-4147-A177-3AD203B41FA5}">
                      <a16:colId xmlns:a16="http://schemas.microsoft.com/office/drawing/2014/main" val="14224177"/>
                    </a:ext>
                  </a:extLst>
                </a:gridCol>
                <a:gridCol w="2906269">
                  <a:extLst>
                    <a:ext uri="{9D8B030D-6E8A-4147-A177-3AD203B41FA5}">
                      <a16:colId xmlns:a16="http://schemas.microsoft.com/office/drawing/2014/main" val="2308565274"/>
                    </a:ext>
                  </a:extLst>
                </a:gridCol>
              </a:tblGrid>
              <a:tr h="714791">
                <a:tc>
                  <a:txBody>
                    <a:bodyPr/>
                    <a:lstStyle/>
                    <a:p>
                      <a:pPr marL="0" marR="0">
                        <a:lnSpc>
                          <a:spcPct val="107000"/>
                        </a:lnSpc>
                        <a:spcBef>
                          <a:spcPts val="0"/>
                        </a:spcBef>
                        <a:spcAft>
                          <a:spcPts val="0"/>
                        </a:spcAft>
                      </a:pPr>
                      <a:r>
                        <a:rPr lang="en-US" sz="1600" dirty="0">
                          <a:effectLst/>
                          <a:latin typeface="+mn-lt"/>
                        </a:rPr>
                        <a:t>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mn-lt"/>
                        </a:rPr>
                        <a:t>Ambulatory vs </a:t>
                      </a:r>
                    </a:p>
                    <a:p>
                      <a:pPr marL="0" marR="0">
                        <a:lnSpc>
                          <a:spcPct val="107000"/>
                        </a:lnSpc>
                        <a:spcBef>
                          <a:spcPts val="0"/>
                        </a:spcBef>
                        <a:spcAft>
                          <a:spcPts val="0"/>
                        </a:spcAft>
                      </a:pPr>
                      <a:r>
                        <a:rPr lang="en-US" sz="1600">
                          <a:effectLst/>
                          <a:latin typeface="+mn-lt"/>
                        </a:rPr>
                        <a:t>Non-Ambulatory</a:t>
                      </a:r>
                      <a:endParaRPr lang="en-US"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rPr>
                        <a:t>Non-</a:t>
                      </a:r>
                      <a:r>
                        <a:rPr lang="en-US" sz="1600" dirty="0" err="1">
                          <a:effectLst/>
                          <a:latin typeface="+mn-lt"/>
                        </a:rPr>
                        <a:t>Amb</a:t>
                      </a:r>
                      <a:r>
                        <a:rPr lang="en-US" sz="1600" dirty="0">
                          <a:effectLst/>
                          <a:latin typeface="+mn-lt"/>
                        </a:rPr>
                        <a:t>/Walking/Running/</a:t>
                      </a:r>
                    </a:p>
                    <a:p>
                      <a:pPr marL="0" marR="0">
                        <a:lnSpc>
                          <a:spcPct val="107000"/>
                        </a:lnSpc>
                        <a:spcBef>
                          <a:spcPts val="0"/>
                        </a:spcBef>
                        <a:spcAft>
                          <a:spcPts val="0"/>
                        </a:spcAft>
                      </a:pPr>
                      <a:r>
                        <a:rPr lang="en-US" sz="1600" dirty="0">
                          <a:effectLst/>
                          <a:latin typeface="+mn-lt"/>
                        </a:rPr>
                        <a:t>Upstairs/Downstairs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392622"/>
                  </a:ext>
                </a:extLst>
              </a:tr>
              <a:tr h="348248">
                <a:tc>
                  <a:txBody>
                    <a:bodyPr/>
                    <a:lstStyle/>
                    <a:p>
                      <a:pPr marL="0" marR="0">
                        <a:lnSpc>
                          <a:spcPct val="107000"/>
                        </a:lnSpc>
                        <a:spcBef>
                          <a:spcPts val="0"/>
                        </a:spcBef>
                        <a:spcAft>
                          <a:spcPts val="0"/>
                        </a:spcAft>
                      </a:pPr>
                      <a:r>
                        <a:rPr lang="en-US" sz="1600" dirty="0">
                          <a:effectLst/>
                          <a:latin typeface="+mn-lt"/>
                        </a:rPr>
                        <a:t>Between Subjects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96.29</a:t>
                      </a:r>
                    </a:p>
                  </a:txBody>
                  <a:tcPr marL="68580" marR="68580" marT="0" marB="0"/>
                </a:tc>
                <a:tc>
                  <a:txBody>
                    <a:bodyPr/>
                    <a:lstStyle/>
                    <a:p>
                      <a:pPr marL="0" marR="0">
                        <a:lnSpc>
                          <a:spcPct val="107000"/>
                        </a:lnSpc>
                        <a:spcBef>
                          <a:spcPts val="0"/>
                        </a:spcBef>
                        <a:spcAft>
                          <a:spcPts val="0"/>
                        </a:spcAft>
                      </a:pPr>
                      <a:r>
                        <a:rPr lang="en-US" sz="1600" dirty="0">
                          <a:effectLst/>
                          <a:latin typeface="+mn-lt"/>
                        </a:rPr>
                        <a:t>80.11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014723"/>
                  </a:ext>
                </a:extLst>
              </a:tr>
            </a:tbl>
          </a:graphicData>
        </a:graphic>
      </p:graphicFrame>
    </p:spTree>
    <p:extLst>
      <p:ext uri="{BB962C8B-B14F-4D97-AF65-F5344CB8AC3E}">
        <p14:creationId xmlns:p14="http://schemas.microsoft.com/office/powerpoint/2010/main" val="411924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Attempt to identify what someone is doing based on accelerometer readings (or readings from external devices such as video cameras) taken while that person is performing the activity</a:t>
            </a:r>
          </a:p>
          <a:p>
            <a:r>
              <a:rPr lang="en-US" dirty="0"/>
              <a:t>Using more accelerometers/devices yields more accurate predictions, but is less practical for real-life applications </a:t>
            </a:r>
          </a:p>
          <a:p>
            <a:r>
              <a:rPr lang="en-US" dirty="0"/>
              <a:t>Difficult because different people perform the same activity in different ways and readings can be noisy</a:t>
            </a:r>
          </a:p>
        </p:txBody>
      </p:sp>
    </p:spTree>
    <p:extLst>
      <p:ext uri="{BB962C8B-B14F-4D97-AF65-F5344CB8AC3E}">
        <p14:creationId xmlns:p14="http://schemas.microsoft.com/office/powerpoint/2010/main" val="279492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LSTM Network Model</a:t>
            </a:r>
          </a:p>
        </p:txBody>
      </p:sp>
      <p:pic>
        <p:nvPicPr>
          <p:cNvPr id="6" name="Content Placeholder 5"/>
          <p:cNvPicPr>
            <a:picLocks noGrp="1" noChangeAspect="1"/>
          </p:cNvPicPr>
          <p:nvPr>
            <p:ph idx="1"/>
          </p:nvPr>
        </p:nvPicPr>
        <p:blipFill>
          <a:blip r:embed="rId2"/>
          <a:stretch>
            <a:fillRect/>
          </a:stretch>
        </p:blipFill>
        <p:spPr>
          <a:xfrm>
            <a:off x="2182331" y="4230394"/>
            <a:ext cx="7510434" cy="2384321"/>
          </a:xfrm>
        </p:spPr>
      </p:pic>
      <p:sp>
        <p:nvSpPr>
          <p:cNvPr id="7" name="Content Placeholder 2"/>
          <p:cNvSpPr txBox="1">
            <a:spLocks/>
          </p:cNvSpPr>
          <p:nvPr/>
        </p:nvSpPr>
        <p:spPr>
          <a:xfrm>
            <a:off x="680321" y="2169042"/>
            <a:ext cx="10249949" cy="2854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Instead of hand-crafting features from the raw data (via summary statistics), convolutional layers can be used to automatically identify relevant features</a:t>
            </a:r>
          </a:p>
          <a:p>
            <a:r>
              <a:rPr lang="en-US" dirty="0"/>
              <a:t>For example, a convolutional filter reads the accelerometer data and demographic data over a 20 </a:t>
            </a:r>
            <a:r>
              <a:rPr lang="en-US" dirty="0" err="1"/>
              <a:t>ms</a:t>
            </a:r>
            <a:r>
              <a:rPr lang="en-US" dirty="0"/>
              <a:t> time window with a stride of 5 </a:t>
            </a:r>
            <a:r>
              <a:rPr lang="en-US" dirty="0" err="1"/>
              <a:t>ms</a:t>
            </a:r>
            <a:endParaRPr lang="en-US" dirty="0"/>
          </a:p>
          <a:p>
            <a:endParaRPr lang="en-US" dirty="0"/>
          </a:p>
        </p:txBody>
      </p:sp>
    </p:spTree>
    <p:extLst>
      <p:ext uri="{BB962C8B-B14F-4D97-AF65-F5344CB8AC3E}">
        <p14:creationId xmlns:p14="http://schemas.microsoft.com/office/powerpoint/2010/main" val="250226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LSTM Network Model</a:t>
            </a:r>
          </a:p>
        </p:txBody>
      </p:sp>
      <p:sp>
        <p:nvSpPr>
          <p:cNvPr id="3" name="Content Placeholder 2"/>
          <p:cNvSpPr>
            <a:spLocks noGrp="1"/>
          </p:cNvSpPr>
          <p:nvPr>
            <p:ph idx="1"/>
          </p:nvPr>
        </p:nvSpPr>
        <p:spPr>
          <a:xfrm>
            <a:off x="637791" y="2204642"/>
            <a:ext cx="10276530" cy="2803293"/>
          </a:xfrm>
        </p:spPr>
        <p:txBody>
          <a:bodyPr>
            <a:normAutofit fontScale="92500"/>
          </a:bodyPr>
          <a:lstStyle/>
          <a:p>
            <a:r>
              <a:rPr lang="en-US" dirty="0"/>
              <a:t>Convolutional layers were used to generate features from the raw accelerometer/demographic data, which was then fed into the LSTM network. </a:t>
            </a:r>
          </a:p>
          <a:p>
            <a:r>
              <a:rPr lang="en-US" dirty="0"/>
              <a:t>Model architecture:</a:t>
            </a:r>
          </a:p>
          <a:p>
            <a:pPr lvl="1"/>
            <a:r>
              <a:rPr lang="en-US" dirty="0"/>
              <a:t>Layer 1: Convolutional Layers (64x1x10x10 filter with stride 5x1), ELU activation</a:t>
            </a:r>
          </a:p>
          <a:p>
            <a:pPr lvl="1"/>
            <a:r>
              <a:rPr lang="en-US" dirty="0"/>
              <a:t>Layer 2-4: Convolutional Layers (64x64x3x1 filter with stride 2x1) , ELU activation</a:t>
            </a:r>
          </a:p>
          <a:p>
            <a:pPr lvl="1"/>
            <a:r>
              <a:rPr lang="en-US" dirty="0"/>
              <a:t>Layer 5-6: 64 LSTM units</a:t>
            </a:r>
          </a:p>
          <a:p>
            <a:pPr lvl="1"/>
            <a:r>
              <a:rPr lang="en-US" dirty="0"/>
              <a:t>Layer 7: </a:t>
            </a:r>
            <a:r>
              <a:rPr lang="en-US" dirty="0" err="1"/>
              <a:t>Softmax</a:t>
            </a:r>
            <a:endParaRPr lang="en-US" dirty="0"/>
          </a:p>
          <a:p>
            <a:pPr lvl="1"/>
            <a:r>
              <a:rPr lang="en-US" dirty="0"/>
              <a:t>orthogonal weight initialization, </a:t>
            </a:r>
            <a:r>
              <a:rPr lang="en-US" dirty="0" err="1"/>
              <a:t>adam</a:t>
            </a:r>
            <a:r>
              <a:rPr lang="en-US" dirty="0"/>
              <a:t> gradient descent, </a:t>
            </a:r>
            <a:r>
              <a:rPr lang="en-US" dirty="0" err="1"/>
              <a:t>lr</a:t>
            </a:r>
            <a:r>
              <a:rPr lang="en-US" dirty="0"/>
              <a:t> 0.0002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975661"/>
              </p:ext>
            </p:extLst>
          </p:nvPr>
        </p:nvGraphicFramePr>
        <p:xfrm>
          <a:off x="1576305" y="5098311"/>
          <a:ext cx="8717875" cy="1063039"/>
        </p:xfrm>
        <a:graphic>
          <a:graphicData uri="http://schemas.openxmlformats.org/drawingml/2006/table">
            <a:tbl>
              <a:tblPr firstRow="1" firstCol="1" bandRow="1">
                <a:tableStyleId>{5C22544A-7EE6-4342-B048-85BDC9FD1C3A}</a:tableStyleId>
              </a:tblPr>
              <a:tblGrid>
                <a:gridCol w="2905337">
                  <a:extLst>
                    <a:ext uri="{9D8B030D-6E8A-4147-A177-3AD203B41FA5}">
                      <a16:colId xmlns:a16="http://schemas.microsoft.com/office/drawing/2014/main" val="711296661"/>
                    </a:ext>
                  </a:extLst>
                </a:gridCol>
                <a:gridCol w="2906269">
                  <a:extLst>
                    <a:ext uri="{9D8B030D-6E8A-4147-A177-3AD203B41FA5}">
                      <a16:colId xmlns:a16="http://schemas.microsoft.com/office/drawing/2014/main" val="14224177"/>
                    </a:ext>
                  </a:extLst>
                </a:gridCol>
                <a:gridCol w="2906269">
                  <a:extLst>
                    <a:ext uri="{9D8B030D-6E8A-4147-A177-3AD203B41FA5}">
                      <a16:colId xmlns:a16="http://schemas.microsoft.com/office/drawing/2014/main" val="2308565274"/>
                    </a:ext>
                  </a:extLst>
                </a:gridCol>
              </a:tblGrid>
              <a:tr h="71479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Ambulatory vs </a:t>
                      </a:r>
                    </a:p>
                    <a:p>
                      <a:pPr marL="0" marR="0">
                        <a:lnSpc>
                          <a:spcPct val="107000"/>
                        </a:lnSpc>
                        <a:spcBef>
                          <a:spcPts val="0"/>
                        </a:spcBef>
                        <a:spcAft>
                          <a:spcPts val="0"/>
                        </a:spcAft>
                      </a:pPr>
                      <a:r>
                        <a:rPr lang="en-US" sz="1600">
                          <a:effectLst/>
                        </a:rPr>
                        <a:t>Non-Ambulatory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Non-</a:t>
                      </a:r>
                      <a:r>
                        <a:rPr lang="en-US" sz="1600" dirty="0" err="1">
                          <a:effectLst/>
                        </a:rPr>
                        <a:t>Amb</a:t>
                      </a:r>
                      <a:r>
                        <a:rPr lang="en-US" sz="1600" dirty="0">
                          <a:effectLst/>
                        </a:rPr>
                        <a:t>/Walking/Running/</a:t>
                      </a:r>
                    </a:p>
                    <a:p>
                      <a:pPr marL="0" marR="0">
                        <a:lnSpc>
                          <a:spcPct val="107000"/>
                        </a:lnSpc>
                        <a:spcBef>
                          <a:spcPts val="0"/>
                        </a:spcBef>
                        <a:spcAft>
                          <a:spcPts val="0"/>
                        </a:spcAft>
                      </a:pPr>
                      <a:r>
                        <a:rPr lang="en-US" sz="1600" dirty="0">
                          <a:effectLst/>
                        </a:rPr>
                        <a:t>Upstairs/Downstairs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392622"/>
                  </a:ext>
                </a:extLst>
              </a:tr>
              <a:tr h="348248">
                <a:tc>
                  <a:txBody>
                    <a:bodyPr/>
                    <a:lstStyle/>
                    <a:p>
                      <a:pPr marL="0" marR="0">
                        <a:lnSpc>
                          <a:spcPct val="107000"/>
                        </a:lnSpc>
                        <a:spcBef>
                          <a:spcPts val="0"/>
                        </a:spcBef>
                        <a:spcAft>
                          <a:spcPts val="0"/>
                        </a:spcAft>
                      </a:pPr>
                      <a:r>
                        <a:rPr lang="en-US" sz="1600" dirty="0">
                          <a:effectLst/>
                        </a:rPr>
                        <a:t>Within Subjects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a:t>97.55</a:t>
                      </a:r>
                    </a:p>
                  </a:txBody>
                  <a:tcPr marL="68580" marR="68580" marT="0" marB="0"/>
                </a:tc>
                <a:tc>
                  <a:txBody>
                    <a:bodyPr/>
                    <a:lstStyle/>
                    <a:p>
                      <a:r>
                        <a:rPr lang="en-US" sz="1600" dirty="0"/>
                        <a:t>94.24</a:t>
                      </a:r>
                    </a:p>
                  </a:txBody>
                  <a:tcPr marL="68580" marR="68580" marT="0" marB="0"/>
                </a:tc>
                <a:extLst>
                  <a:ext uri="{0D108BD9-81ED-4DB2-BD59-A6C34878D82A}">
                    <a16:rowId xmlns:a16="http://schemas.microsoft.com/office/drawing/2014/main" val="2398014723"/>
                  </a:ext>
                </a:extLst>
              </a:tr>
            </a:tbl>
          </a:graphicData>
        </a:graphic>
      </p:graphicFrame>
    </p:spTree>
    <p:extLst>
      <p:ext uri="{BB962C8B-B14F-4D97-AF65-F5344CB8AC3E}">
        <p14:creationId xmlns:p14="http://schemas.microsoft.com/office/powerpoint/2010/main" val="27121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LSTM Network Model</a:t>
            </a:r>
          </a:p>
        </p:txBody>
      </p:sp>
      <p:sp>
        <p:nvSpPr>
          <p:cNvPr id="3" name="Content Placeholder 2"/>
          <p:cNvSpPr>
            <a:spLocks noGrp="1"/>
          </p:cNvSpPr>
          <p:nvPr>
            <p:ph idx="1"/>
          </p:nvPr>
        </p:nvSpPr>
        <p:spPr>
          <a:xfrm>
            <a:off x="637791" y="2204642"/>
            <a:ext cx="10276530" cy="2803293"/>
          </a:xfrm>
        </p:spPr>
        <p:txBody>
          <a:bodyPr>
            <a:normAutofit lnSpcReduction="10000"/>
          </a:bodyPr>
          <a:lstStyle/>
          <a:p>
            <a:r>
              <a:rPr lang="en-US" dirty="0"/>
              <a:t>For between-subject testing, a simpler model was used to reduce overfitting. </a:t>
            </a:r>
          </a:p>
          <a:p>
            <a:r>
              <a:rPr lang="en-US" dirty="0"/>
              <a:t>Model architecture:</a:t>
            </a:r>
          </a:p>
          <a:p>
            <a:pPr lvl="1"/>
            <a:r>
              <a:rPr lang="en-US" dirty="0"/>
              <a:t>Layer 1: Convolutional Layers (64x1x10x10 filter with stride 5x1), ELU activation</a:t>
            </a:r>
          </a:p>
          <a:p>
            <a:pPr lvl="1"/>
            <a:r>
              <a:rPr lang="en-US" dirty="0"/>
              <a:t>Layer 2-4: Convolutional Layers </a:t>
            </a:r>
            <a:r>
              <a:rPr lang="en-US"/>
              <a:t>(64x64x3x1 </a:t>
            </a:r>
            <a:r>
              <a:rPr lang="en-US" dirty="0"/>
              <a:t>filter with stride 2x1) , ELU activation</a:t>
            </a:r>
          </a:p>
          <a:p>
            <a:pPr lvl="1"/>
            <a:r>
              <a:rPr lang="en-US" dirty="0"/>
              <a:t>Layer 5: 32 LSTM units</a:t>
            </a:r>
          </a:p>
          <a:p>
            <a:pPr lvl="1"/>
            <a:r>
              <a:rPr lang="en-US" dirty="0"/>
              <a:t>Layer 6: </a:t>
            </a:r>
            <a:r>
              <a:rPr lang="en-US" dirty="0" err="1"/>
              <a:t>Softmax</a:t>
            </a:r>
            <a:endParaRPr lang="en-US" dirty="0"/>
          </a:p>
          <a:p>
            <a:pPr lvl="1"/>
            <a:r>
              <a:rPr lang="en-US" dirty="0"/>
              <a:t>orthogonal weight initialization, </a:t>
            </a:r>
            <a:r>
              <a:rPr lang="en-US" dirty="0" err="1"/>
              <a:t>adam</a:t>
            </a:r>
            <a:r>
              <a:rPr lang="en-US" dirty="0"/>
              <a:t> gradient descent, </a:t>
            </a:r>
            <a:r>
              <a:rPr lang="en-US" dirty="0" err="1"/>
              <a:t>lr</a:t>
            </a:r>
            <a:r>
              <a:rPr lang="en-US" dirty="0"/>
              <a:t> 0.0002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845735"/>
              </p:ext>
            </p:extLst>
          </p:nvPr>
        </p:nvGraphicFramePr>
        <p:xfrm>
          <a:off x="1576305" y="5098311"/>
          <a:ext cx="8717875" cy="1063039"/>
        </p:xfrm>
        <a:graphic>
          <a:graphicData uri="http://schemas.openxmlformats.org/drawingml/2006/table">
            <a:tbl>
              <a:tblPr firstRow="1" firstCol="1" bandRow="1">
                <a:tableStyleId>{5C22544A-7EE6-4342-B048-85BDC9FD1C3A}</a:tableStyleId>
              </a:tblPr>
              <a:tblGrid>
                <a:gridCol w="2905337">
                  <a:extLst>
                    <a:ext uri="{9D8B030D-6E8A-4147-A177-3AD203B41FA5}">
                      <a16:colId xmlns:a16="http://schemas.microsoft.com/office/drawing/2014/main" val="711296661"/>
                    </a:ext>
                  </a:extLst>
                </a:gridCol>
                <a:gridCol w="2906269">
                  <a:extLst>
                    <a:ext uri="{9D8B030D-6E8A-4147-A177-3AD203B41FA5}">
                      <a16:colId xmlns:a16="http://schemas.microsoft.com/office/drawing/2014/main" val="14224177"/>
                    </a:ext>
                  </a:extLst>
                </a:gridCol>
                <a:gridCol w="2906269">
                  <a:extLst>
                    <a:ext uri="{9D8B030D-6E8A-4147-A177-3AD203B41FA5}">
                      <a16:colId xmlns:a16="http://schemas.microsoft.com/office/drawing/2014/main" val="2308565274"/>
                    </a:ext>
                  </a:extLst>
                </a:gridCol>
              </a:tblGrid>
              <a:tr h="71479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Ambulatory vs </a:t>
                      </a:r>
                    </a:p>
                    <a:p>
                      <a:pPr marL="0" marR="0">
                        <a:lnSpc>
                          <a:spcPct val="107000"/>
                        </a:lnSpc>
                        <a:spcBef>
                          <a:spcPts val="0"/>
                        </a:spcBef>
                        <a:spcAft>
                          <a:spcPts val="0"/>
                        </a:spcAft>
                      </a:pPr>
                      <a:r>
                        <a:rPr lang="en-US" sz="1600" dirty="0">
                          <a:effectLst/>
                        </a:rPr>
                        <a:t>Non-Ambulatory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Non-</a:t>
                      </a:r>
                      <a:r>
                        <a:rPr lang="en-US" sz="1600" dirty="0" err="1">
                          <a:effectLst/>
                        </a:rPr>
                        <a:t>Amb</a:t>
                      </a:r>
                      <a:r>
                        <a:rPr lang="en-US" sz="1600" dirty="0">
                          <a:effectLst/>
                        </a:rPr>
                        <a:t>/Walking/Running/</a:t>
                      </a:r>
                    </a:p>
                    <a:p>
                      <a:pPr marL="0" marR="0">
                        <a:lnSpc>
                          <a:spcPct val="107000"/>
                        </a:lnSpc>
                        <a:spcBef>
                          <a:spcPts val="0"/>
                        </a:spcBef>
                        <a:spcAft>
                          <a:spcPts val="0"/>
                        </a:spcAft>
                      </a:pPr>
                      <a:r>
                        <a:rPr lang="en-US" sz="1600" dirty="0">
                          <a:effectLst/>
                        </a:rPr>
                        <a:t>Upstairs/Downstairs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392622"/>
                  </a:ext>
                </a:extLst>
              </a:tr>
              <a:tr h="348248">
                <a:tc>
                  <a:txBody>
                    <a:bodyPr/>
                    <a:lstStyle/>
                    <a:p>
                      <a:pPr marL="0" marR="0">
                        <a:lnSpc>
                          <a:spcPct val="107000"/>
                        </a:lnSpc>
                        <a:spcBef>
                          <a:spcPts val="0"/>
                        </a:spcBef>
                        <a:spcAft>
                          <a:spcPts val="0"/>
                        </a:spcAft>
                      </a:pPr>
                      <a:r>
                        <a:rPr lang="en-US" sz="1600" dirty="0">
                          <a:effectLst/>
                        </a:rPr>
                        <a:t>Between Subjects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95.08</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85.42</a:t>
                      </a:r>
                    </a:p>
                  </a:txBody>
                  <a:tcPr marL="68580" marR="68580" marT="0" marB="0"/>
                </a:tc>
                <a:extLst>
                  <a:ext uri="{0D108BD9-81ED-4DB2-BD59-A6C34878D82A}">
                    <a16:rowId xmlns:a16="http://schemas.microsoft.com/office/drawing/2014/main" val="2398014723"/>
                  </a:ext>
                </a:extLst>
              </a:tr>
            </a:tbl>
          </a:graphicData>
        </a:graphic>
      </p:graphicFrame>
    </p:spTree>
    <p:extLst>
      <p:ext uri="{BB962C8B-B14F-4D97-AF65-F5344CB8AC3E}">
        <p14:creationId xmlns:p14="http://schemas.microsoft.com/office/powerpoint/2010/main" val="296872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Comparison</a:t>
            </a:r>
          </a:p>
        </p:txBody>
      </p:sp>
      <p:graphicFrame>
        <p:nvGraphicFramePr>
          <p:cNvPr id="4" name="Table 3"/>
          <p:cNvGraphicFramePr>
            <a:graphicFrameLocks noGrp="1"/>
          </p:cNvGraphicFramePr>
          <p:nvPr>
            <p:extLst>
              <p:ext uri="{D42A27DB-BD31-4B8C-83A1-F6EECF244321}">
                <p14:modId xmlns:p14="http://schemas.microsoft.com/office/powerpoint/2010/main" val="2162100234"/>
              </p:ext>
            </p:extLst>
          </p:nvPr>
        </p:nvGraphicFramePr>
        <p:xfrm>
          <a:off x="1360964" y="2854840"/>
          <a:ext cx="9377920" cy="2951935"/>
        </p:xfrm>
        <a:graphic>
          <a:graphicData uri="http://schemas.openxmlformats.org/drawingml/2006/table">
            <a:tbl>
              <a:tblPr firstRow="1" firstCol="1" bandRow="1">
                <a:tableStyleId>{5C22544A-7EE6-4342-B048-85BDC9FD1C3A}</a:tableStyleId>
              </a:tblPr>
              <a:tblGrid>
                <a:gridCol w="1875584">
                  <a:extLst>
                    <a:ext uri="{9D8B030D-6E8A-4147-A177-3AD203B41FA5}">
                      <a16:colId xmlns:a16="http://schemas.microsoft.com/office/drawing/2014/main" val="2405742996"/>
                    </a:ext>
                  </a:extLst>
                </a:gridCol>
                <a:gridCol w="1875584">
                  <a:extLst>
                    <a:ext uri="{9D8B030D-6E8A-4147-A177-3AD203B41FA5}">
                      <a16:colId xmlns:a16="http://schemas.microsoft.com/office/drawing/2014/main" val="956285409"/>
                    </a:ext>
                  </a:extLst>
                </a:gridCol>
                <a:gridCol w="1875584">
                  <a:extLst>
                    <a:ext uri="{9D8B030D-6E8A-4147-A177-3AD203B41FA5}">
                      <a16:colId xmlns:a16="http://schemas.microsoft.com/office/drawing/2014/main" val="3196183757"/>
                    </a:ext>
                  </a:extLst>
                </a:gridCol>
                <a:gridCol w="1875584">
                  <a:extLst>
                    <a:ext uri="{9D8B030D-6E8A-4147-A177-3AD203B41FA5}">
                      <a16:colId xmlns:a16="http://schemas.microsoft.com/office/drawing/2014/main" val="1038797744"/>
                    </a:ext>
                  </a:extLst>
                </a:gridCol>
                <a:gridCol w="1875584">
                  <a:extLst>
                    <a:ext uri="{9D8B030D-6E8A-4147-A177-3AD203B41FA5}">
                      <a16:colId xmlns:a16="http://schemas.microsoft.com/office/drawing/2014/main" val="237926606"/>
                    </a:ext>
                  </a:extLst>
                </a:gridCol>
              </a:tblGrid>
              <a:tr h="919719">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Within Subject</a:t>
                      </a:r>
                    </a:p>
                    <a:p>
                      <a:pPr marL="0" marR="0">
                        <a:lnSpc>
                          <a:spcPct val="107000"/>
                        </a:lnSpc>
                        <a:spcBef>
                          <a:spcPts val="0"/>
                        </a:spcBef>
                        <a:spcAft>
                          <a:spcPts val="0"/>
                        </a:spcAft>
                      </a:pPr>
                      <a:r>
                        <a:rPr lang="en-US" sz="1600" dirty="0">
                          <a:effectLst/>
                        </a:rPr>
                        <a:t>2 classes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Within Subject</a:t>
                      </a:r>
                    </a:p>
                    <a:p>
                      <a:pPr marL="0" marR="0">
                        <a:lnSpc>
                          <a:spcPct val="107000"/>
                        </a:lnSpc>
                        <a:spcBef>
                          <a:spcPts val="0"/>
                        </a:spcBef>
                        <a:spcAft>
                          <a:spcPts val="0"/>
                        </a:spcAft>
                      </a:pPr>
                      <a:r>
                        <a:rPr lang="en-US" sz="1600" dirty="0">
                          <a:effectLst/>
                        </a:rPr>
                        <a:t>5 classes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Between Subject</a:t>
                      </a:r>
                    </a:p>
                    <a:p>
                      <a:pPr marL="0" marR="0">
                        <a:lnSpc>
                          <a:spcPct val="107000"/>
                        </a:lnSpc>
                        <a:spcBef>
                          <a:spcPts val="0"/>
                        </a:spcBef>
                        <a:spcAft>
                          <a:spcPts val="0"/>
                        </a:spcAft>
                      </a:pPr>
                      <a:r>
                        <a:rPr lang="en-US" sz="1600" dirty="0">
                          <a:effectLst/>
                        </a:rPr>
                        <a:t>2 classes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Between Subject</a:t>
                      </a:r>
                    </a:p>
                    <a:p>
                      <a:pPr marL="0" marR="0">
                        <a:lnSpc>
                          <a:spcPct val="107000"/>
                        </a:lnSpc>
                        <a:spcBef>
                          <a:spcPts val="0"/>
                        </a:spcBef>
                        <a:spcAft>
                          <a:spcPts val="0"/>
                        </a:spcAft>
                      </a:pPr>
                      <a:r>
                        <a:rPr lang="en-US" sz="1600" dirty="0">
                          <a:effectLst/>
                        </a:rPr>
                        <a:t>5 classes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774114"/>
                  </a:ext>
                </a:extLst>
              </a:tr>
              <a:tr h="508054">
                <a:tc>
                  <a:txBody>
                    <a:bodyPr/>
                    <a:lstStyle/>
                    <a:p>
                      <a:pPr marL="0" marR="0">
                        <a:lnSpc>
                          <a:spcPct val="107000"/>
                        </a:lnSpc>
                        <a:spcBef>
                          <a:spcPts val="0"/>
                        </a:spcBef>
                        <a:spcAft>
                          <a:spcPts val="0"/>
                        </a:spcAft>
                      </a:pPr>
                      <a:r>
                        <a:rPr lang="en-US" sz="1600">
                          <a:effectLst/>
                        </a:rPr>
                        <a:t>Random Forest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98.16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93.67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96.90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83.74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932802"/>
                  </a:ext>
                </a:extLst>
              </a:tr>
              <a:tr h="508054">
                <a:tc>
                  <a:txBody>
                    <a:bodyPr/>
                    <a:lstStyle/>
                    <a:p>
                      <a:pPr marL="0" marR="0">
                        <a:lnSpc>
                          <a:spcPct val="107000"/>
                        </a:lnSpc>
                        <a:spcBef>
                          <a:spcPts val="0"/>
                        </a:spcBef>
                        <a:spcAft>
                          <a:spcPts val="0"/>
                        </a:spcAft>
                      </a:pPr>
                      <a:r>
                        <a:rPr lang="en-US" sz="1600">
                          <a:effectLst/>
                        </a:rPr>
                        <a:t>XGBoost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98.71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95.68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97.35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88.65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5622796"/>
                  </a:ext>
                </a:extLst>
              </a:tr>
              <a:tr h="508054">
                <a:tc>
                  <a:txBody>
                    <a:bodyPr/>
                    <a:lstStyle/>
                    <a:p>
                      <a:pPr marL="0" marR="0">
                        <a:lnSpc>
                          <a:spcPct val="107000"/>
                        </a:lnSpc>
                        <a:spcBef>
                          <a:spcPts val="0"/>
                        </a:spcBef>
                        <a:spcAft>
                          <a:spcPts val="0"/>
                        </a:spcAft>
                      </a:pPr>
                      <a:r>
                        <a:rPr lang="en-US" sz="1600" dirty="0">
                          <a:effectLst/>
                        </a:rPr>
                        <a:t>LSTMs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98.32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94.83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96.29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1077507"/>
                  </a:ext>
                </a:extLst>
              </a:tr>
              <a:tr h="508054">
                <a:tc>
                  <a:txBody>
                    <a:bodyPr/>
                    <a:lstStyle/>
                    <a:p>
                      <a:pPr marL="0" marR="0">
                        <a:lnSpc>
                          <a:spcPct val="107000"/>
                        </a:lnSpc>
                        <a:spcBef>
                          <a:spcPts val="0"/>
                        </a:spcBef>
                        <a:spcAft>
                          <a:spcPts val="0"/>
                        </a:spcAft>
                      </a:pPr>
                      <a:r>
                        <a:rPr lang="en-US" sz="1600" dirty="0">
                          <a:effectLst/>
                        </a:rPr>
                        <a:t>Conv-LSTMs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a:t>97.94</a:t>
                      </a:r>
                    </a:p>
                  </a:txBody>
                  <a:tcPr marL="68580" marR="68580" marT="0" marB="0"/>
                </a:tc>
                <a:tc>
                  <a:txBody>
                    <a:bodyPr/>
                    <a:lstStyle/>
                    <a:p>
                      <a:r>
                        <a:rPr lang="en-US" sz="1600" dirty="0"/>
                        <a:t>94.64</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95.08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85.42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162745"/>
                  </a:ext>
                </a:extLst>
              </a:tr>
            </a:tbl>
          </a:graphicData>
        </a:graphic>
      </p:graphicFrame>
    </p:spTree>
    <p:extLst>
      <p:ext uri="{BB962C8B-B14F-4D97-AF65-F5344CB8AC3E}">
        <p14:creationId xmlns:p14="http://schemas.microsoft.com/office/powerpoint/2010/main" val="1418359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Comparison</a:t>
            </a:r>
          </a:p>
        </p:txBody>
      </p:sp>
      <p:graphicFrame>
        <p:nvGraphicFramePr>
          <p:cNvPr id="5" name="Chart 4"/>
          <p:cNvGraphicFramePr/>
          <p:nvPr>
            <p:extLst>
              <p:ext uri="{D42A27DB-BD31-4B8C-83A1-F6EECF244321}">
                <p14:modId xmlns:p14="http://schemas.microsoft.com/office/powerpoint/2010/main" val="3042344440"/>
              </p:ext>
            </p:extLst>
          </p:nvPr>
        </p:nvGraphicFramePr>
        <p:xfrm>
          <a:off x="481630" y="2205728"/>
          <a:ext cx="11056562" cy="44184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371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The more granular the classification level, the more difficult the problem (expected)</a:t>
            </a:r>
          </a:p>
          <a:p>
            <a:r>
              <a:rPr lang="en-US" dirty="0"/>
              <a:t>Between-subject prediction is harder than within-subject prediction (expected)</a:t>
            </a:r>
          </a:p>
          <a:p>
            <a:r>
              <a:rPr lang="en-US" dirty="0" err="1"/>
              <a:t>XGBoost</a:t>
            </a:r>
            <a:r>
              <a:rPr lang="en-US" dirty="0"/>
              <a:t> is really good (and relatively fast)</a:t>
            </a:r>
          </a:p>
          <a:p>
            <a:r>
              <a:rPr lang="en-US" dirty="0"/>
              <a:t>LSTMs work well for within-subject classification but overfit on between-subject classification</a:t>
            </a:r>
          </a:p>
          <a:p>
            <a:r>
              <a:rPr lang="en-US" dirty="0"/>
              <a:t>Convolutional-LSTM networks can learn features that have comparable performance with human-selected features</a:t>
            </a:r>
          </a:p>
        </p:txBody>
      </p:sp>
    </p:spTree>
    <p:extLst>
      <p:ext uri="{BB962C8B-B14F-4D97-AF65-F5344CB8AC3E}">
        <p14:creationId xmlns:p14="http://schemas.microsoft.com/office/powerpoint/2010/main" val="348150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Classification using cell-phone accelerometers (which are less accurate than the scientific-grade accelerometers used for this experiment)</a:t>
            </a:r>
          </a:p>
          <a:p>
            <a:r>
              <a:rPr lang="en-US" dirty="0"/>
              <a:t>Classification on free-living datasets, in which data is collected from subjects while they are going through their daily routines as opposed to in rigorous lab settings. Free-living better reflects what real-life data may look like. </a:t>
            </a:r>
          </a:p>
        </p:txBody>
      </p:sp>
    </p:spTree>
    <p:extLst>
      <p:ext uri="{BB962C8B-B14F-4D97-AF65-F5344CB8AC3E}">
        <p14:creationId xmlns:p14="http://schemas.microsoft.com/office/powerpoint/2010/main" val="55756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Health – calorie counting, fitness reminders</a:t>
            </a:r>
          </a:p>
          <a:p>
            <a:r>
              <a:rPr lang="en-US" dirty="0"/>
              <a:t>Advertising – identify individuals with active lifestyles for product targeting</a:t>
            </a:r>
          </a:p>
          <a:p>
            <a:r>
              <a:rPr lang="en-US" dirty="0"/>
              <a:t>Task and performance monitoring – ensure physical tasks are performed correctly</a:t>
            </a:r>
          </a:p>
          <a:p>
            <a:r>
              <a:rPr lang="en-US" dirty="0"/>
              <a:t>Fall monitoring – detect falls for elderly individuals and automatically call for help</a:t>
            </a:r>
          </a:p>
        </p:txBody>
      </p:sp>
    </p:spTree>
    <p:extLst>
      <p:ext uri="{BB962C8B-B14F-4D97-AF65-F5344CB8AC3E}">
        <p14:creationId xmlns:p14="http://schemas.microsoft.com/office/powerpoint/2010/main" val="174815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NIAZI et al - A Hierarchical Meta-Classiﬁer for Human Activity Recognition (2016)</a:t>
            </a:r>
          </a:p>
          <a:p>
            <a:pPr lvl="1"/>
            <a:r>
              <a:rPr lang="en-US" dirty="0"/>
              <a:t>Tested performance of random forests on time and frequency based features from accelerometer data</a:t>
            </a:r>
          </a:p>
          <a:p>
            <a:r>
              <a:rPr lang="en-US" dirty="0"/>
              <a:t>Francisco Javier </a:t>
            </a:r>
            <a:r>
              <a:rPr lang="en-US" dirty="0" err="1"/>
              <a:t>Ordóñez</a:t>
            </a:r>
            <a:r>
              <a:rPr lang="en-US" dirty="0"/>
              <a:t> and Daniel </a:t>
            </a:r>
            <a:r>
              <a:rPr lang="en-US" dirty="0" err="1"/>
              <a:t>Roggen</a:t>
            </a:r>
            <a:r>
              <a:rPr lang="en-US" dirty="0"/>
              <a:t> - Deep Convolutional and LSTM Recurrent Neural Networks for Multimodal Wearable Activity Recognition</a:t>
            </a:r>
          </a:p>
          <a:p>
            <a:pPr lvl="1"/>
            <a:r>
              <a:rPr lang="en-US" dirty="0"/>
              <a:t>Tested the performance of convolutional nets and convolutional LSTM nets on raw accelerometer data</a:t>
            </a:r>
          </a:p>
          <a:p>
            <a:endParaRPr lang="en-US" dirty="0"/>
          </a:p>
        </p:txBody>
      </p:sp>
    </p:spTree>
    <p:extLst>
      <p:ext uri="{BB962C8B-B14F-4D97-AF65-F5344CB8AC3E}">
        <p14:creationId xmlns:p14="http://schemas.microsoft.com/office/powerpoint/2010/main" val="132626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Triaxial hip-worn accelerometer data measurements across 77 subjects performing various activities</a:t>
            </a:r>
          </a:p>
          <a:p>
            <a:r>
              <a:rPr lang="en-US" dirty="0"/>
              <a:t>Accelerometer recorded 100 data points per second (X, Y, and Z)</a:t>
            </a:r>
          </a:p>
          <a:p>
            <a:r>
              <a:rPr lang="en-US" dirty="0"/>
              <a:t>Data collection carried out by Arizona State University, subjects were recruited from the Phoenix, AZ and surrounding area and were between 18-64 years old</a:t>
            </a:r>
          </a:p>
        </p:txBody>
      </p:sp>
    </p:spTree>
    <p:extLst>
      <p:ext uri="{BB962C8B-B14F-4D97-AF65-F5344CB8AC3E}">
        <p14:creationId xmlns:p14="http://schemas.microsoft.com/office/powerpoint/2010/main" val="99824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17327235"/>
              </p:ext>
            </p:extLst>
          </p:nvPr>
        </p:nvGraphicFramePr>
        <p:xfrm>
          <a:off x="691115" y="313667"/>
          <a:ext cx="10802679" cy="6201600"/>
        </p:xfrm>
        <a:graphic>
          <a:graphicData uri="http://schemas.openxmlformats.org/drawingml/2006/table">
            <a:tbl>
              <a:tblPr firstRow="1" firstCol="1" bandRow="1">
                <a:tableStyleId>{5C22544A-7EE6-4342-B048-85BDC9FD1C3A}</a:tableStyleId>
              </a:tblPr>
              <a:tblGrid>
                <a:gridCol w="6441170">
                  <a:extLst>
                    <a:ext uri="{9D8B030D-6E8A-4147-A177-3AD203B41FA5}">
                      <a16:colId xmlns:a16="http://schemas.microsoft.com/office/drawing/2014/main" val="2845481114"/>
                    </a:ext>
                  </a:extLst>
                </a:gridCol>
                <a:gridCol w="2079659">
                  <a:extLst>
                    <a:ext uri="{9D8B030D-6E8A-4147-A177-3AD203B41FA5}">
                      <a16:colId xmlns:a16="http://schemas.microsoft.com/office/drawing/2014/main" val="3370025105"/>
                    </a:ext>
                  </a:extLst>
                </a:gridCol>
                <a:gridCol w="2281850">
                  <a:extLst>
                    <a:ext uri="{9D8B030D-6E8A-4147-A177-3AD203B41FA5}">
                      <a16:colId xmlns:a16="http://schemas.microsoft.com/office/drawing/2014/main" val="2356499349"/>
                    </a:ext>
                  </a:extLst>
                </a:gridCol>
              </a:tblGrid>
              <a:tr h="248064">
                <a:tc>
                  <a:txBody>
                    <a:bodyPr/>
                    <a:lstStyle/>
                    <a:p>
                      <a:pPr marL="0" marR="0">
                        <a:spcBef>
                          <a:spcPts val="0"/>
                        </a:spcBef>
                        <a:spcAft>
                          <a:spcPts val="0"/>
                        </a:spcAft>
                      </a:pPr>
                      <a:r>
                        <a:rPr lang="en-US" sz="1400">
                          <a:effectLst/>
                        </a:rPr>
                        <a:t>Activity Description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No of Subjects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Duration/Distance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030450525"/>
                  </a:ext>
                </a:extLst>
              </a:tr>
              <a:tr h="248064">
                <a:tc>
                  <a:txBody>
                    <a:bodyPr/>
                    <a:lstStyle/>
                    <a:p>
                      <a:pPr marL="0" marR="0">
                        <a:spcBef>
                          <a:spcPts val="0"/>
                        </a:spcBef>
                        <a:spcAft>
                          <a:spcPts val="0"/>
                        </a:spcAft>
                      </a:pPr>
                      <a:r>
                        <a:rPr lang="en-US" sz="1400">
                          <a:effectLst/>
                        </a:rPr>
                        <a:t>Treadmill at 1 mph @ 0% grade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2527004360"/>
                  </a:ext>
                </a:extLst>
              </a:tr>
              <a:tr h="248064">
                <a:tc>
                  <a:txBody>
                    <a:bodyPr/>
                    <a:lstStyle/>
                    <a:p>
                      <a:pPr marL="0" marR="0">
                        <a:spcBef>
                          <a:spcPts val="0"/>
                        </a:spcBef>
                        <a:spcAft>
                          <a:spcPts val="0"/>
                        </a:spcAft>
                      </a:pPr>
                      <a:r>
                        <a:rPr lang="en-US" sz="1400">
                          <a:effectLst/>
                        </a:rPr>
                        <a:t>Treadmill at 2 mph @ 0%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968856281"/>
                  </a:ext>
                </a:extLst>
              </a:tr>
              <a:tr h="248064">
                <a:tc>
                  <a:txBody>
                    <a:bodyPr/>
                    <a:lstStyle/>
                    <a:p>
                      <a:pPr marL="0" marR="0">
                        <a:spcBef>
                          <a:spcPts val="0"/>
                        </a:spcBef>
                        <a:spcAft>
                          <a:spcPts val="0"/>
                        </a:spcAft>
                      </a:pPr>
                      <a:r>
                        <a:rPr lang="en-US" sz="1400">
                          <a:effectLst/>
                        </a:rPr>
                        <a:t>Treadmill at 3 mph @ 0%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700011662"/>
                  </a:ext>
                </a:extLst>
              </a:tr>
              <a:tr h="248064">
                <a:tc>
                  <a:txBody>
                    <a:bodyPr/>
                    <a:lstStyle/>
                    <a:p>
                      <a:pPr marL="0" marR="0">
                        <a:spcBef>
                          <a:spcPts val="0"/>
                        </a:spcBef>
                        <a:spcAft>
                          <a:spcPts val="0"/>
                        </a:spcAft>
                      </a:pPr>
                      <a:r>
                        <a:rPr lang="en-US" sz="1400">
                          <a:effectLst/>
                        </a:rPr>
                        <a:t>Treadmill at 3 mph @ 5%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313297421"/>
                  </a:ext>
                </a:extLst>
              </a:tr>
              <a:tr h="248064">
                <a:tc>
                  <a:txBody>
                    <a:bodyPr/>
                    <a:lstStyle/>
                    <a:p>
                      <a:pPr marL="0" marR="0">
                        <a:spcBef>
                          <a:spcPts val="0"/>
                        </a:spcBef>
                        <a:spcAft>
                          <a:spcPts val="0"/>
                        </a:spcAft>
                      </a:pPr>
                      <a:r>
                        <a:rPr lang="en-US" sz="1400">
                          <a:effectLst/>
                        </a:rPr>
                        <a:t>Treadmill at 4 mph @ 0%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698889845"/>
                  </a:ext>
                </a:extLst>
              </a:tr>
              <a:tr h="248064">
                <a:tc>
                  <a:txBody>
                    <a:bodyPr/>
                    <a:lstStyle/>
                    <a:p>
                      <a:pPr marL="0" marR="0">
                        <a:spcBef>
                          <a:spcPts val="0"/>
                        </a:spcBef>
                        <a:spcAft>
                          <a:spcPts val="0"/>
                        </a:spcAft>
                      </a:pPr>
                      <a:r>
                        <a:rPr lang="en-US" sz="1400">
                          <a:effectLst/>
                        </a:rPr>
                        <a:t>Treadmill at 5 mph @ 0%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308216321"/>
                  </a:ext>
                </a:extLst>
              </a:tr>
              <a:tr h="248064">
                <a:tc>
                  <a:txBody>
                    <a:bodyPr/>
                    <a:lstStyle/>
                    <a:p>
                      <a:pPr marL="0" marR="0">
                        <a:spcBef>
                          <a:spcPts val="0"/>
                        </a:spcBef>
                        <a:spcAft>
                          <a:spcPts val="0"/>
                        </a:spcAft>
                      </a:pPr>
                      <a:r>
                        <a:rPr lang="en-US" sz="1400" dirty="0">
                          <a:effectLst/>
                        </a:rPr>
                        <a:t>Treadmill at 6 mph @ 0% grade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714146804"/>
                  </a:ext>
                </a:extLst>
              </a:tr>
              <a:tr h="248064">
                <a:tc>
                  <a:txBody>
                    <a:bodyPr/>
                    <a:lstStyle/>
                    <a:p>
                      <a:pPr marL="0" marR="0">
                        <a:spcBef>
                          <a:spcPts val="0"/>
                        </a:spcBef>
                        <a:spcAft>
                          <a:spcPts val="0"/>
                        </a:spcAft>
                      </a:pPr>
                      <a:r>
                        <a:rPr lang="en-US" sz="1400">
                          <a:effectLst/>
                        </a:rPr>
                        <a:t>Treadmill at 6 mph @ 5%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235033582"/>
                  </a:ext>
                </a:extLst>
              </a:tr>
              <a:tr h="248064">
                <a:tc>
                  <a:txBody>
                    <a:bodyPr/>
                    <a:lstStyle/>
                    <a:p>
                      <a:pPr marL="0" marR="0">
                        <a:spcBef>
                          <a:spcPts val="0"/>
                        </a:spcBef>
                        <a:spcAft>
                          <a:spcPts val="0"/>
                        </a:spcAft>
                      </a:pPr>
                      <a:r>
                        <a:rPr lang="en-US" sz="1400">
                          <a:effectLst/>
                        </a:rPr>
                        <a:t>Seated, folding/stacking laundry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951303244"/>
                  </a:ext>
                </a:extLst>
              </a:tr>
              <a:tr h="248064">
                <a:tc>
                  <a:txBody>
                    <a:bodyPr/>
                    <a:lstStyle/>
                    <a:p>
                      <a:pPr marL="0" marR="0">
                        <a:spcBef>
                          <a:spcPts val="0"/>
                        </a:spcBef>
                        <a:spcAft>
                          <a:spcPts val="0"/>
                        </a:spcAft>
                      </a:pPr>
                      <a:r>
                        <a:rPr lang="en-US" sz="1400">
                          <a:effectLst/>
                        </a:rPr>
                        <a:t>Standing/Fidgeting with hands while talking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2138770703"/>
                  </a:ext>
                </a:extLst>
              </a:tr>
              <a:tr h="248064">
                <a:tc>
                  <a:txBody>
                    <a:bodyPr/>
                    <a:lstStyle/>
                    <a:p>
                      <a:pPr marL="0" marR="0">
                        <a:spcBef>
                          <a:spcPts val="0"/>
                        </a:spcBef>
                        <a:spcAft>
                          <a:spcPts val="0"/>
                        </a:spcAft>
                      </a:pPr>
                      <a:r>
                        <a:rPr lang="en-US" sz="1400">
                          <a:effectLst/>
                        </a:rPr>
                        <a:t>1 minute brushing teeth + 1 minute brushing hair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dirty="0">
                          <a:effectLst/>
                        </a:rPr>
                        <a:t>2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958804453"/>
                  </a:ext>
                </a:extLst>
              </a:tr>
              <a:tr h="248064">
                <a:tc>
                  <a:txBody>
                    <a:bodyPr/>
                    <a:lstStyle/>
                    <a:p>
                      <a:pPr marL="0" marR="0">
                        <a:spcBef>
                          <a:spcPts val="0"/>
                        </a:spcBef>
                        <a:spcAft>
                          <a:spcPts val="0"/>
                        </a:spcAft>
                      </a:pPr>
                      <a:r>
                        <a:rPr lang="en-US" sz="1400">
                          <a:effectLst/>
                        </a:rPr>
                        <a:t>Driving a car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2711985170"/>
                  </a:ext>
                </a:extLst>
              </a:tr>
              <a:tr h="248064">
                <a:tc>
                  <a:txBody>
                    <a:bodyPr/>
                    <a:lstStyle/>
                    <a:p>
                      <a:pPr marL="0" marR="0">
                        <a:spcBef>
                          <a:spcPts val="0"/>
                        </a:spcBef>
                        <a:spcAft>
                          <a:spcPts val="0"/>
                        </a:spcAft>
                      </a:pPr>
                      <a:r>
                        <a:rPr lang="en-US" sz="1400">
                          <a:effectLst/>
                        </a:rPr>
                        <a:t>Hard surface walking w/ sneakers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400m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707116898"/>
                  </a:ext>
                </a:extLst>
              </a:tr>
              <a:tr h="248064">
                <a:tc>
                  <a:txBody>
                    <a:bodyPr/>
                    <a:lstStyle/>
                    <a:p>
                      <a:pPr marL="0" marR="0">
                        <a:spcBef>
                          <a:spcPts val="0"/>
                        </a:spcBef>
                        <a:spcAft>
                          <a:spcPts val="0"/>
                        </a:spcAft>
                      </a:pPr>
                      <a:r>
                        <a:rPr lang="en-US" sz="1400">
                          <a:effectLst/>
                        </a:rPr>
                        <a:t>Hard surface walking w/ sneakers hand in front pocket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498441825"/>
                  </a:ext>
                </a:extLst>
              </a:tr>
              <a:tr h="248064">
                <a:tc>
                  <a:txBody>
                    <a:bodyPr/>
                    <a:lstStyle/>
                    <a:p>
                      <a:pPr marL="0" marR="0">
                        <a:spcBef>
                          <a:spcPts val="0"/>
                        </a:spcBef>
                        <a:spcAft>
                          <a:spcPts val="0"/>
                        </a:spcAft>
                      </a:pPr>
                      <a:r>
                        <a:rPr lang="en-US" sz="1400">
                          <a:effectLst/>
                        </a:rPr>
                        <a:t>Hard surface walking w/ sneakers while carry 8 lb. object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423004443"/>
                  </a:ext>
                </a:extLst>
              </a:tr>
              <a:tr h="248064">
                <a:tc>
                  <a:txBody>
                    <a:bodyPr/>
                    <a:lstStyle/>
                    <a:p>
                      <a:pPr marL="0" marR="0">
                        <a:spcBef>
                          <a:spcPts val="0"/>
                        </a:spcBef>
                        <a:spcAft>
                          <a:spcPts val="0"/>
                        </a:spcAft>
                      </a:pPr>
                      <a:r>
                        <a:rPr lang="en-US" sz="1400">
                          <a:effectLst/>
                        </a:rPr>
                        <a:t>Hard surface walking w/ sneakers holding cell phone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271584406"/>
                  </a:ext>
                </a:extLst>
              </a:tr>
              <a:tr h="248064">
                <a:tc>
                  <a:txBody>
                    <a:bodyPr/>
                    <a:lstStyle/>
                    <a:p>
                      <a:pPr marL="0" marR="0">
                        <a:spcBef>
                          <a:spcPts val="0"/>
                        </a:spcBef>
                        <a:spcAft>
                          <a:spcPts val="0"/>
                        </a:spcAft>
                      </a:pPr>
                      <a:r>
                        <a:rPr lang="en-US" sz="1400">
                          <a:effectLst/>
                        </a:rPr>
                        <a:t>Hard surface walking w/ sneakers holding ﬁlled coffee cup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582728297"/>
                  </a:ext>
                </a:extLst>
              </a:tr>
              <a:tr h="248064">
                <a:tc>
                  <a:txBody>
                    <a:bodyPr/>
                    <a:lstStyle/>
                    <a:p>
                      <a:pPr marL="0" marR="0">
                        <a:spcBef>
                          <a:spcPts val="0"/>
                        </a:spcBef>
                        <a:spcAft>
                          <a:spcPts val="0"/>
                        </a:spcAft>
                      </a:pPr>
                      <a:r>
                        <a:rPr lang="en-US" sz="1400">
                          <a:effectLst/>
                        </a:rPr>
                        <a:t>Carpet walking w/ high heels or dress shoes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100m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499767084"/>
                  </a:ext>
                </a:extLst>
              </a:tr>
              <a:tr h="248064">
                <a:tc>
                  <a:txBody>
                    <a:bodyPr/>
                    <a:lstStyle/>
                    <a:p>
                      <a:pPr marL="0" marR="0">
                        <a:spcBef>
                          <a:spcPts val="0"/>
                        </a:spcBef>
                        <a:spcAft>
                          <a:spcPts val="0"/>
                        </a:spcAft>
                      </a:pPr>
                      <a:r>
                        <a:rPr lang="en-US" sz="1400">
                          <a:effectLst/>
                        </a:rPr>
                        <a:t>Grass walking barefoot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134m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494514700"/>
                  </a:ext>
                </a:extLst>
              </a:tr>
              <a:tr h="248064">
                <a:tc>
                  <a:txBody>
                    <a:bodyPr/>
                    <a:lstStyle/>
                    <a:p>
                      <a:pPr marL="0" marR="0">
                        <a:spcBef>
                          <a:spcPts val="0"/>
                        </a:spcBef>
                        <a:spcAft>
                          <a:spcPts val="0"/>
                        </a:spcAft>
                      </a:pPr>
                      <a:r>
                        <a:rPr lang="en-US" sz="1400">
                          <a:effectLst/>
                        </a:rPr>
                        <a:t>Uneven dirt walking w/ sneakers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107m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2800595018"/>
                  </a:ext>
                </a:extLst>
              </a:tr>
              <a:tr h="248064">
                <a:tc>
                  <a:txBody>
                    <a:bodyPr/>
                    <a:lstStyle/>
                    <a:p>
                      <a:pPr marL="0" marR="0">
                        <a:spcBef>
                          <a:spcPts val="0"/>
                        </a:spcBef>
                        <a:spcAft>
                          <a:spcPts val="0"/>
                        </a:spcAft>
                      </a:pPr>
                      <a:r>
                        <a:rPr lang="en-US" sz="1400">
                          <a:effectLst/>
                        </a:rPr>
                        <a:t>Up hill 5% grade w high heels or dress shoes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58.5m x 2 times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611931565"/>
                  </a:ext>
                </a:extLst>
              </a:tr>
              <a:tr h="248064">
                <a:tc>
                  <a:txBody>
                    <a:bodyPr/>
                    <a:lstStyle/>
                    <a:p>
                      <a:pPr marL="0" marR="0">
                        <a:spcBef>
                          <a:spcPts val="0"/>
                        </a:spcBef>
                        <a:spcAft>
                          <a:spcPts val="0"/>
                        </a:spcAft>
                      </a:pPr>
                      <a:r>
                        <a:rPr lang="en-US" sz="1400">
                          <a:effectLst/>
                        </a:rPr>
                        <a:t>Down hill 5% grade w high heels or dress shoes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58.5m x 2 times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026368822"/>
                  </a:ext>
                </a:extLst>
              </a:tr>
              <a:tr h="248064">
                <a:tc>
                  <a:txBody>
                    <a:bodyPr/>
                    <a:lstStyle/>
                    <a:p>
                      <a:pPr marL="0" marR="0">
                        <a:spcBef>
                          <a:spcPts val="0"/>
                        </a:spcBef>
                        <a:spcAft>
                          <a:spcPts val="0"/>
                        </a:spcAft>
                      </a:pPr>
                      <a:r>
                        <a:rPr lang="en-US" sz="1400">
                          <a:effectLst/>
                        </a:rPr>
                        <a:t>Walking up stairs (5 ﬂoors)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5 ﬂoors x 2 times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1182263507"/>
                  </a:ext>
                </a:extLst>
              </a:tr>
              <a:tr h="248064">
                <a:tc>
                  <a:txBody>
                    <a:bodyPr/>
                    <a:lstStyle/>
                    <a:p>
                      <a:pPr marL="0" marR="0">
                        <a:spcBef>
                          <a:spcPts val="0"/>
                        </a:spcBef>
                        <a:spcAft>
                          <a:spcPts val="0"/>
                        </a:spcAft>
                      </a:pPr>
                      <a:r>
                        <a:rPr lang="en-US" sz="1400" dirty="0">
                          <a:effectLst/>
                        </a:rPr>
                        <a:t>Walking down stairs (5 ﬂoors)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tc>
                  <a:txBody>
                    <a:bodyPr/>
                    <a:lstStyle/>
                    <a:p>
                      <a:pPr marL="0" marR="0">
                        <a:spcBef>
                          <a:spcPts val="0"/>
                        </a:spcBef>
                        <a:spcAft>
                          <a:spcPts val="0"/>
                        </a:spcAft>
                      </a:pPr>
                      <a:r>
                        <a:rPr lang="en-US" sz="1400" dirty="0">
                          <a:effectLst/>
                        </a:rPr>
                        <a:t>5 ﬂoors x 2 times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924" marR="86924" marT="0" marB="0"/>
                </a:tc>
                <a:extLst>
                  <a:ext uri="{0D108BD9-81ED-4DB2-BD59-A6C34878D82A}">
                    <a16:rowId xmlns:a16="http://schemas.microsoft.com/office/drawing/2014/main" val="3438508968"/>
                  </a:ext>
                </a:extLst>
              </a:tr>
            </a:tbl>
          </a:graphicData>
        </a:graphic>
      </p:graphicFrame>
    </p:spTree>
    <p:extLst>
      <p:ext uri="{BB962C8B-B14F-4D97-AF65-F5344CB8AC3E}">
        <p14:creationId xmlns:p14="http://schemas.microsoft.com/office/powerpoint/2010/main" val="31549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a:t>
            </a:r>
            <a:r>
              <a:rPr lang="en-US" dirty="0" err="1"/>
              <a:t>Nonambulatory</a:t>
            </a:r>
            <a:r>
              <a:rPr lang="en-US" dirty="0"/>
              <a:t> Activity</a:t>
            </a:r>
          </a:p>
        </p:txBody>
      </p:sp>
      <p:pic>
        <p:nvPicPr>
          <p:cNvPr id="4" name="Picture 3"/>
          <p:cNvPicPr>
            <a:picLocks noChangeAspect="1"/>
          </p:cNvPicPr>
          <p:nvPr/>
        </p:nvPicPr>
        <p:blipFill>
          <a:blip r:embed="rId2"/>
          <a:stretch>
            <a:fillRect/>
          </a:stretch>
        </p:blipFill>
        <p:spPr>
          <a:xfrm>
            <a:off x="2438392" y="2328530"/>
            <a:ext cx="7315215" cy="3843675"/>
          </a:xfrm>
          <a:prstGeom prst="rect">
            <a:avLst/>
          </a:prstGeom>
        </p:spPr>
      </p:pic>
    </p:spTree>
    <p:extLst>
      <p:ext uri="{BB962C8B-B14F-4D97-AF65-F5344CB8AC3E}">
        <p14:creationId xmlns:p14="http://schemas.microsoft.com/office/powerpoint/2010/main" val="40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Running Activity</a:t>
            </a:r>
          </a:p>
        </p:txBody>
      </p:sp>
      <p:pic>
        <p:nvPicPr>
          <p:cNvPr id="3" name="Picture 2"/>
          <p:cNvPicPr>
            <a:picLocks noChangeAspect="1"/>
          </p:cNvPicPr>
          <p:nvPr/>
        </p:nvPicPr>
        <p:blipFill>
          <a:blip r:embed="rId2"/>
          <a:stretch>
            <a:fillRect/>
          </a:stretch>
        </p:blipFill>
        <p:spPr>
          <a:xfrm>
            <a:off x="2438392" y="2328530"/>
            <a:ext cx="7315215" cy="3843675"/>
          </a:xfrm>
          <a:prstGeom prst="rect">
            <a:avLst/>
          </a:prstGeom>
        </p:spPr>
      </p:pic>
    </p:spTree>
    <p:extLst>
      <p:ext uri="{BB962C8B-B14F-4D97-AF65-F5344CB8AC3E}">
        <p14:creationId xmlns:p14="http://schemas.microsoft.com/office/powerpoint/2010/main" val="393607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680321" y="2336873"/>
            <a:ext cx="9613861" cy="3599313"/>
          </a:xfrm>
        </p:spPr>
        <p:txBody>
          <a:bodyPr>
            <a:normAutofit/>
          </a:bodyPr>
          <a:lstStyle/>
          <a:p>
            <a:r>
              <a:rPr lang="en-US" dirty="0"/>
              <a:t>Raw data is approximately 17 million rows and 7 columns (</a:t>
            </a:r>
            <a:r>
              <a:rPr lang="en-US" dirty="0" err="1"/>
              <a:t>rowid</a:t>
            </a:r>
            <a:r>
              <a:rPr lang="en-US" dirty="0"/>
              <a:t>, subject id, activity id, timestamp, x-accel, y-accel, z-accel) </a:t>
            </a:r>
          </a:p>
          <a:p>
            <a:r>
              <a:rPr lang="en-US" dirty="0"/>
              <a:t>In addition, there is demographic data for each subject (77 rows, 8 columns--id, age, height, sex, weight, </a:t>
            </a:r>
            <a:r>
              <a:rPr lang="en-US" dirty="0" err="1"/>
              <a:t>bmi</a:t>
            </a:r>
            <a:r>
              <a:rPr lang="en-US" dirty="0"/>
              <a:t>, weight group, overall group)</a:t>
            </a:r>
          </a:p>
          <a:p>
            <a:r>
              <a:rPr lang="en-US" dirty="0"/>
              <a:t>This dataset is relatively large compared to other human activity recognition datasets in terms of number of subjects and number of activities</a:t>
            </a:r>
          </a:p>
        </p:txBody>
      </p:sp>
    </p:spTree>
    <p:extLst>
      <p:ext uri="{BB962C8B-B14F-4D97-AF65-F5344CB8AC3E}">
        <p14:creationId xmlns:p14="http://schemas.microsoft.com/office/powerpoint/2010/main" val="39519098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10788</TotalTime>
  <Words>1512</Words>
  <Application>Microsoft Office PowerPoint</Application>
  <PresentationFormat>Widescreen</PresentationFormat>
  <Paragraphs>274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Trebuchet MS</vt:lpstr>
      <vt:lpstr>Berlin</vt:lpstr>
      <vt:lpstr>Human Activity Recognition</vt:lpstr>
      <vt:lpstr>Problem Description</vt:lpstr>
      <vt:lpstr>Applications</vt:lpstr>
      <vt:lpstr>Literature Review</vt:lpstr>
      <vt:lpstr>Dataset</vt:lpstr>
      <vt:lpstr>PowerPoint Presentation</vt:lpstr>
      <vt:lpstr>Sample Data for Nonambulatory Activity</vt:lpstr>
      <vt:lpstr>Sample Data for Running Activity</vt:lpstr>
      <vt:lpstr>Dataset</vt:lpstr>
      <vt:lpstr>Data Preprocessing</vt:lpstr>
      <vt:lpstr>Classification Levels</vt:lpstr>
      <vt:lpstr>Within Subject vs Between Subject</vt:lpstr>
      <vt:lpstr>Models Used</vt:lpstr>
      <vt:lpstr>Random Forest Model</vt:lpstr>
      <vt:lpstr>Extreme Gradient Boosting Model</vt:lpstr>
      <vt:lpstr>Long Short Term Memory Network Model</vt:lpstr>
      <vt:lpstr>Long Short Term Memory Network Model</vt:lpstr>
      <vt:lpstr>Long Short Term Memory Network Model</vt:lpstr>
      <vt:lpstr>Long Short Term Memory Network Model</vt:lpstr>
      <vt:lpstr>Convolutional LSTM Network Model</vt:lpstr>
      <vt:lpstr>Convolutional LSTM Network Model</vt:lpstr>
      <vt:lpstr>Convolutional LSTM Network Model</vt:lpstr>
      <vt:lpstr>Result Comparison</vt:lpstr>
      <vt:lpstr>Result Comparison</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Nails</dc:title>
  <dc:creator>Shang Gao</dc:creator>
  <cp:lastModifiedBy>Shang Gao</cp:lastModifiedBy>
  <cp:revision>242</cp:revision>
  <dcterms:created xsi:type="dcterms:W3CDTF">2016-08-30T15:55:12Z</dcterms:created>
  <dcterms:modified xsi:type="dcterms:W3CDTF">2016-11-28T21:14:03Z</dcterms:modified>
</cp:coreProperties>
</file>