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2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man Nisar" initials="UN" lastIdx="1" clrIdx="0">
    <p:extLst>
      <p:ext uri="{19B8F6BF-5375-455C-9EA6-DF929625EA0E}">
        <p15:presenceInfo xmlns:p15="http://schemas.microsoft.com/office/powerpoint/2012/main" userId="S-1-5-21-2595053252-3331221587-625639084-329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Fall%202016\DataScience\MovieRecommendation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Results</a:t>
            </a:r>
            <a:r>
              <a:rPr lang="en-US" sz="2400" baseline="0"/>
              <a:t> using different approaches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'Item-Item'!$G$9:$G$12</c:f>
              <c:strCache>
                <c:ptCount val="4"/>
                <c:pt idx="0">
                  <c:v>Average</c:v>
                </c:pt>
                <c:pt idx="1">
                  <c:v>ALS</c:v>
                </c:pt>
                <c:pt idx="2">
                  <c:v>SVD</c:v>
                </c:pt>
                <c:pt idx="3">
                  <c:v>Item-CF</c:v>
                </c:pt>
              </c:strCache>
            </c:strRef>
          </c:cat>
          <c:val>
            <c:numRef>
              <c:f>'Item-Item'!$H$9:$H$12</c:f>
              <c:numCache>
                <c:formatCode>General</c:formatCode>
                <c:ptCount val="4"/>
                <c:pt idx="0">
                  <c:v>0.95</c:v>
                </c:pt>
                <c:pt idx="1">
                  <c:v>0.81</c:v>
                </c:pt>
                <c:pt idx="2">
                  <c:v>0.98</c:v>
                </c:pt>
                <c:pt idx="3">
                  <c:v>0.78500000000000003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964880"/>
        <c:axId val="204968272"/>
      </c:barChart>
      <c:catAx>
        <c:axId val="204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68272"/>
        <c:crosses val="autoZero"/>
        <c:auto val="1"/>
        <c:lblAlgn val="ctr"/>
        <c:lblOffset val="100"/>
        <c:noMultiLvlLbl val="0"/>
      </c:catAx>
      <c:valAx>
        <c:axId val="20496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RMSE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6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F8A0-7585-4DD0-8022-A43B58865C7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2FF9C-0724-45FE-B83B-1E573B4F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FF9C-0724-45FE-B83B-1E573B4F43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FF9C-0724-45FE-B83B-1E573B4F43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FF9C-0724-45FE-B83B-1E573B4F43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FF9C-0724-45FE-B83B-1E573B4F43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FF9C-0724-45FE-B83B-1E573B4F43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1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FF9C-0724-45FE-B83B-1E573B4F43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29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0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rgbClr val="0070C0"/>
            </a:gs>
            <a:gs pos="83000">
              <a:schemeClr val="bg2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0234-D21D-4AEE-AE49-4D405A8B6E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9600C-4614-43D3-A87F-87CCF28B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5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Systems: Collaborative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Usman Nisar</a:t>
            </a:r>
          </a:p>
          <a:p>
            <a:r>
              <a:rPr lang="en-US" dirty="0" smtClean="0"/>
              <a:t>Data Science Practicum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of </a:t>
            </a:r>
            <a:r>
              <a:rPr lang="en-US" i="1" dirty="0" smtClean="0"/>
              <a:t>either </a:t>
            </a:r>
            <a:r>
              <a:rPr lang="en-US" dirty="0" smtClean="0"/>
              <a:t>user or item for rating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53859"/>
              </p:ext>
            </p:extLst>
          </p:nvPr>
        </p:nvGraphicFramePr>
        <p:xfrm>
          <a:off x="1515165" y="2914226"/>
          <a:ext cx="7350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38"/>
                <a:gridCol w="1995777"/>
                <a:gridCol w="2091193"/>
                <a:gridCol w="2019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User\Item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Jurassic</a:t>
                      </a:r>
                      <a:r>
                        <a:rPr lang="en-US" baseline="0" dirty="0" smtClean="0"/>
                        <a:t>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Gladiator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Revenant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6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of </a:t>
            </a:r>
            <a:r>
              <a:rPr lang="en-US" i="1" dirty="0" smtClean="0"/>
              <a:t>either </a:t>
            </a:r>
            <a:r>
              <a:rPr lang="en-US" dirty="0" smtClean="0"/>
              <a:t>user or item for rating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95491"/>
              </p:ext>
            </p:extLst>
          </p:nvPr>
        </p:nvGraphicFramePr>
        <p:xfrm>
          <a:off x="1515165" y="2914226"/>
          <a:ext cx="7350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38"/>
                <a:gridCol w="1995777"/>
                <a:gridCol w="2091193"/>
                <a:gridCol w="2019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User\Item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Jurassic</a:t>
                      </a:r>
                      <a:r>
                        <a:rPr lang="en-US" baseline="0" dirty="0" smtClean="0"/>
                        <a:t>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Gladiator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Revenant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Callout 4"/>
          <p:cNvSpPr/>
          <p:nvPr/>
        </p:nvSpPr>
        <p:spPr>
          <a:xfrm>
            <a:off x="4503420" y="3440430"/>
            <a:ext cx="3017520" cy="1691640"/>
          </a:xfrm>
          <a:prstGeom prst="cloudCallout">
            <a:avLst>
              <a:gd name="adj1" fmla="val -67424"/>
              <a:gd name="adj2" fmla="val 59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User’s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of </a:t>
            </a:r>
            <a:r>
              <a:rPr lang="en-US" i="1" dirty="0" smtClean="0"/>
              <a:t>either </a:t>
            </a:r>
            <a:r>
              <a:rPr lang="en-US" dirty="0" smtClean="0"/>
              <a:t>user or item for rating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74189"/>
              </p:ext>
            </p:extLst>
          </p:nvPr>
        </p:nvGraphicFramePr>
        <p:xfrm>
          <a:off x="1515165" y="2914226"/>
          <a:ext cx="7350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38"/>
                <a:gridCol w="1995777"/>
                <a:gridCol w="2091193"/>
                <a:gridCol w="2019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User\Item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Jurassic</a:t>
                      </a:r>
                      <a:r>
                        <a:rPr lang="en-US" baseline="0" dirty="0" smtClean="0"/>
                        <a:t>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Gladiator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Revenant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Callout 4"/>
          <p:cNvSpPr/>
          <p:nvPr/>
        </p:nvSpPr>
        <p:spPr>
          <a:xfrm>
            <a:off x="4503420" y="3440430"/>
            <a:ext cx="3017520" cy="1691640"/>
          </a:xfrm>
          <a:prstGeom prst="cloudCallout">
            <a:avLst>
              <a:gd name="adj1" fmla="val -67424"/>
              <a:gd name="adj2" fmla="val 59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Product’s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Alternating Least Squares</a:t>
            </a:r>
          </a:p>
          <a:p>
            <a:r>
              <a:rPr lang="en-US" dirty="0" smtClean="0"/>
              <a:t>Singular Value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27" y="1744661"/>
            <a:ext cx="9905999" cy="3541714"/>
          </a:xfrm>
        </p:spPr>
        <p:txBody>
          <a:bodyPr/>
          <a:lstStyle/>
          <a:p>
            <a:r>
              <a:rPr lang="en-US" dirty="0" smtClean="0"/>
              <a:t>Read the input as a </a:t>
            </a:r>
            <a:r>
              <a:rPr lang="en-US" i="1" dirty="0" smtClean="0"/>
              <a:t>user</a:t>
            </a:r>
            <a:r>
              <a:rPr lang="en-US" dirty="0" smtClean="0"/>
              <a:t> x </a:t>
            </a:r>
            <a:r>
              <a:rPr lang="en-US" i="1" dirty="0" smtClean="0"/>
              <a:t>product </a:t>
            </a:r>
            <a:r>
              <a:rPr lang="en-US" dirty="0" smtClean="0"/>
              <a:t>utility matrix </a:t>
            </a:r>
            <a:r>
              <a:rPr lang="en-US" i="1" dirty="0" smtClean="0"/>
              <a:t>R, </a:t>
            </a:r>
            <a:r>
              <a:rPr lang="en-US" dirty="0" smtClean="0"/>
              <a:t>where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i,j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the rating of user </a:t>
            </a:r>
            <a:r>
              <a:rPr lang="en-US" i="1" dirty="0" err="1" smtClean="0"/>
              <a:t>i</a:t>
            </a:r>
            <a:r>
              <a:rPr lang="en-US" dirty="0" smtClean="0"/>
              <a:t> on item </a:t>
            </a:r>
            <a:r>
              <a:rPr lang="en-US" i="1" dirty="0"/>
              <a:t>j</a:t>
            </a:r>
            <a:endParaRPr lang="en-US" i="1" dirty="0" smtClean="0"/>
          </a:p>
          <a:p>
            <a:r>
              <a:rPr lang="en-US" dirty="0" smtClean="0"/>
              <a:t>Goal of matrix factorization: </a:t>
            </a:r>
            <a:r>
              <a:rPr lang="en-US" i="1" dirty="0" smtClean="0"/>
              <a:t>U</a:t>
            </a:r>
            <a:r>
              <a:rPr lang="en-US" i="1" baseline="-25000" dirty="0" smtClean="0"/>
              <a:t>m*k</a:t>
            </a:r>
            <a:r>
              <a:rPr lang="en-US" dirty="0" smtClean="0"/>
              <a:t> .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*n</a:t>
            </a:r>
            <a:r>
              <a:rPr lang="en-US" dirty="0" smtClean="0"/>
              <a:t> </a:t>
            </a:r>
            <a:r>
              <a:rPr lang="en-US" dirty="0" smtClean="0">
                <a:latin typeface="Calibri Light" panose="020F0302020204030204" pitchFamily="34" charset="0"/>
              </a:rPr>
              <a:t>≈ </a:t>
            </a:r>
            <a:r>
              <a:rPr lang="en-US" i="1" dirty="0" smtClean="0"/>
              <a:t>R</a:t>
            </a:r>
            <a:r>
              <a:rPr lang="en-US" i="1" baseline="-25000" dirty="0" smtClean="0"/>
              <a:t>m*n</a:t>
            </a:r>
          </a:p>
          <a:p>
            <a:r>
              <a:rPr lang="en-US" i="1" dirty="0" smtClean="0"/>
              <a:t>Once we have U &amp; P, just a dot product gives the value </a:t>
            </a:r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75" y="3829050"/>
            <a:ext cx="71723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Ordinary Least Squares method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Alternating Least Squares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38" y="3148012"/>
            <a:ext cx="7185413" cy="3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Preprocessing:</a:t>
            </a:r>
          </a:p>
          <a:p>
            <a:pPr lvl="1"/>
            <a:r>
              <a:rPr lang="en-US" dirty="0" smtClean="0"/>
              <a:t>For sparse datasets, need to fill-up matrix</a:t>
            </a:r>
          </a:p>
          <a:p>
            <a:pPr lvl="1"/>
            <a:r>
              <a:rPr lang="en-US" dirty="0" smtClean="0"/>
              <a:t>Two approaches: Pick best of Global Effects approach</a:t>
            </a:r>
          </a:p>
          <a:p>
            <a:pPr lvl="1"/>
            <a:r>
              <a:rPr lang="en-US" dirty="0" smtClean="0"/>
              <a:t>Normalize matrix: Subtraction of customer average from each rating</a:t>
            </a:r>
          </a:p>
          <a:p>
            <a:r>
              <a:rPr lang="en-US" dirty="0" smtClean="0"/>
              <a:t>Obtaining Approximation:</a:t>
            </a:r>
          </a:p>
          <a:p>
            <a:pPr lvl="1"/>
            <a:r>
              <a:rPr lang="en-US" dirty="0" smtClean="0"/>
              <a:t>Decompose the matrix into, </a:t>
            </a:r>
            <a:r>
              <a:rPr lang="en-US" i="1" dirty="0" smtClean="0"/>
              <a:t>U</a:t>
            </a:r>
            <a:r>
              <a:rPr lang="en-US" i="1" baseline="-25000" dirty="0" smtClean="0"/>
              <a:t>T</a:t>
            </a:r>
            <a:r>
              <a:rPr lang="en-US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i="1" baseline="-25000" dirty="0" smtClean="0"/>
              <a:t>T</a:t>
            </a:r>
          </a:p>
          <a:p>
            <a:pPr lvl="1"/>
            <a:r>
              <a:rPr lang="en-US" dirty="0" smtClean="0"/>
              <a:t>Compute the square-root of matrix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 to obtain </a:t>
            </a:r>
            <a:r>
              <a:rPr lang="en-US" i="1" dirty="0" smtClean="0"/>
              <a:t>S</a:t>
            </a:r>
            <a:r>
              <a:rPr lang="en-US" i="1" baseline="-25000" dirty="0" smtClean="0"/>
              <a:t>k</a:t>
            </a:r>
            <a:r>
              <a:rPr lang="en-US" i="1" baseline="30000" dirty="0" smtClean="0"/>
              <a:t>1/2</a:t>
            </a:r>
          </a:p>
          <a:p>
            <a:pPr lvl="1"/>
            <a:r>
              <a:rPr lang="en-US" dirty="0" smtClean="0"/>
              <a:t>Compute two resultant matrices </a:t>
            </a:r>
            <a:r>
              <a:rPr lang="en-US" i="1" dirty="0" smtClean="0"/>
              <a:t>U</a:t>
            </a:r>
            <a:r>
              <a:rPr lang="en-US" i="1" baseline="-25000" dirty="0" smtClean="0"/>
              <a:t>k</a:t>
            </a:r>
            <a:r>
              <a:rPr lang="en-US" i="1" dirty="0" smtClean="0"/>
              <a:t>S</a:t>
            </a:r>
            <a:r>
              <a:rPr lang="en-US" i="1" baseline="-25000" dirty="0" smtClean="0"/>
              <a:t>k</a:t>
            </a:r>
            <a:r>
              <a:rPr lang="en-US" i="1" baseline="30000" dirty="0" smtClean="0"/>
              <a:t>1/2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S</a:t>
            </a:r>
            <a:r>
              <a:rPr lang="en-US" i="1" baseline="-25000" dirty="0" smtClean="0"/>
              <a:t>k</a:t>
            </a:r>
            <a:r>
              <a:rPr lang="en-US" i="1" baseline="30000" dirty="0" smtClean="0"/>
              <a:t>1/2</a:t>
            </a:r>
            <a:r>
              <a:rPr lang="en-US" i="1" dirty="0" smtClean="0"/>
              <a:t>V</a:t>
            </a:r>
            <a:r>
              <a:rPr lang="en-US" i="1" baseline="-25000" dirty="0" smtClean="0"/>
              <a:t>k</a:t>
            </a:r>
            <a:r>
              <a:rPr lang="en-US" i="1" baseline="30000" dirty="0" smtClean="0"/>
              <a:t>T</a:t>
            </a:r>
          </a:p>
          <a:p>
            <a:r>
              <a:rPr lang="en-US" i="1" dirty="0" smtClean="0"/>
              <a:t>Get prediction as a dot product and offset the effect of normalization</a:t>
            </a:r>
          </a:p>
          <a:p>
            <a:endParaRPr lang="en-US" i="1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145665"/>
            <a:ext cx="7223361" cy="365125"/>
          </a:xfrm>
        </p:spPr>
        <p:txBody>
          <a:bodyPr/>
          <a:lstStyle/>
          <a:p>
            <a:r>
              <a:rPr lang="en-US" dirty="0" smtClean="0"/>
              <a:t>* Application of Dimensionality Reduction in Recommender System -- A Case Study (</a:t>
            </a:r>
            <a:r>
              <a:rPr lang="en-US" dirty="0" err="1" smtClean="0"/>
              <a:t>GroupLens</a:t>
            </a:r>
            <a:r>
              <a:rPr lang="en-US" dirty="0" smtClean="0"/>
              <a:t> Group, UMN) (1400+ </a:t>
            </a:r>
            <a:r>
              <a:rPr lang="en-US" dirty="0" err="1" smtClean="0"/>
              <a:t>citationS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1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User-based collaborative filtering methods have been used before</a:t>
            </a:r>
          </a:p>
          <a:p>
            <a:r>
              <a:rPr lang="en-US" dirty="0" smtClean="0"/>
              <a:t>Idea is to figure out similar customers based on common ratings and use that to predict for the new unknown item</a:t>
            </a:r>
          </a:p>
          <a:p>
            <a:r>
              <a:rPr lang="en-US" dirty="0" smtClean="0"/>
              <a:t>Been effective but item-based approaches have fared better recently – A variant used by </a:t>
            </a:r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Item-Based Collaborative Filtering Recommendation Algorithms (UMN - 5500+ citations)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steps:</a:t>
            </a:r>
          </a:p>
          <a:p>
            <a:pPr lvl="1"/>
            <a:r>
              <a:rPr lang="en-US" dirty="0" smtClean="0"/>
              <a:t>Similarity: </a:t>
            </a:r>
          </a:p>
          <a:p>
            <a:pPr lvl="2"/>
            <a:r>
              <a:rPr lang="en-US" dirty="0" smtClean="0"/>
              <a:t>Compute similarity between all items in the system. An </a:t>
            </a:r>
            <a:r>
              <a:rPr lang="en-US" i="1" dirty="0" smtClean="0"/>
              <a:t>n</a:t>
            </a:r>
            <a:r>
              <a:rPr lang="en-US" dirty="0" smtClean="0"/>
              <a:t>*</a:t>
            </a:r>
            <a:r>
              <a:rPr lang="en-US" i="1" dirty="0" smtClean="0"/>
              <a:t>n</a:t>
            </a:r>
            <a:r>
              <a:rPr lang="en-US" dirty="0" smtClean="0"/>
              <a:t> matrix for </a:t>
            </a:r>
            <a:r>
              <a:rPr lang="en-US" i="1" dirty="0" smtClean="0"/>
              <a:t>n</a:t>
            </a:r>
            <a:r>
              <a:rPr lang="en-US" dirty="0" smtClean="0"/>
              <a:t> items</a:t>
            </a:r>
          </a:p>
          <a:p>
            <a:pPr lvl="2"/>
            <a:r>
              <a:rPr lang="en-US" dirty="0" smtClean="0"/>
              <a:t>Expensive step, generally done offline</a:t>
            </a:r>
          </a:p>
          <a:p>
            <a:pPr lvl="1"/>
            <a:r>
              <a:rPr lang="en-US" dirty="0" smtClean="0"/>
              <a:t>Prediction:</a:t>
            </a:r>
          </a:p>
          <a:p>
            <a:pPr lvl="2"/>
            <a:r>
              <a:rPr lang="en-US" dirty="0" smtClean="0"/>
              <a:t>Weighted Sum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steps:</a:t>
            </a:r>
          </a:p>
          <a:p>
            <a:pPr lvl="1"/>
            <a:r>
              <a:rPr lang="en-US" dirty="0" smtClean="0"/>
              <a:t>Similarity: </a:t>
            </a:r>
          </a:p>
          <a:p>
            <a:pPr lvl="2"/>
            <a:r>
              <a:rPr lang="en-US" dirty="0" smtClean="0"/>
              <a:t>Compute similarity between all items in the system. An </a:t>
            </a:r>
            <a:r>
              <a:rPr lang="en-US" i="1" dirty="0" smtClean="0"/>
              <a:t>n</a:t>
            </a:r>
            <a:r>
              <a:rPr lang="en-US" dirty="0" smtClean="0"/>
              <a:t>*</a:t>
            </a:r>
            <a:r>
              <a:rPr lang="en-US" i="1" dirty="0" smtClean="0"/>
              <a:t>n</a:t>
            </a:r>
            <a:r>
              <a:rPr lang="en-US" dirty="0" smtClean="0"/>
              <a:t> matrix for </a:t>
            </a:r>
            <a:r>
              <a:rPr lang="en-US" i="1" dirty="0" smtClean="0"/>
              <a:t>n</a:t>
            </a:r>
            <a:r>
              <a:rPr lang="en-US" dirty="0" smtClean="0"/>
              <a:t> items</a:t>
            </a:r>
          </a:p>
          <a:p>
            <a:pPr lvl="2"/>
            <a:r>
              <a:rPr lang="en-US" dirty="0" smtClean="0"/>
              <a:t>Expensive step, generally done offline</a:t>
            </a:r>
          </a:p>
          <a:p>
            <a:pPr lvl="1"/>
            <a:r>
              <a:rPr lang="en-US" dirty="0" smtClean="0"/>
              <a:t>Prediction:</a:t>
            </a:r>
          </a:p>
          <a:p>
            <a:pPr lvl="2"/>
            <a:r>
              <a:rPr lang="en-US" dirty="0" smtClean="0"/>
              <a:t>Weighted Sum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3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Some field of activity where </a:t>
            </a:r>
            <a:r>
              <a:rPr lang="en-US" i="1" u="sng" dirty="0" smtClean="0"/>
              <a:t>users</a:t>
            </a:r>
            <a:r>
              <a:rPr lang="en-US" dirty="0" smtClean="0"/>
              <a:t> buy, view, consume or otherwise experience </a:t>
            </a:r>
            <a:r>
              <a:rPr lang="en-US" i="1" u="sng" dirty="0" smtClean="0"/>
              <a:t>items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Examples:</a:t>
            </a:r>
          </a:p>
          <a:p>
            <a:pPr lvl="1"/>
            <a:r>
              <a:rPr lang="en-US" dirty="0" smtClean="0"/>
              <a:t>Movie recommendation on Netflix</a:t>
            </a:r>
          </a:p>
          <a:p>
            <a:pPr lvl="1"/>
            <a:r>
              <a:rPr lang="en-US" dirty="0" smtClean="0"/>
              <a:t>Product recommendation on Amazon</a:t>
            </a:r>
          </a:p>
          <a:p>
            <a:pPr lvl="1"/>
            <a:r>
              <a:rPr lang="en-US" dirty="0" smtClean="0"/>
              <a:t>News article recommendations </a:t>
            </a:r>
            <a:r>
              <a:rPr lang="en-US" dirty="0" smtClean="0"/>
              <a:t>on </a:t>
            </a:r>
            <a:r>
              <a:rPr lang="en-US" dirty="0" smtClean="0"/>
              <a:t>news websites</a:t>
            </a:r>
            <a:endParaRPr lang="en-US" dirty="0" smtClean="0"/>
          </a:p>
          <a:p>
            <a:pPr lvl="1"/>
            <a:r>
              <a:rPr lang="en-US" dirty="0" smtClean="0"/>
              <a:t>Many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4320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Similarity:</a:t>
            </a:r>
          </a:p>
          <a:p>
            <a:pPr lvl="1"/>
            <a:r>
              <a:rPr lang="en-US" dirty="0" smtClean="0"/>
              <a:t>Calculating the n*n matrix is not efficient</a:t>
            </a:r>
          </a:p>
          <a:p>
            <a:pPr marL="914400" lvl="2" indent="0">
              <a:buNone/>
            </a:pPr>
            <a:r>
              <a:rPr lang="en-US" dirty="0" smtClean="0"/>
              <a:t>For each item in product catalog,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</a:p>
          <a:p>
            <a:pPr marL="1371600" lvl="3" indent="0">
              <a:buNone/>
            </a:pPr>
            <a:r>
              <a:rPr lang="en-US" dirty="0" smtClean="0"/>
              <a:t>For each customer </a:t>
            </a:r>
            <a:r>
              <a:rPr lang="en-US" i="1" dirty="0" smtClean="0"/>
              <a:t>C </a:t>
            </a:r>
            <a:r>
              <a:rPr lang="en-US" dirty="0" smtClean="0"/>
              <a:t>who purchased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</a:p>
          <a:p>
            <a:pPr marL="1828800" lvl="4" indent="0">
              <a:buNone/>
            </a:pPr>
            <a:r>
              <a:rPr lang="en-US" dirty="0" smtClean="0"/>
              <a:t>For each item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purchased by </a:t>
            </a:r>
            <a:r>
              <a:rPr lang="en-US" i="1" dirty="0" smtClean="0"/>
              <a:t>Customer C</a:t>
            </a:r>
          </a:p>
          <a:p>
            <a:pPr marL="1828800" lvl="4" indent="0">
              <a:buNone/>
            </a:pPr>
            <a:r>
              <a:rPr lang="en-US" dirty="0" smtClean="0"/>
              <a:t>Record that a customer purchased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</a:p>
          <a:p>
            <a:pPr marL="1371600" lvl="3" indent="0">
              <a:buNone/>
            </a:pPr>
            <a:r>
              <a:rPr lang="en-US" dirty="0" smtClean="0"/>
              <a:t>For each item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</a:p>
          <a:p>
            <a:pPr marL="1828800" lvl="4" indent="0">
              <a:buNone/>
            </a:pPr>
            <a:r>
              <a:rPr lang="en-US" dirty="0" smtClean="0"/>
              <a:t>Compute the </a:t>
            </a:r>
            <a:r>
              <a:rPr lang="en-US" u="sng" dirty="0" smtClean="0"/>
              <a:t>similarity</a:t>
            </a:r>
            <a:r>
              <a:rPr lang="en-US" dirty="0" smtClean="0"/>
              <a:t> between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</a:p>
          <a:p>
            <a:pPr lvl="1"/>
            <a:r>
              <a:rPr lang="en-US" dirty="0" smtClean="0"/>
              <a:t>Complexity:</a:t>
            </a:r>
            <a:r>
              <a:rPr lang="en-US" i="1" dirty="0" smtClean="0"/>
              <a:t> O(MN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6952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432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metrics:</a:t>
            </a:r>
          </a:p>
          <a:p>
            <a:pPr lvl="1"/>
            <a:r>
              <a:rPr lang="en-US" dirty="0" smtClean="0"/>
              <a:t>Cosine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Adjusted Cosine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95" y="4134056"/>
            <a:ext cx="3781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432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Prediction: Weighted Sum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02" y="3256756"/>
            <a:ext cx="36004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Dataset: </a:t>
            </a:r>
            <a:r>
              <a:rPr lang="en-US" dirty="0" err="1" smtClean="0"/>
              <a:t>MovieLens</a:t>
            </a:r>
            <a:r>
              <a:rPr lang="en-US" dirty="0" smtClean="0"/>
              <a:t> 20M </a:t>
            </a:r>
            <a:r>
              <a:rPr lang="en-US" baseline="30000" dirty="0" smtClean="0"/>
              <a:t>†</a:t>
            </a:r>
          </a:p>
          <a:p>
            <a:pPr lvl="1"/>
            <a:r>
              <a:rPr lang="en-US" dirty="0" smtClean="0"/>
              <a:t>20 Million Ratings</a:t>
            </a:r>
          </a:p>
          <a:p>
            <a:pPr lvl="1"/>
            <a:r>
              <a:rPr lang="en-US" dirty="0" smtClean="0"/>
              <a:t>Movies: 27000</a:t>
            </a:r>
          </a:p>
          <a:p>
            <a:pPr lvl="1"/>
            <a:r>
              <a:rPr lang="en-US" dirty="0" smtClean="0"/>
              <a:t>Users: 138000</a:t>
            </a:r>
          </a:p>
          <a:p>
            <a:r>
              <a:rPr lang="en-US" dirty="0" smtClean="0"/>
              <a:t>Public Dataset</a:t>
            </a:r>
          </a:p>
          <a:p>
            <a:r>
              <a:rPr lang="en-US" dirty="0" smtClean="0"/>
              <a:t>Accuracy: RMSE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/>
              <a:t>† </a:t>
            </a:r>
            <a:r>
              <a:rPr lang="en-US" baseline="30000" dirty="0" smtClean="0"/>
              <a:t> </a:t>
            </a:r>
            <a:r>
              <a:rPr lang="en-US" dirty="0" smtClean="0"/>
              <a:t>http://grouplens.org/datasets/movielens/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7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786240"/>
              </p:ext>
            </p:extLst>
          </p:nvPr>
        </p:nvGraphicFramePr>
        <p:xfrm>
          <a:off x="1986116" y="1904999"/>
          <a:ext cx="7914968" cy="431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906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Vast number of approaches </a:t>
            </a:r>
          </a:p>
          <a:p>
            <a:r>
              <a:rPr lang="en-US" dirty="0" smtClean="0"/>
              <a:t>ALS is surprisingly fast and gives good results</a:t>
            </a:r>
          </a:p>
          <a:p>
            <a:r>
              <a:rPr lang="en-US" dirty="0" smtClean="0"/>
              <a:t>Item-Item outperformed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187170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Sarwar</a:t>
            </a:r>
            <a:r>
              <a:rPr lang="en-US" sz="1800" dirty="0"/>
              <a:t>, </a:t>
            </a:r>
            <a:r>
              <a:rPr lang="en-US" sz="1800" dirty="0" err="1"/>
              <a:t>Badrul</a:t>
            </a:r>
            <a:r>
              <a:rPr lang="en-US" sz="1800" dirty="0"/>
              <a:t>, et al. Application of dimensionality reduction in recommender system-a case study. </a:t>
            </a:r>
            <a:r>
              <a:rPr lang="en-US" sz="1800" dirty="0" smtClean="0"/>
              <a:t>No. TR-00-043</a:t>
            </a:r>
            <a:r>
              <a:rPr lang="en-US" sz="1800" dirty="0"/>
              <a:t>. Minnesota </a:t>
            </a:r>
            <a:r>
              <a:rPr lang="en-US" sz="1800" dirty="0" err="1"/>
              <a:t>Univ</a:t>
            </a:r>
            <a:r>
              <a:rPr lang="en-US" sz="1800" dirty="0"/>
              <a:t> Minneapolis </a:t>
            </a:r>
            <a:r>
              <a:rPr lang="en-US" sz="1800" dirty="0" err="1"/>
              <a:t>Dept</a:t>
            </a:r>
            <a:r>
              <a:rPr lang="en-US" sz="1800" dirty="0"/>
              <a:t> of Computer Science, 2000.</a:t>
            </a:r>
          </a:p>
          <a:p>
            <a:r>
              <a:rPr lang="en-US" sz="1800" dirty="0" smtClean="0"/>
              <a:t>Sarwar</a:t>
            </a:r>
            <a:r>
              <a:rPr lang="en-US" sz="1800" dirty="0"/>
              <a:t>, </a:t>
            </a:r>
            <a:r>
              <a:rPr lang="en-US" sz="1800" dirty="0" err="1"/>
              <a:t>Badrul</a:t>
            </a:r>
            <a:r>
              <a:rPr lang="en-US" sz="1800" dirty="0"/>
              <a:t>, et al. ”Item-based collaborative filtering recommendation algorithms.” Proceedings of </a:t>
            </a:r>
            <a:r>
              <a:rPr lang="en-US" sz="1800" dirty="0" smtClean="0"/>
              <a:t>the 10th </a:t>
            </a:r>
            <a:r>
              <a:rPr lang="en-US" sz="1800" dirty="0"/>
              <a:t>international conference on World Wide Web. ACM, 2001.</a:t>
            </a:r>
          </a:p>
          <a:p>
            <a:r>
              <a:rPr lang="en-US" sz="1800" dirty="0" err="1" smtClean="0"/>
              <a:t>Deerwester</a:t>
            </a:r>
            <a:r>
              <a:rPr lang="en-US" sz="1800" dirty="0"/>
              <a:t>, Scott, et al. ”Indexing by latent semantic analysis.” Journal of the American society for </a:t>
            </a:r>
            <a:r>
              <a:rPr lang="en-US" sz="1800" dirty="0" smtClean="0"/>
              <a:t>information science </a:t>
            </a:r>
            <a:r>
              <a:rPr lang="en-US" sz="1800" dirty="0"/>
              <a:t>41.6 (1990): 391.</a:t>
            </a:r>
          </a:p>
        </p:txBody>
      </p:sp>
    </p:spTree>
    <p:extLst>
      <p:ext uri="{BB962C8B-B14F-4D97-AF65-F5344CB8AC3E}">
        <p14:creationId xmlns:p14="http://schemas.microsoft.com/office/powerpoint/2010/main" val="352307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rate items they have interacted with</a:t>
            </a:r>
          </a:p>
          <a:p>
            <a:r>
              <a:rPr lang="en-US" dirty="0" smtClean="0"/>
              <a:t>Data saved as tuples &lt;User, Item, Rating&gt;</a:t>
            </a:r>
          </a:p>
          <a:p>
            <a:r>
              <a:rPr lang="en-US" dirty="0" smtClean="0"/>
              <a:t>Build a system that can predict how well the user </a:t>
            </a:r>
            <a:r>
              <a:rPr lang="en-US" i="1" dirty="0" smtClean="0"/>
              <a:t>u </a:t>
            </a:r>
            <a:r>
              <a:rPr lang="en-US" dirty="0" smtClean="0"/>
              <a:t>will rate an item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that it has not interacted with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Ratings can be in many different forms</a:t>
            </a:r>
          </a:p>
          <a:p>
            <a:pPr lvl="1"/>
            <a:r>
              <a:rPr lang="en-US" dirty="0" smtClean="0"/>
              <a:t>Binary: Like/Dislike buttons on YouTube video</a:t>
            </a:r>
          </a:p>
          <a:p>
            <a:pPr lvl="1"/>
            <a:r>
              <a:rPr lang="en-US" dirty="0" smtClean="0"/>
              <a:t>Rating Scale: Netflix/Amazon rate on a scale of 1 to 5</a:t>
            </a:r>
          </a:p>
          <a:p>
            <a:r>
              <a:rPr lang="en-US" dirty="0" smtClean="0"/>
              <a:t>Explicit:</a:t>
            </a:r>
          </a:p>
          <a:p>
            <a:r>
              <a:rPr lang="en-US" dirty="0" smtClean="0"/>
              <a:t>Or can be implicit</a:t>
            </a:r>
          </a:p>
          <a:p>
            <a:pPr lvl="1"/>
            <a:r>
              <a:rPr lang="en-US" dirty="0" smtClean="0"/>
              <a:t>Browsing pattern, items in a shopping cart that you never checked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Content-Based Systems:</a:t>
            </a:r>
          </a:p>
          <a:p>
            <a:pPr lvl="2"/>
            <a:r>
              <a:rPr lang="en-US" dirty="0" smtClean="0"/>
              <a:t>Explicit characteristics of users and items</a:t>
            </a:r>
          </a:p>
          <a:p>
            <a:pPr lvl="2"/>
            <a:r>
              <a:rPr lang="en-US" dirty="0" smtClean="0"/>
              <a:t>Example, </a:t>
            </a:r>
            <a:r>
              <a:rPr lang="en-US" i="1" dirty="0"/>
              <a:t>I like </a:t>
            </a:r>
            <a:r>
              <a:rPr lang="en-US" i="1" dirty="0" smtClean="0"/>
              <a:t>suspense thriller movies, </a:t>
            </a:r>
            <a:r>
              <a:rPr lang="en-US" i="1" dirty="0"/>
              <a:t>what other </a:t>
            </a:r>
            <a:r>
              <a:rPr lang="en-US" i="1" dirty="0" smtClean="0"/>
              <a:t>suspense thriller movies are </a:t>
            </a:r>
            <a:r>
              <a:rPr lang="en-US" i="1" dirty="0"/>
              <a:t>there?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Collaborative Filtering </a:t>
            </a:r>
          </a:p>
          <a:p>
            <a:pPr lvl="2"/>
            <a:r>
              <a:rPr lang="en-US" dirty="0" smtClean="0"/>
              <a:t>Based on implicit characteristics determined by the similarity of user’s preferences to those of other users</a:t>
            </a:r>
          </a:p>
          <a:p>
            <a:pPr lvl="2"/>
            <a:r>
              <a:rPr lang="en-US" dirty="0" smtClean="0"/>
              <a:t>Example, </a:t>
            </a:r>
            <a:r>
              <a:rPr lang="en-US" i="1" dirty="0"/>
              <a:t>I like the movies you like, what other movies do you like that I haven’t seen?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 explicit features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setup if have elaborate features available. </a:t>
            </a:r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Explicit </a:t>
            </a:r>
            <a:r>
              <a:rPr lang="en-US" dirty="0" smtClean="0"/>
              <a:t>features are not always available.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5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vast array of algorithms:</a:t>
            </a:r>
          </a:p>
          <a:p>
            <a:pPr lvl="1"/>
            <a:r>
              <a:rPr lang="en-US" dirty="0" smtClean="0"/>
              <a:t>Global effects</a:t>
            </a:r>
          </a:p>
          <a:p>
            <a:pPr lvl="1"/>
            <a:r>
              <a:rPr lang="en-US" dirty="0" smtClean="0"/>
              <a:t>Matrix Factorization</a:t>
            </a:r>
          </a:p>
          <a:p>
            <a:pPr lvl="2"/>
            <a:r>
              <a:rPr lang="en-US" dirty="0" smtClean="0"/>
              <a:t>Alternating Least Squares</a:t>
            </a:r>
          </a:p>
          <a:p>
            <a:pPr lvl="2"/>
            <a:r>
              <a:rPr lang="en-US" dirty="0" smtClean="0"/>
              <a:t>Singular Value Decomposition</a:t>
            </a:r>
          </a:p>
          <a:p>
            <a:pPr lvl="2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Nearest Neighbor</a:t>
            </a:r>
          </a:p>
          <a:p>
            <a:pPr lvl="1"/>
            <a:r>
              <a:rPr lang="en-US" dirty="0" smtClean="0"/>
              <a:t>Graph Recommendations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027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vast array of algorithms: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Global effects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Matrix Factorization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Alternating Least Squares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Singular Value Decomposition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….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Nearest Neighbor (Item-Item)</a:t>
            </a:r>
          </a:p>
          <a:p>
            <a:pPr lvl="1"/>
            <a:r>
              <a:rPr lang="en-US" dirty="0" smtClean="0"/>
              <a:t>Graph Recommendations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987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of </a:t>
            </a:r>
            <a:r>
              <a:rPr lang="en-US" i="1" dirty="0" smtClean="0"/>
              <a:t>either </a:t>
            </a:r>
            <a:r>
              <a:rPr lang="en-US" dirty="0" smtClean="0"/>
              <a:t>user or item for rating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61097"/>
              </p:ext>
            </p:extLst>
          </p:nvPr>
        </p:nvGraphicFramePr>
        <p:xfrm>
          <a:off x="1515165" y="2914226"/>
          <a:ext cx="7350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38"/>
                <a:gridCol w="1995777"/>
                <a:gridCol w="2091193"/>
                <a:gridCol w="2019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User\Item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Jurassic</a:t>
                      </a:r>
                      <a:r>
                        <a:rPr lang="en-US" baseline="0" dirty="0" smtClean="0"/>
                        <a:t>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Gladiator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Revenant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309</TotalTime>
  <Words>934</Words>
  <Application>Microsoft Office PowerPoint</Application>
  <PresentationFormat>Widescreen</PresentationFormat>
  <Paragraphs>234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Trebuchet MS</vt:lpstr>
      <vt:lpstr>Tw Cen MT</vt:lpstr>
      <vt:lpstr>Circuit</vt:lpstr>
      <vt:lpstr>Recommender Systems: Collaborative Filtering</vt:lpstr>
      <vt:lpstr>Recommender Systems</vt:lpstr>
      <vt:lpstr>Process</vt:lpstr>
      <vt:lpstr>Ratings</vt:lpstr>
      <vt:lpstr>Types of Recommender Systems</vt:lpstr>
      <vt:lpstr>Content-based systems</vt:lpstr>
      <vt:lpstr>Collaborative Filtering Algorithms</vt:lpstr>
      <vt:lpstr>Collaborative Filtering Algorithms</vt:lpstr>
      <vt:lpstr>Global Effects</vt:lpstr>
      <vt:lpstr>Global Effects</vt:lpstr>
      <vt:lpstr>Global Effects</vt:lpstr>
      <vt:lpstr>Global Effects</vt:lpstr>
      <vt:lpstr>Matrix Factorization</vt:lpstr>
      <vt:lpstr>Alternating Least Squares</vt:lpstr>
      <vt:lpstr>PowerPoint Presentation</vt:lpstr>
      <vt:lpstr>Singular Value Decomposition</vt:lpstr>
      <vt:lpstr>Item-based collaborative filtering</vt:lpstr>
      <vt:lpstr>Item-based collaborative filtering</vt:lpstr>
      <vt:lpstr>Item-based collaborative filtering</vt:lpstr>
      <vt:lpstr>Item-based collaborative filtering</vt:lpstr>
      <vt:lpstr>Item-based collaborative filtering</vt:lpstr>
      <vt:lpstr>Item-based collaborative filtering</vt:lpstr>
      <vt:lpstr>experiments</vt:lpstr>
      <vt:lpstr>results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Systems: Collaborative Filtering</dc:title>
  <dc:creator>Usman Nisar</dc:creator>
  <cp:lastModifiedBy>Usman Nisar</cp:lastModifiedBy>
  <cp:revision>83</cp:revision>
  <dcterms:created xsi:type="dcterms:W3CDTF">2016-11-19T19:03:51Z</dcterms:created>
  <dcterms:modified xsi:type="dcterms:W3CDTF">2016-11-30T13:30:40Z</dcterms:modified>
</cp:coreProperties>
</file>