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6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03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53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4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2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5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1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17F1D-C4F6-492D-906D-93C38C5C32AC}" type="datetimeFigureOut">
              <a:rPr lang="en-US" smtClean="0"/>
              <a:t>9/7/2016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CE5164-7F92-4713-96D7-45003E47A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3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381" y="1490134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Data Science Practicum</a:t>
            </a:r>
            <a:b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>
                <a:solidFill>
                  <a:schemeClr val="tx1"/>
                </a:solidFill>
                <a:latin typeface="Comic Sans MS" panose="030F0702030302020204" pitchFamily="66" charset="0"/>
              </a:rPr>
              <a:t>CSCI 8360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2816" y="4068147"/>
            <a:ext cx="68766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mic Sans MS" panose="030F0702030302020204" pitchFamily="66" charset="0"/>
              </a:rPr>
              <a:t>Naïve Bayes 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7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omic Sans MS" panose="030F0702030302020204" pitchFamily="66" charset="0"/>
              </a:rPr>
              <a:t>About Us: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407" y="1548882"/>
            <a:ext cx="81269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Comic Sans MS" panose="030F0702030302020204" pitchFamily="66" charset="0"/>
              </a:rPr>
              <a:t>Team “noobs”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Comic Sans MS" panose="030F0702030302020204" pitchFamily="66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latin typeface="Comic Sans MS" panose="030F0702030302020204" pitchFamily="66" charset="0"/>
              </a:rPr>
              <a:t>Usman Nisar: </a:t>
            </a:r>
          </a:p>
          <a:p>
            <a:pPr lvl="2"/>
            <a:r>
              <a:rPr lang="en-US" sz="3200" dirty="0">
                <a:latin typeface="Comic Sans MS" panose="030F0702030302020204" pitchFamily="66" charset="0"/>
              </a:rPr>
              <a:t>		PhD Student</a:t>
            </a:r>
          </a:p>
          <a:p>
            <a:pPr lvl="2"/>
            <a:endParaRPr lang="en-US" sz="1200" dirty="0">
              <a:latin typeface="Comic Sans MS" panose="030F0702030302020204" pitchFamily="66" charset="0"/>
            </a:endParaRPr>
          </a:p>
          <a:p>
            <a:pPr lvl="2"/>
            <a:r>
              <a:rPr lang="en-US" sz="3200" dirty="0">
                <a:latin typeface="Comic Sans MS" panose="030F0702030302020204" pitchFamily="66" charset="0"/>
              </a:rPr>
              <a:t>2. Chirag Jain: </a:t>
            </a:r>
          </a:p>
          <a:p>
            <a:pPr lvl="3"/>
            <a:r>
              <a:rPr lang="en-US" sz="3200" dirty="0">
                <a:latin typeface="Comic Sans MS" panose="030F0702030302020204" pitchFamily="66" charset="0"/>
              </a:rPr>
              <a:t>	Masters Student</a:t>
            </a:r>
          </a:p>
          <a:p>
            <a:pPr lvl="2"/>
            <a:endParaRPr lang="en-US" sz="1200" dirty="0">
              <a:latin typeface="Comic Sans MS" panose="030F0702030302020204" pitchFamily="66" charset="0"/>
            </a:endParaRPr>
          </a:p>
          <a:p>
            <a:pPr lvl="2"/>
            <a:r>
              <a:rPr lang="en-US" sz="3200" dirty="0">
                <a:latin typeface="Comic Sans MS" panose="030F0702030302020204" pitchFamily="66" charset="0"/>
              </a:rPr>
              <a:t>3. Yang Fan: </a:t>
            </a:r>
          </a:p>
          <a:p>
            <a:pPr lvl="3"/>
            <a:r>
              <a:rPr lang="en-US" sz="3200" dirty="0">
                <a:latin typeface="Comic Sans MS" panose="030F0702030302020204" pitchFamily="66" charset="0"/>
              </a:rPr>
              <a:t>	Masters Student</a:t>
            </a:r>
          </a:p>
        </p:txBody>
      </p:sp>
    </p:spTree>
    <p:extLst>
      <p:ext uri="{BB962C8B-B14F-4D97-AF65-F5344CB8AC3E}">
        <p14:creationId xmlns:p14="http://schemas.microsoft.com/office/powerpoint/2010/main" val="249675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464" y="382552"/>
            <a:ext cx="10618237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33333"/>
                </a:solidFill>
                <a:latin typeface="Comic Sans MS" panose="030F0702030302020204" pitchFamily="66" charset="0"/>
              </a:rPr>
              <a:t>How we did?</a:t>
            </a:r>
          </a:p>
          <a:p>
            <a:endParaRPr lang="en-US" sz="1200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b="1" dirty="0">
                <a:solidFill>
                  <a:srgbClr val="333333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mic Sans MS" panose="030F0702030302020204" pitchFamily="66" charset="0"/>
              </a:rPr>
              <a:t>Following are the main steps in the run-up to classification: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Comic Sans MS" panose="030F0702030302020204" pitchFamily="66" charset="0"/>
              </a:rPr>
              <a:t> Build the two inputs (X &amp; Y) based on </a:t>
            </a:r>
            <a:r>
              <a:rPr lang="en-US" dirty="0" err="1">
                <a:solidFill>
                  <a:srgbClr val="333333"/>
                </a:solidFill>
                <a:latin typeface="Comic Sans MS" panose="030F0702030302020204" pitchFamily="66" charset="0"/>
              </a:rPr>
              <a:t>ZipIndex</a:t>
            </a:r>
            <a:endParaRPr lang="en-US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lvl="1" algn="just">
              <a:buFont typeface="+mj-lt"/>
              <a:buAutoNum type="arabicPeriod"/>
            </a:pPr>
            <a:endParaRPr lang="en-US" sz="800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Comic Sans MS" panose="030F0702030302020204" pitchFamily="66" charset="0"/>
              </a:rPr>
              <a:t> Build the vocabulary based on X</a:t>
            </a:r>
          </a:p>
          <a:p>
            <a:pPr lvl="1" algn="just">
              <a:buFont typeface="+mj-lt"/>
              <a:buAutoNum type="arabicPeriod"/>
            </a:pPr>
            <a:endParaRPr lang="en-US" sz="800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Comic Sans MS" panose="030F0702030302020204" pitchFamily="66" charset="0"/>
              </a:rPr>
              <a:t> Read the stop word list that is provided</a:t>
            </a:r>
          </a:p>
          <a:p>
            <a:pPr lvl="1" algn="just">
              <a:buFont typeface="+mj-lt"/>
              <a:buAutoNum type="arabicPeriod"/>
            </a:pPr>
            <a:endParaRPr lang="en-US" sz="800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Comic Sans MS" panose="030F0702030302020204" pitchFamily="66" charset="0"/>
              </a:rPr>
              <a:t> Since, Naive Bayes needs different statistics to compute the probability, we run a sequence of transformations/actions in the training step through the whole corpus that eventually returns the following structure:</a:t>
            </a:r>
          </a:p>
          <a:p>
            <a:pPr lvl="1" algn="just">
              <a:buFont typeface="+mj-lt"/>
              <a:buAutoNum type="arabicPeriod"/>
            </a:pPr>
            <a:endParaRPr lang="en-US" sz="800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lvl="1" algn="just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Map[String, (Long, Map[String, (Double, Double)])], where the constituents are:</a:t>
            </a:r>
          </a:p>
          <a:p>
            <a:pPr lvl="1" algn="just"/>
            <a:endParaRPr lang="en-US" sz="8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 algn="just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Map[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TargetType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mic Sans MS" panose="030F0702030302020204" pitchFamily="66" charset="0"/>
              </a:rPr>
              <a:t> (T), (# of docs with label T, Map[Word (W), (# of total occurrences against T in the whole corpus including duplicates against a single document, # of T docs with word W in it)])]</a:t>
            </a:r>
          </a:p>
          <a:p>
            <a:pPr lvl="1" algn="just"/>
            <a:endParaRPr lang="en-US" sz="800" dirty="0">
              <a:solidFill>
                <a:schemeClr val="accent5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 algn="just"/>
            <a:r>
              <a:rPr lang="en-US" dirty="0">
                <a:solidFill>
                  <a:srgbClr val="333333"/>
                </a:solidFill>
                <a:latin typeface="Comic Sans MS" panose="030F0702030302020204" pitchFamily="66" charset="0"/>
              </a:rPr>
              <a:t>5. Once we have the structure above along with some other auxiliary structures that hold class probabilities, we can answer every stat that NB may need.</a:t>
            </a:r>
          </a:p>
          <a:p>
            <a:pPr lvl="1" algn="just"/>
            <a:endParaRPr lang="en-US" sz="800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lvl="1" algn="just"/>
            <a:r>
              <a:rPr lang="en-US" dirty="0">
                <a:solidFill>
                  <a:srgbClr val="333333"/>
                </a:solidFill>
                <a:latin typeface="Comic Sans MS" panose="030F0702030302020204" pitchFamily="66" charset="0"/>
              </a:rPr>
              <a:t>6. In the classification, we log-sum all the probabilities after removing the words that are in Stop List.</a:t>
            </a:r>
          </a:p>
          <a:p>
            <a:pPr lvl="1" algn="just"/>
            <a:endParaRPr lang="en-US" sz="800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lvl="1" algn="just"/>
            <a:r>
              <a:rPr lang="en-US" dirty="0">
                <a:solidFill>
                  <a:srgbClr val="333333"/>
                </a:solidFill>
                <a:latin typeface="Comic Sans MS" panose="030F0702030302020204" pitchFamily="66" charset="0"/>
              </a:rPr>
              <a:t>7. Based on the highest value, emit the result.</a:t>
            </a:r>
            <a:endParaRPr lang="en-US" b="0" i="0" dirty="0">
              <a:solidFill>
                <a:srgbClr val="333333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8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omic Sans MS" panose="030F0702030302020204" pitchFamily="66" charset="0"/>
              </a:rPr>
              <a:t>Challenges: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3608" y="1810139"/>
            <a:ext cx="78003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mic Sans MS" panose="030F0702030302020204" pitchFamily="66" charset="0"/>
              </a:rPr>
              <a:t> First time with Spark/Scala for the whole group</a:t>
            </a:r>
          </a:p>
          <a:p>
            <a:pPr algn="just">
              <a:buFont typeface="+mj-lt"/>
              <a:buAutoNum type="arabicPeriod"/>
            </a:pPr>
            <a:endParaRPr lang="en-US" sz="1200" dirty="0">
              <a:solidFill>
                <a:srgbClr val="333333"/>
              </a:solidFill>
              <a:latin typeface="Comic Sans MS" panose="030F0702030302020204" pitchFamily="66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mic Sans MS" panose="030F0702030302020204" pitchFamily="66" charset="0"/>
              </a:rPr>
              <a:t> Setting up Spark on EC2 via Flintrock to make it     	read of S3</a:t>
            </a:r>
            <a:endParaRPr lang="en-US" sz="2400" b="0" i="0" dirty="0">
              <a:solidFill>
                <a:srgbClr val="333333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956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238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Comic Sans MS</vt:lpstr>
      <vt:lpstr>Trebuchet MS</vt:lpstr>
      <vt:lpstr>Wingdings</vt:lpstr>
      <vt:lpstr>Wingdings 3</vt:lpstr>
      <vt:lpstr>Facet</vt:lpstr>
      <vt:lpstr>Data Science Practicum CSCI 8360</vt:lpstr>
      <vt:lpstr>About Us:</vt:lpstr>
      <vt:lpstr>PowerPoint Presentation</vt:lpstr>
      <vt:lpstr>Challenges: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Practicum CSCI 8370</dc:title>
  <dc:creator>Chirag</dc:creator>
  <cp:lastModifiedBy>Chirag</cp:lastModifiedBy>
  <cp:revision>8</cp:revision>
  <dcterms:created xsi:type="dcterms:W3CDTF">2016-09-07T02:14:50Z</dcterms:created>
  <dcterms:modified xsi:type="dcterms:W3CDTF">2016-09-07T13:08:04Z</dcterms:modified>
</cp:coreProperties>
</file>