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.fntdata"/><Relationship Id="rId10" Type="http://schemas.openxmlformats.org/officeDocument/2006/relationships/slide" Target="slides/slide6.xml"/><Relationship Id="rId21" Type="http://schemas.openxmlformats.org/officeDocument/2006/relationships/font" Target="fonts/OpenSans-regular.fntdata"/><Relationship Id="rId13" Type="http://schemas.openxmlformats.org/officeDocument/2006/relationships/slide" Target="slides/slide9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Relationship Id="rId4" Type="http://schemas.openxmlformats.org/officeDocument/2006/relationships/image" Target="../media/image0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Relationship Id="rId4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l.dropboxusercontent.com/u/52653143/out.avi" TargetMode="External"/><Relationship Id="rId4" Type="http://schemas.openxmlformats.org/officeDocument/2006/relationships/image" Target="../media/image0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/>
              <a:t>Neuro finder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000"/>
              <a:t>Csci8360 project4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Team ChickenBurger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Mojtaba, Bahaa, Shawn, Priyanka and Yang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network approach - stateless cont’d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Architecture choice: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Successive layers of conv with padding to keep the dims the same</a:t>
            </a:r>
            <a:br>
              <a:rPr lang="en"/>
            </a:br>
            <a:r>
              <a:rPr lang="en"/>
              <a:t>Experimented with different number of layers and filters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br>
              <a:rPr lang="en"/>
            </a:br>
            <a:br>
              <a:rPr lang="en"/>
            </a:br>
            <a:r>
              <a:rPr lang="en"/>
              <a:t>Very long time to train because of I/O for swapping patches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09_y.png"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325" y="2616825"/>
            <a:ext cx="905275" cy="90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9_p.png"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0100" y="2616825"/>
            <a:ext cx="905275" cy="9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network approach - stateless cont’d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Resnet approach: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Since the output patch should very much resemble the input patch and the human eye can make out the neurons: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Network is just to denoise:</a:t>
            </a:r>
            <a:br>
              <a:rPr lang="en"/>
            </a:br>
            <a:r>
              <a:rPr lang="en"/>
              <a:t>Output = Input + modifications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ResNet!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Experimented with different</a:t>
            </a:r>
            <a:br>
              <a:rPr lang="en"/>
            </a:br>
            <a:r>
              <a:rPr lang="en"/>
              <a:t>Architectures</a:t>
            </a:r>
            <a:br>
              <a:rPr lang="en"/>
            </a:br>
            <a:r>
              <a:rPr lang="en"/>
              <a:t>o</a:t>
            </a:r>
            <a:r>
              <a:rPr lang="en"/>
              <a:t>utput = input + delta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7" name="Shape 167"/>
          <p:cNvGrpSpPr/>
          <p:nvPr/>
        </p:nvGrpSpPr>
        <p:grpSpPr>
          <a:xfrm>
            <a:off x="3773075" y="2543675"/>
            <a:ext cx="4907725" cy="1910700"/>
            <a:chOff x="3773075" y="2543675"/>
            <a:chExt cx="4907725" cy="1910700"/>
          </a:xfrm>
        </p:grpSpPr>
        <p:cxnSp>
          <p:nvCxnSpPr>
            <p:cNvPr id="168" name="Shape 168"/>
            <p:cNvCxnSpPr/>
            <p:nvPr/>
          </p:nvCxnSpPr>
          <p:spPr>
            <a:xfrm>
              <a:off x="8037750" y="3681312"/>
              <a:ext cx="0" cy="35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69" name="Shape 169"/>
            <p:cNvSpPr/>
            <p:nvPr/>
          </p:nvSpPr>
          <p:spPr>
            <a:xfrm>
              <a:off x="3773075" y="3655300"/>
              <a:ext cx="510625" cy="765950"/>
            </a:xfrm>
            <a:prstGeom prst="flowChartProcess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000"/>
                <a:t>input</a:t>
              </a:r>
            </a:p>
          </p:txBody>
        </p:sp>
        <p:cxnSp>
          <p:nvCxnSpPr>
            <p:cNvPr id="170" name="Shape 170"/>
            <p:cNvCxnSpPr>
              <a:endCxn id="171" idx="1"/>
            </p:cNvCxnSpPr>
            <p:nvPr/>
          </p:nvCxnSpPr>
          <p:spPr>
            <a:xfrm>
              <a:off x="4283700" y="4038275"/>
              <a:ext cx="3933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71" name="Shape 171"/>
            <p:cNvSpPr/>
            <p:nvPr/>
          </p:nvSpPr>
          <p:spPr>
            <a:xfrm>
              <a:off x="8217300" y="3622175"/>
              <a:ext cx="463500" cy="832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out</a:t>
              </a:r>
            </a:p>
          </p:txBody>
        </p:sp>
        <p:cxnSp>
          <p:nvCxnSpPr>
            <p:cNvPr id="172" name="Shape 172"/>
            <p:cNvCxnSpPr/>
            <p:nvPr/>
          </p:nvCxnSpPr>
          <p:spPr>
            <a:xfrm flipH="1" rot="10800000">
              <a:off x="5285925" y="3291275"/>
              <a:ext cx="2496300" cy="1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73" name="Shape 173"/>
            <p:cNvSpPr/>
            <p:nvPr/>
          </p:nvSpPr>
          <p:spPr>
            <a:xfrm>
              <a:off x="4737475" y="3177775"/>
              <a:ext cx="586200" cy="349800"/>
            </a:xfrm>
            <a:prstGeom prst="cube">
              <a:avLst>
                <a:gd fmla="val 25000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000"/>
                <a:t>Initial conv</a:t>
              </a:r>
            </a:p>
          </p:txBody>
        </p:sp>
        <p:sp>
          <p:nvSpPr>
            <p:cNvPr id="174" name="Shape 174"/>
            <p:cNvSpPr/>
            <p:nvPr/>
          </p:nvSpPr>
          <p:spPr>
            <a:xfrm>
              <a:off x="7753950" y="3035937"/>
              <a:ext cx="123000" cy="510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75" name="Shape 175"/>
            <p:cNvCxnSpPr>
              <a:stCxn id="174" idx="3"/>
            </p:cNvCxnSpPr>
            <p:nvPr/>
          </p:nvCxnSpPr>
          <p:spPr>
            <a:xfrm>
              <a:off x="7876950" y="3291237"/>
              <a:ext cx="160800" cy="5823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grpSp>
          <p:nvGrpSpPr>
            <p:cNvPr id="176" name="Shape 176"/>
            <p:cNvGrpSpPr/>
            <p:nvPr/>
          </p:nvGrpSpPr>
          <p:grpSpPr>
            <a:xfrm>
              <a:off x="6209456" y="2942725"/>
              <a:ext cx="440293" cy="366562"/>
              <a:chOff x="7123856" y="1266325"/>
              <a:chExt cx="440293" cy="366562"/>
            </a:xfrm>
          </p:grpSpPr>
          <p:sp>
            <p:nvSpPr>
              <p:cNvPr id="177" name="Shape 177"/>
              <p:cNvSpPr/>
              <p:nvPr/>
            </p:nvSpPr>
            <p:spPr>
              <a:xfrm>
                <a:off x="7265650" y="1266325"/>
                <a:ext cx="160800" cy="246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8" name="Shape 178"/>
              <p:cNvCxnSpPr>
                <a:stCxn id="177" idx="3"/>
              </p:cNvCxnSpPr>
              <p:nvPr/>
            </p:nvCxnSpPr>
            <p:spPr>
              <a:xfrm>
                <a:off x="7426450" y="1389475"/>
                <a:ext cx="137700" cy="238500"/>
              </a:xfrm>
              <a:prstGeom prst="bent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79" name="Shape 179"/>
              <p:cNvCxnSpPr/>
              <p:nvPr/>
            </p:nvCxnSpPr>
            <p:spPr>
              <a:xfrm rot="-5400000">
                <a:off x="7073456" y="1440978"/>
                <a:ext cx="238500" cy="137700"/>
              </a:xfrm>
              <a:prstGeom prst="bent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80" name="Shape 180"/>
              <p:cNvCxnSpPr/>
              <p:nvPr/>
            </p:nvCxnSpPr>
            <p:spPr>
              <a:xfrm>
                <a:off x="7562086" y="1405787"/>
                <a:ext cx="0" cy="227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  <p:grpSp>
          <p:nvGrpSpPr>
            <p:cNvPr id="181" name="Shape 181"/>
            <p:cNvGrpSpPr/>
            <p:nvPr/>
          </p:nvGrpSpPr>
          <p:grpSpPr>
            <a:xfrm>
              <a:off x="6819056" y="2942725"/>
              <a:ext cx="440293" cy="366562"/>
              <a:chOff x="7123856" y="1266325"/>
              <a:chExt cx="440293" cy="366562"/>
            </a:xfrm>
          </p:grpSpPr>
          <p:sp>
            <p:nvSpPr>
              <p:cNvPr id="182" name="Shape 182"/>
              <p:cNvSpPr/>
              <p:nvPr/>
            </p:nvSpPr>
            <p:spPr>
              <a:xfrm>
                <a:off x="7265650" y="1266325"/>
                <a:ext cx="160800" cy="246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3" name="Shape 183"/>
              <p:cNvCxnSpPr>
                <a:stCxn id="182" idx="3"/>
              </p:cNvCxnSpPr>
              <p:nvPr/>
            </p:nvCxnSpPr>
            <p:spPr>
              <a:xfrm>
                <a:off x="7426450" y="1389475"/>
                <a:ext cx="137700" cy="238500"/>
              </a:xfrm>
              <a:prstGeom prst="bent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84" name="Shape 184"/>
              <p:cNvCxnSpPr/>
              <p:nvPr/>
            </p:nvCxnSpPr>
            <p:spPr>
              <a:xfrm rot="-5400000">
                <a:off x="7073456" y="1440978"/>
                <a:ext cx="238500" cy="137700"/>
              </a:xfrm>
              <a:prstGeom prst="bent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85" name="Shape 185"/>
              <p:cNvCxnSpPr/>
              <p:nvPr/>
            </p:nvCxnSpPr>
            <p:spPr>
              <a:xfrm>
                <a:off x="7562086" y="1405787"/>
                <a:ext cx="0" cy="227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  <p:cxnSp>
          <p:nvCxnSpPr>
            <p:cNvPr id="186" name="Shape 186"/>
            <p:cNvCxnSpPr/>
            <p:nvPr/>
          </p:nvCxnSpPr>
          <p:spPr>
            <a:xfrm rot="-5400000">
              <a:off x="4260475" y="3561400"/>
              <a:ext cx="642000" cy="3120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7" name="Shape 187"/>
            <p:cNvCxnSpPr/>
            <p:nvPr/>
          </p:nvCxnSpPr>
          <p:spPr>
            <a:xfrm>
              <a:off x="4441575" y="3401343"/>
              <a:ext cx="31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88" name="Shape 188"/>
            <p:cNvSpPr txBox="1"/>
            <p:nvPr/>
          </p:nvSpPr>
          <p:spPr>
            <a:xfrm>
              <a:off x="5904750" y="2543675"/>
              <a:ext cx="1049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200"/>
                <a:t>Res nodes</a:t>
              </a:r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7542851" y="2629875"/>
              <a:ext cx="5862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/>
                <a:t>delta</a:t>
              </a:r>
            </a:p>
          </p:txBody>
        </p:sp>
        <p:grpSp>
          <p:nvGrpSpPr>
            <p:cNvPr id="190" name="Shape 190"/>
            <p:cNvGrpSpPr/>
            <p:nvPr/>
          </p:nvGrpSpPr>
          <p:grpSpPr>
            <a:xfrm>
              <a:off x="5546418" y="2942725"/>
              <a:ext cx="440293" cy="366562"/>
              <a:chOff x="7123856" y="1266325"/>
              <a:chExt cx="440293" cy="366562"/>
            </a:xfrm>
          </p:grpSpPr>
          <p:sp>
            <p:nvSpPr>
              <p:cNvPr id="191" name="Shape 191"/>
              <p:cNvSpPr/>
              <p:nvPr/>
            </p:nvSpPr>
            <p:spPr>
              <a:xfrm>
                <a:off x="7265650" y="1266325"/>
                <a:ext cx="160800" cy="246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2" name="Shape 192"/>
              <p:cNvCxnSpPr>
                <a:stCxn id="191" idx="3"/>
              </p:cNvCxnSpPr>
              <p:nvPr/>
            </p:nvCxnSpPr>
            <p:spPr>
              <a:xfrm>
                <a:off x="7426450" y="1389475"/>
                <a:ext cx="137700" cy="238500"/>
              </a:xfrm>
              <a:prstGeom prst="bent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93" name="Shape 193"/>
              <p:cNvCxnSpPr/>
              <p:nvPr/>
            </p:nvCxnSpPr>
            <p:spPr>
              <a:xfrm rot="-5400000">
                <a:off x="7073456" y="1440978"/>
                <a:ext cx="238500" cy="137700"/>
              </a:xfrm>
              <a:prstGeom prst="bent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94" name="Shape 194"/>
              <p:cNvCxnSpPr/>
              <p:nvPr/>
            </p:nvCxnSpPr>
            <p:spPr>
              <a:xfrm>
                <a:off x="7562086" y="1405787"/>
                <a:ext cx="0" cy="227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model to predict 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87900" y="11901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Normalized image00067 from 00.00              Predicted </a:t>
            </a:r>
          </a:p>
        </p:txBody>
      </p:sp>
      <p:pic>
        <p:nvPicPr>
          <p:cNvPr descr="normlized-00068.png"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950" y="1682175"/>
            <a:ext cx="3232175" cy="3232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ed_image00068.jpg"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5624" y="1611662"/>
            <a:ext cx="3302699" cy="33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of our Resnet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87900" y="11901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Normalized image00067 from 00.00              True</a:t>
            </a:r>
          </a:p>
        </p:txBody>
      </p:sp>
      <p:pic>
        <p:nvPicPr>
          <p:cNvPr descr="normlized_image00067.png"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199" y="1707449"/>
            <a:ext cx="3302699" cy="330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2600" y="1648075"/>
            <a:ext cx="3302699" cy="33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network approach - resnet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Issues and suggestions </a:t>
            </a:r>
            <a:br>
              <a:rPr lang="en"/>
            </a:br>
            <a:r>
              <a:rPr lang="en"/>
              <a:t>Training still takes exorbitant amount of time (I/O) =&gt; not do 64x64 and downsample the whole image 512x512 to 128x128 and upsample again.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Zero Padding=&gt;manual mirror padding 512x512 =&gt; 514x514</a:t>
            </a:r>
            <a:br>
              <a:rPr lang="en"/>
            </a:br>
            <a:r>
              <a:rPr lang="en"/>
              <a:t>Keras and TF are not memory efficient, limiting the architectures options=&gt; considering distributed mxnet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Resnet through time (~LSTM)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Applying post processing and post-merging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Online: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arenR"/>
            </a:pPr>
            <a:r>
              <a:rPr lang="en"/>
              <a:t>Introductions to this problem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arenR"/>
            </a:pPr>
            <a:r>
              <a:rPr lang="en"/>
              <a:t>Picture and video demos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arenR"/>
            </a:pPr>
            <a:r>
              <a:rPr lang="en"/>
              <a:t>Methods of choice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  <a:buAutoNum type="alphaLcParenR"/>
            </a:pPr>
            <a:r>
              <a:rPr lang="en" sz="1800"/>
              <a:t>nmf/Cnmf with post-merging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  <a:buAutoNum type="alphaLcParenR"/>
            </a:pPr>
            <a:r>
              <a:rPr lang="en" sz="1800"/>
              <a:t>network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4) Results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5) Q and 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Distributed CNMF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A spark cluster of 3 nodes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Preprocess the images with erosion and median filters size 3x3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Grid search over different:  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 K: range(1,15)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Overlap: (0.1,0.05,0.04,0.03,0.02,0.01,0.001)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 chunk size: (16,25,32)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Threshold: (.15,.25,.35)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Sigma: (3,5,7)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Distributed CNMF - Post Merging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Stochastic agglomerative grouping 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1-Randomly choose one region</a:t>
            </a:r>
            <a:br>
              <a:rPr lang="en"/>
            </a:br>
            <a:r>
              <a:rPr lang="en"/>
              <a:t>2- calculate the centroid distances to all other regions</a:t>
            </a:r>
            <a:br>
              <a:rPr lang="en"/>
            </a:br>
            <a:r>
              <a:rPr lang="en"/>
              <a:t>3- merge with the closest region within a threshold</a:t>
            </a:r>
            <a:br>
              <a:rPr lang="en"/>
            </a:br>
            <a:r>
              <a:rPr lang="en"/>
              <a:t>Enhanced the best score we had by a tiny bit</a:t>
            </a:r>
          </a:p>
          <a:p>
            <a:pPr lv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Greedy agglomerative grouping didn’t perform any better</a:t>
            </a:r>
            <a:br>
              <a:rPr lang="en"/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network approach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Original plan:</a:t>
            </a:r>
            <a:br>
              <a:rPr lang="en"/>
            </a:br>
            <a:r>
              <a:rPr lang="en"/>
              <a:t>Stateful Convolutional LSTM </a:t>
            </a:r>
            <a:br>
              <a:rPr lang="en"/>
            </a:br>
            <a:r>
              <a:rPr lang="en"/>
              <a:t>over patches of 64x64:</a:t>
            </a:r>
            <a:br>
              <a:rPr lang="en"/>
            </a:br>
            <a:r>
              <a:rPr lang="en"/>
              <a:t>Input: ~3k 64x64 patches (over time)</a:t>
            </a:r>
            <a:br>
              <a:rPr lang="en"/>
            </a:br>
            <a:r>
              <a:rPr lang="en"/>
              <a:t>output: the corresponding patch </a:t>
            </a:r>
            <a:br>
              <a:rPr lang="en"/>
            </a:br>
            <a:r>
              <a:rPr lang="en"/>
              <a:t>constructed from the json file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</a:t>
            </a:r>
            <a:r>
              <a:rPr lang="en"/>
              <a:t>e , one label per ~3k inputs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2" name="Shape 92"/>
          <p:cNvGrpSpPr/>
          <p:nvPr/>
        </p:nvGrpSpPr>
        <p:grpSpPr>
          <a:xfrm>
            <a:off x="4472743" y="1383937"/>
            <a:ext cx="3776110" cy="3361562"/>
            <a:chOff x="3990468" y="1525762"/>
            <a:chExt cx="3776110" cy="3361562"/>
          </a:xfrm>
        </p:grpSpPr>
        <p:grpSp>
          <p:nvGrpSpPr>
            <p:cNvPr id="93" name="Shape 93"/>
            <p:cNvGrpSpPr/>
            <p:nvPr/>
          </p:nvGrpSpPr>
          <p:grpSpPr>
            <a:xfrm>
              <a:off x="4198500" y="2216525"/>
              <a:ext cx="642900" cy="1996475"/>
              <a:chOff x="4529450" y="2330550"/>
              <a:chExt cx="642900" cy="1996475"/>
            </a:xfrm>
          </p:grpSpPr>
          <p:sp>
            <p:nvSpPr>
              <p:cNvPr id="94" name="Shape 94"/>
              <p:cNvSpPr/>
              <p:nvPr/>
            </p:nvSpPr>
            <p:spPr>
              <a:xfrm>
                <a:off x="4529450" y="3092150"/>
                <a:ext cx="642900" cy="435000"/>
              </a:xfrm>
              <a:prstGeom prst="cube">
                <a:avLst>
                  <a:gd fmla="val 25000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Conv</a:t>
                </a:r>
                <a:br>
                  <a:rPr lang="en" sz="1000"/>
                </a:br>
                <a:r>
                  <a:rPr lang="en" sz="1000"/>
                  <a:t>net</a:t>
                </a:r>
              </a:p>
            </p:txBody>
          </p:sp>
          <p:sp>
            <p:nvSpPr>
              <p:cNvPr id="95" name="Shape 95"/>
              <p:cNvSpPr/>
              <p:nvPr/>
            </p:nvSpPr>
            <p:spPr>
              <a:xfrm>
                <a:off x="4803653" y="2330550"/>
                <a:ext cx="189000" cy="482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700"/>
                  <a:t>LSTM</a:t>
                </a:r>
              </a:p>
            </p:txBody>
          </p:sp>
          <p:sp>
            <p:nvSpPr>
              <p:cNvPr id="96" name="Shape 96"/>
              <p:cNvSpPr/>
              <p:nvPr/>
            </p:nvSpPr>
            <p:spPr>
              <a:xfrm>
                <a:off x="4709093" y="3844625"/>
                <a:ext cx="189000" cy="4824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7" name="Shape 97"/>
              <p:cNvCxnSpPr>
                <a:stCxn id="96" idx="0"/>
                <a:endCxn id="94" idx="3"/>
              </p:cNvCxnSpPr>
              <p:nvPr/>
            </p:nvCxnSpPr>
            <p:spPr>
              <a:xfrm rot="10800000">
                <a:off x="4796393" y="3527225"/>
                <a:ext cx="7200" cy="31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98" name="Shape 98"/>
              <p:cNvCxnSpPr>
                <a:stCxn id="94" idx="0"/>
                <a:endCxn id="95" idx="2"/>
              </p:cNvCxnSpPr>
              <p:nvPr/>
            </p:nvCxnSpPr>
            <p:spPr>
              <a:xfrm rot="10800000">
                <a:off x="4898075" y="2812850"/>
                <a:ext cx="7200" cy="27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  <p:grpSp>
          <p:nvGrpSpPr>
            <p:cNvPr id="99" name="Shape 99"/>
            <p:cNvGrpSpPr/>
            <p:nvPr/>
          </p:nvGrpSpPr>
          <p:grpSpPr>
            <a:xfrm>
              <a:off x="4984450" y="2216519"/>
              <a:ext cx="642900" cy="1996475"/>
              <a:chOff x="4529450" y="2330550"/>
              <a:chExt cx="642900" cy="1996475"/>
            </a:xfrm>
          </p:grpSpPr>
          <p:sp>
            <p:nvSpPr>
              <p:cNvPr id="100" name="Shape 100"/>
              <p:cNvSpPr/>
              <p:nvPr/>
            </p:nvSpPr>
            <p:spPr>
              <a:xfrm>
                <a:off x="4529450" y="3092150"/>
                <a:ext cx="642900" cy="435000"/>
              </a:xfrm>
              <a:prstGeom prst="cube">
                <a:avLst>
                  <a:gd fmla="val 25000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Conv</a:t>
                </a:r>
                <a:br>
                  <a:rPr lang="en" sz="1000"/>
                </a:br>
                <a:r>
                  <a:rPr lang="en" sz="1000"/>
                  <a:t>net</a:t>
                </a:r>
              </a:p>
            </p:txBody>
          </p:sp>
          <p:sp>
            <p:nvSpPr>
              <p:cNvPr id="101" name="Shape 101"/>
              <p:cNvSpPr/>
              <p:nvPr/>
            </p:nvSpPr>
            <p:spPr>
              <a:xfrm>
                <a:off x="4803653" y="2330550"/>
                <a:ext cx="189000" cy="482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700"/>
                  <a:t>LSTM</a:t>
                </a:r>
              </a:p>
            </p:txBody>
          </p:sp>
          <p:sp>
            <p:nvSpPr>
              <p:cNvPr id="102" name="Shape 102"/>
              <p:cNvSpPr/>
              <p:nvPr/>
            </p:nvSpPr>
            <p:spPr>
              <a:xfrm>
                <a:off x="4709093" y="3844625"/>
                <a:ext cx="189000" cy="4824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3" name="Shape 103"/>
              <p:cNvCxnSpPr>
                <a:stCxn id="102" idx="0"/>
                <a:endCxn id="100" idx="3"/>
              </p:cNvCxnSpPr>
              <p:nvPr/>
            </p:nvCxnSpPr>
            <p:spPr>
              <a:xfrm rot="10800000">
                <a:off x="4796393" y="3527225"/>
                <a:ext cx="7200" cy="31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104" name="Shape 104"/>
              <p:cNvCxnSpPr>
                <a:stCxn id="100" idx="0"/>
                <a:endCxn id="101" idx="2"/>
              </p:cNvCxnSpPr>
              <p:nvPr/>
            </p:nvCxnSpPr>
            <p:spPr>
              <a:xfrm rot="10800000">
                <a:off x="4898075" y="2812850"/>
                <a:ext cx="7200" cy="27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  <p:grpSp>
          <p:nvGrpSpPr>
            <p:cNvPr id="105" name="Shape 105"/>
            <p:cNvGrpSpPr/>
            <p:nvPr/>
          </p:nvGrpSpPr>
          <p:grpSpPr>
            <a:xfrm>
              <a:off x="6432325" y="2216525"/>
              <a:ext cx="642900" cy="1996475"/>
              <a:chOff x="4529450" y="2330550"/>
              <a:chExt cx="642900" cy="1996475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4529450" y="3092150"/>
                <a:ext cx="642900" cy="435000"/>
              </a:xfrm>
              <a:prstGeom prst="cube">
                <a:avLst>
                  <a:gd fmla="val 25000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000"/>
                  <a:t>Conv</a:t>
                </a:r>
                <a:br>
                  <a:rPr lang="en" sz="1000"/>
                </a:br>
                <a:r>
                  <a:rPr lang="en" sz="1000"/>
                  <a:t>net</a:t>
                </a: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4803653" y="2330550"/>
                <a:ext cx="189000" cy="482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700"/>
                  <a:t>LSTM</a:t>
                </a:r>
              </a:p>
            </p:txBody>
          </p:sp>
          <p:sp>
            <p:nvSpPr>
              <p:cNvPr id="108" name="Shape 108"/>
              <p:cNvSpPr/>
              <p:nvPr/>
            </p:nvSpPr>
            <p:spPr>
              <a:xfrm>
                <a:off x="4709093" y="3844625"/>
                <a:ext cx="189000" cy="4824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9" name="Shape 109"/>
              <p:cNvCxnSpPr>
                <a:stCxn id="108" idx="0"/>
                <a:endCxn id="106" idx="3"/>
              </p:cNvCxnSpPr>
              <p:nvPr/>
            </p:nvCxnSpPr>
            <p:spPr>
              <a:xfrm rot="10800000">
                <a:off x="4796393" y="3527225"/>
                <a:ext cx="7200" cy="31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110" name="Shape 110"/>
              <p:cNvCxnSpPr>
                <a:stCxn id="106" idx="0"/>
                <a:endCxn id="107" idx="2"/>
              </p:cNvCxnSpPr>
              <p:nvPr/>
            </p:nvCxnSpPr>
            <p:spPr>
              <a:xfrm rot="10800000">
                <a:off x="4898075" y="2812850"/>
                <a:ext cx="7200" cy="27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  <p:sp>
          <p:nvSpPr>
            <p:cNvPr id="111" name="Shape 111"/>
            <p:cNvSpPr/>
            <p:nvPr/>
          </p:nvSpPr>
          <p:spPr>
            <a:xfrm>
              <a:off x="7577578" y="2216525"/>
              <a:ext cx="189000" cy="482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700"/>
                <a:t>LSTM</a:t>
              </a:r>
            </a:p>
          </p:txBody>
        </p:sp>
        <p:sp>
          <p:nvSpPr>
            <p:cNvPr id="112" name="Shape 112"/>
            <p:cNvSpPr/>
            <p:nvPr/>
          </p:nvSpPr>
          <p:spPr>
            <a:xfrm>
              <a:off x="7577568" y="2973562"/>
              <a:ext cx="189000" cy="4824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900"/>
                <a:t>EOS</a:t>
              </a:r>
            </a:p>
          </p:txBody>
        </p:sp>
        <p:cxnSp>
          <p:nvCxnSpPr>
            <p:cNvPr id="113" name="Shape 113"/>
            <p:cNvCxnSpPr>
              <a:stCxn id="112" idx="0"/>
              <a:endCxn id="111" idx="2"/>
            </p:cNvCxnSpPr>
            <p:nvPr/>
          </p:nvCxnSpPr>
          <p:spPr>
            <a:xfrm rot="10800000">
              <a:off x="7672068" y="2699062"/>
              <a:ext cx="0" cy="27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14" name="Shape 114"/>
            <p:cNvCxnSpPr>
              <a:endCxn id="101" idx="1"/>
            </p:cNvCxnSpPr>
            <p:nvPr/>
          </p:nvCxnSpPr>
          <p:spPr>
            <a:xfrm>
              <a:off x="4661653" y="2457719"/>
              <a:ext cx="597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15" name="Shape 115"/>
            <p:cNvCxnSpPr>
              <a:stCxn id="101" idx="3"/>
            </p:cNvCxnSpPr>
            <p:nvPr/>
          </p:nvCxnSpPr>
          <p:spPr>
            <a:xfrm>
              <a:off x="5447653" y="2457719"/>
              <a:ext cx="330000" cy="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16" name="Shape 116"/>
            <p:cNvCxnSpPr>
              <a:endCxn id="107" idx="1"/>
            </p:cNvCxnSpPr>
            <p:nvPr/>
          </p:nvCxnSpPr>
          <p:spPr>
            <a:xfrm>
              <a:off x="6328228" y="2457725"/>
              <a:ext cx="37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17" name="Shape 117"/>
            <p:cNvCxnSpPr>
              <a:stCxn id="107" idx="3"/>
              <a:endCxn id="111" idx="1"/>
            </p:cNvCxnSpPr>
            <p:nvPr/>
          </p:nvCxnSpPr>
          <p:spPr>
            <a:xfrm>
              <a:off x="6895528" y="2457725"/>
              <a:ext cx="682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18" name="Shape 118"/>
            <p:cNvSpPr/>
            <p:nvPr/>
          </p:nvSpPr>
          <p:spPr>
            <a:xfrm>
              <a:off x="3990468" y="2221462"/>
              <a:ext cx="189000" cy="482400"/>
            </a:xfrm>
            <a:prstGeom prst="rect">
              <a:avLst/>
            </a:prstGeom>
            <a:solidFill>
              <a:srgbClr val="A2C4C9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800"/>
                <a:t>BOS</a:t>
              </a:r>
            </a:p>
          </p:txBody>
        </p:sp>
        <p:cxnSp>
          <p:nvCxnSpPr>
            <p:cNvPr id="119" name="Shape 119"/>
            <p:cNvCxnSpPr>
              <a:stCxn id="118" idx="3"/>
              <a:endCxn id="95" idx="1"/>
            </p:cNvCxnSpPr>
            <p:nvPr/>
          </p:nvCxnSpPr>
          <p:spPr>
            <a:xfrm flipH="1" rot="10800000">
              <a:off x="4179468" y="2457862"/>
              <a:ext cx="293100" cy="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20" name="Shape 120"/>
            <p:cNvSpPr/>
            <p:nvPr/>
          </p:nvSpPr>
          <p:spPr>
            <a:xfrm>
              <a:off x="7577568" y="1525762"/>
              <a:ext cx="189000" cy="4824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800"/>
                <a:t>out</a:t>
              </a:r>
            </a:p>
          </p:txBody>
        </p:sp>
        <p:cxnSp>
          <p:nvCxnSpPr>
            <p:cNvPr id="121" name="Shape 121"/>
            <p:cNvCxnSpPr>
              <a:stCxn id="111" idx="0"/>
              <a:endCxn id="120" idx="2"/>
            </p:cNvCxnSpPr>
            <p:nvPr/>
          </p:nvCxnSpPr>
          <p:spPr>
            <a:xfrm rot="10800000">
              <a:off x="7672078" y="2008025"/>
              <a:ext cx="0" cy="20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22" name="Shape 122"/>
            <p:cNvSpPr txBox="1"/>
            <p:nvPr/>
          </p:nvSpPr>
          <p:spPr>
            <a:xfrm>
              <a:off x="4198500" y="4213000"/>
              <a:ext cx="529500" cy="6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Input 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@1</a:t>
              </a:r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5041150" y="4251925"/>
              <a:ext cx="529500" cy="6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Input 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@2</a:t>
              </a:r>
            </a:p>
          </p:txBody>
        </p:sp>
        <p:sp>
          <p:nvSpPr>
            <p:cNvPr id="124" name="Shape 124"/>
            <p:cNvSpPr txBox="1"/>
            <p:nvPr/>
          </p:nvSpPr>
          <p:spPr>
            <a:xfrm>
              <a:off x="6489025" y="4251925"/>
              <a:ext cx="529500" cy="6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Input 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@3k</a:t>
              </a:r>
            </a:p>
          </p:txBody>
        </p:sp>
        <p:sp>
          <p:nvSpPr>
            <p:cNvPr id="125" name="Shape 125"/>
            <p:cNvSpPr txBox="1"/>
            <p:nvPr/>
          </p:nvSpPr>
          <p:spPr>
            <a:xfrm>
              <a:off x="5863787" y="2338175"/>
              <a:ext cx="378300" cy="6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...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Know our data and target: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merged image between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Ground truth .json file with 00.00</a:t>
            </a:r>
            <a:br>
              <a:rPr lang="en"/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vid</a:t>
            </a:r>
            <a:br>
              <a:rPr lang="en"/>
            </a:br>
          </a:p>
        </p:txBody>
      </p:sp>
      <p:pic>
        <p:nvPicPr>
          <p:cNvPr descr="merged_target_with_00068.jpg"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099" y="1344162"/>
            <a:ext cx="3147024" cy="314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network approach - stateful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Issues: too big to do one forward-backward iteration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Workarounds: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Avg all 3k =&gt; neurons that fire very infrequently get discarded</a:t>
            </a:r>
            <a:br>
              <a:rPr lang="en"/>
            </a:br>
            <a:r>
              <a:rPr lang="en"/>
              <a:t>Sampling from ~3k =&gt; misrepresentation of state transitions</a:t>
            </a:r>
            <a:br>
              <a:rPr lang="en"/>
            </a:br>
            <a:r>
              <a:rPr lang="en"/>
              <a:t>Smart sampling: after eroding, group similar patches through time (~ run length encoding) =&gt; still too big ~400 patches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network approach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Stateless approach:</a:t>
            </a:r>
            <a:br>
              <a:rPr lang="en"/>
            </a:br>
            <a:r>
              <a:rPr lang="en"/>
              <a:t>Generate a true “label” for each time patch:</a:t>
            </a:r>
            <a:br>
              <a:rPr lang="en"/>
            </a:br>
            <a:r>
              <a:rPr lang="en"/>
              <a:t>Given a patch in some time frame:</a:t>
            </a:r>
            <a:br>
              <a:rPr lang="en"/>
            </a:br>
            <a:r>
              <a:rPr lang="en"/>
              <a:t>Erode =&gt; mask with json patch=&gt; dilate 4 times=&gt; mask again =&gt; threshold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ropped1.png"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800" y="2691300"/>
            <a:ext cx="5167549" cy="150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1820250" y="4198500"/>
            <a:ext cx="55035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Original           eroded         mskd+dil    mskd+thrsh    mask(json)</a:t>
            </a:r>
            <a:br>
              <a:rPr lang="en"/>
            </a:br>
            <a:r>
              <a:rPr lang="en"/>
              <a:t>NN Input                                                 NN label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network approach - stateless cont’d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Advantages:</a:t>
            </a:r>
            <a:br>
              <a:rPr lang="en"/>
            </a:br>
            <a:r>
              <a:rPr lang="en"/>
              <a:t>One patch one label (simple feedfwd)</a:t>
            </a:r>
            <a:br>
              <a:rPr lang="en"/>
            </a:br>
            <a:r>
              <a:rPr lang="en"/>
              <a:t>label preparation can be done image-wide (one time frame one </a:t>
            </a:r>
            <a:br>
              <a:rPr lang="en"/>
            </a:br>
            <a:r>
              <a:rPr lang="en"/>
              <a:t>Disadvantages: </a:t>
            </a:r>
            <a:br>
              <a:rPr lang="en"/>
            </a:br>
            <a:r>
              <a:rPr lang="en"/>
              <a:t>Output is also ~3k patches over time, simple averaging is suboptimal</a:t>
            </a:r>
            <a:br>
              <a:rPr lang="en"/>
            </a:br>
            <a:r>
              <a:rPr lang="en"/>
              <a:t>Need to train another NN on top to map to full json label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Can be seen as denoising then aggregation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