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76" r:id="rId4"/>
    <p:sldId id="270" r:id="rId5"/>
    <p:sldId id="271" r:id="rId6"/>
    <p:sldId id="273" r:id="rId7"/>
    <p:sldId id="259" r:id="rId8"/>
    <p:sldId id="274" r:id="rId9"/>
    <p:sldId id="275" r:id="rId10"/>
    <p:sldId id="277" r:id="rId11"/>
    <p:sldId id="260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83"/>
    <p:restoredTop sz="66122"/>
  </p:normalViewPr>
  <p:slideViewPr>
    <p:cSldViewPr snapToGrid="0" snapToObjects="1">
      <p:cViewPr varScale="1">
        <p:scale>
          <a:sx n="82" d="100"/>
          <a:sy n="82" d="100"/>
        </p:scale>
        <p:origin x="1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1ED20-97CD-ED4E-82C6-7D15FC5730F9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84206-D89A-4842-9CDA-F209DB8DB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82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84206-D89A-4842-9CDA-F209DB8DB8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4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haven’t computed the distribution of commits by time, but from observing: no matter how long you have to start the project, 75% of people start in the last 1.5 weeks</a:t>
            </a:r>
          </a:p>
          <a:p>
            <a:r>
              <a:rPr lang="en-US" dirty="0"/>
              <a:t> - played out in each project (2-3 weeks each)</a:t>
            </a:r>
          </a:p>
          <a:p>
            <a:r>
              <a:rPr lang="en-US" dirty="0"/>
              <a:t> - played out in the final project (5 weeks)</a:t>
            </a:r>
          </a:p>
          <a:p>
            <a:endParaRPr lang="en-US" dirty="0"/>
          </a:p>
          <a:p>
            <a:r>
              <a:rPr lang="en-US" dirty="0"/>
              <a:t>Hence my hesitation to go to 3 projects vs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84206-D89A-4842-9CDA-F209DB8DB8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02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to </a:t>
            </a:r>
            <a:r>
              <a:rPr lang="en-US" dirty="0" err="1"/>
              <a:t>dask</a:t>
            </a:r>
            <a:r>
              <a:rPr lang="en-US" dirty="0"/>
              <a:t> would vastly simplify the projects, also give us a cutting-edge framework</a:t>
            </a:r>
          </a:p>
          <a:p>
            <a:r>
              <a:rPr lang="en-US" dirty="0"/>
              <a:t> - doesn’t have any deep learning attached to it (yet)</a:t>
            </a:r>
          </a:p>
          <a:p>
            <a:r>
              <a:rPr lang="en-US" dirty="0"/>
              <a:t> - only available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84206-D89A-4842-9CDA-F209DB8DB8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21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84206-D89A-4842-9CDA-F209DB8DB8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2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val.franklin.uga.edu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Practicum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Spring 2019 </a:t>
            </a:r>
            <a:r>
              <a:rPr lang="en-US" dirty="0"/>
              <a:t>Wrap-up Lecture</a:t>
            </a:r>
          </a:p>
        </p:txBody>
      </p:sp>
    </p:spTree>
    <p:extLst>
      <p:ext uri="{BB962C8B-B14F-4D97-AF65-F5344CB8AC3E}">
        <p14:creationId xmlns:p14="http://schemas.microsoft.com/office/powerpoint/2010/main" val="1507385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D5C4-E397-E84D-B473-C32B1C08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683A7-AB4C-8B4C-AD51-219621944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evaluations!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A972A7-AB11-1744-B308-F496397EB014}"/>
              </a:ext>
            </a:extLst>
          </p:cNvPr>
          <p:cNvSpPr/>
          <p:nvPr/>
        </p:nvSpPr>
        <p:spPr>
          <a:xfrm>
            <a:off x="2008352" y="3067133"/>
            <a:ext cx="86649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hlinkClick r:id="rId2"/>
              </a:rPr>
              <a:t>http://eval.franklin.uga.edu/</a:t>
            </a:r>
            <a:r>
              <a:rPr lang="en-US" sz="6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2453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Tuesday, April 23</a:t>
            </a:r>
          </a:p>
          <a:p>
            <a:pPr lvl="1"/>
            <a:r>
              <a:rPr lang="en-US" dirty="0" err="1"/>
              <a:t>Gormogon</a:t>
            </a:r>
            <a:endParaRPr lang="en-US" dirty="0"/>
          </a:p>
          <a:p>
            <a:pPr lvl="1"/>
            <a:r>
              <a:rPr lang="en-US" dirty="0" err="1"/>
              <a:t>Mangalyan</a:t>
            </a:r>
            <a:endParaRPr lang="en-US" dirty="0"/>
          </a:p>
          <a:p>
            <a:r>
              <a:rPr lang="en-US" b="1" dirty="0"/>
              <a:t>Wednesday, April 24</a:t>
            </a:r>
          </a:p>
          <a:p>
            <a:pPr lvl="1"/>
            <a:r>
              <a:rPr lang="en-US" dirty="0"/>
              <a:t>Squadron</a:t>
            </a:r>
          </a:p>
          <a:p>
            <a:pPr lvl="1"/>
            <a:r>
              <a:rPr lang="en-US" dirty="0"/>
              <a:t>Abhishek, Anant, Priyank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FECB4-AC4B-CB43-B326-43B1276C7C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Thursday, April 25</a:t>
            </a:r>
          </a:p>
          <a:p>
            <a:pPr lvl="1"/>
            <a:r>
              <a:rPr lang="en-US" dirty="0" err="1"/>
              <a:t>Natus</a:t>
            </a:r>
            <a:r>
              <a:rPr lang="en-US" dirty="0"/>
              <a:t> </a:t>
            </a:r>
            <a:r>
              <a:rPr lang="en-US" dirty="0" err="1"/>
              <a:t>Vincere</a:t>
            </a:r>
            <a:endParaRPr lang="en-US" dirty="0"/>
          </a:p>
          <a:p>
            <a:pPr lvl="1"/>
            <a:r>
              <a:rPr lang="en-US" dirty="0"/>
              <a:t>MH</a:t>
            </a:r>
          </a:p>
          <a:p>
            <a:pPr lvl="1"/>
            <a:r>
              <a:rPr lang="en-US" dirty="0"/>
              <a:t>Einstein</a:t>
            </a:r>
          </a:p>
          <a:p>
            <a:r>
              <a:rPr lang="en-US" b="1" dirty="0"/>
              <a:t>Tuesday, April 30</a:t>
            </a:r>
          </a:p>
          <a:p>
            <a:pPr lvl="1"/>
            <a:r>
              <a:rPr lang="en-US" dirty="0" err="1"/>
              <a:t>Abolfazl</a:t>
            </a:r>
            <a:r>
              <a:rPr lang="en-US" dirty="0"/>
              <a:t>, Jonathan, </a:t>
            </a:r>
            <a:r>
              <a:rPr lang="en-US" dirty="0" err="1"/>
              <a:t>Saed</a:t>
            </a:r>
            <a:endParaRPr lang="en-US" dirty="0"/>
          </a:p>
          <a:p>
            <a:pPr lvl="1"/>
            <a:r>
              <a:rPr lang="en-US" dirty="0"/>
              <a:t>Jupiter</a:t>
            </a:r>
          </a:p>
          <a:p>
            <a:pPr lvl="1"/>
            <a:r>
              <a:rPr lang="en-US" dirty="0" err="1"/>
              <a:t>Bestfitter</a:t>
            </a:r>
            <a:endParaRPr lang="en-US" dirty="0"/>
          </a:p>
        </p:txBody>
      </p:sp>
      <p:sp>
        <p:nvSpPr>
          <p:cNvPr id="5" name="Explosion 1 4">
            <a:extLst>
              <a:ext uri="{FF2B5EF4-FFF2-40B4-BE49-F238E27FC236}">
                <a16:creationId xmlns:a16="http://schemas.microsoft.com/office/drawing/2014/main" id="{18F58812-8952-0044-8055-3445E737DD06}"/>
              </a:ext>
            </a:extLst>
          </p:cNvPr>
          <p:cNvSpPr/>
          <p:nvPr/>
        </p:nvSpPr>
        <p:spPr>
          <a:xfrm>
            <a:off x="2204357" y="4579258"/>
            <a:ext cx="7707086" cy="227874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Friday,  May 3, 11:59pm:</a:t>
            </a:r>
            <a:br>
              <a:rPr lang="en-US" b="1" dirty="0"/>
            </a:br>
            <a:r>
              <a:rPr lang="en-US" b="1" dirty="0"/>
              <a:t>ALL PROJECT MATERIALS DUE</a:t>
            </a:r>
          </a:p>
        </p:txBody>
      </p:sp>
    </p:spTree>
    <p:extLst>
      <p:ext uri="{BB962C8B-B14F-4D97-AF65-F5344CB8AC3E}">
        <p14:creationId xmlns:p14="http://schemas.microsoft.com/office/powerpoint/2010/main" val="197018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24030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Raw scores aren’t everything</a:t>
            </a:r>
          </a:p>
          <a:p>
            <a:r>
              <a:rPr lang="en-US" dirty="0"/>
              <a:t>…but they’re a reasonable indicator</a:t>
            </a:r>
          </a:p>
          <a:p>
            <a:r>
              <a:rPr lang="en-US" dirty="0"/>
              <a:t>Balance exploration (examining the data, testing multiple approaches) with exploitation (designing, testing, and documenting a complete pipeline)</a:t>
            </a:r>
          </a:p>
          <a:p>
            <a:pPr lvl="1"/>
            <a:r>
              <a:rPr lang="en-US" dirty="0"/>
              <a:t>Corollary: </a:t>
            </a:r>
            <a:r>
              <a:rPr lang="en-US" i="1" dirty="0"/>
              <a:t>start early!!!!!!!!!!!!!!!!!!!!!!!!!!!!!!!!</a:t>
            </a:r>
          </a:p>
          <a:p>
            <a:r>
              <a:rPr lang="en-US" dirty="0"/>
              <a:t>Communicate. Communicate. Communicate.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47449" y="4689018"/>
            <a:ext cx="6586780" cy="2168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7815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839" y="1505833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Some fun stats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Course feedback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117706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506F-E5DF-3642-9147-4490400B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02995-5FE1-354C-A819-D9CAF9142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2,013 </a:t>
            </a:r>
            <a:r>
              <a:rPr lang="en-US" b="1" dirty="0"/>
              <a:t>commits</a:t>
            </a:r>
          </a:p>
          <a:p>
            <a:endParaRPr lang="en-US" b="1" dirty="0"/>
          </a:p>
          <a:p>
            <a:r>
              <a:rPr lang="en-US" sz="3200" b="1" dirty="0">
                <a:solidFill>
                  <a:srgbClr val="00B0F0"/>
                </a:solidFill>
              </a:rPr>
              <a:t>5,851,325</a:t>
            </a:r>
            <a:r>
              <a:rPr lang="en-US" sz="3200" b="1" dirty="0"/>
              <a:t> </a:t>
            </a:r>
            <a:r>
              <a:rPr lang="en-US" b="1" dirty="0"/>
              <a:t>additions</a:t>
            </a:r>
            <a:r>
              <a:rPr lang="en-US" b="1"/>
              <a:t>, </a:t>
            </a:r>
            <a:r>
              <a:rPr lang="en-US" sz="3200" b="1">
                <a:solidFill>
                  <a:srgbClr val="FF0000"/>
                </a:solidFill>
              </a:rPr>
              <a:t>956,094</a:t>
            </a:r>
            <a:r>
              <a:rPr lang="en-US" sz="3200" b="1"/>
              <a:t> </a:t>
            </a:r>
            <a:r>
              <a:rPr lang="en-US" b="1" dirty="0"/>
              <a:t>deletions</a:t>
            </a:r>
          </a:p>
          <a:p>
            <a:endParaRPr lang="en-US" b="1" dirty="0"/>
          </a:p>
          <a:p>
            <a:r>
              <a:rPr lang="en-US" sz="3200" b="1" dirty="0">
                <a:solidFill>
                  <a:srgbClr val="00B0F0"/>
                </a:solidFill>
              </a:rPr>
              <a:t>4,895,231</a:t>
            </a:r>
            <a:r>
              <a:rPr lang="en-US" b="1" dirty="0"/>
              <a:t> new lines of code</a:t>
            </a:r>
          </a:p>
        </p:txBody>
      </p:sp>
    </p:spTree>
    <p:extLst>
      <p:ext uri="{BB962C8B-B14F-4D97-AF65-F5344CB8AC3E}">
        <p14:creationId xmlns:p14="http://schemas.microsoft.com/office/powerpoint/2010/main" val="68811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116F-FA83-1C44-B3EB-82D89D56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Normalized Project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1579D-AEDF-074F-A9CB-8EAAAC657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8" t="5096" r="63928"/>
          <a:stretch/>
        </p:blipFill>
        <p:spPr>
          <a:xfrm>
            <a:off x="1990295" y="1128451"/>
            <a:ext cx="3053194" cy="476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B65483-8450-7947-B428-55373E9E41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8" t="5096" r="36529"/>
          <a:stretch/>
        </p:blipFill>
        <p:spPr>
          <a:xfrm>
            <a:off x="1990291" y="1128451"/>
            <a:ext cx="5853545" cy="4768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52EB87-8F63-3840-8DFF-6A62395496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8" t="5096" r="8667"/>
          <a:stretch/>
        </p:blipFill>
        <p:spPr>
          <a:xfrm>
            <a:off x="1251677" y="1128450"/>
            <a:ext cx="10178323" cy="5578311"/>
          </a:xfrm>
          <a:prstGeom prst="rect">
            <a:avLst/>
          </a:prstGeom>
        </p:spPr>
      </p:pic>
      <p:sp>
        <p:nvSpPr>
          <p:cNvPr id="6" name="Explosion 1 5">
            <a:extLst>
              <a:ext uri="{FF2B5EF4-FFF2-40B4-BE49-F238E27FC236}">
                <a16:creationId xmlns:a16="http://schemas.microsoft.com/office/drawing/2014/main" id="{41AD3D49-2C00-E64F-AD49-CA0E2425F797}"/>
              </a:ext>
            </a:extLst>
          </p:cNvPr>
          <p:cNvSpPr/>
          <p:nvPr/>
        </p:nvSpPr>
        <p:spPr>
          <a:xfrm>
            <a:off x="1990294" y="4189354"/>
            <a:ext cx="8786813" cy="245386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Takeaway:</a:t>
            </a:r>
          </a:p>
          <a:p>
            <a:pPr algn="ctr"/>
            <a:r>
              <a:rPr lang="en-US" b="1" dirty="0"/>
              <a:t>Good </a:t>
            </a:r>
            <a:r>
              <a:rPr lang="en-US" b="1" dirty="0" err="1"/>
              <a:t>AutoLab</a:t>
            </a:r>
            <a:r>
              <a:rPr lang="en-US" b="1" dirty="0"/>
              <a:t> performance != High marks</a:t>
            </a:r>
          </a:p>
        </p:txBody>
      </p:sp>
    </p:spTree>
    <p:extLst>
      <p:ext uri="{BB962C8B-B14F-4D97-AF65-F5344CB8AC3E}">
        <p14:creationId xmlns:p14="http://schemas.microsoft.com/office/powerpoint/2010/main" val="62097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5AFF-C7B1-224E-B836-2FFA42DB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5F4C4-4476-EC4D-9C5B-F94302656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571999"/>
          </a:xfrm>
        </p:spPr>
        <p:txBody>
          <a:bodyPr/>
          <a:lstStyle/>
          <a:p>
            <a:r>
              <a:rPr lang="en-US" b="1" dirty="0" err="1"/>
              <a:t>Reuseability</a:t>
            </a:r>
            <a:r>
              <a:rPr lang="en-US" b="1" dirty="0"/>
              <a:t> is critical </a:t>
            </a:r>
            <a:r>
              <a:rPr lang="en-US" dirty="0"/>
              <a:t>in academia and industry frameworks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READMEs</a:t>
            </a:r>
          </a:p>
          <a:p>
            <a:pPr lvl="1"/>
            <a:r>
              <a:rPr lang="en-US" dirty="0"/>
              <a:t>Comments</a:t>
            </a:r>
          </a:p>
          <a:p>
            <a:pPr lvl="1"/>
            <a:r>
              <a:rPr lang="en-US" dirty="0"/>
              <a:t>Development process (Issues, Pull Requests, </a:t>
            </a:r>
            <a:r>
              <a:rPr lang="en-US" dirty="0" err="1"/>
              <a:t>Gitter</a:t>
            </a:r>
            <a:r>
              <a:rPr lang="en-US" dirty="0"/>
              <a:t>/Slack/Listservs)</a:t>
            </a:r>
          </a:p>
          <a:p>
            <a:r>
              <a:rPr lang="en-US" dirty="0"/>
              <a:t>The real world operates in </a:t>
            </a:r>
            <a:r>
              <a:rPr lang="en-US" b="1" dirty="0"/>
              <a:t>teams</a:t>
            </a:r>
            <a:endParaRPr lang="en-US" dirty="0"/>
          </a:p>
          <a:p>
            <a:r>
              <a:rPr lang="en-US" dirty="0"/>
              <a:t>Reusability + teamwork = </a:t>
            </a:r>
            <a:r>
              <a:rPr lang="en-US" b="1" dirty="0"/>
              <a:t>effective communication is absolutely essential</a:t>
            </a:r>
          </a:p>
          <a:p>
            <a:pPr lvl="1"/>
            <a:r>
              <a:rPr lang="en-US" b="1" dirty="0"/>
              <a:t>More important </a:t>
            </a:r>
            <a:r>
              <a:rPr lang="en-US" dirty="0"/>
              <a:t>than Kaggle leaderboard position (what’s the point if only you can understand it)</a:t>
            </a:r>
          </a:p>
          <a:p>
            <a:pPr lvl="1"/>
            <a:r>
              <a:rPr lang="en-US" b="1" dirty="0"/>
              <a:t>More important</a:t>
            </a:r>
            <a:r>
              <a:rPr lang="en-US" dirty="0"/>
              <a:t> than raw coding talent (raw coding talent is dime/dozen)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978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728F8-DD27-1B43-B6B4-929B3A91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Grade Progression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68C58-A2B3-1A43-B59E-FB2F561A65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6" r="8105"/>
          <a:stretch/>
        </p:blipFill>
        <p:spPr>
          <a:xfrm>
            <a:off x="1417637" y="1128451"/>
            <a:ext cx="7469188" cy="5476875"/>
          </a:xfrm>
          <a:prstGeom prst="rect">
            <a:avLst/>
          </a:prstGeom>
        </p:spPr>
      </p:pic>
      <p:sp>
        <p:nvSpPr>
          <p:cNvPr id="6" name="Explosion 1 5">
            <a:extLst>
              <a:ext uri="{FF2B5EF4-FFF2-40B4-BE49-F238E27FC236}">
                <a16:creationId xmlns:a16="http://schemas.microsoft.com/office/drawing/2014/main" id="{84AD323C-1063-7A40-B6DF-C85814EABE31}"/>
              </a:ext>
            </a:extLst>
          </p:cNvPr>
          <p:cNvSpPr/>
          <p:nvPr/>
        </p:nvSpPr>
        <p:spPr>
          <a:xfrm>
            <a:off x="7943850" y="942975"/>
            <a:ext cx="3957638" cy="550068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Takeaway:</a:t>
            </a:r>
          </a:p>
          <a:p>
            <a:pPr algn="ctr"/>
            <a:r>
              <a:rPr lang="en-US" b="1" dirty="0"/>
              <a:t>Improvement over time!</a:t>
            </a:r>
          </a:p>
        </p:txBody>
      </p:sp>
    </p:spTree>
    <p:extLst>
      <p:ext uri="{BB962C8B-B14F-4D97-AF65-F5344CB8AC3E}">
        <p14:creationId xmlns:p14="http://schemas.microsoft.com/office/powerpoint/2010/main" val="243576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Activity time!</a:t>
            </a:r>
          </a:p>
          <a:p>
            <a:r>
              <a:rPr lang="en-US" dirty="0"/>
              <a:t>Three categories of feedback: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STOP: </a:t>
            </a:r>
            <a:r>
              <a:rPr lang="en-US" dirty="0"/>
              <a:t>What would you </a:t>
            </a:r>
            <a:r>
              <a:rPr lang="en-US" i="1" dirty="0"/>
              <a:t>remove</a:t>
            </a:r>
            <a:r>
              <a:rPr lang="en-US" dirty="0"/>
              <a:t> or </a:t>
            </a:r>
            <a:r>
              <a:rPr lang="en-US" i="1" dirty="0"/>
              <a:t>eliminate</a:t>
            </a:r>
            <a:r>
              <a:rPr lang="en-US" dirty="0"/>
              <a:t> from the course?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START:</a:t>
            </a:r>
            <a:r>
              <a:rPr lang="en-US" dirty="0"/>
              <a:t> What would you </a:t>
            </a:r>
            <a:r>
              <a:rPr lang="en-US" i="1" dirty="0"/>
              <a:t>add</a:t>
            </a:r>
            <a:r>
              <a:rPr lang="en-US" dirty="0"/>
              <a:t> to the course?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CONTINUE:</a:t>
            </a:r>
            <a:r>
              <a:rPr lang="en-US" dirty="0"/>
              <a:t> What would you </a:t>
            </a:r>
            <a:r>
              <a:rPr lang="en-US" i="1" dirty="0"/>
              <a:t>keep</a:t>
            </a:r>
            <a:r>
              <a:rPr lang="en-US" dirty="0"/>
              <a:t> or </a:t>
            </a:r>
            <a:r>
              <a:rPr lang="en-US" i="1" dirty="0"/>
              <a:t>retain</a:t>
            </a:r>
            <a:r>
              <a:rPr lang="en-US" dirty="0"/>
              <a:t> that is already present in the course?</a:t>
            </a:r>
          </a:p>
          <a:p>
            <a:r>
              <a:rPr lang="en-US" b="1" dirty="0"/>
              <a:t>Individually, write down one item for each category (5 minutes)</a:t>
            </a:r>
          </a:p>
          <a:p>
            <a:r>
              <a:rPr lang="en-US" b="1" dirty="0"/>
              <a:t>Get in groups and develop a consensus list (10 minutes)</a:t>
            </a:r>
          </a:p>
        </p:txBody>
      </p:sp>
    </p:spTree>
    <p:extLst>
      <p:ext uri="{BB962C8B-B14F-4D97-AF65-F5344CB8AC3E}">
        <p14:creationId xmlns:p14="http://schemas.microsoft.com/office/powerpoint/2010/main" val="80418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E15C-0DE7-544A-9A80-93B99622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Feedback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2A7CE9-2EF0-5142-8F7B-B1EE4B35B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thoughts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B529556-866A-E34E-AA84-48615C060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3948898"/>
          </a:xfrm>
        </p:spPr>
        <p:txBody>
          <a:bodyPr>
            <a:normAutofit/>
          </a:bodyPr>
          <a:lstStyle/>
          <a:p>
            <a:r>
              <a:rPr lang="en-US" dirty="0"/>
              <a:t>STOP</a:t>
            </a:r>
          </a:p>
          <a:p>
            <a:pPr lvl="1"/>
            <a:r>
              <a:rPr lang="en-US" dirty="0"/>
              <a:t>Two computer vision projects is too much</a:t>
            </a:r>
          </a:p>
          <a:p>
            <a:r>
              <a:rPr lang="en-US" dirty="0"/>
              <a:t>START</a:t>
            </a:r>
          </a:p>
          <a:p>
            <a:pPr lvl="1"/>
            <a:r>
              <a:rPr lang="en-US" dirty="0"/>
              <a:t>New category of projects like unsupervised clustering, matrix factorization, reinforcement learning</a:t>
            </a:r>
          </a:p>
          <a:p>
            <a:r>
              <a:rPr lang="en-US" dirty="0"/>
              <a:t>CONTINUE</a:t>
            </a:r>
          </a:p>
          <a:p>
            <a:pPr lvl="1"/>
            <a:r>
              <a:rPr lang="en-US" dirty="0"/>
              <a:t>Project 0 (maybe extend in length a tad)</a:t>
            </a:r>
          </a:p>
          <a:p>
            <a:pPr lvl="1"/>
            <a:r>
              <a:rPr lang="en-US" dirty="0"/>
              <a:t>Project feedback forms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542D52B-1816-9B4B-BDCD-D16C13797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Your thoughts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C45C84B-3937-D84A-ACF6-9914998A7CE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8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7D2D-82B8-8E43-BC77-59F3E783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Thoughts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86603-FCF4-0649-8D06-255029C9D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571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Teams aren’t going anywhere</a:t>
            </a:r>
          </a:p>
          <a:p>
            <a:r>
              <a:rPr lang="en-US" dirty="0"/>
              <a:t>Lectures will be tweaked for additional background knowledge</a:t>
            </a:r>
          </a:p>
          <a:p>
            <a:pPr lvl="1"/>
            <a:r>
              <a:rPr lang="en-US" dirty="0"/>
              <a:t>Also, 3360 Data Science I is proposed to become a 4000/6000 course to allow graduate enrollment</a:t>
            </a:r>
          </a:p>
          <a:p>
            <a:pPr lvl="1"/>
            <a:r>
              <a:rPr lang="en-US" dirty="0"/>
              <a:t>When that happens, DS1 will be a </a:t>
            </a:r>
            <a:r>
              <a:rPr lang="en-US" b="1" dirty="0"/>
              <a:t>required prerequisite</a:t>
            </a:r>
            <a:r>
              <a:rPr lang="en-US" dirty="0"/>
              <a:t> to 8360 (no more “toughing it out”)</a:t>
            </a:r>
          </a:p>
          <a:p>
            <a:r>
              <a:rPr lang="en-US" dirty="0"/>
              <a:t>Switch from Spark to </a:t>
            </a:r>
            <a:r>
              <a:rPr lang="en-US" dirty="0" err="1"/>
              <a:t>dask</a:t>
            </a:r>
            <a:endParaRPr lang="en-US" dirty="0"/>
          </a:p>
          <a:p>
            <a:r>
              <a:rPr lang="en-US" dirty="0"/>
              <a:t>Submit </a:t>
            </a:r>
            <a:r>
              <a:rPr lang="en-US" i="1" dirty="0"/>
              <a:t>programs</a:t>
            </a:r>
            <a:r>
              <a:rPr lang="en-US" dirty="0"/>
              <a:t> to </a:t>
            </a:r>
            <a:r>
              <a:rPr lang="en-US" dirty="0" err="1"/>
              <a:t>AutoLab</a:t>
            </a:r>
            <a:r>
              <a:rPr lang="en-US" dirty="0"/>
              <a:t>, rather than just predictions</a:t>
            </a:r>
          </a:p>
          <a:p>
            <a:endParaRPr lang="en-US" dirty="0"/>
          </a:p>
          <a:p>
            <a:r>
              <a:rPr lang="en-US" b="1" dirty="0"/>
              <a:t>EXTRA CREDIT: By midnight, April 26, propose a new project idea</a:t>
            </a:r>
            <a:r>
              <a:rPr lang="en-US" dirty="0"/>
              <a:t>. Needs:</a:t>
            </a:r>
          </a:p>
          <a:p>
            <a:pPr lvl="1"/>
            <a:r>
              <a:rPr lang="en-US" i="1" dirty="0"/>
              <a:t>A clear, unambiguous ground-truth </a:t>
            </a:r>
            <a:r>
              <a:rPr lang="en-US" dirty="0"/>
              <a:t>(or evaluation metric) to put in </a:t>
            </a:r>
            <a:r>
              <a:rPr lang="en-US" dirty="0" err="1"/>
              <a:t>AutoLab</a:t>
            </a:r>
            <a:endParaRPr lang="en-US" dirty="0"/>
          </a:p>
          <a:p>
            <a:pPr lvl="1"/>
            <a:r>
              <a:rPr lang="en-US" dirty="0"/>
              <a:t>An openly available dataset (or one that can be acquired, e.g., </a:t>
            </a:r>
            <a:r>
              <a:rPr lang="en-US" dirty="0" err="1"/>
              <a:t>CodeNeuro</a:t>
            </a:r>
            <a:r>
              <a:rPr lang="en-US" dirty="0"/>
              <a:t> or cilia)</a:t>
            </a:r>
          </a:p>
          <a:p>
            <a:pPr lvl="1"/>
            <a:r>
              <a:rPr lang="en-US" dirty="0"/>
              <a:t>Can achieve a reasonable solution in 2-3 weeks</a:t>
            </a:r>
          </a:p>
          <a:p>
            <a:pPr lvl="1"/>
            <a:r>
              <a:rPr lang="en-US" b="1" dirty="0"/>
              <a:t>Up to 5 points on your final grade</a:t>
            </a:r>
          </a:p>
        </p:txBody>
      </p:sp>
    </p:spTree>
    <p:extLst>
      <p:ext uri="{BB962C8B-B14F-4D97-AF65-F5344CB8AC3E}">
        <p14:creationId xmlns:p14="http://schemas.microsoft.com/office/powerpoint/2010/main" val="333023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471</TotalTime>
  <Words>583</Words>
  <Application>Microsoft Macintosh PowerPoint</Application>
  <PresentationFormat>Widescreen</PresentationFormat>
  <Paragraphs>98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Impact</vt:lpstr>
      <vt:lpstr>Badge</vt:lpstr>
      <vt:lpstr>Data Science Practicum</vt:lpstr>
      <vt:lpstr>Outline</vt:lpstr>
      <vt:lpstr>Commits</vt:lpstr>
      <vt:lpstr>Normalized Project Performance</vt:lpstr>
      <vt:lpstr>Takeaways</vt:lpstr>
      <vt:lpstr>Individual Grade Progression</vt:lpstr>
      <vt:lpstr>Feedback</vt:lpstr>
      <vt:lpstr>Feedback</vt:lpstr>
      <vt:lpstr>Other Thoughts</vt:lpstr>
      <vt:lpstr>Other thoughts</vt:lpstr>
      <vt:lpstr>Final Presentations</vt:lpstr>
      <vt:lpstr>Final notes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Practicum</dc:title>
  <dc:creator>Shannon Quinn</dc:creator>
  <cp:lastModifiedBy>Shannon Quinn</cp:lastModifiedBy>
  <cp:revision>60</cp:revision>
  <cp:lastPrinted>2019-04-17T01:25:50Z</cp:lastPrinted>
  <dcterms:created xsi:type="dcterms:W3CDTF">2016-11-15T21:59:26Z</dcterms:created>
  <dcterms:modified xsi:type="dcterms:W3CDTF">2019-04-17T16:36:08Z</dcterms:modified>
</cp:coreProperties>
</file>