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d251bb473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d251bb473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bea50a1f0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bea50a1f0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bea50a1f0e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bea50a1f0e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d251bb473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d251bb473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193575" y="630225"/>
            <a:ext cx="65097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Daphne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Lightning Talk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600"/>
              <a:t>CSCI 8360</a:t>
            </a:r>
            <a:endParaRPr b="0"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600"/>
              <a:t>Spring ‘21 </a:t>
            </a:r>
            <a:endParaRPr b="0"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600"/>
              <a:t>Project 1 - Virus Classification</a:t>
            </a:r>
            <a:endParaRPr b="0" sz="3600"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Meekail Zain, Shihan Ma, &amp; Jonathan Vance</a:t>
            </a:r>
            <a:endParaRPr b="1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Overview</a:t>
            </a:r>
            <a:endParaRPr sz="2400"/>
          </a:p>
        </p:txBody>
      </p:sp>
      <p:sp>
        <p:nvSpPr>
          <p:cNvPr id="79" name="Google Shape;79;p14"/>
          <p:cNvSpPr txBox="1"/>
          <p:nvPr>
            <p:ph idx="4294967295" type="title"/>
          </p:nvPr>
        </p:nvSpPr>
        <p:spPr>
          <a:xfrm>
            <a:off x="535775" y="1480150"/>
            <a:ext cx="5884800" cy="15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Font typeface="Lato"/>
              <a:buAutoNum type="romanUcPeriod"/>
            </a:pPr>
            <a:r>
              <a:rPr b="0" lang="en" sz="3600">
                <a:latin typeface="Lato"/>
                <a:ea typeface="Lato"/>
                <a:cs typeface="Lato"/>
                <a:sym typeface="Lato"/>
              </a:rPr>
              <a:t>Approach</a:t>
            </a:r>
            <a:endParaRPr b="0" sz="3600">
              <a:latin typeface="Lato"/>
              <a:ea typeface="Lato"/>
              <a:cs typeface="Lato"/>
              <a:sym typeface="Lato"/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Font typeface="Lato"/>
              <a:buAutoNum type="romanUcPeriod"/>
            </a:pPr>
            <a:r>
              <a:rPr b="0" lang="en" sz="3600">
                <a:latin typeface="Lato"/>
                <a:ea typeface="Lato"/>
                <a:cs typeface="Lato"/>
                <a:sym typeface="Lato"/>
              </a:rPr>
              <a:t>Problems Encountered</a:t>
            </a:r>
            <a:endParaRPr b="0" sz="3600">
              <a:latin typeface="Lato"/>
              <a:ea typeface="Lato"/>
              <a:cs typeface="Lato"/>
              <a:sym typeface="Lato"/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Font typeface="Lato"/>
              <a:buAutoNum type="romanUcPeriod"/>
            </a:pPr>
            <a:r>
              <a:rPr b="0" lang="en" sz="3600">
                <a:latin typeface="Lato"/>
                <a:ea typeface="Lato"/>
                <a:cs typeface="Lato"/>
                <a:sym typeface="Lato"/>
              </a:rPr>
              <a:t>Lessons Learned</a:t>
            </a:r>
            <a:endParaRPr b="0" sz="3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283100" y="712150"/>
            <a:ext cx="86316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Char char="●"/>
            </a:pPr>
            <a:r>
              <a:rPr lang="en" sz="3000">
                <a:solidFill>
                  <a:schemeClr val="accent5"/>
                </a:solidFill>
              </a:rPr>
              <a:t>PySpark</a:t>
            </a:r>
            <a:endParaRPr sz="3000">
              <a:solidFill>
                <a:schemeClr val="accent5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Char char="●"/>
            </a:pPr>
            <a:r>
              <a:rPr lang="en" sz="3000">
                <a:solidFill>
                  <a:schemeClr val="accent5"/>
                </a:solidFill>
              </a:rPr>
              <a:t>GCP DataProc cluster</a:t>
            </a:r>
            <a:endParaRPr sz="3000">
              <a:solidFill>
                <a:schemeClr val="accent5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Char char="●"/>
            </a:pPr>
            <a:r>
              <a:rPr lang="en" sz="3000">
                <a:solidFill>
                  <a:schemeClr val="accent5"/>
                </a:solidFill>
              </a:rPr>
              <a:t>Hand-implemented Naive Bayes</a:t>
            </a:r>
            <a:endParaRPr sz="3000">
              <a:solidFill>
                <a:schemeClr val="accent5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Char char="●"/>
            </a:pPr>
            <a:r>
              <a:rPr lang="en" sz="3000">
                <a:solidFill>
                  <a:schemeClr val="accent5"/>
                </a:solidFill>
              </a:rPr>
              <a:t>PySpark ML Random Forest (best results)</a:t>
            </a:r>
            <a:endParaRPr sz="300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283100" y="712150"/>
            <a:ext cx="86316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 Encountered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Char char="●"/>
            </a:pPr>
            <a:r>
              <a:rPr lang="en" sz="3000">
                <a:solidFill>
                  <a:schemeClr val="accent5"/>
                </a:solidFill>
              </a:rPr>
              <a:t>Understanding RDD pipeline</a:t>
            </a:r>
            <a:endParaRPr sz="3000">
              <a:solidFill>
                <a:schemeClr val="accent5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Char char="○"/>
            </a:pPr>
            <a:r>
              <a:rPr b="0" lang="en" sz="2200">
                <a:solidFill>
                  <a:schemeClr val="accent5"/>
                </a:solidFill>
              </a:rPr>
              <a:t>RDD file-read formatting using wholeTextFiles</a:t>
            </a:r>
            <a:endParaRPr b="0" sz="2200">
              <a:solidFill>
                <a:schemeClr val="accent5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Char char="●"/>
            </a:pPr>
            <a:r>
              <a:rPr lang="en" sz="3000">
                <a:solidFill>
                  <a:schemeClr val="accent5"/>
                </a:solidFill>
              </a:rPr>
              <a:t>Various skill &amp; experience levels</a:t>
            </a:r>
            <a:endParaRPr sz="3000">
              <a:solidFill>
                <a:schemeClr val="accent5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Char char="○"/>
            </a:pPr>
            <a:r>
              <a:rPr b="0" lang="en" sz="2200">
                <a:solidFill>
                  <a:schemeClr val="accent5"/>
                </a:solidFill>
              </a:rPr>
              <a:t>Git, RDD, hand-implementing NB</a:t>
            </a:r>
            <a:endParaRPr b="0" sz="2200">
              <a:solidFill>
                <a:schemeClr val="accent5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Char char="●"/>
            </a:pPr>
            <a:r>
              <a:rPr lang="en" sz="3000">
                <a:solidFill>
                  <a:schemeClr val="accent5"/>
                </a:solidFill>
              </a:rPr>
              <a:t>Team Organization</a:t>
            </a:r>
            <a:endParaRPr sz="3000">
              <a:solidFill>
                <a:schemeClr val="accent5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Char char="○"/>
            </a:pPr>
            <a:r>
              <a:rPr b="0" lang="en" sz="2200">
                <a:solidFill>
                  <a:schemeClr val="accent5"/>
                </a:solidFill>
              </a:rPr>
              <a:t>How, when to meet, divide up efforts, efficiently use time</a:t>
            </a:r>
            <a:endParaRPr b="0" sz="2200">
              <a:solidFill>
                <a:schemeClr val="accent5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Char char="●"/>
            </a:pPr>
            <a:r>
              <a:rPr lang="en" sz="3000">
                <a:solidFill>
                  <a:schemeClr val="accent5"/>
                </a:solidFill>
              </a:rPr>
              <a:t>Social Distancing, Covid-19 stress </a:t>
            </a:r>
            <a:endParaRPr sz="3000">
              <a:solidFill>
                <a:schemeClr val="accent5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Char char="○"/>
            </a:pPr>
            <a:r>
              <a:rPr b="0" lang="en" sz="2200">
                <a:solidFill>
                  <a:schemeClr val="accent5"/>
                </a:solidFill>
              </a:rPr>
              <a:t>Inhibits communication, group dynamics, collaboration</a:t>
            </a:r>
            <a:endParaRPr b="0" sz="220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283100" y="712150"/>
            <a:ext cx="86316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Lessons Learned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Char char="●"/>
            </a:pPr>
            <a:r>
              <a:rPr lang="en" sz="3000">
                <a:solidFill>
                  <a:schemeClr val="accent5"/>
                </a:solidFill>
              </a:rPr>
              <a:t>DataProc’s Initial Configuration Is Insufficient</a:t>
            </a:r>
            <a:endParaRPr sz="3000">
              <a:solidFill>
                <a:schemeClr val="accent5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Char char="○"/>
            </a:pPr>
            <a:r>
              <a:rPr b="0" lang="en" sz="2200">
                <a:solidFill>
                  <a:schemeClr val="accent5"/>
                </a:solidFill>
              </a:rPr>
              <a:t>Got stuck, don’t wait for 48 hours</a:t>
            </a:r>
            <a:endParaRPr b="0" sz="2200">
              <a:solidFill>
                <a:schemeClr val="accent5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Char char="●"/>
            </a:pPr>
            <a:r>
              <a:rPr lang="en" sz="3000">
                <a:solidFill>
                  <a:schemeClr val="accent5"/>
                </a:solidFill>
              </a:rPr>
              <a:t>RDD is hard</a:t>
            </a:r>
            <a:endParaRPr sz="3000">
              <a:solidFill>
                <a:schemeClr val="accent5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Char char="○"/>
            </a:pPr>
            <a:r>
              <a:rPr b="0" lang="en" sz="2200">
                <a:solidFill>
                  <a:schemeClr val="accent5"/>
                </a:solidFill>
              </a:rPr>
              <a:t>We mistakenly convinced ourselves early-on that basic pipeline was working</a:t>
            </a:r>
            <a:endParaRPr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283099" y="712150"/>
            <a:ext cx="86223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Thanks!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0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