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59" r:id="rId18"/>
    <p:sldId id="275" r:id="rId19"/>
    <p:sldId id="260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2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08549D3-BD6B-A24A-B379-FE735B09CB0B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B864C98-E35C-E540-90D6-0093897ED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1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93096-038E-4AF5-8F5E-3D853BEB8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5" b="33121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1CE1B-255A-CF49-A0FA-0FAB811E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>
            <a:normAutofit/>
          </a:bodyPr>
          <a:lstStyle/>
          <a:p>
            <a:r>
              <a:rPr lang="en-US" sz="4000"/>
              <a:t>Elastic Computing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B1159-2BC7-9942-8C02-D4DB7F7B5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rmAutofit/>
          </a:bodyPr>
          <a:lstStyle/>
          <a:p>
            <a:r>
              <a:rPr lang="en-US" dirty="0"/>
              <a:t>CSCI 8360 Data Science Practicum</a:t>
            </a:r>
          </a:p>
        </p:txBody>
      </p:sp>
    </p:spTree>
    <p:extLst>
      <p:ext uri="{BB962C8B-B14F-4D97-AF65-F5344CB8AC3E}">
        <p14:creationId xmlns:p14="http://schemas.microsoft.com/office/powerpoint/2010/main" val="340310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09D0-1F47-9047-865B-2CF3755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Compute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2AAE1-634A-C140-B941-E663C3482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Note: GPUs are not cheap!</a:t>
            </a:r>
          </a:p>
          <a:p>
            <a:r>
              <a:rPr lang="en-US" dirty="0"/>
              <a:t>Keep this in mind for projects when you’re training deep learning models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416B23-4BE1-6E46-AA27-1AA84A66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59"/>
          <a:stretch/>
        </p:blipFill>
        <p:spPr>
          <a:xfrm>
            <a:off x="6814520" y="0"/>
            <a:ext cx="506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30AB3A-E951-7049-98EE-34574EC0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VM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D73440-9EDC-5C48-8379-6E0A0E4A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46" y="2095843"/>
            <a:ext cx="7340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1AA4-6904-0042-9733-A686671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VM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12FF1-B042-C14B-A844-C367CA2B9F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your VM is running, it should show up in your VM Instances dashboard</a:t>
            </a:r>
          </a:p>
          <a:p>
            <a:r>
              <a:rPr lang="en-US" dirty="0"/>
              <a:t>You can connect directly to it via SSH by clicking the icon</a:t>
            </a:r>
          </a:p>
          <a:p>
            <a:r>
              <a:rPr lang="en-US" dirty="0"/>
              <a:t>Once you’re done with the VM, </a:t>
            </a:r>
            <a:r>
              <a:rPr lang="en-US" b="1" dirty="0"/>
              <a:t>delete it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74B4A2-F18C-184A-9FE5-459B4D2B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17" y="5523727"/>
            <a:ext cx="9296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F478-D1C5-F44C-AAFD-7A39105D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9A2A3-B013-214C-A521-9D4FC015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entire library of public pre-built Compute Engine images available!</a:t>
            </a:r>
          </a:p>
          <a:p>
            <a:pPr lvl="1"/>
            <a:r>
              <a:rPr lang="en-US" dirty="0"/>
              <a:t>Look into these before you try to install </a:t>
            </a:r>
            <a:r>
              <a:rPr lang="en-US" dirty="0" err="1"/>
              <a:t>Tensorflow</a:t>
            </a:r>
            <a:r>
              <a:rPr lang="en-US" dirty="0"/>
              <a:t> / </a:t>
            </a:r>
            <a:r>
              <a:rPr lang="en-US" dirty="0" err="1"/>
              <a:t>PyTorch</a:t>
            </a:r>
            <a:r>
              <a:rPr lang="en-US" dirty="0"/>
              <a:t> from scratch!</a:t>
            </a:r>
          </a:p>
          <a:p>
            <a:r>
              <a:rPr lang="en-US" dirty="0"/>
              <a:t>Involves simply attaching an existing ”image” in the form of a storage disk to a brand-new VM</a:t>
            </a:r>
          </a:p>
        </p:txBody>
      </p:sp>
    </p:spTree>
    <p:extLst>
      <p:ext uri="{BB962C8B-B14F-4D97-AF65-F5344CB8AC3E}">
        <p14:creationId xmlns:p14="http://schemas.microsoft.com/office/powerpoint/2010/main" val="393945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7A2C-AD52-464A-988C-611043D5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D698-E174-2540-8B95-6807A6D7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</a:t>
            </a:r>
            <a:r>
              <a:rPr lang="en-US" b="1" dirty="0"/>
              <a:t>clusters </a:t>
            </a:r>
            <a:r>
              <a:rPr lang="en-US" dirty="0"/>
              <a:t>are spun up and down</a:t>
            </a:r>
          </a:p>
          <a:p>
            <a:pPr lvl="1"/>
            <a:r>
              <a:rPr lang="en-US" dirty="0"/>
              <a:t>Also where jobs are executed on those clusters</a:t>
            </a:r>
          </a:p>
          <a:p>
            <a:r>
              <a:rPr lang="en-US" dirty="0"/>
              <a:t>“Hadoop-based clusters” – this is where Spark clusters are born!</a:t>
            </a:r>
          </a:p>
        </p:txBody>
      </p:sp>
    </p:spTree>
    <p:extLst>
      <p:ext uri="{BB962C8B-B14F-4D97-AF65-F5344CB8AC3E}">
        <p14:creationId xmlns:p14="http://schemas.microsoft.com/office/powerpoint/2010/main" val="226064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BDAB-4980-F04A-A0A1-62B82CFF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utilities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83B0B-44D5-DD40-B914-0E3CEC651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4815-4CB5-F345-A5BF-72323B50A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Interacting directly with GCP products</a:t>
            </a:r>
          </a:p>
          <a:p>
            <a:r>
              <a:rPr lang="en-US" dirty="0"/>
              <a:t>Spin up VM or cluster, manage instances</a:t>
            </a:r>
          </a:p>
          <a:p>
            <a:r>
              <a:rPr lang="en-US" dirty="0"/>
              <a:t>Delete clusters</a:t>
            </a:r>
          </a:p>
          <a:p>
            <a:r>
              <a:rPr lang="en-US" dirty="0"/>
              <a:t>Can do everything the web UI can </a:t>
            </a:r>
            <a:r>
              <a:rPr lang="en-US" b="1" dirty="0"/>
              <a:t>and then some</a:t>
            </a:r>
            <a:r>
              <a:rPr lang="en-US" dirty="0"/>
              <a:t>, but definitely harder to 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455E0-88C3-1A42-B175-B652EB47F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gsutil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6CC88-8704-D846-BFCC-ECBD304A90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Low-level file management, permissions, access control</a:t>
            </a:r>
          </a:p>
          <a:p>
            <a:r>
              <a:rPr lang="en-US" dirty="0"/>
              <a:t>Useful for moving files around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C850C-8574-694D-B9CE-E0A01EEF750F}"/>
              </a:ext>
            </a:extLst>
          </p:cNvPr>
          <p:cNvSpPr txBox="1"/>
          <p:nvPr/>
        </p:nvSpPr>
        <p:spPr>
          <a:xfrm>
            <a:off x="2096303" y="6041480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pip-installable with easy environment integration and autocomplete</a:t>
            </a:r>
          </a:p>
        </p:txBody>
      </p:sp>
    </p:spTree>
    <p:extLst>
      <p:ext uri="{BB962C8B-B14F-4D97-AF65-F5344CB8AC3E}">
        <p14:creationId xmlns:p14="http://schemas.microsoft.com/office/powerpoint/2010/main" val="405887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DECE-016C-4C49-9AFC-C0F6407B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command line utility spin up </a:t>
            </a:r>
            <a:r>
              <a:rPr lang="en-US" dirty="0" err="1"/>
              <a:t>dask</a:t>
            </a:r>
            <a:r>
              <a:rPr lang="en-US" dirty="0"/>
              <a:t> clusters on </a:t>
            </a:r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9433C-59E9-DB45-9A0C-C0FA2AB3A321}"/>
              </a:ext>
            </a:extLst>
          </p:cNvPr>
          <p:cNvSpPr txBox="1"/>
          <p:nvPr/>
        </p:nvSpPr>
        <p:spPr>
          <a:xfrm>
            <a:off x="677561" y="2693774"/>
            <a:ext cx="11331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gcloud</a:t>
            </a:r>
            <a:r>
              <a:rPr lang="en-US" dirty="0"/>
              <a:t> </a:t>
            </a:r>
            <a:r>
              <a:rPr lang="en-US" dirty="0" err="1"/>
              <a:t>dataproc</a:t>
            </a:r>
            <a:r>
              <a:rPr lang="en-US" dirty="0"/>
              <a:t> clusters create ${CLUSTER_NAME} \</a:t>
            </a:r>
          </a:p>
          <a:p>
            <a:r>
              <a:rPr lang="en-US" dirty="0"/>
              <a:t>  --region ${REGION} \</a:t>
            </a:r>
          </a:p>
          <a:p>
            <a:r>
              <a:rPr lang="en-US" dirty="0"/>
              <a:t>  --zone ${ZONE} \</a:t>
            </a:r>
          </a:p>
          <a:p>
            <a:r>
              <a:rPr lang="en-US" dirty="0"/>
              <a:t>  --master-machine-type n1-standard-16 \</a:t>
            </a:r>
          </a:p>
          <a:p>
            <a:r>
              <a:rPr lang="en-US" dirty="0"/>
              <a:t>  --worker-machine-type n1-standard-16 \</a:t>
            </a:r>
          </a:p>
          <a:p>
            <a:r>
              <a:rPr lang="en-US" dirty="0"/>
              <a:t>  --image-version preview-ubuntu \</a:t>
            </a:r>
          </a:p>
          <a:p>
            <a:r>
              <a:rPr lang="en-US" dirty="0"/>
              <a:t>  --optional-components JUPYTER \</a:t>
            </a:r>
          </a:p>
          <a:p>
            <a:r>
              <a:rPr lang="en-US" dirty="0"/>
              <a:t>  --initialization-actions </a:t>
            </a:r>
            <a:r>
              <a:rPr lang="en-US" dirty="0" err="1"/>
              <a:t>gs</a:t>
            </a:r>
            <a:r>
              <a:rPr lang="en-US" dirty="0"/>
              <a:t>://</a:t>
            </a:r>
            <a:r>
              <a:rPr lang="en-US" dirty="0" err="1"/>
              <a:t>goog</a:t>
            </a:r>
            <a:r>
              <a:rPr lang="en-US" dirty="0"/>
              <a:t>-</a:t>
            </a:r>
            <a:r>
              <a:rPr lang="en-US" dirty="0" err="1"/>
              <a:t>dataproc</a:t>
            </a:r>
            <a:r>
              <a:rPr lang="en-US" dirty="0"/>
              <a:t>-initialization-actions-${REGION}/</a:t>
            </a:r>
            <a:r>
              <a:rPr lang="en-US" dirty="0" err="1"/>
              <a:t>dask</a:t>
            </a:r>
            <a:r>
              <a:rPr lang="en-US" dirty="0"/>
              <a:t>/</a:t>
            </a:r>
            <a:r>
              <a:rPr lang="en-US" dirty="0" err="1"/>
              <a:t>dask.sh</a:t>
            </a:r>
            <a:r>
              <a:rPr lang="en-US" dirty="0"/>
              <a:t> \</a:t>
            </a:r>
          </a:p>
          <a:p>
            <a:r>
              <a:rPr lang="en-US" dirty="0"/>
              <a:t>  --metadata </a:t>
            </a:r>
            <a:r>
              <a:rPr lang="en-US" dirty="0" err="1"/>
              <a:t>dask</a:t>
            </a:r>
            <a:r>
              <a:rPr lang="en-US" dirty="0"/>
              <a:t>-runtime=yarn \</a:t>
            </a:r>
          </a:p>
          <a:p>
            <a:r>
              <a:rPr lang="en-US" dirty="0"/>
              <a:t>  --enable-component-gateway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68970-57CD-2743-9E82-80A45F8D2F2C}"/>
              </a:ext>
            </a:extLst>
          </p:cNvPr>
          <p:cNvSpPr/>
          <p:nvPr/>
        </p:nvSpPr>
        <p:spPr>
          <a:xfrm>
            <a:off x="3468129" y="6211669"/>
            <a:ext cx="8960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/blog/products/data-analytics/improve-data-science-experience-using-scalable-python-data-processing</a:t>
            </a:r>
          </a:p>
        </p:txBody>
      </p:sp>
    </p:spTree>
    <p:extLst>
      <p:ext uri="{BB962C8B-B14F-4D97-AF65-F5344CB8AC3E}">
        <p14:creationId xmlns:p14="http://schemas.microsoft.com/office/powerpoint/2010/main" val="24840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5739E-164E-8645-BC73-EBE39ACE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F727D9-0E7E-4E47-AADB-14217368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</a:p>
        </p:txBody>
      </p:sp>
      <p:pic>
        <p:nvPicPr>
          <p:cNvPr id="8" name="Picture 12" descr="Amazon Web Services - Wikipedia">
            <a:extLst>
              <a:ext uri="{FF2B5EF4-FFF2-40B4-BE49-F238E27FC236}">
                <a16:creationId xmlns:a16="http://schemas.microsoft.com/office/drawing/2014/main" id="{0076B3E7-1980-BE4C-80A7-10F1EC732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805288"/>
            <a:ext cx="4295574" cy="25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1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5371F7-04C3-864B-BF6D-66463483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DFE10-1094-4D47-A1A2-81B12A2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to CSCI 8360 in fall 2016</a:t>
            </a:r>
          </a:p>
          <a:p>
            <a:r>
              <a:rPr lang="en-US" dirty="0"/>
              <a:t>Moved to GCP after that, following some high-profile AWS key thefts from GitHub project repos O_O</a:t>
            </a:r>
          </a:p>
          <a:p>
            <a:pPr lvl="1"/>
            <a:r>
              <a:rPr lang="en-US" b="1" dirty="0"/>
              <a:t>DON’T PUT YOUR AUTH KEYS IN CODE THAT IS COMMITTED TO PUBLIC REPOS</a:t>
            </a:r>
            <a:endParaRPr lang="en-US" dirty="0"/>
          </a:p>
          <a:p>
            <a:r>
              <a:rPr lang="en-US" dirty="0"/>
              <a:t>Also moved to GCP because AWS places considerably less emphasis on education vs research </a:t>
            </a:r>
            <a:r>
              <a:rPr lang="en-US" altLang="ja-JP" dirty="0"/>
              <a:t>¯\_(</a:t>
            </a:r>
            <a:r>
              <a:rPr lang="ja-JP" altLang="en-US"/>
              <a:t>ツ</a:t>
            </a:r>
            <a:r>
              <a:rPr lang="en-US" altLang="ja-JP" dirty="0"/>
              <a:t>)_/¯ </a:t>
            </a:r>
          </a:p>
        </p:txBody>
      </p:sp>
    </p:spTree>
    <p:extLst>
      <p:ext uri="{BB962C8B-B14F-4D97-AF65-F5344CB8AC3E}">
        <p14:creationId xmlns:p14="http://schemas.microsoft.com/office/powerpoint/2010/main" val="18621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90083-98BC-F64B-82C9-69F39097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Product Lineup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B17255-3004-504D-9233-13DE7A42C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901569" cy="3638763"/>
          </a:xfrm>
        </p:spPr>
        <p:txBody>
          <a:bodyPr/>
          <a:lstStyle/>
          <a:p>
            <a:r>
              <a:rPr lang="en-US" dirty="0"/>
              <a:t>Comparable to GCP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4EFA34-2B11-1548-B9EF-1364342C3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CD48C61-BB50-A84D-A78D-A6AECB31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81" y="2010187"/>
            <a:ext cx="7255360" cy="46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7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7E0-4CF2-6243-840E-45ADFF66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and AWS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D8073C-38BC-FD46-90BD-0A56A623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Google and Amazon,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0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86E9-94E6-5E4C-8595-CE04FDB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and GCP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E4E35-09C4-A949-9D48-B066A0A0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Plenty of equivalencies between the two</a:t>
            </a:r>
          </a:p>
          <a:p>
            <a:endParaRPr lang="en-US" dirty="0"/>
          </a:p>
          <a:p>
            <a:r>
              <a:rPr lang="en-US" dirty="0"/>
              <a:t>GCP Compute Engine == AWS EC2 (Elastic Compute Cloud)</a:t>
            </a:r>
          </a:p>
          <a:p>
            <a:r>
              <a:rPr lang="en-US" dirty="0"/>
              <a:t>GCP </a:t>
            </a:r>
            <a:r>
              <a:rPr lang="en-US" dirty="0" err="1"/>
              <a:t>DataProc</a:t>
            </a:r>
            <a:r>
              <a:rPr lang="en-US" dirty="0"/>
              <a:t> == AWS EMR (Elastic MapReduce)</a:t>
            </a:r>
          </a:p>
          <a:p>
            <a:r>
              <a:rPr lang="en-US" dirty="0"/>
              <a:t>GCP Storage == AWS S3 (Simple Storage Solution)</a:t>
            </a:r>
          </a:p>
          <a:p>
            <a:r>
              <a:rPr lang="en-US" dirty="0"/>
              <a:t>GCP </a:t>
            </a:r>
            <a:r>
              <a:rPr lang="en-US" dirty="0" err="1"/>
              <a:t>gcloud</a:t>
            </a:r>
            <a:r>
              <a:rPr lang="en-US" dirty="0"/>
              <a:t> + </a:t>
            </a:r>
            <a:r>
              <a:rPr lang="en-US" dirty="0" err="1"/>
              <a:t>gsutil</a:t>
            </a:r>
            <a:r>
              <a:rPr lang="en-US" dirty="0"/>
              <a:t> == AWS </a:t>
            </a:r>
            <a:r>
              <a:rPr lang="en-US" dirty="0" err="1"/>
              <a:t>awscli</a:t>
            </a:r>
            <a:r>
              <a:rPr lang="en-US" dirty="0"/>
              <a:t> (also pip installable!)</a:t>
            </a:r>
          </a:p>
        </p:txBody>
      </p:sp>
    </p:spTree>
    <p:extLst>
      <p:ext uri="{BB962C8B-B14F-4D97-AF65-F5344CB8AC3E}">
        <p14:creationId xmlns:p14="http://schemas.microsoft.com/office/powerpoint/2010/main" val="19690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56A7-3F7B-A147-B316-BFED979B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CSCI 8360 GCP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6956-5D47-914C-9C10-0C3DA05B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datasets for DSP spring 2021 projects will be stored here: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6E059-AE5B-E743-AD98-23ADF0EF80C7}"/>
              </a:ext>
            </a:extLst>
          </p:cNvPr>
          <p:cNvSpPr txBox="1"/>
          <p:nvPr/>
        </p:nvSpPr>
        <p:spPr>
          <a:xfrm>
            <a:off x="3092404" y="4843135"/>
            <a:ext cx="5339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gs</a:t>
            </a:r>
            <a:r>
              <a:rPr lang="en-US" sz="6000" dirty="0"/>
              <a:t>://</a:t>
            </a:r>
            <a:r>
              <a:rPr lang="en-US" sz="6000" dirty="0" err="1"/>
              <a:t>uga-dsp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020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5739E-164E-8645-BC73-EBE39ACE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F727D9-0E7E-4E47-AADB-14217368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</a:p>
        </p:txBody>
      </p:sp>
      <p:pic>
        <p:nvPicPr>
          <p:cNvPr id="7" name="Picture 10" descr="Google Cloud Platform Tutorial: From Zero to Hero with GCP">
            <a:extLst>
              <a:ext uri="{FF2B5EF4-FFF2-40B4-BE49-F238E27FC236}">
                <a16:creationId xmlns:a16="http://schemas.microsoft.com/office/drawing/2014/main" id="{4DC77004-93AC-9F4E-832E-C86DE481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56" y="550000"/>
            <a:ext cx="5476944" cy="30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BF358-48E7-3341-8188-C48AC5BC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GCP: New “customers”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83742F-C246-F64A-A14D-9FDA41970C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you’ve never used GCP before, you are entitled to a one-time $300 credit!</a:t>
            </a:r>
          </a:p>
          <a:p>
            <a:r>
              <a:rPr lang="en-US" b="1" dirty="0"/>
              <a:t>Look into this before you redeem your class credits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58A59A-0139-0A4A-AB31-9796C1A7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17" y="2936790"/>
            <a:ext cx="5499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94C79-DF92-3441-9548-AF0CA4CD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Product Lineup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0AD3664C-A53A-A640-99A4-249C0E59A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48"/>
          <a:stretch/>
        </p:blipFill>
        <p:spPr>
          <a:xfrm>
            <a:off x="483269" y="3015047"/>
            <a:ext cx="2346879" cy="221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C1356-AAD5-3C42-8A14-C1795800F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53" b="29610"/>
          <a:stretch/>
        </p:blipFill>
        <p:spPr>
          <a:xfrm>
            <a:off x="3463887" y="2767224"/>
            <a:ext cx="2346879" cy="259491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831C84-C162-204A-ACBF-E3ECE7C36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37"/>
          <a:stretch/>
        </p:blipFill>
        <p:spPr>
          <a:xfrm>
            <a:off x="6238618" y="2823517"/>
            <a:ext cx="2667000" cy="2594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18C69-9307-4D43-B322-09F466DC1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55"/>
          <a:stretch/>
        </p:blipFill>
        <p:spPr>
          <a:xfrm>
            <a:off x="9222260" y="2594230"/>
            <a:ext cx="2667000" cy="30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C1A0-607B-D34F-B8C8-680B3A27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Dashboard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EBE2D-A239-3A48-B353-68C4E59E3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Heads-up display of your active projects and their usage, billing, and associated resources</a:t>
            </a:r>
          </a:p>
          <a:p>
            <a:r>
              <a:rPr lang="en-US" dirty="0"/>
              <a:t>Sidebar for *all* GCP products, </a:t>
            </a:r>
            <a:r>
              <a:rPr lang="en-US" dirty="0" err="1"/>
              <a:t>quicklink</a:t>
            </a:r>
            <a:r>
              <a:rPr lang="en-US" dirty="0"/>
              <a:t>-able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4EAB611-82D8-6F4F-9573-54C8B97C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114" y="1754658"/>
            <a:ext cx="5428311" cy="488091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8B988D-DE11-6641-809C-14449002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14" y="1754658"/>
            <a:ext cx="5360643" cy="48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A256-8A02-0547-BB3C-7F1274E7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Compute Engine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D1D9F-ED16-7D4E-9436-5861F2E288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your generic “virtual compute instances” product</a:t>
            </a:r>
          </a:p>
          <a:p>
            <a:r>
              <a:rPr lang="en-US" dirty="0"/>
              <a:t>Different VM templates optimized for different tasks (and priced accordingly)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9484D5-6A5B-4A44-B58E-8863252C3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General-purpose compute</a:t>
            </a:r>
          </a:p>
          <a:p>
            <a:r>
              <a:rPr lang="en-US" dirty="0"/>
              <a:t>Compute-optimized (high CPU count)</a:t>
            </a:r>
          </a:p>
          <a:p>
            <a:r>
              <a:rPr lang="en-US" dirty="0"/>
              <a:t>Memory-optimized (high RAM)</a:t>
            </a:r>
          </a:p>
          <a:p>
            <a:r>
              <a:rPr lang="en-US" dirty="0"/>
              <a:t>Storage-optimized (large SSD/HDD)</a:t>
            </a:r>
          </a:p>
          <a:p>
            <a:r>
              <a:rPr lang="en-US" dirty="0"/>
              <a:t>GPU instances </a:t>
            </a:r>
          </a:p>
        </p:txBody>
      </p:sp>
    </p:spTree>
    <p:extLst>
      <p:ext uri="{BB962C8B-B14F-4D97-AF65-F5344CB8AC3E}">
        <p14:creationId xmlns:p14="http://schemas.microsoft.com/office/powerpoint/2010/main" val="27655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A256-8A02-0547-BB3C-7F1274E7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Compute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C0B9-E2AA-0443-856C-7DC96BF6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compute instance has a (1) region, and an (2) hourly rate</a:t>
            </a:r>
            <a:endParaRPr lang="en-US" b="1" dirty="0"/>
          </a:p>
          <a:p>
            <a:r>
              <a:rPr lang="en-US" b="1" dirty="0"/>
              <a:t>Region</a:t>
            </a:r>
            <a:r>
              <a:rPr lang="en-US" dirty="0"/>
              <a:t> denotes the physical geographic location of the VM</a:t>
            </a:r>
          </a:p>
          <a:p>
            <a:pPr lvl="1"/>
            <a:r>
              <a:rPr lang="en-US" dirty="0"/>
              <a:t>Probably want to stick with east coast VMs; latency is better</a:t>
            </a:r>
          </a:p>
          <a:p>
            <a:r>
              <a:rPr lang="en-US" b="1" dirty="0"/>
              <a:t>Rate</a:t>
            </a:r>
            <a:r>
              <a:rPr lang="en-US" dirty="0"/>
              <a:t> denotes hourly cost of running the VM</a:t>
            </a:r>
          </a:p>
          <a:p>
            <a:pPr lvl="1"/>
            <a:r>
              <a:rPr lang="en-US" dirty="0"/>
              <a:t>60 minutes and 1 second is billed as 2 hours </a:t>
            </a:r>
          </a:p>
          <a:p>
            <a:pPr lvl="1"/>
            <a:r>
              <a:rPr lang="en-US" dirty="0"/>
              <a:t>Billed as long as the VM is </a:t>
            </a:r>
            <a:r>
              <a:rPr lang="en-US" b="1" dirty="0"/>
              <a:t>on</a:t>
            </a:r>
            <a:r>
              <a:rPr lang="en-US" dirty="0"/>
              <a:t>; does not need to be doing anything! </a:t>
            </a:r>
            <a:r>
              <a:rPr lang="en-US" b="1" dirty="0"/>
              <a:t>Shut down your VMs when you are done to avoid extra charges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A256-8A02-0547-BB3C-7F1274E7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Compute Engine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127270D-2DD4-EF4D-8F53-786731E8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7" y="1958389"/>
            <a:ext cx="7272605" cy="47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01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{790AA568-2728-F94F-AD11-6A84870A7690}tf10001121</Template>
  <TotalTime>63</TotalTime>
  <Words>677</Words>
  <Application>Microsoft Macintosh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2</vt:lpstr>
      <vt:lpstr>Quotable</vt:lpstr>
      <vt:lpstr>Elastic Computing Crash Course</vt:lpstr>
      <vt:lpstr>GCP and AWS</vt:lpstr>
      <vt:lpstr>Google Cloud Platform</vt:lpstr>
      <vt:lpstr>GCP: New “customers”</vt:lpstr>
      <vt:lpstr>GCP Product Lineup</vt:lpstr>
      <vt:lpstr>Google Dashboard</vt:lpstr>
      <vt:lpstr>GCP Compute Engine</vt:lpstr>
      <vt:lpstr>GCP Compute Engine</vt:lpstr>
      <vt:lpstr>GCP Compute Engine</vt:lpstr>
      <vt:lpstr>GCP Compute Engine</vt:lpstr>
      <vt:lpstr>Build a VM</vt:lpstr>
      <vt:lpstr>Build a VM</vt:lpstr>
      <vt:lpstr>VM Images</vt:lpstr>
      <vt:lpstr>DataProc</vt:lpstr>
      <vt:lpstr>Command line utilities</vt:lpstr>
      <vt:lpstr>Need command line utility spin up dask clusters on DataProc</vt:lpstr>
      <vt:lpstr>Amazon Web Services</vt:lpstr>
      <vt:lpstr>Amazon Web Services</vt:lpstr>
      <vt:lpstr>AWS Product Lineup</vt:lpstr>
      <vt:lpstr>AWS and GCP</vt:lpstr>
      <vt:lpstr>CSCI 8360 GCP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Computing Crash Course</dc:title>
  <dc:creator>Shannon Quinn</dc:creator>
  <cp:lastModifiedBy>Shannon Quinn</cp:lastModifiedBy>
  <cp:revision>30</cp:revision>
  <dcterms:created xsi:type="dcterms:W3CDTF">2021-01-19T15:05:55Z</dcterms:created>
  <dcterms:modified xsi:type="dcterms:W3CDTF">2021-01-19T16:09:53Z</dcterms:modified>
</cp:coreProperties>
</file>