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14C8AC-DEB2-4780-A787-DC9EE69B135E}">
  <a:tblStyle styleId="{F114C8AC-DEB2-4780-A787-DC9EE69B13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lchemy.cs.washington.edu/spn/poon11.pdf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c64b2f05_2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5c64b2f05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686d0af9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5686d0af9a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126a0a8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http://alchemy.cs.washington.edu/spn/poon11.pdf</a:t>
            </a:r>
            <a:endParaRPr/>
          </a:p>
        </p:txBody>
      </p:sp>
      <p:sp>
        <p:nvSpPr>
          <p:cNvPr id="251" name="Google Shape;251;g5126a0a8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126a0a8a5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126a0a8a5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126a0a8a5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5126a0a8a5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126a0a8a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5126a0a8a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126a0a8a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126a0a8a5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126a0a8a5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5126a0a8a5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323ea6f9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6323ea6f9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86d0af9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686d0af9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126a0a8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126a0a8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686d0af9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686d0af9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86d0af9a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5686d0af9a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126a0a8a5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126a0a8a5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686d0af9a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686d0af9a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b5437e2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6b5437e2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2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ion 3">
  <p:cSld name="TITLE Option 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0" y="1"/>
            <a:ext cx="9144000" cy="38576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mpact"/>
              <a:buNone/>
              <a:defRPr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0" y="3857625"/>
            <a:ext cx="9144000" cy="12919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>
            <a:off x="114301" y="5060810"/>
            <a:ext cx="8915399" cy="0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14"/>
          <p:cNvCxnSpPr/>
          <p:nvPr/>
        </p:nvCxnSpPr>
        <p:spPr>
          <a:xfrm>
            <a:off x="114300" y="3857625"/>
            <a:ext cx="0" cy="1203185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9029699" y="3857625"/>
            <a:ext cx="0" cy="1203185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7" y="3708750"/>
            <a:ext cx="543277" cy="42523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91771" y="3923650"/>
            <a:ext cx="8537928" cy="4097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sz="27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3" type="body"/>
          </p:nvPr>
        </p:nvSpPr>
        <p:spPr>
          <a:xfrm>
            <a:off x="492125" y="4333366"/>
            <a:ext cx="5500113" cy="259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4" type="body"/>
          </p:nvPr>
        </p:nvSpPr>
        <p:spPr>
          <a:xfrm>
            <a:off x="492125" y="4682218"/>
            <a:ext cx="5500113" cy="2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i="1"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908" y="4423480"/>
            <a:ext cx="2478392" cy="61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856">
          <p15:clr>
            <a:srgbClr val="FBAE40"/>
          </p15:clr>
        </p15:guide>
        <p15:guide id="2" orient="horz" pos="30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Option 1">
  <p:cSld name="CONTENT Option 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4543425"/>
            <a:ext cx="9144000" cy="6061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45" y="4458943"/>
            <a:ext cx="3111543" cy="76711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14301" y="88759"/>
            <a:ext cx="8915399" cy="4972050"/>
          </a:xfrm>
          <a:prstGeom prst="rect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8583" y="340961"/>
            <a:ext cx="8251825" cy="5377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 u="sng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1" y="-207340"/>
            <a:ext cx="471091" cy="51337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58789" y="878682"/>
            <a:ext cx="8251825" cy="32920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/>
        </p:nvSpPr>
        <p:spPr>
          <a:xfrm>
            <a:off x="8549357" y="4679151"/>
            <a:ext cx="562541" cy="251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3" type="body"/>
          </p:nvPr>
        </p:nvSpPr>
        <p:spPr>
          <a:xfrm>
            <a:off x="4633913" y="4714906"/>
            <a:ext cx="3913187" cy="1702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pos="2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">
  <p:cSld name="Closing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4543425"/>
            <a:ext cx="9144000" cy="6061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45" y="4458943"/>
            <a:ext cx="3111543" cy="76711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14301" y="88759"/>
            <a:ext cx="8915399" cy="4972050"/>
          </a:xfrm>
          <a:prstGeom prst="rect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14299" y="1638319"/>
            <a:ext cx="8915399" cy="6099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1" sz="30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114300" y="2248223"/>
            <a:ext cx="8915400" cy="2546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4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UGA">
  <p:cSld name="ABOUT UGA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114301" y="88759"/>
            <a:ext cx="8915399" cy="4972050"/>
          </a:xfrm>
          <a:prstGeom prst="rect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017589" y="2393496"/>
            <a:ext cx="7108825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</a:pPr>
            <a:r>
              <a:rPr b="0" i="0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Chartered by the state of Georgia in 1785, the University of Georgia is the birthplace of public higher education in America — launching our nation’s great tradition of world-class public education. What began as a commitment to inspire the next generation grows stronger today through global research, hands-on learning and extensive outreach. A top value in public higher education, Georgia’s flagship university thrives in a community that combines a culture-rich college town with a strong economic center.</a:t>
            </a:r>
            <a:endParaRPr sz="110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7584" y="913062"/>
            <a:ext cx="1708832" cy="98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pos="2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ption 1">
  <p:cSld name="TITLE Option 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0"/>
            <a:ext cx="9144000" cy="51495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14300" y="88759"/>
            <a:ext cx="8915400" cy="4972050"/>
          </a:xfrm>
          <a:prstGeom prst="rect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82574" y="2987940"/>
            <a:ext cx="8578851" cy="327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i="1"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i="1"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i="1"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i="1"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i="1"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82574" y="2197787"/>
            <a:ext cx="8578851" cy="3214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110469"/>
            <a:ext cx="2438988" cy="265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356" y="4136580"/>
            <a:ext cx="3101288" cy="76458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282575" y="1472711"/>
            <a:ext cx="8578850" cy="5655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BAE40"/>
          </p15:clr>
        </p15:guide>
        <p15:guide id="2" orient="horz" pos="3132">
          <p15:clr>
            <a:srgbClr val="FBAE40"/>
          </p15:clr>
        </p15:guide>
        <p15:guide id="3" orient="horz" pos="30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ption 2">
  <p:cSld name="1_TITLE Option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0" y="0"/>
            <a:ext cx="3429000" cy="51495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2356" y="4292245"/>
            <a:ext cx="2664400" cy="65687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>
            <p:ph idx="2" type="pic"/>
          </p:nvPr>
        </p:nvSpPr>
        <p:spPr>
          <a:xfrm>
            <a:off x="3429001" y="0"/>
            <a:ext cx="5714999" cy="51495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mpact"/>
              <a:buNone/>
              <a:defRPr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9" name="Google Shape;99;p19"/>
          <p:cNvCxnSpPr/>
          <p:nvPr/>
        </p:nvCxnSpPr>
        <p:spPr>
          <a:xfrm>
            <a:off x="114300" y="5060810"/>
            <a:ext cx="3314700" cy="0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9"/>
          <p:cNvCxnSpPr/>
          <p:nvPr/>
        </p:nvCxnSpPr>
        <p:spPr>
          <a:xfrm>
            <a:off x="114300" y="88759"/>
            <a:ext cx="3314700" cy="0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114300" y="88759"/>
            <a:ext cx="0" cy="4972051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734914"/>
            <a:ext cx="1694041" cy="1846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98698" y="3286079"/>
            <a:ext cx="2622189" cy="479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i="1"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498475" y="1067991"/>
            <a:ext cx="2622550" cy="13023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i="0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4" type="body"/>
          </p:nvPr>
        </p:nvSpPr>
        <p:spPr>
          <a:xfrm>
            <a:off x="498475" y="2370305"/>
            <a:ext cx="2622550" cy="4310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02">
          <p15:clr>
            <a:srgbClr val="FBAE40"/>
          </p15:clr>
        </p15:guide>
        <p15:guide id="2" orient="horz" pos="285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VIDE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4543425"/>
            <a:ext cx="9144000" cy="6061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45" y="4458943"/>
            <a:ext cx="3111543" cy="76711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114301" y="88759"/>
            <a:ext cx="8915399" cy="4972050"/>
          </a:xfrm>
          <a:prstGeom prst="rect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8583" y="340961"/>
            <a:ext cx="8251825" cy="467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mpact"/>
              <a:buNone/>
              <a:defRPr b="1" sz="2700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•"/>
              <a:defRPr>
                <a:latin typeface="Impact"/>
                <a:ea typeface="Impact"/>
                <a:cs typeface="Impact"/>
                <a:sym typeface="Impact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•"/>
              <a:defRPr>
                <a:latin typeface="Impact"/>
                <a:ea typeface="Impact"/>
                <a:cs typeface="Impact"/>
                <a:sym typeface="Impact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1" y="-207340"/>
            <a:ext cx="471091" cy="513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2" type="media"/>
          </p:nvPr>
        </p:nvSpPr>
        <p:spPr>
          <a:xfrm>
            <a:off x="1012425" y="1031735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None/>
              <a:defRPr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Char char="•"/>
              <a:defRPr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mpact"/>
              <a:buChar char="•"/>
              <a:defRPr i="0" sz="15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•"/>
              <a:defRPr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•"/>
              <a:defRPr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•"/>
              <a:defRPr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•"/>
              <a:defRPr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•"/>
              <a:defRPr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mpact"/>
              <a:buChar char="•"/>
              <a:defRPr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3" name="Google Shape;113;p20"/>
          <p:cNvSpPr txBox="1"/>
          <p:nvPr/>
        </p:nvSpPr>
        <p:spPr>
          <a:xfrm>
            <a:off x="6892000" y="457642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8549357" y="4679151"/>
            <a:ext cx="562541" cy="251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>
            <p:ph idx="3" type="body"/>
          </p:nvPr>
        </p:nvSpPr>
        <p:spPr>
          <a:xfrm>
            <a:off x="4633913" y="4714906"/>
            <a:ext cx="3913187" cy="1702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30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AGENDA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0" y="4543425"/>
            <a:ext cx="9144000" cy="6061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45" y="4458943"/>
            <a:ext cx="3111543" cy="767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114301" y="88759"/>
            <a:ext cx="8915399" cy="4972050"/>
          </a:xfrm>
          <a:prstGeom prst="rect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1" y="-207340"/>
            <a:ext cx="471091" cy="51337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457201" y="295276"/>
            <a:ext cx="8253207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1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3550" y="808876"/>
            <a:ext cx="8253413" cy="3474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1"/>
          <p:cNvSpPr txBox="1"/>
          <p:nvPr/>
        </p:nvSpPr>
        <p:spPr>
          <a:xfrm>
            <a:off x="8549357" y="4679151"/>
            <a:ext cx="562541" cy="251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633913" y="4714906"/>
            <a:ext cx="3913187" cy="1702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pos="2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Option 2">
  <p:cSld name="CONTENT Option 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0" y="4543425"/>
            <a:ext cx="9144000" cy="6061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45" y="4458943"/>
            <a:ext cx="3111543" cy="76711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/>
          <p:nvPr/>
        </p:nvSpPr>
        <p:spPr>
          <a:xfrm>
            <a:off x="114301" y="88759"/>
            <a:ext cx="8915399" cy="4972050"/>
          </a:xfrm>
          <a:prstGeom prst="rect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1" y="-207340"/>
            <a:ext cx="471091" cy="51337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9686" y="874114"/>
            <a:ext cx="3521764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4484916" y="874114"/>
            <a:ext cx="3521764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3" type="body"/>
          </p:nvPr>
        </p:nvSpPr>
        <p:spPr>
          <a:xfrm>
            <a:off x="459686" y="347402"/>
            <a:ext cx="3521764" cy="52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sng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4" type="body"/>
          </p:nvPr>
        </p:nvSpPr>
        <p:spPr>
          <a:xfrm>
            <a:off x="4484916" y="347402"/>
            <a:ext cx="3521764" cy="52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2100" u="sng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2"/>
          <p:cNvSpPr txBox="1"/>
          <p:nvPr/>
        </p:nvSpPr>
        <p:spPr>
          <a:xfrm>
            <a:off x="8549357" y="4679151"/>
            <a:ext cx="562541" cy="251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>
            <p:ph idx="5" type="body"/>
          </p:nvPr>
        </p:nvSpPr>
        <p:spPr>
          <a:xfrm>
            <a:off x="4633913" y="4714906"/>
            <a:ext cx="3913187" cy="1702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>
          <p15:clr>
            <a:srgbClr val="FBAE40"/>
          </p15:clr>
        </p15:guide>
        <p15:guide id="3" pos="360">
          <p15:clr>
            <a:srgbClr val="FBAE40"/>
          </p15:clr>
        </p15:guide>
        <p15:guide id="4" pos="720">
          <p15:clr>
            <a:srgbClr val="FBAE40"/>
          </p15:clr>
        </p15:guide>
        <p15:guide id="5" pos="1080">
          <p15:clr>
            <a:srgbClr val="FBAE40"/>
          </p15:clr>
        </p15:guide>
        <p15:guide id="6" pos="1440">
          <p15:clr>
            <a:srgbClr val="FBAE40"/>
          </p15:clr>
        </p15:guide>
        <p15:guide id="7" pos="1800">
          <p15:clr>
            <a:srgbClr val="FBAE40"/>
          </p15:clr>
        </p15:guide>
        <p15:guide id="8" pos="2160">
          <p15:clr>
            <a:srgbClr val="FBAE40"/>
          </p15:clr>
        </p15:guide>
        <p15:guide id="9" pos="2520">
          <p15:clr>
            <a:srgbClr val="FBAE40"/>
          </p15:clr>
        </p15:guide>
        <p15:guide id="10" pos="3240">
          <p15:clr>
            <a:srgbClr val="FBAE40"/>
          </p15:clr>
        </p15:guide>
        <p15:guide id="11" pos="3600">
          <p15:clr>
            <a:srgbClr val="FBAE40"/>
          </p15:clr>
        </p15:guide>
        <p15:guide id="12" pos="3960">
          <p15:clr>
            <a:srgbClr val="FBAE40"/>
          </p15:clr>
        </p15:guide>
        <p15:guide id="13" pos="4320">
          <p15:clr>
            <a:srgbClr val="FBAE40"/>
          </p15:clr>
        </p15:guide>
        <p15:guide id="14" pos="5040">
          <p15:clr>
            <a:srgbClr val="FBAE40"/>
          </p15:clr>
        </p15:guide>
        <p15:guide id="15" pos="5400">
          <p15:clr>
            <a:srgbClr val="FBAE40"/>
          </p15:clr>
        </p15:guide>
        <p15:guide id="16" pos="5760">
          <p15:clr>
            <a:srgbClr val="FBAE40"/>
          </p15:clr>
        </p15:guide>
        <p15:guide id="17" pos="4680">
          <p15:clr>
            <a:srgbClr val="FBAE40"/>
          </p15:clr>
        </p15:guide>
        <p15:guide id="18" orient="horz" pos="2889">
          <p15:clr>
            <a:srgbClr val="FBAE40"/>
          </p15:clr>
        </p15:guide>
        <p15:guide id="19" orient="horz" pos="3132">
          <p15:clr>
            <a:srgbClr val="FBAE40"/>
          </p15:clr>
        </p15:guide>
        <p15:guide id="20" pos="144">
          <p15:clr>
            <a:srgbClr val="FBAE40"/>
          </p15:clr>
        </p15:guide>
        <p15:guide id="21" orient="horz" pos="216">
          <p15:clr>
            <a:srgbClr val="FBAE40"/>
          </p15:clr>
        </p15:guide>
        <p15:guide id="22" pos="28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Option 3">
  <p:cSld name="CONTENT Option 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4543425"/>
            <a:ext cx="9144000" cy="6061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45" y="4458943"/>
            <a:ext cx="3111543" cy="76711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114301" y="88759"/>
            <a:ext cx="8915399" cy="4972050"/>
          </a:xfrm>
          <a:prstGeom prst="rect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1" y="-207340"/>
            <a:ext cx="471091" cy="51337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57201" y="341709"/>
            <a:ext cx="2378075" cy="5322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sng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3327263" y="341709"/>
            <a:ext cx="2378075" cy="53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sng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3" type="body"/>
          </p:nvPr>
        </p:nvSpPr>
        <p:spPr>
          <a:xfrm>
            <a:off x="6178138" y="341709"/>
            <a:ext cx="2378075" cy="53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sng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4" type="body"/>
          </p:nvPr>
        </p:nvSpPr>
        <p:spPr>
          <a:xfrm>
            <a:off x="457201" y="873919"/>
            <a:ext cx="2378075" cy="32920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5" type="body"/>
          </p:nvPr>
        </p:nvSpPr>
        <p:spPr>
          <a:xfrm>
            <a:off x="3327263" y="873919"/>
            <a:ext cx="2378075" cy="32920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6" type="body"/>
          </p:nvPr>
        </p:nvSpPr>
        <p:spPr>
          <a:xfrm>
            <a:off x="6178138" y="873919"/>
            <a:ext cx="2378075" cy="32920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3"/>
          <p:cNvSpPr txBox="1"/>
          <p:nvPr/>
        </p:nvSpPr>
        <p:spPr>
          <a:xfrm>
            <a:off x="8549357" y="4679151"/>
            <a:ext cx="562541" cy="251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/>
          <p:nvPr>
            <p:ph idx="7" type="body"/>
          </p:nvPr>
        </p:nvSpPr>
        <p:spPr>
          <a:xfrm>
            <a:off x="4633913" y="4714906"/>
            <a:ext cx="3913187" cy="1702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i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>
          <p15:clr>
            <a:srgbClr val="FBAE40"/>
          </p15:clr>
        </p15:guide>
        <p15:guide id="3" pos="360">
          <p15:clr>
            <a:srgbClr val="FBAE40"/>
          </p15:clr>
        </p15:guide>
        <p15:guide id="4" pos="720">
          <p15:clr>
            <a:srgbClr val="FBAE40"/>
          </p15:clr>
        </p15:guide>
        <p15:guide id="5" pos="1080">
          <p15:clr>
            <a:srgbClr val="FBAE40"/>
          </p15:clr>
        </p15:guide>
        <p15:guide id="6" pos="1440">
          <p15:clr>
            <a:srgbClr val="FBAE40"/>
          </p15:clr>
        </p15:guide>
        <p15:guide id="7" pos="1800">
          <p15:clr>
            <a:srgbClr val="FBAE40"/>
          </p15:clr>
        </p15:guide>
        <p15:guide id="8" pos="2160">
          <p15:clr>
            <a:srgbClr val="FBAE40"/>
          </p15:clr>
        </p15:guide>
        <p15:guide id="9" pos="2520">
          <p15:clr>
            <a:srgbClr val="FBAE40"/>
          </p15:clr>
        </p15:guide>
        <p15:guide id="10" pos="3240">
          <p15:clr>
            <a:srgbClr val="FBAE40"/>
          </p15:clr>
        </p15:guide>
        <p15:guide id="11" pos="3600">
          <p15:clr>
            <a:srgbClr val="FBAE40"/>
          </p15:clr>
        </p15:guide>
        <p15:guide id="12" pos="3960">
          <p15:clr>
            <a:srgbClr val="FBAE40"/>
          </p15:clr>
        </p15:guide>
        <p15:guide id="13" pos="4320">
          <p15:clr>
            <a:srgbClr val="FBAE40"/>
          </p15:clr>
        </p15:guide>
        <p15:guide id="14" pos="4680">
          <p15:clr>
            <a:srgbClr val="FBAE40"/>
          </p15:clr>
        </p15:guide>
        <p15:guide id="15" pos="5040">
          <p15:clr>
            <a:srgbClr val="FBAE40"/>
          </p15:clr>
        </p15:guide>
        <p15:guide id="16" pos="5400">
          <p15:clr>
            <a:srgbClr val="FBAE40"/>
          </p15:clr>
        </p15:guide>
        <p15:guide id="17" pos="5760">
          <p15:clr>
            <a:srgbClr val="FBAE40"/>
          </p15:clr>
        </p15:guide>
        <p15:guide id="18" orient="horz" pos="216">
          <p15:clr>
            <a:srgbClr val="FBAE40"/>
          </p15:clr>
        </p15:guide>
        <p15:guide id="19" pos="288">
          <p15:clr>
            <a:srgbClr val="FBAE40"/>
          </p15:clr>
        </p15:guide>
        <p15:guide id="20" orient="horz" pos="30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Option 1">
  <p:cSld name="SECTION TITLE Option 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0" y="0"/>
            <a:ext cx="9144000" cy="51495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114300" y="88759"/>
            <a:ext cx="8915400" cy="4972050"/>
          </a:xfrm>
          <a:prstGeom prst="rect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638744" y="1936462"/>
            <a:ext cx="8040688" cy="628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638744" y="2564643"/>
            <a:ext cx="8040688" cy="3000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Option 2">
  <p:cSld name="SECTION TITLE Option 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>
            <p:ph idx="2" type="pic"/>
          </p:nvPr>
        </p:nvSpPr>
        <p:spPr>
          <a:xfrm>
            <a:off x="3425641" y="0"/>
            <a:ext cx="5718359" cy="51494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5"/>
          <p:cNvSpPr/>
          <p:nvPr/>
        </p:nvSpPr>
        <p:spPr>
          <a:xfrm>
            <a:off x="0" y="0"/>
            <a:ext cx="3429000" cy="51495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5"/>
          <p:cNvCxnSpPr/>
          <p:nvPr/>
        </p:nvCxnSpPr>
        <p:spPr>
          <a:xfrm>
            <a:off x="114300" y="5060810"/>
            <a:ext cx="3314700" cy="0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114300" y="88759"/>
            <a:ext cx="3314700" cy="0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5"/>
          <p:cNvCxnSpPr/>
          <p:nvPr/>
        </p:nvCxnSpPr>
        <p:spPr>
          <a:xfrm>
            <a:off x="114300" y="88759"/>
            <a:ext cx="0" cy="4972051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98475" y="1067991"/>
            <a:ext cx="2622550" cy="13023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i="0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3" type="body"/>
          </p:nvPr>
        </p:nvSpPr>
        <p:spPr>
          <a:xfrm>
            <a:off x="498475" y="2370305"/>
            <a:ext cx="2622550" cy="4310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Option 3">
  <p:cSld name="SECTION TITLE Option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>
            <p:ph idx="2" type="pic"/>
          </p:nvPr>
        </p:nvSpPr>
        <p:spPr>
          <a:xfrm>
            <a:off x="0" y="0"/>
            <a:ext cx="9144000" cy="4118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6"/>
          <p:cNvSpPr/>
          <p:nvPr/>
        </p:nvSpPr>
        <p:spPr>
          <a:xfrm>
            <a:off x="0" y="4118883"/>
            <a:ext cx="9144000" cy="10306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1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6"/>
          <p:cNvCxnSpPr/>
          <p:nvPr/>
        </p:nvCxnSpPr>
        <p:spPr>
          <a:xfrm>
            <a:off x="114301" y="5060810"/>
            <a:ext cx="8915399" cy="0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26"/>
          <p:cNvCxnSpPr/>
          <p:nvPr/>
        </p:nvCxnSpPr>
        <p:spPr>
          <a:xfrm>
            <a:off x="9029699" y="4118883"/>
            <a:ext cx="0" cy="941927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26"/>
          <p:cNvCxnSpPr/>
          <p:nvPr/>
        </p:nvCxnSpPr>
        <p:spPr>
          <a:xfrm>
            <a:off x="114300" y="4118883"/>
            <a:ext cx="0" cy="941927"/>
          </a:xfrm>
          <a:prstGeom prst="straightConnector1">
            <a:avLst/>
          </a:prstGeom>
          <a:noFill/>
          <a:ln cap="flat" cmpd="sng" w="9525">
            <a:solidFill>
              <a:srgbClr val="BC1E3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91771" y="4212511"/>
            <a:ext cx="8537928" cy="4097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sz="27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3" type="body"/>
          </p:nvPr>
        </p:nvSpPr>
        <p:spPr>
          <a:xfrm>
            <a:off x="492125" y="4622226"/>
            <a:ext cx="5500113" cy="259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s://github.com/arranger1044/awesome-spn" TargetMode="External"/><Relationship Id="rId5" Type="http://schemas.openxmlformats.org/officeDocument/2006/relationships/hyperlink" Target="https://github.com/arranger1044/awesome-sp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5" Type="http://schemas.openxmlformats.org/officeDocument/2006/relationships/hyperlink" Target="https://github.com/SPFlow/SPFlo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3" type="body"/>
          </p:nvPr>
        </p:nvSpPr>
        <p:spPr>
          <a:xfrm>
            <a:off x="492125" y="4219081"/>
            <a:ext cx="5500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200"/>
              <a:t>Mohammadreza Im</a:t>
            </a:r>
            <a:r>
              <a:rPr lang="en" sz="1200"/>
              <a:t>an, </a:t>
            </a:r>
            <a:r>
              <a:rPr i="1" lang="en" sz="1000"/>
              <a:t>second year CS PhD student</a:t>
            </a:r>
            <a:endParaRPr i="1"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200"/>
              <a:t>Denish Khetan, </a:t>
            </a:r>
            <a:r>
              <a:rPr i="1" lang="en" sz="1000"/>
              <a:t>MS AI student</a:t>
            </a:r>
            <a:endParaRPr i="1"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75" name="Google Shape;175;p27"/>
          <p:cNvSpPr txBox="1"/>
          <p:nvPr>
            <p:ph idx="4" type="body"/>
          </p:nvPr>
        </p:nvSpPr>
        <p:spPr>
          <a:xfrm>
            <a:off x="492163" y="4579480"/>
            <a:ext cx="5500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100"/>
              <a:t>Data science practicum, CSCI 8360</a:t>
            </a:r>
            <a:r>
              <a:rPr lang="en" sz="1100"/>
              <a:t>, Spring 2019</a:t>
            </a:r>
            <a:endParaRPr sz="1100"/>
          </a:p>
        </p:txBody>
      </p:sp>
      <p:pic>
        <p:nvPicPr>
          <p:cNvPr descr="Home"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1" y="100168"/>
            <a:ext cx="2329703" cy="45040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719725" y="794100"/>
            <a:ext cx="76326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Team Squadron </a:t>
            </a:r>
            <a:b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(Well Organized Team)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Kaggle Santander Customer Transaction Prediction Competition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Clusterings </a:t>
            </a:r>
            <a:endParaRPr sz="1400"/>
          </a:p>
        </p:txBody>
      </p:sp>
      <p:sp>
        <p:nvSpPr>
          <p:cNvPr id="245" name="Google Shape;245;p36"/>
          <p:cNvSpPr txBox="1"/>
          <p:nvPr>
            <p:ph idx="2" type="body"/>
          </p:nvPr>
        </p:nvSpPr>
        <p:spPr>
          <a:xfrm>
            <a:off x="457200" y="726150"/>
            <a:ext cx="81192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b="1" lang="en" u="sng"/>
              <a:t>Support Vector Machine(SVM):</a:t>
            </a:r>
            <a:endParaRPr b="1" u="sng"/>
          </a:p>
        </p:txBody>
      </p:sp>
      <p:sp>
        <p:nvSpPr>
          <p:cNvPr id="246" name="Google Shape;246;p36"/>
          <p:cNvSpPr txBox="1"/>
          <p:nvPr>
            <p:ph idx="2" type="body"/>
          </p:nvPr>
        </p:nvSpPr>
        <p:spPr>
          <a:xfrm>
            <a:off x="457200" y="1030950"/>
            <a:ext cx="81192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Best Accuracy so far </a:t>
            </a:r>
            <a:br>
              <a:rPr lang="en"/>
            </a:br>
            <a:r>
              <a:rPr lang="en"/>
              <a:t>on training set: </a:t>
            </a:r>
            <a:r>
              <a:rPr b="1" lang="en"/>
              <a:t>0.9005</a:t>
            </a:r>
            <a:br>
              <a:rPr lang="en"/>
            </a:br>
            <a:r>
              <a:rPr lang="en"/>
              <a:t>On test set (Kaggle): </a:t>
            </a:r>
            <a:r>
              <a:rPr b="1" lang="en"/>
              <a:t>0.5003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Poly: 0.5000, Sigmoid: 0.5003, </a:t>
            </a:r>
            <a:br>
              <a:rPr lang="en"/>
            </a:br>
            <a:r>
              <a:rPr lang="en"/>
              <a:t>Gaussian: </a:t>
            </a:r>
            <a:r>
              <a:rPr lang="en">
                <a:solidFill>
                  <a:srgbClr val="47494D"/>
                </a:solidFill>
                <a:highlight>
                  <a:srgbClr val="FFFFFF"/>
                </a:highlight>
              </a:rPr>
              <a:t>0.5539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654529"/>
            <a:ext cx="8423999" cy="181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375" y="363797"/>
            <a:ext cx="4286001" cy="238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Sum-Product Networks</a:t>
            </a:r>
            <a:endParaRPr sz="1400"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12" y="1019152"/>
            <a:ext cx="7080376" cy="29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176975" y="4199750"/>
            <a:ext cx="569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800" u="sng">
                <a:hlinkClick r:id="rId4"/>
              </a:rPr>
              <a:t>https://github.com/arranger1044/awesome-spn</a:t>
            </a:r>
            <a:endParaRPr sz="800" u="sng">
              <a:hlinkClick r:id="rId5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Sum-Product Networks</a:t>
            </a:r>
            <a:endParaRPr sz="1400"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23" y="795975"/>
            <a:ext cx="5803475" cy="14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700" y="1977677"/>
            <a:ext cx="6949525" cy="24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/>
        </p:nvSpPr>
        <p:spPr>
          <a:xfrm>
            <a:off x="176975" y="4199750"/>
            <a:ext cx="569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800" u="sng">
                <a:hlinkClick r:id="rId5"/>
              </a:rPr>
              <a:t>https://github.com/SPFlow/SPFlow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Neural Net &amp; Deep Learning</a:t>
            </a:r>
            <a:endParaRPr sz="1400"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50" y="989662"/>
            <a:ext cx="5476899" cy="26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925" y="3704100"/>
            <a:ext cx="72771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275" y="243900"/>
            <a:ext cx="823500" cy="33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Currently working on / Future Enhancements </a:t>
            </a:r>
            <a:endParaRPr sz="1400"/>
          </a:p>
        </p:txBody>
      </p:sp>
      <p:sp>
        <p:nvSpPr>
          <p:cNvPr id="277" name="Google Shape;277;p40"/>
          <p:cNvSpPr txBox="1"/>
          <p:nvPr>
            <p:ph idx="2" type="body"/>
          </p:nvPr>
        </p:nvSpPr>
        <p:spPr>
          <a:xfrm>
            <a:off x="457200" y="726150"/>
            <a:ext cx="81192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Readme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Wiki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Paper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Ethics Policy Checklist 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Improving applied models 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K-Nearest Neighbor (KNN) 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Current status of the project </a:t>
            </a:r>
            <a:endParaRPr sz="1400"/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25" y="731775"/>
            <a:ext cx="7822501" cy="3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/>
        </p:nvSpPr>
        <p:spPr>
          <a:xfrm>
            <a:off x="2820150" y="1636150"/>
            <a:ext cx="3503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Thanks</a:t>
            </a:r>
            <a:endParaRPr b="1" i="1" sz="30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Q&amp;A</a:t>
            </a:r>
            <a:endParaRPr b="1" i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458583" y="388149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About the challenge </a:t>
            </a:r>
            <a:endParaRPr sz="1400"/>
          </a:p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457200" y="732238"/>
            <a:ext cx="81192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/>
              <a:t>Based on the given customer transaction data by Santander Bank, </a:t>
            </a:r>
            <a:r>
              <a:rPr lang="en">
                <a:highlight>
                  <a:srgbClr val="FFFFFF"/>
                </a:highlight>
              </a:rPr>
              <a:t>identify which customers will make a specific transaction in the future, irrespective of the amount of money transacted. </a:t>
            </a:r>
            <a:endParaRPr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58583" y="1531149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Dataset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85" name="Google Shape;185;p28"/>
          <p:cNvSpPr txBox="1"/>
          <p:nvPr>
            <p:ph idx="2" type="body"/>
          </p:nvPr>
        </p:nvSpPr>
        <p:spPr>
          <a:xfrm>
            <a:off x="457200" y="1916338"/>
            <a:ext cx="81192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/>
              <a:t>Dataset:</a:t>
            </a:r>
            <a:r>
              <a:rPr lang="en"/>
              <a:t> Anonymized dataset containing numeric feature variables, the binary target column (classification)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/>
              <a:t>Training dataset:</a:t>
            </a:r>
            <a:r>
              <a:rPr lang="en"/>
              <a:t> 200,000 samples consist of 200 features and the target  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/>
              <a:t>Test dataset:</a:t>
            </a:r>
            <a:r>
              <a:rPr lang="en"/>
              <a:t> 200,000 instances consist of same 200 features of the training set </a:t>
            </a:r>
            <a:endParaRPr sz="1400"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638" y="3292637"/>
            <a:ext cx="5520725" cy="11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Challenges with Dataset</a:t>
            </a:r>
            <a:endParaRPr sz="1400"/>
          </a:p>
        </p:txBody>
      </p:sp>
      <p:sp>
        <p:nvSpPr>
          <p:cNvPr id="192" name="Google Shape;192;p29"/>
          <p:cNvSpPr txBox="1"/>
          <p:nvPr>
            <p:ph idx="2" type="body"/>
          </p:nvPr>
        </p:nvSpPr>
        <p:spPr>
          <a:xfrm>
            <a:off x="457200" y="726150"/>
            <a:ext cx="81192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/>
              <a:t>No details about the features, only </a:t>
            </a:r>
            <a:r>
              <a:rPr lang="en"/>
              <a:t>numerical data (tabular data)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classification (zero/one)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458583" y="21697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Statistics </a:t>
            </a:r>
            <a:endParaRPr sz="1400"/>
          </a:p>
        </p:txBody>
      </p:sp>
      <p:sp>
        <p:nvSpPr>
          <p:cNvPr id="194" name="Google Shape;194;p29"/>
          <p:cNvSpPr txBox="1"/>
          <p:nvPr>
            <p:ph idx="2" type="body"/>
          </p:nvPr>
        </p:nvSpPr>
        <p:spPr>
          <a:xfrm>
            <a:off x="457200" y="2554950"/>
            <a:ext cx="81192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/>
              <a:t>No correlation between data, the highest absolute correlation: 0.08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200 features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Unbalanced training set, less than 15% class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29"/>
          <p:cNvGraphicFramePr/>
          <p:nvPr/>
        </p:nvGraphicFramePr>
        <p:xfrm>
          <a:off x="6747600" y="7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{F114C8AC-DEB2-4780-A787-DC9EE69B135E}</a:tableStyleId>
              </a:tblPr>
              <a:tblGrid>
                <a:gridCol w="609600"/>
                <a:gridCol w="609600"/>
                <a:gridCol w="609600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</a:t>
                      </a:r>
                      <a:r>
                        <a:rPr lang="en" sz="800"/>
                        <a:t>arget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abs corr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var_81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-0.08092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0.080917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var_139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-0.07408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0.07408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var_12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-0.06949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0.069489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var_6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0.066731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0.066731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var_110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0.064275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0.064275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var_146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-0.06364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0.063644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var_53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0.063399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0.063399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var_26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0.062422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0.062422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var_76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-0.06192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0.061917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var_174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-0.06167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0.061669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var_22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0.060558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0.060558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var_21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-0.05848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0.058483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var_99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0.058367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0.058367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var_166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-0.05777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0.057773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var_80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-0.05761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0.057609</a:t>
                      </a:r>
                      <a:endParaRPr sz="800"/>
                    </a:p>
                  </a:txBody>
                  <a:tcPr marT="0" marB="0" marR="0" marL="0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var_190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0.055973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0.055973</a:t>
                      </a:r>
                      <a:endParaRPr sz="800"/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3" type="body"/>
          </p:nvPr>
        </p:nvSpPr>
        <p:spPr>
          <a:xfrm>
            <a:off x="4633913" y="4714906"/>
            <a:ext cx="3913200" cy="17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12" y="892662"/>
            <a:ext cx="7443973" cy="35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Train data visualization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Preprocessing </a:t>
            </a:r>
            <a:endParaRPr sz="1400"/>
          </a:p>
        </p:txBody>
      </p:sp>
      <p:sp>
        <p:nvSpPr>
          <p:cNvPr id="208" name="Google Shape;208;p31"/>
          <p:cNvSpPr txBox="1"/>
          <p:nvPr>
            <p:ph idx="2" type="body"/>
          </p:nvPr>
        </p:nvSpPr>
        <p:spPr>
          <a:xfrm>
            <a:off x="457200" y="726150"/>
            <a:ext cx="82518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/>
              <a:t>Outliers:  if (abs(z-score) &gt; 3) =&gt; removed ≃12000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Standard error of the mean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 z-score of 3 is 3 standard deviation above the mean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Clean data (no need of imputation)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Normalization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Scaling 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Selection: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Using Recursive Feature Elimination (RFE) method by Logistic Regression (150 feature been selected with rank 1)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Using random forest model and feature importance method (73 features)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Based on the high rank of correlation to the target (27 features)</a:t>
            </a:r>
            <a:endParaRPr sz="14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975" y="1951950"/>
            <a:ext cx="978150" cy="76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25" y="802350"/>
            <a:ext cx="1085051" cy="8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2450" y="1167079"/>
            <a:ext cx="978150" cy="78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Evaluation</a:t>
            </a:r>
            <a:r>
              <a:rPr lang="en" sz="1400"/>
              <a:t> </a:t>
            </a:r>
            <a:endParaRPr sz="1400"/>
          </a:p>
        </p:txBody>
      </p:sp>
      <p:sp>
        <p:nvSpPr>
          <p:cNvPr id="217" name="Google Shape;217;p32"/>
          <p:cNvSpPr txBox="1"/>
          <p:nvPr>
            <p:ph idx="2" type="body"/>
          </p:nvPr>
        </p:nvSpPr>
        <p:spPr>
          <a:xfrm>
            <a:off x="457200" y="726150"/>
            <a:ext cx="81192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AUROC (Area Under the Receiver Operating Characteristics) as a measurement for accuracy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Area under the Receiver Operating Characteristic is a common summary statistic for the goodness of a predictor in a binary classification task.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true positive rate (Sensitivity) is plotted in function of the false positive rate (100-Specificity) for different cut-off points.</a:t>
            </a: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Confusion Matrix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a better comparison between 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Approaches </a:t>
            </a:r>
            <a:endParaRPr sz="1400"/>
          </a:p>
        </p:txBody>
      </p:sp>
      <p:sp>
        <p:nvSpPr>
          <p:cNvPr id="223" name="Google Shape;223;p33"/>
          <p:cNvSpPr txBox="1"/>
          <p:nvPr>
            <p:ph idx="2" type="body"/>
          </p:nvPr>
        </p:nvSpPr>
        <p:spPr>
          <a:xfrm>
            <a:off x="457200" y="726150"/>
            <a:ext cx="81192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Trees &amp; Random Forest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Clusterings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Sum-Product Networks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 &amp; Deep Learning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2" type="body"/>
          </p:nvPr>
        </p:nvSpPr>
        <p:spPr>
          <a:xfrm>
            <a:off x="457200" y="726150"/>
            <a:ext cx="81192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Decision Tree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Best Accuracy so far </a:t>
            </a:r>
            <a:br>
              <a:rPr lang="en"/>
            </a:br>
            <a:r>
              <a:rPr lang="en"/>
              <a:t>on training set: </a:t>
            </a:r>
            <a:r>
              <a:rPr b="1" lang="en"/>
              <a:t>0.8396</a:t>
            </a:r>
            <a:br>
              <a:rPr lang="en"/>
            </a:br>
            <a:r>
              <a:rPr lang="en"/>
              <a:t>On test set (Kaggle): </a:t>
            </a:r>
            <a:r>
              <a:rPr b="1" lang="en"/>
              <a:t>0.5662</a:t>
            </a:r>
            <a:endParaRPr b="1"/>
          </a:p>
          <a:p>
            <a:pPr indent="45720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(test size 0.15, random_state: 1)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Trees &amp; Random Forest</a:t>
            </a:r>
            <a:endParaRPr sz="1400"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50" y="396625"/>
            <a:ext cx="4281649" cy="25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000725"/>
            <a:ext cx="8665024" cy="14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idx="2" type="body"/>
          </p:nvPr>
        </p:nvSpPr>
        <p:spPr>
          <a:xfrm>
            <a:off x="457200" y="726150"/>
            <a:ext cx="81192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Random Forest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Best Accuracy so far </a:t>
            </a:r>
            <a:br>
              <a:rPr lang="en"/>
            </a:br>
            <a:r>
              <a:rPr lang="en"/>
              <a:t>on training set: </a:t>
            </a:r>
            <a:r>
              <a:rPr b="1" lang="en"/>
              <a:t>0.7241</a:t>
            </a:r>
            <a:br>
              <a:rPr lang="en"/>
            </a:br>
            <a:r>
              <a:rPr lang="en"/>
              <a:t>On test set (Kaggle): </a:t>
            </a:r>
            <a:r>
              <a:rPr b="1" lang="en"/>
              <a:t>0.8050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458583" y="340961"/>
            <a:ext cx="825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1400"/>
              <a:t>Trees &amp; Random Forest</a:t>
            </a:r>
            <a:endParaRPr sz="1400"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450" y="495650"/>
            <a:ext cx="5633376" cy="19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00" y="2957359"/>
            <a:ext cx="8655149" cy="144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EORGIA BRAND">
      <a:dk1>
        <a:srgbClr val="000000"/>
      </a:dk1>
      <a:lt1>
        <a:srgbClr val="FFFFFF"/>
      </a:lt1>
      <a:dk2>
        <a:srgbClr val="BA0C2F"/>
      </a:dk2>
      <a:lt2>
        <a:srgbClr val="D6D2C4"/>
      </a:lt2>
      <a:accent1>
        <a:srgbClr val="9EA2A2"/>
      </a:accent1>
      <a:accent2>
        <a:srgbClr val="66435A"/>
      </a:accent2>
      <a:accent3>
        <a:srgbClr val="BFB800"/>
      </a:accent3>
      <a:accent4>
        <a:srgbClr val="00677F"/>
      </a:accent4>
      <a:accent5>
        <a:srgbClr val="776E64"/>
      </a:accent5>
      <a:accent6>
        <a:srgbClr val="FFCD00"/>
      </a:accent6>
      <a:hlink>
        <a:srgbClr val="00A3AD"/>
      </a:hlink>
      <a:folHlink>
        <a:srgbClr val="594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