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300" r:id="rId3"/>
    <p:sldId id="257" r:id="rId4"/>
    <p:sldId id="260" r:id="rId5"/>
    <p:sldId id="261" r:id="rId6"/>
    <p:sldId id="262" r:id="rId7"/>
    <p:sldId id="271" r:id="rId8"/>
    <p:sldId id="274" r:id="rId9"/>
    <p:sldId id="275" r:id="rId10"/>
    <p:sldId id="263" r:id="rId11"/>
    <p:sldId id="291" r:id="rId12"/>
    <p:sldId id="266" r:id="rId13"/>
    <p:sldId id="279" r:id="rId14"/>
    <p:sldId id="298" r:id="rId15"/>
    <p:sldId id="264" r:id="rId16"/>
    <p:sldId id="267" r:id="rId17"/>
    <p:sldId id="292" r:id="rId18"/>
    <p:sldId id="268" r:id="rId19"/>
    <p:sldId id="270" r:id="rId20"/>
    <p:sldId id="276" r:id="rId21"/>
    <p:sldId id="296" r:id="rId22"/>
    <p:sldId id="285" r:id="rId23"/>
    <p:sldId id="293" r:id="rId24"/>
    <p:sldId id="286" r:id="rId25"/>
    <p:sldId id="288" r:id="rId26"/>
    <p:sldId id="287" r:id="rId27"/>
    <p:sldId id="294" r:id="rId28"/>
    <p:sldId id="301" r:id="rId29"/>
    <p:sldId id="289" r:id="rId30"/>
    <p:sldId id="304" r:id="rId31"/>
    <p:sldId id="297" r:id="rId32"/>
    <p:sldId id="295" r:id="rId33"/>
    <p:sldId id="278" r:id="rId34"/>
    <p:sldId id="277" r:id="rId35"/>
    <p:sldId id="281" r:id="rId36"/>
    <p:sldId id="283" r:id="rId37"/>
    <p:sldId id="282" r:id="rId38"/>
    <p:sldId id="28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F5D95-5D04-431A-82EC-790A95650FE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C2CE-8D7B-453A-8F95-CDB160B7A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797C26B-B53D-4D43-88D5-0935AC356080}" type="slidenum">
              <a:rPr lang="zh-CN" altLang="en-US" sz="1200">
                <a:latin typeface="Times New Roman" panose="02020603050405020304" pitchFamily="18" charset="0"/>
              </a:rPr>
              <a:pPr algn="r"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59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67D03E9-B795-4FF2-81A6-8CFF8D01B5F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05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821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86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179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6DEB7F-3A83-4120-B66C-A2A9690CE966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179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E317139-E811-4126-89E1-66D25FC27A5C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794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916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05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023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72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BF546E7-BA0F-487C-A361-C74C428EF3B7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55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676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999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55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672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453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74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A9742F-9210-4918-A76C-6BA52264979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/>
          <p:cNvSpPr>
            <a:spLocks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42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320C72-B6D4-4AF3-B0FC-E1F2726760A5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93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01272C2-7775-4FC0-B9A6-7F069416D57E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94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12DDE0-E47B-4DB1-B36F-505D4A69BB39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76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FF9F50-B61F-4D37-981E-4382C0270D01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6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F6F60A-0C9E-4144-81FD-F7CD945F147F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51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911207-50B1-4960-8C51-48B827AD1088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18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6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0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63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0468B-032A-4BB8-AE45-036304385C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88162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89991-4819-45F9-8CF6-5B2906E6C5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69629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8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2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8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8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5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image" Target="../media/image31.png"/><Relationship Id="rId4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hyperlink" Target="https://en.wikipedia.org/wiki/Event_%28probability_theory%29" TargetMode="External"/><Relationship Id="rId4" Type="http://schemas.openxmlformats.org/officeDocument/2006/relationships/hyperlink" Target="https://en.wikipedia.org/wiki/Probabil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8763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B915984-C019-4E6E-B54C-18FA41D4C1DB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52400"/>
            <a:ext cx="8839200" cy="38862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sz="6000" dirty="0"/>
            </a:br>
            <a:br>
              <a:rPr lang="en-US" altLang="en-US" sz="6000" dirty="0"/>
            </a:br>
            <a:r>
              <a:rPr lang="en-US" altLang="en-US" sz="6000" dirty="0"/>
              <a:t>Data Mining </a:t>
            </a:r>
            <a:br>
              <a:rPr lang="en-US" altLang="en-US" sz="6000" dirty="0"/>
            </a:br>
            <a:r>
              <a:rPr lang="en-US" altLang="en-US" sz="6000" dirty="0"/>
              <a:t> </a:t>
            </a:r>
            <a:br>
              <a:rPr lang="en-US" altLang="en-US" sz="4800" dirty="0"/>
            </a:br>
            <a:r>
              <a:rPr lang="en-US" altLang="en-US" sz="4800" dirty="0"/>
              <a:t>Samah Fodeh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296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26B8F91-A1B5-4CA6-A450-D2586229280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058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dirty="0"/>
              <a:t>Overfitting </a:t>
            </a:r>
            <a:endParaRPr lang="en-US" altLang="en-US" sz="3200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4582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400" u="sng" dirty="0"/>
              <a:t>Overfitting</a:t>
            </a:r>
            <a:r>
              <a:rPr lang="en-US" altLang="en-US" sz="2400" dirty="0"/>
              <a:t>:  a classification model may </a:t>
            </a:r>
            <a:r>
              <a:rPr lang="en-US" altLang="en-US" sz="2400" dirty="0" err="1"/>
              <a:t>overfit</a:t>
            </a:r>
            <a:r>
              <a:rPr lang="en-US" altLang="en-US" sz="2400" dirty="0"/>
              <a:t> the training data </a:t>
            </a:r>
          </a:p>
          <a:p>
            <a:pPr lvl="1" eaLnBrk="1" hangingPunct="1"/>
            <a:r>
              <a:rPr lang="en-US" altLang="en-US" dirty="0"/>
              <a:t>Too many branches, some may reflect anomalies due to noise or outliers</a:t>
            </a:r>
          </a:p>
          <a:p>
            <a:pPr lvl="1" eaLnBrk="1" hangingPunct="1"/>
            <a:r>
              <a:rPr lang="en-US" altLang="en-US" dirty="0"/>
              <a:t>Poor accuracy for unseen samples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943225"/>
            <a:ext cx="5715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4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Model Evaluation Metrics</a:t>
            </a:r>
          </a:p>
          <a:p>
            <a:r>
              <a:rPr lang="en-US" dirty="0"/>
              <a:t>Model Evaluation </a:t>
            </a:r>
            <a:r>
              <a:rPr lang="en-US" altLang="en-US" dirty="0"/>
              <a:t>&amp; Data Management</a:t>
            </a:r>
            <a:endParaRPr lang="en-US" dirty="0"/>
          </a:p>
          <a:p>
            <a:r>
              <a:rPr lang="en-US" dirty="0"/>
              <a:t>Model Enhancement</a:t>
            </a:r>
          </a:p>
          <a:p>
            <a:r>
              <a:rPr lang="en-US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34977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402638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Model Evaluation Metrics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048000"/>
            <a:ext cx="4724400" cy="3505200"/>
          </a:xfrm>
        </p:spPr>
        <p:txBody>
          <a:bodyPr/>
          <a:lstStyle/>
          <a:p>
            <a:r>
              <a:rPr lang="en-US" altLang="en-US" sz="2400" b="1"/>
              <a:t>Classifier Accuracy, </a:t>
            </a:r>
            <a:r>
              <a:rPr lang="en-US" altLang="en-US" sz="2400"/>
              <a:t>or recognition rate: percentage of test set tuples that are correctly classified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/>
              <a:t>Accuracy = (TP + TN)/All</a:t>
            </a:r>
            <a:endParaRPr lang="en-US" altLang="en-US"/>
          </a:p>
          <a:p>
            <a:r>
              <a:rPr lang="en-US" altLang="en-US" sz="2400" b="1"/>
              <a:t>Error rate:</a:t>
            </a:r>
            <a:r>
              <a:rPr lang="en-US" altLang="en-US" sz="2400"/>
              <a:t> </a:t>
            </a:r>
            <a:r>
              <a:rPr lang="en-US" altLang="en-US" sz="2400" i="1"/>
              <a:t>1 –</a:t>
            </a:r>
            <a:r>
              <a:rPr lang="en-US" altLang="en-US" sz="2400"/>
              <a:t> </a:t>
            </a:r>
            <a:r>
              <a:rPr lang="en-US" altLang="en-US" sz="2400" i="1"/>
              <a:t>accuracy</a:t>
            </a:r>
            <a:r>
              <a:rPr lang="en-US" altLang="en-US" sz="2400"/>
              <a:t>, 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/>
              <a:t>Error rate = (FP + FN)/All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5791200" y="13716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Sensitivity</a:t>
            </a:r>
            <a:r>
              <a:rPr lang="en-US" altLang="en-US" sz="2400" dirty="0">
                <a:latin typeface="Calibri" panose="020F0502020204030204" pitchFamily="34" charset="0"/>
              </a:rPr>
              <a:t>: True Positive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Sensitivity = TP/P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Specificity</a:t>
            </a:r>
            <a:r>
              <a:rPr lang="en-US" altLang="en-US" sz="2400" dirty="0">
                <a:latin typeface="Calibri" panose="020F0502020204030204" pitchFamily="34" charset="0"/>
              </a:rPr>
              <a:t>: True Negative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Specificity = TN/N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Class Imbalance Problem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One class may be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</a:rPr>
              <a:t>rare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, e.g. fraud, or HIV-positive</a:t>
            </a:r>
            <a:endParaRPr lang="en-US" altLang="en-US" sz="2400" b="1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F measure (F1 or F-score): harmonic mean of precision and recall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/>
        </p:nvGraphicFramePr>
        <p:xfrm>
          <a:off x="3048000" y="1371600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80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B5CE0AE-96DF-4259-A1CC-2B82A6BDABB2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12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3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4267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2895601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65314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402638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Model Evaluation Metrics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1176" y="1371600"/>
            <a:ext cx="8429625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Precision</a:t>
            </a:r>
            <a:r>
              <a:rPr lang="en-US" altLang="en-US" sz="2400" dirty="0"/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Recall: </a:t>
            </a:r>
            <a:r>
              <a:rPr lang="en-US" altLang="en-US" sz="2400" dirty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Inverse relationship between precision &amp; recall</a:t>
            </a:r>
          </a:p>
          <a:p>
            <a:pPr>
              <a:lnSpc>
                <a:spcPct val="80000"/>
              </a:lnSpc>
            </a:pPr>
            <a:r>
              <a:rPr lang="en-US" altLang="en-US" sz="2400" b="1" i="1" dirty="0"/>
              <a:t>F</a:t>
            </a:r>
            <a:r>
              <a:rPr lang="en-US" altLang="en-US" sz="2400" b="1" dirty="0"/>
              <a:t> measure (</a:t>
            </a:r>
            <a:r>
              <a:rPr lang="en-US" altLang="en-US" sz="2400" b="1" i="1" dirty="0"/>
              <a:t>F</a:t>
            </a:r>
            <a:r>
              <a:rPr lang="en-US" altLang="en-US" sz="2400" b="1" i="1" baseline="-25000" dirty="0"/>
              <a:t>1</a:t>
            </a:r>
            <a:r>
              <a:rPr lang="en-US" altLang="en-US" sz="2400" b="1" dirty="0"/>
              <a:t> </a:t>
            </a:r>
            <a:r>
              <a:rPr lang="en-US" altLang="en-US" sz="2400" dirty="0"/>
              <a:t>or</a:t>
            </a:r>
            <a:r>
              <a:rPr lang="en-US" altLang="en-US" sz="2400" b="1" dirty="0"/>
              <a:t> </a:t>
            </a:r>
            <a:r>
              <a:rPr lang="en-US" altLang="en-US" sz="2400" b="1" i="1" dirty="0"/>
              <a:t>F</a:t>
            </a:r>
            <a:r>
              <a:rPr lang="en-US" altLang="en-US" sz="2400" b="1" dirty="0"/>
              <a:t>-score)</a:t>
            </a:r>
            <a:r>
              <a:rPr lang="en-US" altLang="en-US" sz="2400" dirty="0"/>
              <a:t>: harmonic mean of precision and recall,</a:t>
            </a:r>
            <a:endParaRPr lang="en-US" altLang="en-US" sz="24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i="1" dirty="0"/>
          </a:p>
          <a:p>
            <a:pPr>
              <a:lnSpc>
                <a:spcPct val="80000"/>
              </a:lnSpc>
            </a:pPr>
            <a:r>
              <a:rPr lang="en-US" altLang="en-US" sz="2400" b="1" i="1" dirty="0" err="1"/>
              <a:t>F</a:t>
            </a:r>
            <a:r>
              <a:rPr lang="en-US" altLang="en-US" sz="2400" b="1" i="1" baseline="-25000" dirty="0" err="1">
                <a:cs typeface="Tahoma" panose="020B0604030504040204" pitchFamily="34" charset="0"/>
              </a:rPr>
              <a:t>ß</a:t>
            </a:r>
            <a:r>
              <a:rPr lang="en-US" altLang="en-US" sz="2400" b="1" dirty="0"/>
              <a:t>:  </a:t>
            </a:r>
            <a:r>
              <a:rPr lang="en-US" altLang="en-US" sz="2400" dirty="0"/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assigns </a:t>
            </a:r>
            <a:r>
              <a:rPr lang="en-US" altLang="en-US" dirty="0">
                <a:cs typeface="Tahoma" panose="020B0604030504040204" pitchFamily="34" charset="0"/>
              </a:rPr>
              <a:t>ß times as much weight to recall as to precision</a:t>
            </a:r>
            <a:endParaRPr lang="en-US" altLang="en-US" dirty="0"/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2574925" y="50101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54280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2932BB5-2B5F-4063-B8B0-701506E4B323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13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pic>
        <p:nvPicPr>
          <p:cNvPr id="54281" name="Picture 8" descr="8F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5791201"/>
            <a:ext cx="5791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99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  <a:p>
            <a:r>
              <a:rPr lang="en-US" dirty="0">
                <a:solidFill>
                  <a:srgbClr val="FF0000"/>
                </a:solidFill>
              </a:rPr>
              <a:t>Model Robustness </a:t>
            </a:r>
            <a:r>
              <a:rPr lang="en-US" altLang="en-US" dirty="0">
                <a:solidFill>
                  <a:srgbClr val="FF0000"/>
                </a:solidFill>
              </a:rPr>
              <a:t>&amp; Data Management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Model Enhancement</a:t>
            </a:r>
          </a:p>
          <a:p>
            <a:r>
              <a:rPr lang="en-US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87795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Robustness &amp; Data Management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Methods for evaluating /estimating a classifier’s performance: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Holdout method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Bootstrap</a:t>
            </a:r>
          </a:p>
        </p:txBody>
      </p:sp>
      <p:sp>
        <p:nvSpPr>
          <p:cNvPr id="5120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8EE23F3-7C02-4FEC-A88A-573DF8A1D8F9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15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5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527136"/>
            <a:ext cx="8921337" cy="1066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Model Robustness &amp; Data Management</a:t>
            </a:r>
            <a:br>
              <a:rPr lang="en-US" altLang="en-US" dirty="0"/>
            </a:br>
            <a:endParaRPr lang="en-US" altLang="en-US" sz="40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203325"/>
            <a:ext cx="8763000" cy="52736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Holdout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Training set (e.g., 2/3) for model construction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Test set (e.g., 1/3) for accuracy estimation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Cross-validation</a:t>
            </a:r>
            <a:r>
              <a:rPr lang="en-US" altLang="en-US" sz="2400" dirty="0"/>
              <a:t> (</a:t>
            </a:r>
            <a:r>
              <a:rPr lang="en-US" altLang="en-US" sz="2400" i="1" dirty="0"/>
              <a:t>k</a:t>
            </a:r>
            <a:r>
              <a:rPr lang="en-US" altLang="en-US" sz="2400" dirty="0"/>
              <a:t>-fold, where k = 10 is most popular)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Randomly partition the data into </a:t>
            </a:r>
            <a:r>
              <a:rPr lang="en-US" altLang="en-US" i="1" dirty="0"/>
              <a:t>k</a:t>
            </a:r>
            <a:r>
              <a:rPr lang="en-US" altLang="en-US" dirty="0"/>
              <a:t> </a:t>
            </a:r>
            <a:r>
              <a:rPr lang="en-US" altLang="en-US" i="1" dirty="0"/>
              <a:t>mutually exclusive</a:t>
            </a:r>
            <a:r>
              <a:rPr lang="en-US" altLang="en-US" dirty="0"/>
              <a:t> subsets, each approximately equal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At </a:t>
            </a:r>
            <a:r>
              <a:rPr lang="en-US" altLang="en-US" i="1" dirty="0"/>
              <a:t>i</a:t>
            </a:r>
            <a:r>
              <a:rPr lang="en-US" altLang="en-US" dirty="0"/>
              <a:t>-</a:t>
            </a:r>
            <a:r>
              <a:rPr lang="en-US" altLang="en-US" dirty="0" err="1"/>
              <a:t>th</a:t>
            </a:r>
            <a:r>
              <a:rPr lang="en-US" altLang="en-US" dirty="0"/>
              <a:t> iteration, use D</a:t>
            </a:r>
            <a:r>
              <a:rPr lang="en-US" altLang="en-US" baseline="-25000" dirty="0"/>
              <a:t>i </a:t>
            </a:r>
            <a:r>
              <a:rPr lang="en-US" altLang="en-US" dirty="0"/>
              <a:t>as test set and others as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u="sng" dirty="0"/>
              <a:t>Leave-one-out</a:t>
            </a:r>
            <a:r>
              <a:rPr lang="en-US" altLang="en-US" dirty="0"/>
              <a:t>: </a:t>
            </a:r>
            <a:r>
              <a:rPr lang="en-US" altLang="en-US" i="1" dirty="0"/>
              <a:t>k</a:t>
            </a:r>
            <a:r>
              <a:rPr lang="en-US" altLang="en-US" dirty="0"/>
              <a:t> folds where </a:t>
            </a:r>
            <a:r>
              <a:rPr lang="en-US" altLang="en-US" i="1" dirty="0"/>
              <a:t>k</a:t>
            </a:r>
            <a:r>
              <a:rPr lang="en-US" altLang="en-US" dirty="0"/>
              <a:t> = # of tuples, for small sized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b="1" u="sng" dirty="0"/>
              <a:t>*Stratified cross-validation*</a:t>
            </a:r>
            <a:r>
              <a:rPr lang="en-US" altLang="en-US" dirty="0"/>
              <a:t>: folds are stratified so that class dist. in each fold is approx. the same as that in the initial data</a:t>
            </a:r>
          </a:p>
        </p:txBody>
      </p:sp>
      <p:sp>
        <p:nvSpPr>
          <p:cNvPr id="5632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E33E676-BE38-46FB-80ED-CD636A4F1AB4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16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7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2060626"/>
            <a:ext cx="5857875" cy="31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3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8042" y="164431"/>
            <a:ext cx="91440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Model Robustness &amp; Data Management</a:t>
            </a:r>
            <a:endParaRPr lang="en-US" altLang="en-US" sz="40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0884" y="1143000"/>
            <a:ext cx="86106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b="1" dirty="0"/>
              <a:t>Bootstrap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Used for small data sets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bootstrap was introduced as a general method for assessing the </a:t>
            </a:r>
            <a:r>
              <a:rPr lang="en-US" altLang="en-US" sz="2000" dirty="0">
                <a:solidFill>
                  <a:srgbClr val="FF0000"/>
                </a:solidFill>
              </a:rPr>
              <a:t>statistical accuracy </a:t>
            </a:r>
            <a:r>
              <a:rPr lang="en-US" altLang="en-US" sz="2000" dirty="0"/>
              <a:t>of an estimator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Samples the given training points uniformly </a:t>
            </a:r>
            <a:r>
              <a:rPr lang="en-US" altLang="en-US" sz="2000" i="1" dirty="0">
                <a:solidFill>
                  <a:srgbClr val="FF0000"/>
                </a:solidFill>
              </a:rPr>
              <a:t>with replacement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i.e., each time a data point is selected, it is equally likely to be selected again and re-added to the training set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data set with </a:t>
            </a:r>
            <a:r>
              <a:rPr lang="en-US" altLang="en-US" sz="2000" i="1" dirty="0">
                <a:solidFill>
                  <a:srgbClr val="FF0000"/>
                </a:solidFill>
              </a:rPr>
              <a:t>d</a:t>
            </a:r>
            <a:r>
              <a:rPr lang="en-US" altLang="en-US" sz="2000" dirty="0">
                <a:solidFill>
                  <a:srgbClr val="FF0000"/>
                </a:solidFill>
              </a:rPr>
              <a:t> points </a:t>
            </a:r>
            <a:r>
              <a:rPr lang="en-US" altLang="en-US" sz="2000" dirty="0"/>
              <a:t>is sampled </a:t>
            </a:r>
            <a:r>
              <a:rPr lang="en-US" altLang="en-US" sz="2000" i="1" dirty="0"/>
              <a:t>d</a:t>
            </a:r>
            <a:r>
              <a:rPr lang="en-US" altLang="en-US" sz="2000" dirty="0"/>
              <a:t> times, with replacement, resulting in a </a:t>
            </a:r>
            <a:r>
              <a:rPr lang="en-US" altLang="en-US" sz="2000" dirty="0">
                <a:solidFill>
                  <a:srgbClr val="FF0000"/>
                </a:solidFill>
              </a:rPr>
              <a:t>training set of </a:t>
            </a:r>
            <a:r>
              <a:rPr lang="en-US" altLang="en-US" sz="2000" i="1" dirty="0">
                <a:solidFill>
                  <a:srgbClr val="FF0000"/>
                </a:solidFill>
              </a:rPr>
              <a:t>d</a:t>
            </a:r>
            <a:r>
              <a:rPr lang="en-US" altLang="en-US" sz="2000" dirty="0">
                <a:solidFill>
                  <a:srgbClr val="FF0000"/>
                </a:solidFill>
              </a:rPr>
              <a:t> points</a:t>
            </a:r>
            <a:r>
              <a:rPr lang="en-US" altLang="en-US" sz="2000" dirty="0"/>
              <a:t>.  </a:t>
            </a:r>
          </a:p>
        </p:txBody>
      </p:sp>
      <p:sp>
        <p:nvSpPr>
          <p:cNvPr id="57348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1BFF0CD-B3CB-4F0F-9B54-D954451D9042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18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1112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0"/>
            <a:ext cx="8229600" cy="1143000"/>
          </a:xfrm>
        </p:spPr>
        <p:txBody>
          <a:bodyPr/>
          <a:lstStyle/>
          <a:p>
            <a:r>
              <a:rPr lang="en-US" altLang="en-US"/>
              <a:t>An example</a:t>
            </a:r>
          </a:p>
        </p:txBody>
      </p:sp>
      <p:grpSp>
        <p:nvGrpSpPr>
          <p:cNvPr id="8211" name="Group 19"/>
          <p:cNvGrpSpPr>
            <a:grpSpLocks/>
          </p:cNvGrpSpPr>
          <p:nvPr/>
        </p:nvGrpSpPr>
        <p:grpSpPr bwMode="auto">
          <a:xfrm>
            <a:off x="1774826" y="3068639"/>
            <a:ext cx="3097213" cy="1441450"/>
            <a:chOff x="158" y="1570"/>
            <a:chExt cx="1951" cy="908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204" y="1570"/>
              <a:ext cx="131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X=(3.12, 0, 1.57, </a:t>
              </a:r>
            </a:p>
            <a:p>
              <a:r>
                <a:rPr lang="en-US" altLang="en-US"/>
                <a:t>     19.67, 0.22, 2.20)</a:t>
              </a:r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40" y="2205"/>
              <a:ext cx="10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/>
                <a:t>Mean=4.46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58" y="1570"/>
              <a:ext cx="1951" cy="9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12" name="Group 20"/>
          <p:cNvGrpSpPr>
            <a:grpSpLocks/>
          </p:cNvGrpSpPr>
          <p:nvPr/>
        </p:nvGrpSpPr>
        <p:grpSpPr bwMode="auto">
          <a:xfrm>
            <a:off x="6383340" y="1628775"/>
            <a:ext cx="3025775" cy="1295400"/>
            <a:chOff x="3061" y="1026"/>
            <a:chExt cx="1906" cy="816"/>
          </a:xfrm>
        </p:grpSpPr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3061" y="1026"/>
              <a:ext cx="133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X1=(1.57,0.22,19.67,</a:t>
              </a:r>
            </a:p>
            <a:p>
              <a:r>
                <a:rPr lang="en-US" altLang="en-US"/>
                <a:t>        0,0,2.2,3.12)</a:t>
              </a: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3288" y="1570"/>
              <a:ext cx="10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Mean=4.13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061" y="1026"/>
              <a:ext cx="190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6383339" y="3573463"/>
            <a:ext cx="3168650" cy="1223962"/>
            <a:chOff x="3061" y="2251"/>
            <a:chExt cx="1996" cy="771"/>
          </a:xfrm>
        </p:grpSpPr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3061" y="2251"/>
              <a:ext cx="141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X2=(0, 2.20, 2.20,</a:t>
              </a:r>
            </a:p>
            <a:p>
              <a:r>
                <a:rPr lang="en-US" altLang="en-US"/>
                <a:t>        2.20, 19.67, 1.57)</a:t>
              </a:r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3334" y="2704"/>
              <a:ext cx="7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Mean=4.64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3061" y="2251"/>
              <a:ext cx="1996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383338" y="5229226"/>
            <a:ext cx="3097212" cy="1223963"/>
            <a:chOff x="3061" y="3294"/>
            <a:chExt cx="1951" cy="771"/>
          </a:xfrm>
        </p:grpSpPr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061" y="3294"/>
              <a:ext cx="133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X3=(0.22, 3.12,1.57, </a:t>
              </a:r>
            </a:p>
            <a:p>
              <a:r>
                <a:rPr lang="en-US" altLang="en-US"/>
                <a:t>        3.12, 2.20, 0.22)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3424" y="3793"/>
              <a:ext cx="7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Mean=1.74</a:t>
              </a: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3061" y="3294"/>
              <a:ext cx="1951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4872038" y="2420939"/>
            <a:ext cx="14398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4872038" y="3860800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4872038" y="4292600"/>
            <a:ext cx="1439862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6DFEE7A-6F84-4782-BF09-A814500E3626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1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68466" y="365125"/>
            <a:ext cx="8255696" cy="10064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Data Mining </a:t>
            </a:r>
          </a:p>
        </p:txBody>
      </p:sp>
      <p:sp>
        <p:nvSpPr>
          <p:cNvPr id="410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458200" cy="5105400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en-US" sz="3200" dirty="0"/>
          </a:p>
          <a:p>
            <a:r>
              <a:rPr lang="en-US" altLang="en-US" sz="2400" dirty="0"/>
              <a:t>is the process of analyzing data from different perspectives and summarizing it into useful information </a:t>
            </a:r>
          </a:p>
          <a:p>
            <a:endParaRPr lang="en-US" altLang="en-US" sz="2400" dirty="0"/>
          </a:p>
          <a:p>
            <a:r>
              <a:rPr lang="en-US" altLang="en-US" sz="2400" dirty="0"/>
              <a:t>Data mining methods: Classification, clustering, outlier detection, graph mining, summarization…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3200" dirty="0"/>
              <a:t>Some application domains 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Financial data analysis</a:t>
            </a:r>
          </a:p>
          <a:p>
            <a:pPr lvl="1" eaLnBrk="1" hangingPunct="1"/>
            <a:r>
              <a:rPr lang="en-US" altLang="en-US" dirty="0"/>
              <a:t>Biological data analysis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</a:rPr>
              <a:t>Clinical data analysis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228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Procedure for bootstrapping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435975" cy="47085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Let the original sample be x=(x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,…,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Repeat B times</a:t>
            </a:r>
          </a:p>
          <a:p>
            <a:pPr lvl="1"/>
            <a:r>
              <a:rPr lang="en-US" altLang="en-US" sz="2000" dirty="0"/>
              <a:t>Generate a sample x* of size n from x by sampling </a:t>
            </a:r>
            <a:r>
              <a:rPr lang="en-US" altLang="en-US" sz="2000" u="sng" dirty="0"/>
              <a:t>with replacement.</a:t>
            </a:r>
          </a:p>
          <a:p>
            <a:pPr lvl="1"/>
            <a:r>
              <a:rPr lang="en-US" altLang="en-US" sz="2000" dirty="0"/>
              <a:t>Compute          for x*.</a:t>
            </a:r>
          </a:p>
          <a:p>
            <a:pPr>
              <a:buFontTx/>
              <a:buNone/>
            </a:pPr>
            <a:r>
              <a:rPr lang="en-US" altLang="en-US" sz="2400" dirty="0"/>
              <a:t>      </a:t>
            </a:r>
            <a:r>
              <a:rPr lang="en-US" altLang="en-US" sz="2400" dirty="0">
                <a:sym typeface="Wingdings" panose="05000000000000000000" pitchFamily="2" charset="2"/>
              </a:rPr>
              <a:t> </a:t>
            </a:r>
            <a:r>
              <a:rPr lang="en-US" altLang="en-US" sz="2400" dirty="0"/>
              <a:t>Now we end up with bootstrap values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Use these values for calculating the quantities of interest (e.g., standard deviation, confidence intervals)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30479113"/>
              </p:ext>
            </p:extLst>
          </p:nvPr>
        </p:nvGraphicFramePr>
        <p:xfrm>
          <a:off x="3847181" y="2776454"/>
          <a:ext cx="387935" cy="36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215640" imgH="215640" progId="Equation.3">
                  <p:embed/>
                </p:oleObj>
              </mc:Choice>
              <mc:Fallback>
                <p:oleObj name="Equation" r:id="rId3" imgW="215640" imgH="21564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7181" y="2776454"/>
                        <a:ext cx="387935" cy="36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98582180"/>
              </p:ext>
            </p:extLst>
          </p:nvPr>
        </p:nvGraphicFramePr>
        <p:xfrm>
          <a:off x="3944688" y="3753855"/>
          <a:ext cx="31400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5" imgW="977760" imgH="241200" progId="Equation.3">
                  <p:embed/>
                </p:oleObj>
              </mc:Choice>
              <mc:Fallback>
                <p:oleObj name="Equation" r:id="rId5" imgW="977760" imgH="241200" progId="Equation.3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688" y="3753855"/>
                        <a:ext cx="31400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072214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  <a:p>
            <a:r>
              <a:rPr lang="en-US" dirty="0"/>
              <a:t>Model Robustness </a:t>
            </a:r>
            <a:r>
              <a:rPr lang="en-US" altLang="en-US" dirty="0"/>
              <a:t>&amp; Data Management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Model Enhancement</a:t>
            </a:r>
          </a:p>
          <a:p>
            <a:r>
              <a:rPr lang="en-US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09119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372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Model Enhancement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611" y="1543050"/>
            <a:ext cx="10323094" cy="3810000"/>
          </a:xfrm>
        </p:spPr>
        <p:txBody>
          <a:bodyPr/>
          <a:lstStyle/>
          <a:p>
            <a:pPr lvl="1" eaLnBrk="1" hangingPunct="1"/>
            <a:r>
              <a:rPr lang="en-US" altLang="en-US" dirty="0"/>
              <a:t>Ensemble learning: Use a combination of models to improve performance</a:t>
            </a:r>
          </a:p>
          <a:p>
            <a:pPr lvl="1" eaLnBrk="1" hangingPunct="1"/>
            <a:r>
              <a:rPr lang="en-US" altLang="en-US" dirty="0"/>
              <a:t>Combine a series of k learned models, C</a:t>
            </a:r>
            <a:r>
              <a:rPr lang="en-US" altLang="en-US" baseline="-25000" dirty="0"/>
              <a:t>1</a:t>
            </a:r>
            <a:r>
              <a:rPr lang="en-US" altLang="en-US" dirty="0"/>
              <a:t>, C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k</a:t>
            </a:r>
            <a:r>
              <a:rPr lang="en-US" altLang="en-US" dirty="0"/>
              <a:t>, with the aim of creating an improved model C*</a:t>
            </a:r>
          </a:p>
        </p:txBody>
      </p:sp>
      <p:sp>
        <p:nvSpPr>
          <p:cNvPr id="66565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29A33B5-DB7E-430F-9E50-3F58606318DF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22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pic>
        <p:nvPicPr>
          <p:cNvPr id="16386" name="Picture 2" descr="http://cse-wiki.unl.edu/wiki/images/5/54/Combining_classifiers_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85" y="2822408"/>
            <a:ext cx="40386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82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Ensemble methods</a:t>
            </a:r>
          </a:p>
          <a:p>
            <a:endParaRPr lang="en-US" altLang="en-US" sz="2400" dirty="0"/>
          </a:p>
          <a:p>
            <a:pPr lvl="1"/>
            <a:r>
              <a:rPr lang="en-US" altLang="en-US" dirty="0"/>
              <a:t>Bagging: averaging the prediction over a collection of classifiers</a:t>
            </a:r>
          </a:p>
          <a:p>
            <a:pPr lvl="1"/>
            <a:r>
              <a:rPr lang="en-US" altLang="en-US" dirty="0"/>
              <a:t>Boosting: weighted vote with a collection of classifiers</a:t>
            </a:r>
          </a:p>
          <a:p>
            <a:pPr lvl="1"/>
            <a:r>
              <a:rPr lang="en-US" altLang="en-US" dirty="0"/>
              <a:t>Ensemble: combining a set of heterogeneous classifiers</a:t>
            </a:r>
          </a:p>
          <a:p>
            <a:pPr lvl="2"/>
            <a:r>
              <a:rPr lang="en-US" altLang="en-US" dirty="0"/>
              <a:t>Random Forest</a:t>
            </a:r>
          </a:p>
          <a:p>
            <a:pPr lvl="2"/>
            <a:r>
              <a:rPr lang="en-US" altLang="en-US" dirty="0" err="1"/>
              <a:t>AdaBoost</a:t>
            </a:r>
            <a:endParaRPr lang="en-US" altLang="en-US" dirty="0"/>
          </a:p>
          <a:p>
            <a:pPr lvl="2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8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Bagging: </a:t>
            </a:r>
            <a:r>
              <a:rPr lang="en-US" altLang="en-US" dirty="0" err="1">
                <a:solidFill>
                  <a:srgbClr val="FF0000"/>
                </a:solidFill>
              </a:rPr>
              <a:t>B</a:t>
            </a:r>
            <a:r>
              <a:rPr lang="en-US" altLang="en-US" dirty="0" err="1"/>
              <a:t>ootsrap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Agg</a:t>
            </a:r>
            <a:r>
              <a:rPr lang="en-US" altLang="en-US" dirty="0"/>
              <a:t>regation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33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dirty="0"/>
              <a:t>Training</a:t>
            </a:r>
          </a:p>
          <a:p>
            <a:pPr lvl="1" eaLnBrk="1" hangingPunct="1"/>
            <a:r>
              <a:rPr lang="en-US" altLang="en-US" sz="2000" dirty="0"/>
              <a:t>Bootstrap: Given a set D of </a:t>
            </a:r>
            <a:r>
              <a:rPr lang="en-US" altLang="en-US" sz="2000" i="1" dirty="0"/>
              <a:t>d </a:t>
            </a:r>
            <a:r>
              <a:rPr lang="en-US" altLang="en-US" sz="2000" dirty="0"/>
              <a:t>points, at each iteration </a:t>
            </a:r>
            <a:r>
              <a:rPr lang="en-US" altLang="en-US" sz="2000" i="1" dirty="0"/>
              <a:t>i</a:t>
            </a:r>
            <a:r>
              <a:rPr lang="en-US" altLang="en-US" sz="2000" dirty="0"/>
              <a:t>, a training set D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d</a:t>
            </a:r>
            <a:r>
              <a:rPr lang="en-US" altLang="en-US" sz="2000" dirty="0"/>
              <a:t> points is sampled with replacement from D </a:t>
            </a:r>
          </a:p>
          <a:p>
            <a:pPr lvl="1"/>
            <a:r>
              <a:rPr lang="en-US" altLang="en-US" sz="2000" dirty="0"/>
              <a:t>A classifier model </a:t>
            </a:r>
            <a:r>
              <a:rPr lang="en-US" altLang="en-US" sz="2000" dirty="0" err="1"/>
              <a:t>M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is learned for each sample D</a:t>
            </a:r>
            <a:r>
              <a:rPr lang="en-US" altLang="en-US" sz="2000" baseline="-25000" dirty="0"/>
              <a:t>i  </a:t>
            </a:r>
            <a:r>
              <a:rPr lang="en-US" altLang="en-US" sz="2000" dirty="0"/>
              <a:t>of the bootstrap</a:t>
            </a:r>
          </a:p>
          <a:p>
            <a:pPr eaLnBrk="1" hangingPunct="1"/>
            <a:r>
              <a:rPr lang="en-US" altLang="en-US" sz="2000" dirty="0"/>
              <a:t>Classification: classify an unknown sample</a:t>
            </a:r>
            <a:r>
              <a:rPr lang="en-US" altLang="en-US" sz="2000" b="1" dirty="0"/>
              <a:t> X</a:t>
            </a:r>
            <a:r>
              <a:rPr lang="en-US" altLang="en-US" sz="2000" dirty="0"/>
              <a:t> </a:t>
            </a:r>
          </a:p>
          <a:p>
            <a:pPr lvl="1" eaLnBrk="1" hangingPunct="1"/>
            <a:r>
              <a:rPr lang="en-US" altLang="en-US" sz="2000" dirty="0"/>
              <a:t>Each classifier </a:t>
            </a:r>
            <a:r>
              <a:rPr lang="en-US" altLang="en-US" sz="2000" dirty="0" err="1"/>
              <a:t>M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returns its class prediction</a:t>
            </a:r>
          </a:p>
          <a:p>
            <a:pPr lvl="1" eaLnBrk="1" hangingPunct="1"/>
            <a:r>
              <a:rPr lang="en-US" altLang="en-US" sz="2000" dirty="0"/>
              <a:t>The bagged classifier M* counts the </a:t>
            </a:r>
            <a:r>
              <a:rPr lang="en-US" altLang="en-US" sz="2000" dirty="0">
                <a:solidFill>
                  <a:srgbClr val="FF0000"/>
                </a:solidFill>
              </a:rPr>
              <a:t>votes</a:t>
            </a:r>
            <a:r>
              <a:rPr lang="en-US" altLang="en-US" sz="2000" dirty="0"/>
              <a:t> and assigns the class with the most votes to </a:t>
            </a:r>
            <a:r>
              <a:rPr lang="en-US" altLang="en-US" sz="2000" b="1" dirty="0"/>
              <a:t>X</a:t>
            </a:r>
            <a:endParaRPr lang="en-US" altLang="en-US" sz="2000" dirty="0"/>
          </a:p>
          <a:p>
            <a:r>
              <a:rPr lang="en-US" altLang="en-US" sz="2000" dirty="0"/>
              <a:t>Prediction: for a given test point, assign the class with the majority of votes</a:t>
            </a:r>
          </a:p>
          <a:p>
            <a:pPr eaLnBrk="1" hangingPunct="1"/>
            <a:r>
              <a:rPr lang="en-US" altLang="en-US" sz="2000" dirty="0"/>
              <a:t>Accuracy</a:t>
            </a:r>
          </a:p>
          <a:p>
            <a:pPr lvl="1"/>
            <a:r>
              <a:rPr lang="en-US" altLang="en-US" sz="2000" dirty="0"/>
              <a:t>Increases classifier stability/reduces variance</a:t>
            </a:r>
          </a:p>
          <a:p>
            <a:pPr lvl="1" eaLnBrk="1" hangingPunct="1"/>
            <a:r>
              <a:rPr lang="en-US" altLang="en-US" sz="2000" dirty="0"/>
              <a:t>Often significantly better than a single classifier derived from D</a:t>
            </a:r>
          </a:p>
          <a:p>
            <a:pPr lvl="1" eaLnBrk="1" hangingPunct="1"/>
            <a:r>
              <a:rPr lang="en-US" altLang="en-US" sz="2000" dirty="0"/>
              <a:t>Proved improved accuracy in prediction</a:t>
            </a:r>
          </a:p>
        </p:txBody>
      </p:sp>
      <p:sp>
        <p:nvSpPr>
          <p:cNvPr id="67588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033392A-B573-4783-8431-6B8A8458D785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24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5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979" y="341813"/>
            <a:ext cx="10515600" cy="1325563"/>
          </a:xfrm>
        </p:spPr>
        <p:txBody>
          <a:bodyPr/>
          <a:lstStyle/>
          <a:p>
            <a:r>
              <a:rPr lang="en-US" altLang="en-US"/>
              <a:t>Bagging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61" y="1302683"/>
            <a:ext cx="42195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85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58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Boosting</a:t>
            </a:r>
            <a:endParaRPr lang="en-US" altLang="en-US" sz="2800"/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36295" y="1219200"/>
            <a:ext cx="8839200" cy="5486400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en-US" altLang="en-US" sz="2400" dirty="0"/>
              <a:t>Analogy: Consult several doctors, based on a combination of weighted diagnoses—weight assigned based on the previous diagnosis accuracy</a:t>
            </a:r>
          </a:p>
          <a:p>
            <a:pPr marL="457200" indent="-457200"/>
            <a:r>
              <a:rPr lang="en-US" altLang="en-US" sz="2400" dirty="0"/>
              <a:t>Main idea: Combine many weak classifiers to produce a powerful committee</a:t>
            </a:r>
          </a:p>
          <a:p>
            <a:pPr marL="457200" indent="-457200"/>
            <a:r>
              <a:rPr lang="en-US" altLang="en-US" sz="2400" dirty="0"/>
              <a:t>How boosting works?</a:t>
            </a:r>
          </a:p>
          <a:p>
            <a:pPr marL="914400" lvl="1" indent="-457200"/>
            <a:r>
              <a:rPr lang="en-US" altLang="en-US" b="1" dirty="0"/>
              <a:t>Weights</a:t>
            </a:r>
            <a:r>
              <a:rPr lang="en-US" altLang="en-US" dirty="0"/>
              <a:t> are assigned to each training point</a:t>
            </a:r>
          </a:p>
          <a:p>
            <a:pPr marL="914400" lvl="1" indent="-457200"/>
            <a:r>
              <a:rPr lang="en-US" altLang="en-US" dirty="0"/>
              <a:t>A series of k classifiers is iteratively learned</a:t>
            </a:r>
          </a:p>
          <a:p>
            <a:pPr marL="1371600" lvl="2" indent="-457200"/>
            <a:r>
              <a:rPr lang="en-US" altLang="en-US" dirty="0"/>
              <a:t>Learn classifier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endParaRPr lang="en-US" altLang="en-US" dirty="0"/>
          </a:p>
          <a:p>
            <a:pPr marL="1371600" lvl="2" indent="-457200"/>
            <a:r>
              <a:rPr lang="en-US" altLang="en-US" dirty="0"/>
              <a:t>Update the weights of the data points to allow the subsequent classifier, M</a:t>
            </a:r>
            <a:r>
              <a:rPr lang="en-US" altLang="en-US" baseline="-25000" dirty="0"/>
              <a:t>i+1</a:t>
            </a:r>
            <a:r>
              <a:rPr lang="en-US" altLang="en-US" dirty="0"/>
              <a:t>, to </a:t>
            </a:r>
            <a:r>
              <a:rPr lang="en-US" altLang="en-US" b="1" dirty="0"/>
              <a:t>pay more attention to the training points that were misclassified</a:t>
            </a:r>
            <a:r>
              <a:rPr lang="en-US" altLang="en-US" dirty="0"/>
              <a:t> by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endParaRPr lang="en-US" altLang="en-US" dirty="0"/>
          </a:p>
          <a:p>
            <a:pPr marL="914400" lvl="1" indent="-457200"/>
            <a:r>
              <a:rPr lang="en-US" altLang="en-US" dirty="0"/>
              <a:t>The final </a:t>
            </a:r>
            <a:r>
              <a:rPr lang="en-US" altLang="en-US" b="1" dirty="0"/>
              <a:t>M* combines the votes</a:t>
            </a:r>
            <a:r>
              <a:rPr lang="en-US" altLang="en-US" dirty="0"/>
              <a:t> of each individual classifier, where the weight of each classifier's vote is a function of its accuracy</a:t>
            </a:r>
          </a:p>
          <a:p>
            <a:pPr marL="457200" indent="-457200"/>
            <a:r>
              <a:rPr lang="en-US" altLang="en-US" sz="2400" dirty="0"/>
              <a:t>Comparing with bagging: Boosting tends to have greater accuracy, but it also risks overfitting the model to misclassified data</a:t>
            </a:r>
          </a:p>
        </p:txBody>
      </p:sp>
      <p:sp>
        <p:nvSpPr>
          <p:cNvPr id="68612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554E722-355B-4011-9D5B-5B2BA6A8603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26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67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858" y="1825625"/>
            <a:ext cx="7430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6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forest of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/>
              <a:t> trees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</a:t>
            </a:r>
            <a:r>
              <a:rPr lang="en-US" dirty="0"/>
              <a:t>Each trees is a classifier built using a bootstrap sample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within a tree, at each node: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Select m variables at random 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Find the best feature to split the tree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 to predict a label of new data: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average/vote the predictions of all trees in the forest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6278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21990"/>
          </a:xfrm>
        </p:spPr>
        <p:txBody>
          <a:bodyPr/>
          <a:lstStyle/>
          <a:p>
            <a:r>
              <a:rPr lang="en-US" altLang="en-US" dirty="0" err="1"/>
              <a:t>AdaBoost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7" name="Text Box 5"/>
              <p:cNvSpPr txBox="1">
                <a:spLocks noChangeArrowheads="1"/>
              </p:cNvSpPr>
              <p:nvPr/>
            </p:nvSpPr>
            <p:spPr bwMode="auto">
              <a:xfrm>
                <a:off x="601580" y="1363942"/>
                <a:ext cx="10651957" cy="4755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/>
                  <a:t>1- Given (x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,y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)….(</a:t>
                </a:r>
                <a:r>
                  <a:rPr lang="en-US" altLang="en-US" sz="2400" dirty="0" err="1"/>
                  <a:t>x</a:t>
                </a:r>
                <a:r>
                  <a:rPr lang="en-US" altLang="en-US" sz="2400" baseline="-25000" dirty="0" err="1"/>
                  <a:t>n</a:t>
                </a:r>
                <a:r>
                  <a:rPr lang="en-US" altLang="en-US" sz="2400" dirty="0" err="1"/>
                  <a:t>,y</a:t>
                </a:r>
                <a:r>
                  <a:rPr lang="en-US" altLang="en-US" sz="2400" baseline="-25000" dirty="0" err="1"/>
                  <a:t>n</a:t>
                </a:r>
                <a:r>
                  <a:rPr lang="en-US" altLang="en-US" sz="2400" dirty="0"/>
                  <a:t>) and initial weights of data points </a:t>
                </a:r>
                <a:r>
                  <a:rPr lang="en-US" altLang="en-US" sz="2400" dirty="0" err="1"/>
                  <a:t>w</a:t>
                </a:r>
                <a:r>
                  <a:rPr lang="en-US" altLang="en-US" sz="2400" baseline="-25000" dirty="0" err="1"/>
                  <a:t>i</a:t>
                </a:r>
                <a:r>
                  <a:rPr lang="en-US" altLang="en-US" sz="2400" dirty="0"/>
                  <a:t> = 1/n, i=1…n</a:t>
                </a:r>
              </a:p>
              <a:p>
                <a:endParaRPr lang="en-US" altLang="en-US" sz="2400" dirty="0"/>
              </a:p>
              <a:p>
                <a:r>
                  <a:rPr lang="en-US" altLang="en-US" sz="2400" dirty="0"/>
                  <a:t>2- Repeat for m=1,2,…M</a:t>
                </a:r>
                <a:endParaRPr lang="en-US" altLang="en-US" sz="2400" baseline="-25000" dirty="0"/>
              </a:p>
              <a:p>
                <a:pPr lvl="1">
                  <a:buFontTx/>
                  <a:buChar char="•"/>
                </a:pPr>
                <a:r>
                  <a:rPr lang="en-US" altLang="en-US" sz="2400" dirty="0"/>
                  <a:t>run weak classifier 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 {-1,1}</a:t>
                </a:r>
              </a:p>
              <a:p>
                <a:pPr>
                  <a:buFontTx/>
                  <a:buChar char="•"/>
                </a:pPr>
                <a:endParaRPr lang="en-US" altLang="en-US" sz="2400" dirty="0">
                  <a:sym typeface="Wingdings" panose="05000000000000000000" pitchFamily="2" charset="2"/>
                </a:endParaRPr>
              </a:p>
              <a:p>
                <a:pPr lvl="1">
                  <a:buFontTx/>
                  <a:buChar char="•"/>
                </a:pPr>
                <a:r>
                  <a:rPr lang="en-US" altLang="en-US" sz="2400" dirty="0">
                    <a:sym typeface="Wingdings" panose="05000000000000000000" pitchFamily="2" charset="2"/>
                  </a:rPr>
                  <a:t>compute error 			                      =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  <m:sub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en-US" altLang="en-US" sz="2400" baseline="-25000" dirty="0">
                  <a:sym typeface="Wingdings" panose="05000000000000000000" pitchFamily="2" charset="2"/>
                </a:endParaRPr>
              </a:p>
              <a:p>
                <a:pPr>
                  <a:buFontTx/>
                  <a:buChar char="•"/>
                </a:pPr>
                <a:endParaRPr lang="en-US" altLang="en-US" sz="2400" dirty="0">
                  <a:sym typeface="Wingdings" panose="05000000000000000000" pitchFamily="2" charset="2"/>
                </a:endParaRPr>
              </a:p>
              <a:p>
                <a:pPr lvl="1">
                  <a:buFontTx/>
                  <a:buChar char="•"/>
                </a:pPr>
                <a:r>
                  <a:rPr lang="en-US" altLang="en-US" sz="2400" dirty="0">
                    <a:sym typeface="Wingdings" panose="05000000000000000000" pitchFamily="2" charset="2"/>
                  </a:rPr>
                  <a:t>Update classifier importance 	</a:t>
                </a:r>
                <a:endParaRPr lang="en-US" altLang="en-US" sz="2400" dirty="0"/>
              </a:p>
              <a:p>
                <a:pPr>
                  <a:buFontTx/>
                  <a:buChar char="•"/>
                </a:pPr>
                <a:endParaRPr lang="en-US" altLang="en-US" sz="2400" dirty="0"/>
              </a:p>
              <a:p>
                <a:pPr lvl="1">
                  <a:buFontTx/>
                  <a:buChar char="•"/>
                </a:pPr>
                <a:r>
                  <a:rPr lang="en-US" altLang="en-US" sz="2400" dirty="0"/>
                  <a:t>Update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ex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sub>
                        </m:sSub>
                      </m:e>
                    </m:func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en-US" sz="2400" dirty="0"/>
              </a:p>
              <a:p>
                <a:r>
                  <a:rPr lang="en-US" altLang="en-US" sz="2400" dirty="0"/>
                  <a:t>3-  output the final classifier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>
                  <a:buFontTx/>
                  <a:buChar char="•"/>
                </a:pPr>
                <a:endParaRPr lang="en-US" altLang="en-US" sz="2400" dirty="0"/>
              </a:p>
            </p:txBody>
          </p:sp>
        </mc:Choice>
        <mc:Fallback>
          <p:sp>
            <p:nvSpPr>
              <p:cNvPr id="3379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580" y="1363942"/>
                <a:ext cx="10651957" cy="4755404"/>
              </a:xfrm>
              <a:prstGeom prst="rect">
                <a:avLst/>
              </a:prstGeom>
              <a:blipFill>
                <a:blip r:embed="rId3"/>
                <a:stretch>
                  <a:fillRect l="-916" t="-1026" b="-91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524001" y="29252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957358"/>
              </p:ext>
            </p:extLst>
          </p:nvPr>
        </p:nvGraphicFramePr>
        <p:xfrm>
          <a:off x="6297613" y="3781425"/>
          <a:ext cx="12636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4" imgW="850680" imgH="431640" progId="Equation.3">
                  <p:embed/>
                </p:oleObj>
              </mc:Choice>
              <mc:Fallback>
                <p:oleObj name="Equation" r:id="rId4" imgW="850680" imgH="431640" progId="Equation.3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3781425"/>
                        <a:ext cx="1263650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786033"/>
              </p:ext>
            </p:extLst>
          </p:nvPr>
        </p:nvGraphicFramePr>
        <p:xfrm>
          <a:off x="6213475" y="3055938"/>
          <a:ext cx="4619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13475" y="3055938"/>
                        <a:ext cx="461963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33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232645-E962-4C5B-B90B-40C60725C87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783638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Supervised vs. Unsupervised Learning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05800" cy="5181600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Supervised learning (classification)</a:t>
            </a:r>
            <a:endParaRPr lang="en-US" altLang="en-US" sz="2400" dirty="0"/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The training data (observations, measurements, etc.) are accompanied by </a:t>
            </a:r>
            <a:r>
              <a:rPr lang="en-US" altLang="en-US" b="1" dirty="0"/>
              <a:t>labels</a:t>
            </a:r>
            <a:r>
              <a:rPr lang="en-US" altLang="en-US" dirty="0"/>
              <a:t> indicating the class of the observations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Build a model using this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Predict labels of </a:t>
            </a:r>
            <a:r>
              <a:rPr lang="en-US" altLang="en-US" b="1" dirty="0"/>
              <a:t>New/ Unseen </a:t>
            </a:r>
            <a:r>
              <a:rPr lang="en-US" altLang="en-US" dirty="0"/>
              <a:t>observation using the model.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Given a set of measurements, observations, etc. with the aim of establishing 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3876903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vs.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Random Forest is comparable in accuracy to </a:t>
            </a:r>
            <a:r>
              <a:rPr lang="en-US" altLang="en-US" dirty="0" err="1"/>
              <a:t>Adaboost</a:t>
            </a:r>
            <a:r>
              <a:rPr lang="en-US" altLang="en-US" dirty="0"/>
              <a:t>, but more robust to errors and outliers </a:t>
            </a:r>
          </a:p>
          <a:p>
            <a:r>
              <a:rPr lang="en-US" altLang="en-US" dirty="0"/>
              <a:t>Insensitive to the number of attributes selected for consideration at each split, and faster than bagging or boosting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33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  <a:p>
            <a:r>
              <a:rPr lang="en-US" dirty="0"/>
              <a:t>Model Robustness </a:t>
            </a:r>
            <a:r>
              <a:rPr lang="en-US" altLang="en-US" dirty="0"/>
              <a:t>&amp; Data Management</a:t>
            </a:r>
            <a:endParaRPr lang="en-US" dirty="0"/>
          </a:p>
          <a:p>
            <a:r>
              <a:rPr lang="en-US" dirty="0"/>
              <a:t>Model Enhancement</a:t>
            </a:r>
          </a:p>
          <a:p>
            <a:r>
              <a:rPr lang="en-US" dirty="0">
                <a:solidFill>
                  <a:srgbClr val="FF0000"/>
                </a:solidFill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352166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compare classifiers performance </a:t>
            </a:r>
            <a:r>
              <a:rPr lang="en-US" altLang="en-US" sz="24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Confidence intervals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ROC Curve</a:t>
            </a:r>
          </a:p>
        </p:txBody>
      </p:sp>
      <p:sp>
        <p:nvSpPr>
          <p:cNvPr id="5120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EE23F3-7C02-4FEC-A88A-573DF8A1D8F9}" type="slidenum">
              <a:rPr kumimoji="0" lang="en-US" alt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07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Compare Classifier Performance</a:t>
            </a:r>
            <a:endParaRPr lang="en-US" altLang="en-US" baseline="-250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Suppose we have 2 classifiers, 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which one is better?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10-fold cross-validation to obtain                     and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These mean error rates are just </a:t>
            </a:r>
            <a:r>
              <a:rPr lang="en-US" altLang="en-US" sz="2400" i="1" dirty="0"/>
              <a:t>estimates</a:t>
            </a:r>
            <a:r>
              <a:rPr lang="en-US" altLang="en-US" sz="2400" dirty="0"/>
              <a:t> of error on the true population of </a:t>
            </a:r>
            <a:r>
              <a:rPr lang="en-US" altLang="en-US" sz="2400" i="1" dirty="0"/>
              <a:t>future</a:t>
            </a:r>
            <a:r>
              <a:rPr lang="en-US" altLang="en-US" sz="2400" dirty="0"/>
              <a:t> data cases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What if the difference between the 2 error rates is just attributed to </a:t>
            </a:r>
            <a:r>
              <a:rPr lang="en-US" altLang="en-US" sz="2400" i="1" dirty="0"/>
              <a:t>chance</a:t>
            </a:r>
            <a:r>
              <a:rPr lang="en-US" altLang="en-US" sz="2400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Use a </a:t>
            </a:r>
            <a:r>
              <a:rPr lang="en-US" altLang="en-US" b="1" dirty="0"/>
              <a:t>test of statistical significance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Obtain </a:t>
            </a:r>
            <a:r>
              <a:rPr lang="en-US" altLang="en-US" b="1" dirty="0"/>
              <a:t>confidence limits</a:t>
            </a:r>
            <a:r>
              <a:rPr lang="en-US" altLang="en-US" dirty="0"/>
              <a:t> for our error estimates</a:t>
            </a:r>
          </a:p>
        </p:txBody>
      </p:sp>
      <p:pic>
        <p:nvPicPr>
          <p:cNvPr id="58372" name="Picture 5" descr="8mean-err-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58" y="2581276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6" descr="8mean-err-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94" y="2581276"/>
            <a:ext cx="12954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8B40C29-B4AD-4162-B577-FE9F59404622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33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94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Estimating Confidence Intervals:</a:t>
            </a:r>
            <a:br>
              <a:rPr lang="en-US" altLang="en-US" dirty="0"/>
            </a:br>
            <a:r>
              <a:rPr lang="en-US" altLang="en-US" dirty="0"/>
              <a:t>Null Hypothesis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Perform 10-fold cross-validation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Assume samples follow a </a:t>
            </a:r>
            <a:r>
              <a:rPr lang="en-US" altLang="en-US" sz="2400" b="1" dirty="0"/>
              <a:t>t distribution</a:t>
            </a:r>
            <a:r>
              <a:rPr lang="en-US" altLang="en-US" sz="2400" dirty="0"/>
              <a:t> with </a:t>
            </a:r>
            <a:r>
              <a:rPr lang="en-US" altLang="en-US" sz="2400" i="1" dirty="0"/>
              <a:t>k–1</a:t>
            </a:r>
            <a:r>
              <a:rPr lang="en-US" altLang="en-US" sz="2400" dirty="0"/>
              <a:t> </a:t>
            </a:r>
            <a:r>
              <a:rPr lang="en-US" altLang="en-US" sz="2400" b="1" dirty="0"/>
              <a:t>degrees of freedom </a:t>
            </a:r>
            <a:r>
              <a:rPr lang="en-US" altLang="en-US" sz="2400" dirty="0"/>
              <a:t>(here, </a:t>
            </a:r>
            <a:r>
              <a:rPr lang="en-US" altLang="en-US" sz="2400" i="1" dirty="0"/>
              <a:t>k=10</a:t>
            </a:r>
            <a:r>
              <a:rPr lang="en-US" altLang="en-US" sz="24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Use </a:t>
            </a:r>
            <a:r>
              <a:rPr lang="en-US" altLang="en-US" sz="2400" b="1" dirty="0"/>
              <a:t>t-test</a:t>
            </a:r>
            <a:r>
              <a:rPr lang="en-US" altLang="en-US" sz="2400" dirty="0"/>
              <a:t> (or </a:t>
            </a:r>
            <a:r>
              <a:rPr lang="en-US" altLang="en-US" sz="2400" b="1" dirty="0"/>
              <a:t>Student’s t-test</a:t>
            </a:r>
            <a:r>
              <a:rPr lang="en-US" altLang="en-US" sz="2400" dirty="0"/>
              <a:t>)</a:t>
            </a:r>
            <a:endParaRPr lang="en-US" altLang="en-US" sz="2400" b="1" dirty="0"/>
          </a:p>
          <a:p>
            <a:pPr>
              <a:lnSpc>
                <a:spcPct val="130000"/>
              </a:lnSpc>
            </a:pPr>
            <a:r>
              <a:rPr lang="en-US" altLang="en-US" sz="2400" b="1" dirty="0"/>
              <a:t>Null Hypothesis</a:t>
            </a:r>
            <a:r>
              <a:rPr lang="en-US" altLang="en-US" sz="2400" dirty="0"/>
              <a:t>: 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&amp; 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are the same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If we </a:t>
            </a:r>
            <a:r>
              <a:rPr lang="en-US" altLang="en-US" sz="2400" b="1" dirty="0"/>
              <a:t>reject</a:t>
            </a:r>
            <a:r>
              <a:rPr lang="en-US" altLang="en-US" sz="2400" dirty="0"/>
              <a:t> null hypothesis, then 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we conclude that the difference between M</a:t>
            </a:r>
            <a:r>
              <a:rPr lang="en-US" altLang="en-US" baseline="-25000" dirty="0"/>
              <a:t>1</a:t>
            </a:r>
            <a:r>
              <a:rPr lang="en-US" altLang="en-US" dirty="0"/>
              <a:t> &amp; M</a:t>
            </a:r>
            <a:r>
              <a:rPr lang="en-US" altLang="en-US" baseline="-25000" dirty="0"/>
              <a:t>2</a:t>
            </a:r>
            <a:r>
              <a:rPr lang="en-US" altLang="en-US" dirty="0"/>
              <a:t> is </a:t>
            </a:r>
            <a:r>
              <a:rPr lang="en-US" altLang="en-US" b="1" dirty="0"/>
              <a:t>statistically significant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Choose model with lower error rate</a:t>
            </a:r>
          </a:p>
        </p:txBody>
      </p:sp>
      <p:sp>
        <p:nvSpPr>
          <p:cNvPr id="59396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37F33E4-3FEB-4870-BBFE-1D1D57CBEFA8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34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26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533400"/>
          </a:xfrm>
        </p:spPr>
        <p:txBody>
          <a:bodyPr/>
          <a:lstStyle/>
          <a:p>
            <a:r>
              <a:rPr lang="en-US" altLang="en-US" sz="3200"/>
              <a:t>Estimating Confidence Intervals: t-test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round of 10-fold cross-validation obtain </a:t>
            </a:r>
            <a:r>
              <a:rPr lang="en-US" altLang="en-US" i="1" dirty="0"/>
              <a:t>err(M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)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err(M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)</a:t>
            </a:r>
            <a:r>
              <a:rPr lang="en-US" altLang="en-US" i="1" baseline="-25000" dirty="0"/>
              <a:t>i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Average over 10 rounds to get </a:t>
            </a:r>
            <a:endParaRPr lang="en-US" altLang="en-US" dirty="0">
              <a:solidFill>
                <a:schemeClr val="hlink"/>
              </a:solidFill>
            </a:endParaRPr>
          </a:p>
          <a:p>
            <a:pPr lvl="1"/>
            <a:endParaRPr lang="en-US" altLang="en-US" b="1" dirty="0"/>
          </a:p>
          <a:p>
            <a:pPr lvl="1"/>
            <a:r>
              <a:rPr lang="en-US" altLang="en-US" b="1" dirty="0"/>
              <a:t>t-test    </a:t>
            </a:r>
            <a:r>
              <a:rPr lang="en-US" altLang="en-US" b="1" dirty="0">
                <a:sym typeface="Wingdings" panose="05000000000000000000" pitchFamily="2" charset="2"/>
              </a:rPr>
              <a:t> </a:t>
            </a:r>
            <a:endParaRPr lang="en-US" altLang="en-US" b="1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1524000" y="5103145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where</a:t>
            </a:r>
          </a:p>
        </p:txBody>
      </p:sp>
      <p:pic>
        <p:nvPicPr>
          <p:cNvPr id="60422" name="Picture 9" descr="8mean-err-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678114"/>
            <a:ext cx="12192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10" descr="8mean-err-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752726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4" name="Text Box 11"/>
          <p:cNvSpPr txBox="1">
            <a:spLocks noChangeArrowheads="1"/>
          </p:cNvSpPr>
          <p:nvPr/>
        </p:nvSpPr>
        <p:spPr bwMode="auto">
          <a:xfrm>
            <a:off x="7924800" y="272732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and</a:t>
            </a:r>
          </a:p>
        </p:txBody>
      </p:sp>
      <p:pic>
        <p:nvPicPr>
          <p:cNvPr id="60427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79" y="4039647"/>
            <a:ext cx="27432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8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58" y="4970590"/>
            <a:ext cx="7315200" cy="63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9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48E324E-E9EC-4EF4-A1DB-D4760F073CED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35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13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Estimating Confidence Intervals:</a:t>
            </a:r>
            <a:br>
              <a:rPr lang="en-US" altLang="en-US"/>
            </a:br>
            <a:r>
              <a:rPr lang="en-US" altLang="en-US"/>
              <a:t>Statistical Significance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Next?</a:t>
            </a:r>
          </a:p>
          <a:p>
            <a:pPr lvl="1"/>
            <a:r>
              <a:rPr lang="en-US" altLang="en-US" dirty="0"/>
              <a:t>Select </a:t>
            </a:r>
            <a:r>
              <a:rPr lang="en-US" altLang="en-US" i="1" dirty="0"/>
              <a:t>significance level</a:t>
            </a:r>
            <a:r>
              <a:rPr lang="en-US" altLang="en-US" dirty="0"/>
              <a:t> (e.g. </a:t>
            </a:r>
            <a:r>
              <a:rPr lang="en-US" altLang="en-US" i="1" dirty="0"/>
              <a:t>sig = 5%)</a:t>
            </a:r>
          </a:p>
          <a:p>
            <a:pPr lvl="1"/>
            <a:r>
              <a:rPr lang="en-US" altLang="en-US" dirty="0"/>
              <a:t>Consult table for t-distribution: Find </a:t>
            </a:r>
            <a:r>
              <a:rPr lang="en-US" altLang="en-US" i="1" dirty="0"/>
              <a:t>t value</a:t>
            </a:r>
            <a:r>
              <a:rPr lang="en-US" altLang="en-US" dirty="0"/>
              <a:t> corresponding to </a:t>
            </a:r>
            <a:r>
              <a:rPr lang="en-US" altLang="en-US" i="1" dirty="0"/>
              <a:t>k-1 degrees of freedom</a:t>
            </a:r>
            <a:r>
              <a:rPr lang="en-US" altLang="en-US" dirty="0"/>
              <a:t> (here, 9)</a:t>
            </a:r>
          </a:p>
          <a:p>
            <a:pPr lvl="1"/>
            <a:r>
              <a:rPr lang="en-US" altLang="en-US" dirty="0"/>
              <a:t>t-distribution is symmetric: typically upper % points of distribution shown → look up value for </a:t>
            </a:r>
            <a:r>
              <a:rPr lang="en-US" altLang="en-US" b="1" dirty="0"/>
              <a:t>confidence limit</a:t>
            </a:r>
            <a:r>
              <a:rPr lang="en-US" altLang="en-US" dirty="0"/>
              <a:t> </a:t>
            </a:r>
            <a:r>
              <a:rPr lang="en-US" altLang="en-US" i="1" dirty="0"/>
              <a:t>z=sig/2</a:t>
            </a:r>
            <a:r>
              <a:rPr lang="en-US" altLang="en-US" dirty="0"/>
              <a:t> (here, 0.025)</a:t>
            </a:r>
          </a:p>
          <a:p>
            <a:pPr lvl="1"/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b="1" dirty="0"/>
              <a:t>t &gt; z or t &lt; -z</a:t>
            </a:r>
            <a:r>
              <a:rPr lang="en-US" altLang="en-US" dirty="0"/>
              <a:t>, then t value lies in rejection region:</a:t>
            </a:r>
          </a:p>
          <a:p>
            <a:pPr lvl="2"/>
            <a:r>
              <a:rPr lang="en-US" altLang="en-US" b="1" dirty="0"/>
              <a:t>Reject null hypothesis</a:t>
            </a:r>
            <a:r>
              <a:rPr lang="en-US" altLang="en-US" dirty="0"/>
              <a:t> that mean error rates of M</a:t>
            </a:r>
            <a:r>
              <a:rPr lang="en-US" altLang="en-US" baseline="-25000" dirty="0"/>
              <a:t>1</a:t>
            </a:r>
            <a:r>
              <a:rPr lang="en-US" altLang="en-US" dirty="0"/>
              <a:t> &amp; M</a:t>
            </a:r>
            <a:r>
              <a:rPr lang="en-US" altLang="en-US" baseline="-25000" dirty="0"/>
              <a:t>2</a:t>
            </a:r>
            <a:r>
              <a:rPr lang="en-US" altLang="en-US" dirty="0"/>
              <a:t> are same</a:t>
            </a:r>
          </a:p>
          <a:p>
            <a:pPr lvl="2"/>
            <a:r>
              <a:rPr lang="en-US" altLang="en-US" dirty="0"/>
              <a:t>Conclude: </a:t>
            </a:r>
            <a:r>
              <a:rPr lang="en-US" altLang="en-US" u="sng" dirty="0"/>
              <a:t>statistically significant</a:t>
            </a:r>
            <a:r>
              <a:rPr lang="en-US" altLang="en-US" dirty="0"/>
              <a:t> difference between M</a:t>
            </a:r>
            <a:r>
              <a:rPr lang="en-US" altLang="en-US" baseline="-25000" dirty="0"/>
              <a:t>1</a:t>
            </a:r>
            <a:r>
              <a:rPr lang="en-US" altLang="en-US" dirty="0"/>
              <a:t> &amp; M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/>
              <a:t>Otherwise</a:t>
            </a:r>
            <a:r>
              <a:rPr lang="en-US" altLang="en-US" dirty="0"/>
              <a:t>, conclude that any difference is </a:t>
            </a:r>
            <a:r>
              <a:rPr lang="en-US" altLang="en-US" b="1" dirty="0"/>
              <a:t>chance</a:t>
            </a:r>
            <a:endParaRPr lang="en-US" altLang="en-US" dirty="0"/>
          </a:p>
        </p:txBody>
      </p:sp>
      <p:sp>
        <p:nvSpPr>
          <p:cNvPr id="62468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7AC89E2-F8E2-4462-A84D-6E629A7FD1F3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36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55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/>
              <a:t>Estimating Confidence Intervals:</a:t>
            </a:r>
            <a:br>
              <a:rPr lang="en-US" altLang="en-US" sz="3200"/>
            </a:br>
            <a:r>
              <a:rPr lang="en-US" altLang="en-US" sz="3200"/>
              <a:t>Table for t-distribution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3048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Symmetric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Significance level</a:t>
            </a:r>
            <a:r>
              <a:rPr lang="en-US" altLang="en-US" sz="2400"/>
              <a:t>, e.g., </a:t>
            </a:r>
            <a:r>
              <a:rPr lang="en-US" altLang="en-US" sz="2400" i="1"/>
              <a:t>sig = 0.05 </a:t>
            </a:r>
            <a:r>
              <a:rPr lang="en-US" altLang="en-US" sz="2400"/>
              <a:t>or</a:t>
            </a:r>
            <a:r>
              <a:rPr lang="en-US" altLang="en-US" sz="2400" i="1"/>
              <a:t> 5% </a:t>
            </a:r>
            <a:r>
              <a:rPr lang="en-US" altLang="en-US" sz="2400"/>
              <a:t>means M</a:t>
            </a:r>
            <a:r>
              <a:rPr lang="en-US" altLang="en-US" sz="2400" baseline="-25000"/>
              <a:t>1</a:t>
            </a:r>
            <a:r>
              <a:rPr lang="en-US" altLang="en-US" sz="2400"/>
              <a:t> &amp; M</a:t>
            </a:r>
            <a:r>
              <a:rPr lang="en-US" altLang="en-US" sz="2400" baseline="-25000"/>
              <a:t>2</a:t>
            </a:r>
            <a:r>
              <a:rPr lang="en-US" altLang="en-US" sz="2400"/>
              <a:t> are </a:t>
            </a:r>
            <a:r>
              <a:rPr lang="en-US" altLang="en-US" sz="2400" i="1"/>
              <a:t>significantly different</a:t>
            </a:r>
            <a:r>
              <a:rPr lang="en-US" altLang="en-US" sz="2400"/>
              <a:t> for 95% of population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Confidence limit</a:t>
            </a:r>
            <a:r>
              <a:rPr lang="en-US" altLang="en-US" sz="2400"/>
              <a:t>, </a:t>
            </a:r>
            <a:r>
              <a:rPr lang="en-US" altLang="en-US" sz="2400" i="1"/>
              <a:t>z = sig/2</a:t>
            </a:r>
          </a:p>
        </p:txBody>
      </p:sp>
      <p:pic>
        <p:nvPicPr>
          <p:cNvPr id="61444" name="Picture 6" descr="8ttablevalues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914400"/>
            <a:ext cx="5181600" cy="5791200"/>
          </a:xfrm>
        </p:spPr>
      </p:pic>
      <p:pic>
        <p:nvPicPr>
          <p:cNvPr id="61445" name="Picture 7" descr="8tcur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1"/>
            <a:ext cx="34290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5B8FBE5-15D1-4498-AD84-6406BAE7040E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37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81679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69167"/>
            <a:ext cx="34290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6400800" cy="609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Model Selection: ROC Curves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179" y="1295400"/>
            <a:ext cx="6866021" cy="5257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sz="2400" b="1" dirty="0"/>
              <a:t>ROC</a:t>
            </a:r>
            <a:r>
              <a:rPr lang="en-US" altLang="en-US" sz="2400" dirty="0"/>
              <a:t> (Receiver Operating Characteristics) curves: for visual comparison of classification models</a:t>
            </a:r>
          </a:p>
          <a:p>
            <a:pPr marL="457200" indent="-457200"/>
            <a:r>
              <a:rPr lang="en-US" altLang="en-US" sz="2400" dirty="0"/>
              <a:t>Shows the trade-off between the true positive rate and the false positive rate</a:t>
            </a:r>
          </a:p>
          <a:p>
            <a:pPr marL="457200" indent="-457200"/>
            <a:r>
              <a:rPr lang="en-US" altLang="en-US" sz="2400" dirty="0"/>
              <a:t>The area under the ROC curve is a measure of the accuracy of the model</a:t>
            </a:r>
          </a:p>
          <a:p>
            <a:pPr marL="457200" indent="-457200"/>
            <a:r>
              <a:rPr lang="en-US" altLang="en-US" sz="2400" dirty="0"/>
              <a:t>Rank the test examples  in decreasing order: the one that is most likely to belong to the positive class appears at the top of the list</a:t>
            </a:r>
          </a:p>
          <a:p>
            <a:pPr marL="457200" indent="-457200"/>
            <a:r>
              <a:rPr lang="en-US" altLang="en-US" sz="2400" dirty="0"/>
              <a:t>The closer to the diagonal line (i.e., the closer the area is to 0.5), the less accurate is the model</a:t>
            </a:r>
          </a:p>
          <a:p>
            <a:pPr marL="457200" indent="-457200"/>
            <a:r>
              <a:rPr lang="en-US" altLang="en-US" sz="2400" dirty="0">
                <a:latin typeface="Calibri" panose="020F0502020204030204" pitchFamily="34" charset="0"/>
              </a:rPr>
              <a:t>A model with perfect accuracy will have an area of 1.0</a:t>
            </a:r>
          </a:p>
          <a:p>
            <a:pPr marL="457200" indent="-457200"/>
            <a:endParaRPr lang="en-US" altLang="en-US" sz="2400" dirty="0"/>
          </a:p>
        </p:txBody>
      </p:sp>
      <p:sp>
        <p:nvSpPr>
          <p:cNvPr id="6349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596F651-76E1-4DC2-AF49-FC6E88EA62E8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38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3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5B351C-8DB4-4479-8E25-1C0FF0ADF81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01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Classification—A Two-Step Process</a:t>
            </a:r>
            <a:r>
              <a:rPr lang="en-US" altLang="en-US" sz="2800"/>
              <a:t> </a:t>
            </a:r>
            <a:endParaRPr lang="en-US" altLang="en-US" sz="32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382000" cy="52578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hlink"/>
                </a:solidFill>
              </a:rPr>
              <a:t>Model construction</a:t>
            </a:r>
            <a:r>
              <a:rPr lang="en-US" altLang="en-US" sz="2000" dirty="0"/>
              <a:t>: </a:t>
            </a:r>
          </a:p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Split labeled data into training and test datasets</a:t>
            </a:r>
          </a:p>
          <a:p>
            <a:pPr lvl="1" eaLnBrk="1" hangingPunct="1"/>
            <a:r>
              <a:rPr lang="en-US" altLang="en-US" sz="2000" dirty="0"/>
              <a:t>Training dataset is used to build the model</a:t>
            </a:r>
            <a:endParaRPr lang="en-US" altLang="en-US" sz="2000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sz="2000" dirty="0"/>
              <a:t>The model is represented as classification rules, decision trees, or mathematical formulae</a:t>
            </a:r>
          </a:p>
          <a:p>
            <a:pPr eaLnBrk="1" hangingPunct="1"/>
            <a:r>
              <a:rPr lang="en-US" altLang="en-US" sz="2000" dirty="0">
                <a:solidFill>
                  <a:schemeClr val="hlink"/>
                </a:solidFill>
              </a:rPr>
              <a:t>Model evaluation</a:t>
            </a:r>
            <a:r>
              <a:rPr lang="en-US" altLang="en-US" sz="2000" dirty="0"/>
              <a:t>: for classifying test dataset or future /unknown objects</a:t>
            </a:r>
          </a:p>
          <a:p>
            <a:pPr lvl="2" eaLnBrk="1" hangingPunct="1"/>
            <a:r>
              <a:rPr lang="en-US" altLang="en-US" dirty="0"/>
              <a:t>Apply the model to the test set</a:t>
            </a:r>
          </a:p>
          <a:p>
            <a:pPr lvl="2" eaLnBrk="1" hangingPunct="1"/>
            <a:r>
              <a:rPr lang="en-US" altLang="en-US" dirty="0"/>
              <a:t>The known label of test sample is compared with the classified result from the model</a:t>
            </a:r>
          </a:p>
          <a:p>
            <a:pPr lvl="2" eaLnBrk="1" hangingPunct="1"/>
            <a:r>
              <a:rPr lang="en-US" altLang="en-US" dirty="0">
                <a:solidFill>
                  <a:schemeClr val="hlink"/>
                </a:solidFill>
              </a:rPr>
              <a:t>Test set</a:t>
            </a:r>
            <a:r>
              <a:rPr lang="en-US" altLang="en-US" dirty="0"/>
              <a:t> is independent of training set (otherwise overfitting) </a:t>
            </a:r>
          </a:p>
          <a:p>
            <a:pPr lvl="1" eaLnBrk="1" hangingPunct="1"/>
            <a:r>
              <a:rPr lang="en-US" altLang="en-US" sz="2000" dirty="0"/>
              <a:t>If the accuracy is acceptable, use the model to </a:t>
            </a:r>
            <a:r>
              <a:rPr lang="en-US" altLang="en-US" sz="2000" dirty="0">
                <a:solidFill>
                  <a:schemeClr val="hlink"/>
                </a:solidFill>
              </a:rPr>
              <a:t>classify new data</a:t>
            </a:r>
          </a:p>
          <a:p>
            <a:pPr marL="0" indent="0" eaLnBrk="1" hangingPunct="1">
              <a:buNone/>
            </a:pPr>
            <a:endParaRPr lang="en-US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5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6159CB6-4281-49E0-84E7-1FA02F5020D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077200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/>
              <a:t>Process (1): Model Construction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3560764" y="1774825"/>
            <a:ext cx="1698625" cy="1506538"/>
            <a:chOff x="1283" y="1118"/>
            <a:chExt cx="1070" cy="949"/>
          </a:xfrm>
        </p:grpSpPr>
        <p:pic>
          <p:nvPicPr>
            <p:cNvPr id="9233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Rectangle 5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Training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9221" name="Object 0"/>
          <p:cNvGraphicFramePr>
            <a:graphicFrameLocks/>
          </p:cNvGraphicFramePr>
          <p:nvPr/>
        </p:nvGraphicFramePr>
        <p:xfrm>
          <a:off x="1812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5" imgW="5437188" imgH="2495550" progId="Excel.Sheet.8">
                  <p:embed/>
                </p:oleObj>
              </mc:Choice>
              <mc:Fallback>
                <p:oleObj name="Worksheet" r:id="rId5" imgW="5437188" imgH="2495550" progId="Excel.Sheet.8">
                  <p:embed/>
                  <p:pic>
                    <p:nvPicPr>
                      <p:cNvPr id="9221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7"/>
          <p:cNvSpPr>
            <a:spLocks noChangeShapeType="1"/>
          </p:cNvSpPr>
          <p:nvPr/>
        </p:nvSpPr>
        <p:spPr bwMode="auto">
          <a:xfrm flipH="1">
            <a:off x="1830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5260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8005764" y="1622426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Classification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9225" name="AutoShape 10"/>
          <p:cNvSpPr>
            <a:spLocks noChangeArrowheads="1"/>
          </p:cNvSpPr>
          <p:nvPr/>
        </p:nvSpPr>
        <p:spPr bwMode="auto">
          <a:xfrm rot="20460000">
            <a:off x="5759450" y="2074864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7472363" y="5311365"/>
            <a:ext cx="3002040" cy="120097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IF rank = ‘professor’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OR years &gt; 6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9227" name="Group 12"/>
          <p:cNvGrpSpPr>
            <a:grpSpLocks/>
          </p:cNvGrpSpPr>
          <p:nvPr/>
        </p:nvGrpSpPr>
        <p:grpSpPr bwMode="auto">
          <a:xfrm>
            <a:off x="8002589" y="3216275"/>
            <a:ext cx="1889125" cy="1506538"/>
            <a:chOff x="4081" y="2026"/>
            <a:chExt cx="1190" cy="949"/>
          </a:xfrm>
        </p:grpSpPr>
        <p:pic>
          <p:nvPicPr>
            <p:cNvPr id="9231" name="Picture 13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9228" name="Line 15"/>
          <p:cNvSpPr>
            <a:spLocks noChangeShapeType="1"/>
          </p:cNvSpPr>
          <p:nvPr/>
        </p:nvSpPr>
        <p:spPr bwMode="auto">
          <a:xfrm flipH="1">
            <a:off x="7470776" y="4621214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9893300" y="4543426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AutoShape 17"/>
          <p:cNvSpPr>
            <a:spLocks noChangeArrowheads="1"/>
          </p:cNvSpPr>
          <p:nvPr/>
        </p:nvSpPr>
        <p:spPr bwMode="auto">
          <a:xfrm>
            <a:off x="8667750" y="2576514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22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F7DB98-B73A-47AF-A0DF-C8A08F6162B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Process (2): Using the Model in Prediction 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5969001" y="1570039"/>
            <a:ext cx="1889125" cy="1506537"/>
            <a:chOff x="2800" y="989"/>
            <a:chExt cx="1190" cy="949"/>
          </a:xfrm>
        </p:grpSpPr>
        <p:pic>
          <p:nvPicPr>
            <p:cNvPr id="10262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3" name="Rectangle 5"/>
            <p:cNvSpPr>
              <a:spLocks noChangeArrowheads="1"/>
            </p:cNvSpPr>
            <p:nvPr/>
          </p:nvSpPr>
          <p:spPr bwMode="auto">
            <a:xfrm>
              <a:off x="2960" y="1382"/>
              <a:ext cx="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3681414" y="2735264"/>
            <a:ext cx="1698625" cy="1506537"/>
            <a:chOff x="1359" y="1723"/>
            <a:chExt cx="1070" cy="949"/>
          </a:xfrm>
        </p:grpSpPr>
        <p:pic>
          <p:nvPicPr>
            <p:cNvPr id="10260" name="Picture 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1" name="Rectangle 8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0246" name="Object 1024"/>
          <p:cNvGraphicFramePr>
            <a:graphicFrameLocks/>
          </p:cNvGraphicFramePr>
          <p:nvPr/>
        </p:nvGraphicFramePr>
        <p:xfrm>
          <a:off x="1981201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10246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10"/>
          <p:cNvSpPr>
            <a:spLocks noChangeShapeType="1"/>
          </p:cNvSpPr>
          <p:nvPr/>
        </p:nvSpPr>
        <p:spPr bwMode="auto">
          <a:xfrm flipH="1">
            <a:off x="1951038" y="4071939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5381625" y="4071939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12"/>
          <p:cNvSpPr>
            <a:spLocks noChangeArrowheads="1"/>
          </p:cNvSpPr>
          <p:nvPr/>
        </p:nvSpPr>
        <p:spPr bwMode="auto">
          <a:xfrm>
            <a:off x="9317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Freeform 13"/>
          <p:cNvSpPr>
            <a:spLocks/>
          </p:cNvSpPr>
          <p:nvPr/>
        </p:nvSpPr>
        <p:spPr bwMode="auto">
          <a:xfrm>
            <a:off x="8047039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51" name="Group 14"/>
          <p:cNvGrpSpPr>
            <a:grpSpLocks/>
          </p:cNvGrpSpPr>
          <p:nvPr/>
        </p:nvGrpSpPr>
        <p:grpSpPr bwMode="auto">
          <a:xfrm>
            <a:off x="8170864" y="3187701"/>
            <a:ext cx="1781175" cy="815975"/>
            <a:chOff x="4187" y="2008"/>
            <a:chExt cx="1122" cy="514"/>
          </a:xfrm>
        </p:grpSpPr>
        <p:pic>
          <p:nvPicPr>
            <p:cNvPr id="10258" name="Picture 1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9" name="Rectangle 16"/>
            <p:cNvSpPr>
              <a:spLocks noChangeArrowheads="1"/>
            </p:cNvSpPr>
            <p:nvPr/>
          </p:nvSpPr>
          <p:spPr bwMode="auto">
            <a:xfrm>
              <a:off x="4188" y="2149"/>
              <a:ext cx="11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7826512" y="4262439"/>
            <a:ext cx="2460353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 flipH="1">
            <a:off x="7691439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9972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Freeform 20"/>
          <p:cNvSpPr>
            <a:spLocks/>
          </p:cNvSpPr>
          <p:nvPr/>
        </p:nvSpPr>
        <p:spPr bwMode="auto">
          <a:xfrm>
            <a:off x="4884738" y="2032001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56" name="Picture 2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14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Rectangle 22"/>
          <p:cNvSpPr>
            <a:spLocks noChangeArrowheads="1"/>
          </p:cNvSpPr>
          <p:nvPr/>
        </p:nvSpPr>
        <p:spPr bwMode="auto">
          <a:xfrm>
            <a:off x="7745414" y="4959351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800">
                <a:latin typeface="Times New Roman" panose="02020603050405020304" pitchFamily="18" charset="0"/>
              </a:rPr>
              <a:t>Tenured?</a:t>
            </a:r>
          </a:p>
        </p:txBody>
      </p:sp>
    </p:spTree>
    <p:extLst>
      <p:ext uri="{BB962C8B-B14F-4D97-AF65-F5344CB8AC3E}">
        <p14:creationId xmlns:p14="http://schemas.microsoft.com/office/powerpoint/2010/main" val="255462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FA66183-E971-4748-9C3F-BDAF517D23C5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Naïve Bayes Classifier </a:t>
            </a:r>
            <a:endParaRPr lang="en-US" altLang="en-US" sz="2400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4582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A statistical classifier</a:t>
            </a:r>
            <a:r>
              <a:rPr lang="en-US" altLang="en-US" sz="2400" dirty="0"/>
              <a:t>: performs </a:t>
            </a:r>
            <a:r>
              <a:rPr lang="en-US" altLang="en-US" sz="2400" i="1" dirty="0"/>
              <a:t>probabilistic prediction, i.e.,</a:t>
            </a:r>
            <a:r>
              <a:rPr lang="en-US" altLang="en-US" sz="2400" dirty="0"/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Foundation:</a:t>
            </a:r>
            <a:r>
              <a:rPr lang="en-US" altLang="en-US" sz="2400" dirty="0"/>
              <a:t> Based on Bayes’ Theorem which computes the </a:t>
            </a:r>
            <a:r>
              <a:rPr lang="en-US" sz="2400" dirty="0">
                <a:solidFill>
                  <a:srgbClr val="C00000"/>
                </a:solidFill>
                <a:hlinkClick r:id="rId4" tooltip="Probability"/>
              </a:rPr>
              <a:t>probability</a:t>
            </a:r>
            <a:r>
              <a:rPr lang="en-US" sz="2400" dirty="0"/>
              <a:t> of an </a:t>
            </a:r>
            <a:r>
              <a:rPr lang="en-US" sz="2400" dirty="0">
                <a:hlinkClick r:id="rId5" tooltip="Event (probability theory)"/>
              </a:rPr>
              <a:t>event</a:t>
            </a:r>
            <a:r>
              <a:rPr lang="en-US" sz="2400" dirty="0"/>
              <a:t>, based on prior knowledge of conditions that might be related to the event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For example, if cancer is related to age, then, using Bayes’ theorem, a person’s age can be used to </a:t>
            </a:r>
            <a:r>
              <a:rPr lang="en-US" sz="2400" i="1" dirty="0"/>
              <a:t>more accurately</a:t>
            </a:r>
            <a:r>
              <a:rPr lang="en-US" sz="2400" dirty="0"/>
              <a:t> assess the probability that he have cancer</a:t>
            </a:r>
            <a:endParaRPr lang="en-US" altLang="en-US" sz="2400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572002"/>
              </p:ext>
            </p:extLst>
          </p:nvPr>
        </p:nvGraphicFramePr>
        <p:xfrm>
          <a:off x="4284663" y="3584575"/>
          <a:ext cx="31115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6" imgW="2463480" imgH="558720" progId="Equation.3">
                  <p:embed/>
                </p:oleObj>
              </mc:Choice>
              <mc:Fallback>
                <p:oleObj name="Equation" r:id="rId6" imgW="2463480" imgH="558720" progId="Equation.3">
                  <p:embed/>
                  <p:pic>
                    <p:nvPicPr>
                      <p:cNvPr id="3482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584575"/>
                        <a:ext cx="31115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36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A73BA2E-9D0C-4992-9BBE-10A0255077F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96012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Classification Is to Derive the Maximum Posteriori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219200"/>
            <a:ext cx="84582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Let D be a training set of examples and their associated class labels</a:t>
            </a:r>
          </a:p>
          <a:p>
            <a:pPr eaLnBrk="1" hangingPunct="1"/>
            <a:r>
              <a:rPr lang="en-US" altLang="en-US" sz="2400" dirty="0"/>
              <a:t>Each example is represented by an n-dimensional attribute vector 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Suppose there are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classes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C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Classification is to derive the maximum posteriori, i.e., the maximal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 using Bayes’ theorem</a:t>
            </a:r>
          </a:p>
          <a:p>
            <a:r>
              <a:rPr lang="en-US" altLang="en-US" sz="2400" dirty="0"/>
              <a:t>posteriori = (likelihood x prior)/evidence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needs to be maximized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09903492"/>
              </p:ext>
            </p:extLst>
          </p:nvPr>
        </p:nvGraphicFramePr>
        <p:xfrm>
          <a:off x="7551822" y="3869197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822" y="3869197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/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75207699"/>
              </p:ext>
            </p:extLst>
          </p:nvPr>
        </p:nvGraphicFramePr>
        <p:xfrm>
          <a:off x="4375484" y="5359003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368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484" y="5359003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48048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FEC1B8A-E8A6-4FFD-A119-CF7773DEA20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02638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Naïve Bayes Classifier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greatly reduces the computation cost: Only counts the class distribution</a:t>
            </a:r>
          </a:p>
          <a:p>
            <a:r>
              <a:rPr lang="en-US" altLang="en-US" sz="2400" dirty="0"/>
              <a:t>If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is categorical,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the # of instances that have value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and belong to class C</a:t>
            </a:r>
            <a:r>
              <a:rPr lang="en-US" altLang="en-US" sz="2400" baseline="-25000" dirty="0"/>
              <a:t>i,</a:t>
            </a:r>
            <a:r>
              <a:rPr lang="en-US" altLang="en-US" sz="2400" dirty="0"/>
              <a:t> divided by, the number of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instances in the data.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is </a:t>
            </a:r>
            <a:r>
              <a:rPr lang="en-US" altLang="en-US" sz="2400" dirty="0" err="1"/>
              <a:t>continous</a:t>
            </a:r>
            <a:r>
              <a:rPr lang="en-US" altLang="en-US" sz="2400" dirty="0"/>
              <a:t>-valued,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usually computed based on Gaussian distribution with a mean </a:t>
            </a:r>
            <a:r>
              <a:rPr lang="el-GR" altLang="en-US" sz="2400" dirty="0"/>
              <a:t>μ</a:t>
            </a:r>
            <a:r>
              <a:rPr lang="en-US" altLang="en-US" sz="2400" dirty="0"/>
              <a:t> and standard deviation </a:t>
            </a:r>
            <a:r>
              <a:rPr lang="el-GR" altLang="en-US" sz="2400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and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37893" name="Object 10"/>
          <p:cNvGraphicFramePr>
            <a:graphicFrameLocks noGrp="1"/>
          </p:cNvGraphicFramePr>
          <p:nvPr>
            <p:ph sz="quarter" idx="2"/>
          </p:nvPr>
        </p:nvGraphicFramePr>
        <p:xfrm>
          <a:off x="3962400" y="1905001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4" imgW="4089400" imgH="508000" progId="Equation.3">
                  <p:embed/>
                </p:oleObj>
              </mc:Choice>
              <mc:Fallback>
                <p:oleObj name="Equation" r:id="rId4" imgW="4089400" imgH="508000" progId="Equation.3">
                  <p:embed/>
                  <p:pic>
                    <p:nvPicPr>
                      <p:cNvPr id="37893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1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2"/>
          <p:cNvGraphicFramePr>
            <a:graphicFrameLocks/>
          </p:cNvGraphicFramePr>
          <p:nvPr>
            <p:ph sz="quarter" idx="3"/>
          </p:nvPr>
        </p:nvGraphicFramePr>
        <p:xfrm>
          <a:off x="5715000" y="49530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37894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9530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4"/>
          <p:cNvGraphicFramePr>
            <a:graphicFrameLocks/>
          </p:cNvGraphicFramePr>
          <p:nvPr/>
        </p:nvGraphicFramePr>
        <p:xfrm>
          <a:off x="5715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37895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30729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11358</TotalTime>
  <Words>2008</Words>
  <Application>Microsoft Office PowerPoint</Application>
  <PresentationFormat>Widescreen</PresentationFormat>
  <Paragraphs>323</Paragraphs>
  <Slides>38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SimSun</vt:lpstr>
      <vt:lpstr>Arial</vt:lpstr>
      <vt:lpstr>Calibri</vt:lpstr>
      <vt:lpstr>Calibri Light</vt:lpstr>
      <vt:lpstr>Cambria Math</vt:lpstr>
      <vt:lpstr>等线</vt:lpstr>
      <vt:lpstr>Tahoma</vt:lpstr>
      <vt:lpstr>Times New Roman</vt:lpstr>
      <vt:lpstr>Wingdings</vt:lpstr>
      <vt:lpstr>Office Theme</vt:lpstr>
      <vt:lpstr>Microsoft Excel Worksheet</vt:lpstr>
      <vt:lpstr>Microsoft Equation 3.0</vt:lpstr>
      <vt:lpstr>  Data Mining    Samah Fodeh </vt:lpstr>
      <vt:lpstr>Data Mining </vt:lpstr>
      <vt:lpstr>Supervised vs. Unsupervised Learning</vt:lpstr>
      <vt:lpstr>Classification—A Two-Step Process </vt:lpstr>
      <vt:lpstr>Process (1): Model Construction</vt:lpstr>
      <vt:lpstr>Process (2): Using the Model in Prediction </vt:lpstr>
      <vt:lpstr>Naïve Bayes Classifier </vt:lpstr>
      <vt:lpstr>Classification Is to Derive the Maximum Posteriori</vt:lpstr>
      <vt:lpstr>Naïve Bayes Classifier </vt:lpstr>
      <vt:lpstr>Overfitting </vt:lpstr>
      <vt:lpstr>Model Engineering</vt:lpstr>
      <vt:lpstr>Model Evaluation Metrics</vt:lpstr>
      <vt:lpstr>Model Evaluation Metrics</vt:lpstr>
      <vt:lpstr>Model Engineering</vt:lpstr>
      <vt:lpstr>Model Robustness &amp; Data Management</vt:lpstr>
      <vt:lpstr>Model Robustness &amp; Data Management </vt:lpstr>
      <vt:lpstr>Cross Validation</vt:lpstr>
      <vt:lpstr>Model Robustness &amp; Data Management</vt:lpstr>
      <vt:lpstr>An example</vt:lpstr>
      <vt:lpstr>Procedure for bootstrapping</vt:lpstr>
      <vt:lpstr>Model Engineering</vt:lpstr>
      <vt:lpstr>Model Enhancement</vt:lpstr>
      <vt:lpstr>Model Enhancement</vt:lpstr>
      <vt:lpstr>Bagging: Bootsrap Aggregation</vt:lpstr>
      <vt:lpstr>Bagging</vt:lpstr>
      <vt:lpstr>Boosting</vt:lpstr>
      <vt:lpstr>Boosting</vt:lpstr>
      <vt:lpstr>Random Forest</vt:lpstr>
      <vt:lpstr>AdaBoost</vt:lpstr>
      <vt:lpstr>Random Forest vs. AdaBoost</vt:lpstr>
      <vt:lpstr>Model Engineering</vt:lpstr>
      <vt:lpstr>Model selection</vt:lpstr>
      <vt:lpstr>Compare Classifier Performance</vt:lpstr>
      <vt:lpstr>Estimating Confidence Intervals: Null Hypothesis</vt:lpstr>
      <vt:lpstr>Estimating Confidence Intervals: t-test</vt:lpstr>
      <vt:lpstr>Estimating Confidence Intervals: Statistical Significance</vt:lpstr>
      <vt:lpstr>Estimating Confidence Intervals: Table for t-distribution</vt:lpstr>
      <vt:lpstr>Model Selection: ROC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  Concepts and Techniques</dc:title>
  <dc:creator>Jarad, Samah</dc:creator>
  <cp:lastModifiedBy>Jarad, Samah</cp:lastModifiedBy>
  <cp:revision>64</cp:revision>
  <dcterms:created xsi:type="dcterms:W3CDTF">2017-03-20T16:29:40Z</dcterms:created>
  <dcterms:modified xsi:type="dcterms:W3CDTF">2017-03-28T13:48:38Z</dcterms:modified>
</cp:coreProperties>
</file>