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7" r:id="rId13"/>
    <p:sldId id="274"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0"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6DA2F18-A48D-4F4E-9713-3765A785EE1B}" type="datetimeFigureOut">
              <a:rPr lang="en-US" smtClean="0"/>
              <a:pPr/>
              <a:t>4/28/2017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E126543-FC11-47B8-BE0D-652D85C270D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DA2F18-A48D-4F4E-9713-3765A785EE1B}" type="datetimeFigureOut">
              <a:rPr lang="en-US" smtClean="0"/>
              <a:pPr/>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DA2F18-A48D-4F4E-9713-3765A785EE1B}" type="datetimeFigureOut">
              <a:rPr lang="en-US" smtClean="0"/>
              <a:pPr/>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DA2F18-A48D-4F4E-9713-3765A785EE1B}" type="datetimeFigureOut">
              <a:rPr lang="en-US" smtClean="0"/>
              <a:pPr/>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6DA2F18-A48D-4F4E-9713-3765A785EE1B}" type="datetimeFigureOut">
              <a:rPr lang="en-US" smtClean="0"/>
              <a:pPr/>
              <a:t>4/28/2017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126543-FC11-47B8-BE0D-652D85C270D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DA2F18-A48D-4F4E-9713-3765A785EE1B}" type="datetimeFigureOut">
              <a:rPr lang="en-US" smtClean="0"/>
              <a:pPr/>
              <a:t>4/28/2017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6DA2F18-A48D-4F4E-9713-3765A785EE1B}" type="datetimeFigureOut">
              <a:rPr lang="en-US" smtClean="0"/>
              <a:pPr/>
              <a:t>4/28/2017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6DA2F18-A48D-4F4E-9713-3765A785EE1B}" type="datetimeFigureOut">
              <a:rPr lang="en-US" smtClean="0"/>
              <a:pPr/>
              <a:t>4/28/2017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6DA2F18-A48D-4F4E-9713-3765A785EE1B}" type="datetimeFigureOut">
              <a:rPr lang="en-US" smtClean="0"/>
              <a:pPr/>
              <a:t>4/28/2017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E126543-FC11-47B8-BE0D-652D85C270D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DA2F18-A48D-4F4E-9713-3765A785EE1B}" type="datetimeFigureOut">
              <a:rPr lang="en-US" smtClean="0"/>
              <a:pPr/>
              <a:t>4/28/2017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126543-FC11-47B8-BE0D-652D85C270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6DA2F18-A48D-4F4E-9713-3765A785EE1B}" type="datetimeFigureOut">
              <a:rPr lang="en-US" smtClean="0"/>
              <a:pPr/>
              <a:t>4/28/2017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126543-FC11-47B8-BE0D-652D85C270D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6DA2F18-A48D-4F4E-9713-3765A785EE1B}" type="datetimeFigureOut">
              <a:rPr lang="en-US" smtClean="0"/>
              <a:pPr/>
              <a:t>4/28/2017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126543-FC11-47B8-BE0D-652D85C270D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rraform.io/docs/providers/index.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ws.amazon.com/fre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spatil" TargetMode="External"/><Relationship Id="rId2" Type="http://schemas.openxmlformats.org/officeDocument/2006/relationships/hyperlink" Target="https://www.linkedin.com/in/dpatil141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rraform.io/intro/getting-started/install.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914400"/>
            <a:ext cx="6172200" cy="1569660"/>
          </a:xfrm>
          <a:prstGeom prst="rect">
            <a:avLst/>
          </a:prstGeom>
          <a:noFill/>
        </p:spPr>
        <p:txBody>
          <a:bodyPr wrap="square" rtlCol="0">
            <a:spAutoFit/>
          </a:bodyPr>
          <a:lstStyle/>
          <a:p>
            <a:r>
              <a:rPr lang="en-US" sz="4800" dirty="0" smtClean="0"/>
              <a:t>Introduction to Terraform101</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Template structure</a:t>
            </a:r>
            <a:endParaRPr lang="en-US" sz="3600" dirty="0"/>
          </a:p>
        </p:txBody>
      </p:sp>
      <p:sp>
        <p:nvSpPr>
          <p:cNvPr id="5" name="TextBox 4"/>
          <p:cNvSpPr txBox="1"/>
          <p:nvPr/>
        </p:nvSpPr>
        <p:spPr>
          <a:xfrm>
            <a:off x="1524000" y="1676400"/>
            <a:ext cx="7162800" cy="4247317"/>
          </a:xfrm>
          <a:prstGeom prst="rect">
            <a:avLst/>
          </a:prstGeom>
          <a:noFill/>
        </p:spPr>
        <p:txBody>
          <a:bodyPr wrap="square" rtlCol="0">
            <a:spAutoFit/>
          </a:bodyPr>
          <a:lstStyle/>
          <a:p>
            <a:pPr marL="342900" indent="-342900">
              <a:buFont typeface="Arial" pitchFamily="34" charset="0"/>
              <a:buChar char="•"/>
            </a:pPr>
            <a:r>
              <a:rPr lang="en-US" dirty="0" smtClean="0"/>
              <a:t>main.tf</a:t>
            </a:r>
          </a:p>
          <a:p>
            <a:pPr marL="342900" indent="-342900"/>
            <a:r>
              <a:rPr lang="en-US" dirty="0" smtClean="0"/>
              <a:t>	- Contains providers and resources</a:t>
            </a:r>
          </a:p>
          <a:p>
            <a:pPr marL="342900" indent="-342900"/>
            <a:endParaRPr lang="en-US" dirty="0" smtClean="0"/>
          </a:p>
          <a:p>
            <a:pPr marL="342900" indent="-342900">
              <a:buFont typeface="Arial" pitchFamily="34" charset="0"/>
              <a:buChar char="•"/>
            </a:pPr>
            <a:r>
              <a:rPr lang="en-US" dirty="0" smtClean="0"/>
              <a:t>variables.tf</a:t>
            </a:r>
          </a:p>
          <a:p>
            <a:pPr marL="342900" indent="-342900"/>
            <a:r>
              <a:rPr lang="en-US" dirty="0" smtClean="0"/>
              <a:t>	- contains the variables used with their default values</a:t>
            </a:r>
          </a:p>
          <a:p>
            <a:pPr marL="342900" indent="-342900"/>
            <a:endParaRPr lang="en-US" dirty="0" smtClean="0"/>
          </a:p>
          <a:p>
            <a:pPr marL="342900" indent="-342900">
              <a:buFont typeface="Arial" pitchFamily="34" charset="0"/>
              <a:buChar char="•"/>
            </a:pPr>
            <a:r>
              <a:rPr lang="en-US" dirty="0" err="1" smtClean="0"/>
              <a:t>variables.tfvars</a:t>
            </a:r>
            <a:endParaRPr lang="en-US" dirty="0" smtClean="0"/>
          </a:p>
          <a:p>
            <a:pPr marL="342900" indent="-342900"/>
            <a:r>
              <a:rPr lang="en-US" dirty="0" smtClean="0"/>
              <a:t>	- A file used for passing variable values.</a:t>
            </a:r>
          </a:p>
          <a:p>
            <a:pPr marL="342900" indent="-342900"/>
            <a:endParaRPr lang="en-US" dirty="0" smtClean="0"/>
          </a:p>
          <a:p>
            <a:pPr marL="342900" indent="-342900">
              <a:buFont typeface="Arial" pitchFamily="34" charset="0"/>
              <a:buChar char="•"/>
            </a:pPr>
            <a:r>
              <a:rPr lang="en-US" dirty="0" err="1" smtClean="0"/>
              <a:t>terraform.tfstate</a:t>
            </a:r>
            <a:endParaRPr lang="en-US" dirty="0" smtClean="0"/>
          </a:p>
          <a:p>
            <a:pPr marL="342900" indent="-342900"/>
            <a:r>
              <a:rPr lang="en-US" dirty="0" smtClean="0"/>
              <a:t>	- Stores the state of the infrastructure.</a:t>
            </a:r>
          </a:p>
          <a:p>
            <a:pPr marL="342900" indent="-342900"/>
            <a:endParaRPr lang="en-US" dirty="0" smtClean="0"/>
          </a:p>
          <a:p>
            <a:pPr marL="342900" indent="-342900">
              <a:buFont typeface="Arial" pitchFamily="34" charset="0"/>
              <a:buChar char="•"/>
            </a:pPr>
            <a:r>
              <a:rPr lang="en-US" dirty="0" smtClean="0"/>
              <a:t>outputs.tf</a:t>
            </a:r>
          </a:p>
          <a:p>
            <a:pPr marL="800100" lvl="1" indent="-342900"/>
            <a:r>
              <a:rPr lang="en-US" dirty="0" smtClean="0"/>
              <a:t>- Captures output values of resource like ELB address after launching the resources.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71600" y="381000"/>
            <a:ext cx="7162800" cy="769441"/>
          </a:xfrm>
          <a:prstGeom prst="rect">
            <a:avLst/>
          </a:prstGeom>
          <a:noFill/>
        </p:spPr>
        <p:txBody>
          <a:bodyPr wrap="square" rtlCol="0">
            <a:spAutoFit/>
          </a:bodyPr>
          <a:lstStyle/>
          <a:p>
            <a:r>
              <a:rPr lang="en-US" sz="4400" dirty="0" smtClean="0"/>
              <a:t>Example </a:t>
            </a:r>
            <a:endParaRPr lang="en-US" sz="4400" dirty="0"/>
          </a:p>
        </p:txBody>
      </p:sp>
      <p:sp>
        <p:nvSpPr>
          <p:cNvPr id="5" name="TextBox 4"/>
          <p:cNvSpPr txBox="1"/>
          <p:nvPr/>
        </p:nvSpPr>
        <p:spPr>
          <a:xfrm>
            <a:off x="1600200" y="1752600"/>
            <a:ext cx="7315200" cy="3970318"/>
          </a:xfrm>
          <a:prstGeom prst="rect">
            <a:avLst/>
          </a:prstGeom>
          <a:noFill/>
        </p:spPr>
        <p:txBody>
          <a:bodyPr wrap="square" rtlCol="0">
            <a:spAutoFit/>
          </a:bodyPr>
          <a:lstStyle/>
          <a:p>
            <a:r>
              <a:rPr lang="en-US" dirty="0" smtClean="0"/>
              <a:t>provider "</a:t>
            </a:r>
            <a:r>
              <a:rPr lang="en-US" dirty="0" err="1" smtClean="0"/>
              <a:t>aws</a:t>
            </a:r>
            <a:r>
              <a:rPr lang="en-US" dirty="0" smtClean="0"/>
              <a:t>" {</a:t>
            </a:r>
          </a:p>
          <a:p>
            <a:r>
              <a:rPr lang="en-US" dirty="0" smtClean="0"/>
              <a:t>    </a:t>
            </a:r>
            <a:r>
              <a:rPr lang="en-US" dirty="0" err="1" smtClean="0"/>
              <a:t>access_key</a:t>
            </a:r>
            <a:r>
              <a:rPr lang="en-US" dirty="0" smtClean="0"/>
              <a:t> = "${</a:t>
            </a:r>
            <a:r>
              <a:rPr lang="en-US" dirty="0" err="1" smtClean="0"/>
              <a:t>var.aws_access_key</a:t>
            </a:r>
            <a:r>
              <a:rPr lang="en-US" dirty="0" smtClean="0"/>
              <a:t>}"</a:t>
            </a:r>
          </a:p>
          <a:p>
            <a:r>
              <a:rPr lang="en-US" dirty="0" smtClean="0"/>
              <a:t>    </a:t>
            </a:r>
            <a:r>
              <a:rPr lang="en-US" dirty="0" err="1" smtClean="0"/>
              <a:t>secret_key</a:t>
            </a:r>
            <a:r>
              <a:rPr lang="en-US" dirty="0" smtClean="0"/>
              <a:t> = "${</a:t>
            </a:r>
            <a:r>
              <a:rPr lang="en-US" dirty="0" err="1" smtClean="0"/>
              <a:t>var.aws_secret_key</a:t>
            </a:r>
            <a:r>
              <a:rPr lang="en-US" dirty="0" smtClean="0"/>
              <a:t>}"</a:t>
            </a:r>
          </a:p>
          <a:p>
            <a:r>
              <a:rPr lang="en-US" dirty="0" smtClean="0"/>
              <a:t>    region = "${</a:t>
            </a:r>
            <a:r>
              <a:rPr lang="en-US" dirty="0" err="1" smtClean="0"/>
              <a:t>var.aws_region</a:t>
            </a:r>
            <a:r>
              <a:rPr lang="en-US" dirty="0" smtClean="0"/>
              <a:t>}"</a:t>
            </a:r>
          </a:p>
          <a:p>
            <a:r>
              <a:rPr lang="en-US" dirty="0" smtClean="0"/>
              <a:t>}</a:t>
            </a:r>
          </a:p>
          <a:p>
            <a:endParaRPr lang="en-US" dirty="0" smtClean="0"/>
          </a:p>
          <a:p>
            <a:r>
              <a:rPr lang="en-US" dirty="0" smtClean="0"/>
              <a:t>resource "aws_s3_bucket" "</a:t>
            </a:r>
            <a:r>
              <a:rPr lang="en-US" dirty="0" err="1" smtClean="0"/>
              <a:t>my_tf_test_bucket</a:t>
            </a:r>
            <a:r>
              <a:rPr lang="en-US" dirty="0" smtClean="0"/>
              <a:t>" {</a:t>
            </a:r>
          </a:p>
          <a:p>
            <a:r>
              <a:rPr lang="en-US" dirty="0" smtClean="0"/>
              <a:t>  bucket = "</a:t>
            </a:r>
            <a:r>
              <a:rPr lang="en-US" dirty="0" err="1" smtClean="0"/>
              <a:t>my_tf_test_bucket</a:t>
            </a:r>
            <a:r>
              <a:rPr lang="en-US" dirty="0" smtClean="0"/>
              <a:t>"</a:t>
            </a:r>
          </a:p>
          <a:p>
            <a:r>
              <a:rPr lang="en-US" dirty="0" smtClean="0"/>
              <a:t>  </a:t>
            </a:r>
            <a:r>
              <a:rPr lang="en-US" dirty="0" err="1" smtClean="0"/>
              <a:t>acl</a:t>
            </a:r>
            <a:r>
              <a:rPr lang="en-US" dirty="0" smtClean="0"/>
              <a:t>    = "private"</a:t>
            </a:r>
          </a:p>
          <a:p>
            <a:r>
              <a:rPr lang="en-US" dirty="0" smtClean="0"/>
              <a:t>  tags {</a:t>
            </a:r>
          </a:p>
          <a:p>
            <a:r>
              <a:rPr lang="en-US" dirty="0" smtClean="0"/>
              <a:t>    Name        = "My bucket"</a:t>
            </a:r>
          </a:p>
          <a:p>
            <a:r>
              <a:rPr lang="en-US" dirty="0" smtClean="0"/>
              <a:t>    Environment = "Dev"</a:t>
            </a:r>
          </a:p>
          <a:p>
            <a:r>
              <a:rPr lang="en-US" dirty="0" smtClean="0"/>
              <a:t>  }</a:t>
            </a:r>
          </a:p>
          <a:p>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47800" y="1371600"/>
            <a:ext cx="7162800" cy="2185214"/>
          </a:xfrm>
          <a:prstGeom prst="rect">
            <a:avLst/>
          </a:prstGeom>
          <a:noFill/>
        </p:spPr>
        <p:txBody>
          <a:bodyPr wrap="square" rtlCol="0">
            <a:spAutoFit/>
          </a:bodyPr>
          <a:lstStyle/>
          <a:p>
            <a:r>
              <a:rPr lang="en-US" sz="2800" dirty="0" smtClean="0"/>
              <a:t>Providers :</a:t>
            </a:r>
          </a:p>
          <a:p>
            <a:r>
              <a:rPr lang="en-US" dirty="0" smtClean="0"/>
              <a:t>Terraform leverages multiple providers to talk to back-end platforms and services, like AWS, Azure, </a:t>
            </a:r>
            <a:r>
              <a:rPr lang="en-US" dirty="0" err="1" smtClean="0"/>
              <a:t>DigitalOcean</a:t>
            </a:r>
            <a:r>
              <a:rPr lang="en-US" dirty="0" smtClean="0"/>
              <a:t>, </a:t>
            </a:r>
            <a:r>
              <a:rPr lang="en-US" dirty="0" err="1" smtClean="0"/>
              <a:t>Docker</a:t>
            </a:r>
            <a:r>
              <a:rPr lang="en-US" dirty="0" smtClean="0"/>
              <a:t>, or </a:t>
            </a:r>
            <a:r>
              <a:rPr lang="en-US" dirty="0" err="1" smtClean="0"/>
              <a:t>OpenStack</a:t>
            </a:r>
            <a:r>
              <a:rPr lang="en-US" dirty="0" smtClean="0"/>
              <a:t>.</a:t>
            </a:r>
          </a:p>
          <a:p>
            <a:endParaRPr lang="en-US" dirty="0" smtClean="0"/>
          </a:p>
          <a:p>
            <a:r>
              <a:rPr lang="en-US" b="1" dirty="0" smtClean="0">
                <a:hlinkClick r:id="rId2"/>
              </a:rPr>
              <a:t>https://www.terraform.io/docs/providers/index.html</a:t>
            </a:r>
            <a:endParaRPr lang="en-US" b="1" dirty="0" smtClean="0"/>
          </a:p>
          <a:p>
            <a:endParaRPr lang="en-US" dirty="0" smtClean="0"/>
          </a:p>
          <a:p>
            <a:endParaRPr lang="en-US" dirty="0"/>
          </a:p>
        </p:txBody>
      </p:sp>
      <p:sp>
        <p:nvSpPr>
          <p:cNvPr id="3" name="TextBox 2"/>
          <p:cNvSpPr txBox="1"/>
          <p:nvPr/>
        </p:nvSpPr>
        <p:spPr>
          <a:xfrm>
            <a:off x="1447800" y="3581400"/>
            <a:ext cx="7391400" cy="1908215"/>
          </a:xfrm>
          <a:prstGeom prst="rect">
            <a:avLst/>
          </a:prstGeom>
          <a:noFill/>
        </p:spPr>
        <p:txBody>
          <a:bodyPr wrap="square" rtlCol="0">
            <a:spAutoFit/>
          </a:bodyPr>
          <a:lstStyle/>
          <a:p>
            <a:r>
              <a:rPr lang="en-US" sz="2800" dirty="0" smtClean="0"/>
              <a:t>Resources</a:t>
            </a:r>
            <a:r>
              <a:rPr lang="en-US" sz="2800" i="1" dirty="0" smtClean="0"/>
              <a:t> </a:t>
            </a:r>
            <a:r>
              <a:rPr lang="en-US" sz="2800" dirty="0" smtClean="0"/>
              <a:t>:</a:t>
            </a:r>
            <a:endParaRPr lang="en-US" dirty="0" smtClean="0"/>
          </a:p>
          <a:p>
            <a:r>
              <a:rPr lang="en-US" dirty="0" smtClean="0"/>
              <a:t>Resources are the basic building blocks of a Terraform configuration. When you define a configuration, you are defining one or more (typically more) resources. Resources are provider-specific.</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So what we covered?</a:t>
            </a:r>
            <a:endParaRPr lang="en-US" sz="3600" dirty="0"/>
          </a:p>
        </p:txBody>
      </p:sp>
      <p:sp>
        <p:nvSpPr>
          <p:cNvPr id="6" name="TextBox 5"/>
          <p:cNvSpPr txBox="1"/>
          <p:nvPr/>
        </p:nvSpPr>
        <p:spPr>
          <a:xfrm>
            <a:off x="1447800" y="1219200"/>
            <a:ext cx="7162800" cy="1477328"/>
          </a:xfrm>
          <a:prstGeom prst="rect">
            <a:avLst/>
          </a:prstGeom>
          <a:noFill/>
        </p:spPr>
        <p:txBody>
          <a:bodyPr wrap="square" rtlCol="0">
            <a:spAutoFit/>
          </a:bodyPr>
          <a:lstStyle/>
          <a:p>
            <a:endParaRPr lang="en-US" dirty="0" smtClean="0"/>
          </a:p>
          <a:p>
            <a:pPr>
              <a:buFontTx/>
              <a:buChar char="-"/>
            </a:pPr>
            <a:r>
              <a:rPr lang="en-US" dirty="0" smtClean="0"/>
              <a:t>  Introduction Terraform.</a:t>
            </a:r>
          </a:p>
          <a:p>
            <a:pPr>
              <a:buFontTx/>
              <a:buChar char="-"/>
            </a:pPr>
            <a:r>
              <a:rPr lang="en-US" dirty="0" smtClean="0"/>
              <a:t>  Why Terraform.</a:t>
            </a:r>
          </a:p>
          <a:p>
            <a:pPr>
              <a:buFontTx/>
              <a:buChar char="-"/>
            </a:pPr>
            <a:r>
              <a:rPr lang="en-US" dirty="0" smtClean="0"/>
              <a:t>  Basic commands</a:t>
            </a:r>
          </a:p>
          <a:p>
            <a:pPr>
              <a:buFontTx/>
              <a:buChar char="-"/>
            </a:pPr>
            <a:r>
              <a:rPr lang="en-US" dirty="0" smtClean="0"/>
              <a:t>  Simple example.</a:t>
            </a:r>
          </a:p>
        </p:txBody>
      </p:sp>
      <p:sp>
        <p:nvSpPr>
          <p:cNvPr id="5" name="TextBox 4"/>
          <p:cNvSpPr txBox="1"/>
          <p:nvPr/>
        </p:nvSpPr>
        <p:spPr>
          <a:xfrm>
            <a:off x="1371600" y="2971800"/>
            <a:ext cx="5867400" cy="646331"/>
          </a:xfrm>
          <a:prstGeom prst="rect">
            <a:avLst/>
          </a:prstGeom>
          <a:noFill/>
        </p:spPr>
        <p:txBody>
          <a:bodyPr wrap="square" rtlCol="0">
            <a:spAutoFit/>
          </a:bodyPr>
          <a:lstStyle/>
          <a:p>
            <a:r>
              <a:rPr lang="en-US" sz="3600" dirty="0" smtClean="0"/>
              <a:t>What you SHOULD do now ?</a:t>
            </a:r>
            <a:endParaRPr lang="en-US" sz="3600" dirty="0"/>
          </a:p>
        </p:txBody>
      </p:sp>
      <p:sp>
        <p:nvSpPr>
          <p:cNvPr id="7" name="TextBox 6"/>
          <p:cNvSpPr txBox="1"/>
          <p:nvPr/>
        </p:nvSpPr>
        <p:spPr>
          <a:xfrm>
            <a:off x="1600200" y="3886200"/>
            <a:ext cx="6324600" cy="1754326"/>
          </a:xfrm>
          <a:prstGeom prst="rect">
            <a:avLst/>
          </a:prstGeom>
          <a:noFill/>
        </p:spPr>
        <p:txBody>
          <a:bodyPr wrap="square" rtlCol="0">
            <a:spAutoFit/>
          </a:bodyPr>
          <a:lstStyle/>
          <a:p>
            <a:r>
              <a:rPr lang="en-US" dirty="0" smtClean="0"/>
              <a:t>Create free tier account on AWS (Use if you already have)</a:t>
            </a:r>
          </a:p>
          <a:p>
            <a:r>
              <a:rPr lang="en-US" dirty="0" smtClean="0"/>
              <a:t> </a:t>
            </a:r>
            <a:r>
              <a:rPr lang="en-US" b="1" dirty="0" smtClean="0">
                <a:hlinkClick r:id="rId2"/>
              </a:rPr>
              <a:t>https://aws.amazon.com/free/</a:t>
            </a:r>
            <a:endParaRPr lang="en-US" b="1" dirty="0" smtClean="0"/>
          </a:p>
          <a:p>
            <a:pPr>
              <a:buFontTx/>
              <a:buChar char="-"/>
            </a:pPr>
            <a:r>
              <a:rPr lang="en-US" dirty="0" smtClean="0"/>
              <a:t>  Create simple bucket with terraform.</a:t>
            </a:r>
          </a:p>
          <a:p>
            <a:pPr>
              <a:buFontTx/>
              <a:buChar char="-"/>
            </a:pPr>
            <a:r>
              <a:rPr lang="en-US" dirty="0"/>
              <a:t> </a:t>
            </a:r>
            <a:r>
              <a:rPr lang="en-US" dirty="0" smtClean="0"/>
              <a:t> Update tags.</a:t>
            </a:r>
          </a:p>
          <a:p>
            <a:pPr>
              <a:buFontTx/>
              <a:buChar char="-"/>
            </a:pPr>
            <a:r>
              <a:rPr lang="en-US" dirty="0" smtClean="0"/>
              <a:t>  Enable versioning.</a:t>
            </a:r>
          </a:p>
          <a:p>
            <a:pPr>
              <a:buFontTx/>
              <a:buChar char="-"/>
            </a:pPr>
            <a:r>
              <a:rPr lang="en-US" dirty="0"/>
              <a:t> </a:t>
            </a:r>
            <a:r>
              <a:rPr lang="en-US" dirty="0" smtClean="0"/>
              <a:t> Destroy the stack.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2590800"/>
            <a:ext cx="6096000" cy="1107996"/>
          </a:xfrm>
          <a:prstGeom prst="rect">
            <a:avLst/>
          </a:prstGeom>
          <a:noFill/>
        </p:spPr>
        <p:txBody>
          <a:bodyPr wrap="square" rtlCol="0">
            <a:spAutoFit/>
          </a:bodyPr>
          <a:lstStyle/>
          <a:p>
            <a:r>
              <a:rPr lang="en-US" sz="6600" smtClean="0"/>
              <a:t>       ??? </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Hello</a:t>
            </a:r>
            <a:r>
              <a:rPr lang="en-US" sz="6000" dirty="0" smtClean="0"/>
              <a:t> !	</a:t>
            </a:r>
            <a:endParaRPr lang="en-US" sz="6000" dirty="0"/>
          </a:p>
        </p:txBody>
      </p:sp>
      <p:sp>
        <p:nvSpPr>
          <p:cNvPr id="3" name="Content Placeholder 2"/>
          <p:cNvSpPr>
            <a:spLocks noGrp="1"/>
          </p:cNvSpPr>
          <p:nvPr>
            <p:ph idx="1"/>
          </p:nvPr>
        </p:nvSpPr>
        <p:spPr>
          <a:xfrm>
            <a:off x="1435608" y="1447800"/>
            <a:ext cx="7498080" cy="914400"/>
          </a:xfrm>
        </p:spPr>
        <p:txBody>
          <a:bodyPr/>
          <a:lstStyle/>
          <a:p>
            <a:r>
              <a:rPr lang="en-US" sz="2800" dirty="0" smtClean="0"/>
              <a:t>I</a:t>
            </a:r>
            <a:r>
              <a:rPr lang="en-US" dirty="0" smtClean="0"/>
              <a:t> </a:t>
            </a:r>
            <a:r>
              <a:rPr lang="en-US" sz="2800" dirty="0" smtClean="0"/>
              <a:t>am</a:t>
            </a:r>
            <a:r>
              <a:rPr lang="en-US" dirty="0" smtClean="0"/>
              <a:t> </a:t>
            </a:r>
            <a:r>
              <a:rPr lang="en-US" sz="2800" dirty="0" smtClean="0"/>
              <a:t>Deepak</a:t>
            </a:r>
            <a:r>
              <a:rPr lang="en-US" dirty="0" smtClean="0"/>
              <a:t> </a:t>
            </a:r>
            <a:r>
              <a:rPr lang="en-US" sz="2800" dirty="0" err="1" smtClean="0"/>
              <a:t>Patil</a:t>
            </a:r>
            <a:r>
              <a:rPr lang="en-US" dirty="0" smtClean="0"/>
              <a:t>.</a:t>
            </a:r>
          </a:p>
          <a:p>
            <a:pPr>
              <a:buNone/>
            </a:pPr>
            <a:endParaRPr lang="en-US" dirty="0" smtClean="0"/>
          </a:p>
          <a:p>
            <a:pPr>
              <a:buFontTx/>
              <a:buChar char="-"/>
            </a:pPr>
            <a:endParaRPr lang="en-US" dirty="0" smtClean="0"/>
          </a:p>
          <a:p>
            <a:pPr>
              <a:buNone/>
            </a:pPr>
            <a:endParaRPr lang="en-US" dirty="0"/>
          </a:p>
        </p:txBody>
      </p:sp>
      <p:sp>
        <p:nvSpPr>
          <p:cNvPr id="4" name="TextBox 3"/>
          <p:cNvSpPr txBox="1"/>
          <p:nvPr/>
        </p:nvSpPr>
        <p:spPr>
          <a:xfrm>
            <a:off x="1600200" y="2286000"/>
            <a:ext cx="7101769" cy="1938992"/>
          </a:xfrm>
          <a:prstGeom prst="rect">
            <a:avLst/>
          </a:prstGeom>
          <a:noFill/>
        </p:spPr>
        <p:txBody>
          <a:bodyPr wrap="square" rtlCol="0">
            <a:spAutoFit/>
          </a:bodyPr>
          <a:lstStyle/>
          <a:p>
            <a:pPr>
              <a:buFontTx/>
              <a:buChar char="-"/>
            </a:pPr>
            <a:r>
              <a:rPr lang="en-US" sz="2000" dirty="0" smtClean="0"/>
              <a:t> Worked as Dot net developer and </a:t>
            </a:r>
            <a:r>
              <a:rPr lang="en-US" sz="2000" dirty="0" err="1" smtClean="0"/>
              <a:t>DevOps</a:t>
            </a:r>
            <a:r>
              <a:rPr lang="en-US" sz="2000" dirty="0" smtClean="0"/>
              <a:t> consultant @ </a:t>
            </a:r>
            <a:r>
              <a:rPr lang="en-US" sz="2000" dirty="0" err="1" smtClean="0"/>
              <a:t>Tavisca</a:t>
            </a:r>
            <a:r>
              <a:rPr lang="en-US" sz="2000" dirty="0" smtClean="0"/>
              <a:t> Solutions </a:t>
            </a:r>
            <a:r>
              <a:rPr lang="en-US" sz="2000" dirty="0" err="1" smtClean="0"/>
              <a:t>Pvt</a:t>
            </a:r>
            <a:r>
              <a:rPr lang="en-US" sz="2000" dirty="0" smtClean="0"/>
              <a:t> Ltd.</a:t>
            </a:r>
          </a:p>
          <a:p>
            <a:pPr>
              <a:buFontTx/>
              <a:buChar char="-"/>
            </a:pPr>
            <a:endParaRPr lang="en-US" sz="2000" dirty="0" smtClean="0"/>
          </a:p>
          <a:p>
            <a:pPr>
              <a:buFontTx/>
              <a:buChar char="-"/>
            </a:pPr>
            <a:r>
              <a:rPr lang="en-US" sz="2000" dirty="0" smtClean="0"/>
              <a:t> LinkedIn :  </a:t>
            </a:r>
            <a:r>
              <a:rPr lang="en-US" sz="2000" dirty="0" smtClean="0">
                <a:solidFill>
                  <a:schemeClr val="accent3"/>
                </a:solidFill>
                <a:hlinkClick r:id="rId2"/>
              </a:rPr>
              <a:t>https://www.linkedin.com/in/dpatil1410/</a:t>
            </a:r>
            <a:endParaRPr lang="en-US" sz="2000" dirty="0" smtClean="0">
              <a:solidFill>
                <a:schemeClr val="accent3"/>
              </a:solidFill>
            </a:endParaRPr>
          </a:p>
          <a:p>
            <a:pPr>
              <a:buFontTx/>
              <a:buChar char="-"/>
            </a:pPr>
            <a:r>
              <a:rPr lang="en-US" sz="2000" dirty="0" smtClean="0"/>
              <a:t> </a:t>
            </a:r>
            <a:r>
              <a:rPr lang="en-US" sz="2000" dirty="0" err="1" smtClean="0"/>
              <a:t>Github</a:t>
            </a:r>
            <a:r>
              <a:rPr lang="en-US" sz="2000" dirty="0" smtClean="0"/>
              <a:t> :  </a:t>
            </a:r>
            <a:r>
              <a:rPr lang="en-US" sz="2000" dirty="0" smtClean="0">
                <a:solidFill>
                  <a:schemeClr val="accent3"/>
                </a:solidFill>
                <a:hlinkClick r:id="rId3"/>
              </a:rPr>
              <a:t>https://github.com/dspatil</a:t>
            </a:r>
            <a:endParaRPr lang="en-US" sz="2000" dirty="0" smtClean="0">
              <a:solidFill>
                <a:schemeClr val="accent3"/>
              </a:solidFill>
            </a:endParaRPr>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3276600" cy="646331"/>
          </a:xfrm>
          <a:prstGeom prst="rect">
            <a:avLst/>
          </a:prstGeom>
          <a:noFill/>
        </p:spPr>
        <p:txBody>
          <a:bodyPr wrap="square" rtlCol="0">
            <a:spAutoFit/>
          </a:bodyPr>
          <a:lstStyle/>
          <a:p>
            <a:r>
              <a:rPr lang="en-US" sz="3600" dirty="0" smtClean="0"/>
              <a:t>Agenda/Goal </a:t>
            </a:r>
            <a:endParaRPr lang="en-US" sz="3600" dirty="0"/>
          </a:p>
        </p:txBody>
      </p:sp>
      <p:sp>
        <p:nvSpPr>
          <p:cNvPr id="5" name="TextBox 4"/>
          <p:cNvSpPr txBox="1"/>
          <p:nvPr/>
        </p:nvSpPr>
        <p:spPr>
          <a:xfrm>
            <a:off x="1219200" y="1600200"/>
            <a:ext cx="7696200" cy="2308324"/>
          </a:xfrm>
          <a:prstGeom prst="rect">
            <a:avLst/>
          </a:prstGeom>
          <a:noFill/>
        </p:spPr>
        <p:txBody>
          <a:bodyPr wrap="square" rtlCol="0">
            <a:spAutoFit/>
          </a:bodyPr>
          <a:lstStyle/>
          <a:p>
            <a:r>
              <a:rPr lang="en-US" dirty="0" smtClean="0"/>
              <a:t> -  Understand what Terraform is.</a:t>
            </a:r>
          </a:p>
          <a:p>
            <a:r>
              <a:rPr lang="en-US" dirty="0" smtClean="0"/>
              <a:t> -   Why its used.</a:t>
            </a:r>
          </a:p>
          <a:p>
            <a:r>
              <a:rPr lang="en-US" dirty="0" smtClean="0"/>
              <a:t> -  Comparison with other tools.</a:t>
            </a:r>
          </a:p>
          <a:p>
            <a:r>
              <a:rPr lang="en-US" dirty="0" smtClean="0"/>
              <a:t> -   Installation.</a:t>
            </a:r>
          </a:p>
          <a:p>
            <a:r>
              <a:rPr lang="en-US" dirty="0" smtClean="0"/>
              <a:t> -   Terraform basic commands</a:t>
            </a:r>
          </a:p>
          <a:p>
            <a:r>
              <a:rPr lang="en-US" dirty="0" smtClean="0"/>
              <a:t> -   State file</a:t>
            </a:r>
          </a:p>
          <a:p>
            <a:r>
              <a:rPr lang="en-US" dirty="0" smtClean="0"/>
              <a:t> -   Basic template structure of Terraform. </a:t>
            </a:r>
          </a:p>
          <a:p>
            <a:r>
              <a:rPr lang="en-US" dirty="0" smtClean="0"/>
              <a:t> -   A simple demo.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What is Terraform?</a:t>
            </a:r>
            <a:endParaRPr lang="en-US" sz="3600" dirty="0"/>
          </a:p>
        </p:txBody>
      </p:sp>
      <p:sp>
        <p:nvSpPr>
          <p:cNvPr id="5" name="TextBox 4"/>
          <p:cNvSpPr txBox="1"/>
          <p:nvPr/>
        </p:nvSpPr>
        <p:spPr>
          <a:xfrm>
            <a:off x="1219200" y="1219200"/>
            <a:ext cx="7696200" cy="707886"/>
          </a:xfrm>
          <a:prstGeom prst="rect">
            <a:avLst/>
          </a:prstGeom>
          <a:noFill/>
        </p:spPr>
        <p:txBody>
          <a:bodyPr wrap="square" rtlCol="0">
            <a:spAutoFit/>
          </a:bodyPr>
          <a:lstStyle/>
          <a:p>
            <a:r>
              <a:rPr lang="en-US" sz="2000" dirty="0" smtClean="0"/>
              <a:t>Terraform is a tool for building, changing, and versioning infrastructure safely and efficiently.  Terraform is cloud agnostic.</a:t>
            </a:r>
            <a:endParaRPr lang="en-US" sz="2000" dirty="0"/>
          </a:p>
        </p:txBody>
      </p:sp>
      <p:sp>
        <p:nvSpPr>
          <p:cNvPr id="6" name="TextBox 5"/>
          <p:cNvSpPr txBox="1"/>
          <p:nvPr/>
        </p:nvSpPr>
        <p:spPr>
          <a:xfrm>
            <a:off x="1295400" y="2057400"/>
            <a:ext cx="6705600" cy="1200329"/>
          </a:xfrm>
          <a:prstGeom prst="rect">
            <a:avLst/>
          </a:prstGeom>
          <a:noFill/>
        </p:spPr>
        <p:txBody>
          <a:bodyPr wrap="square" rtlCol="0">
            <a:spAutoFit/>
          </a:bodyPr>
          <a:lstStyle/>
          <a:p>
            <a:pPr>
              <a:buFontTx/>
              <a:buChar char="-"/>
            </a:pPr>
            <a:r>
              <a:rPr lang="en-US" dirty="0" smtClean="0"/>
              <a:t>Manages low-level components such as compute instances, storage, and networking, as well as high-level components such as DNS entries, </a:t>
            </a:r>
            <a:r>
              <a:rPr lang="en-US" dirty="0" err="1" smtClean="0"/>
              <a:t>SaaS</a:t>
            </a:r>
            <a:r>
              <a:rPr lang="en-US" dirty="0" smtClean="0"/>
              <a:t> features, etc.</a:t>
            </a:r>
          </a:p>
          <a:p>
            <a:pPr>
              <a:buFontTx/>
              <a:buChar char="-"/>
            </a:pPr>
            <a:r>
              <a:rPr lang="en-US" dirty="0" smtClean="0"/>
              <a:t>Created by </a:t>
            </a:r>
            <a:r>
              <a:rPr lang="en-US" dirty="0" err="1" smtClean="0"/>
              <a:t>Hashicorp</a:t>
            </a:r>
            <a:r>
              <a:rPr lang="en-US" dirty="0" smtClean="0"/>
              <a:t> and written in GO.</a:t>
            </a:r>
          </a:p>
        </p:txBody>
      </p:sp>
      <p:sp>
        <p:nvSpPr>
          <p:cNvPr id="7" name="TextBox 6"/>
          <p:cNvSpPr txBox="1"/>
          <p:nvPr/>
        </p:nvSpPr>
        <p:spPr>
          <a:xfrm>
            <a:off x="1371600" y="3810000"/>
            <a:ext cx="7162800" cy="2585323"/>
          </a:xfrm>
          <a:prstGeom prst="rect">
            <a:avLst/>
          </a:prstGeom>
          <a:noFill/>
        </p:spPr>
        <p:txBody>
          <a:bodyPr wrap="square" rtlCol="0">
            <a:spAutoFit/>
          </a:bodyPr>
          <a:lstStyle/>
          <a:p>
            <a:pPr>
              <a:buFont typeface="Arial" pitchFamily="34" charset="0"/>
              <a:buChar char="•"/>
            </a:pPr>
            <a:r>
              <a:rPr lang="en-US" dirty="0" smtClean="0"/>
              <a:t> Infrastructure as Code</a:t>
            </a:r>
          </a:p>
          <a:p>
            <a:r>
              <a:rPr lang="en-US" dirty="0" smtClean="0"/>
              <a:t>	- Blueprint of your datacenter through simple JSON files. </a:t>
            </a:r>
          </a:p>
          <a:p>
            <a:pPr>
              <a:buFont typeface="Arial" pitchFamily="34" charset="0"/>
              <a:buChar char="•"/>
            </a:pPr>
            <a:r>
              <a:rPr lang="en-US" dirty="0" smtClean="0"/>
              <a:t> Execution Plan</a:t>
            </a:r>
          </a:p>
          <a:p>
            <a:r>
              <a:rPr lang="en-US" dirty="0" smtClean="0"/>
              <a:t>	- Gives clarity.</a:t>
            </a:r>
          </a:p>
          <a:p>
            <a:pPr>
              <a:buFont typeface="Arial" pitchFamily="34" charset="0"/>
              <a:buChar char="•"/>
            </a:pPr>
            <a:r>
              <a:rPr lang="en-US" dirty="0" smtClean="0"/>
              <a:t> Resource graph </a:t>
            </a:r>
          </a:p>
          <a:p>
            <a:r>
              <a:rPr lang="en-US" dirty="0" smtClean="0"/>
              <a:t>	- Efficiently builds non-dependant resources</a:t>
            </a:r>
          </a:p>
          <a:p>
            <a:pPr>
              <a:buFont typeface="Arial" pitchFamily="34" charset="0"/>
              <a:buChar char="•"/>
            </a:pPr>
            <a:r>
              <a:rPr lang="en-US" dirty="0" smtClean="0"/>
              <a:t> Change automation</a:t>
            </a:r>
          </a:p>
          <a:p>
            <a:pPr lvl="2">
              <a:buFontTx/>
              <a:buChar char="-"/>
            </a:pPr>
            <a:r>
              <a:rPr lang="en-US" dirty="0" smtClean="0"/>
              <a:t> Easily deploy complex infrastructure. .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Why Terraform?</a:t>
            </a:r>
            <a:endParaRPr lang="en-US" sz="3600" dirty="0"/>
          </a:p>
        </p:txBody>
      </p:sp>
      <p:sp>
        <p:nvSpPr>
          <p:cNvPr id="5" name="TextBox 4"/>
          <p:cNvSpPr txBox="1"/>
          <p:nvPr/>
        </p:nvSpPr>
        <p:spPr>
          <a:xfrm>
            <a:off x="1219200" y="1600200"/>
            <a:ext cx="7696200" cy="3447098"/>
          </a:xfrm>
          <a:prstGeom prst="rect">
            <a:avLst/>
          </a:prstGeom>
          <a:noFill/>
        </p:spPr>
        <p:txBody>
          <a:bodyPr wrap="square" rtlCol="0">
            <a:spAutoFit/>
          </a:bodyPr>
          <a:lstStyle/>
          <a:p>
            <a:pPr>
              <a:buFont typeface="Arial" pitchFamily="34" charset="0"/>
              <a:buChar char="•"/>
            </a:pPr>
            <a:r>
              <a:rPr lang="en-US" dirty="0" smtClean="0"/>
              <a:t> Open source</a:t>
            </a:r>
          </a:p>
          <a:p>
            <a:pPr>
              <a:buFont typeface="Arial" pitchFamily="34" charset="0"/>
              <a:buChar char="•"/>
            </a:pPr>
            <a:r>
              <a:rPr lang="en-US" dirty="0" smtClean="0"/>
              <a:t> Declarative configuration files that can be shared amongst team members, treated as code, edited, reviewed, and versioned.</a:t>
            </a:r>
          </a:p>
          <a:p>
            <a:pPr>
              <a:buFont typeface="Arial" pitchFamily="34" charset="0"/>
              <a:buChar char="•"/>
            </a:pPr>
            <a:r>
              <a:rPr lang="en-US" dirty="0" smtClean="0"/>
              <a:t> Cloud agnostic</a:t>
            </a:r>
          </a:p>
          <a:p>
            <a:pPr>
              <a:buFont typeface="Arial" pitchFamily="34" charset="0"/>
              <a:buChar char="•"/>
            </a:pPr>
            <a:r>
              <a:rPr lang="en-US" dirty="0" smtClean="0"/>
              <a:t>  Workflows across multiple cloud providers.</a:t>
            </a:r>
          </a:p>
          <a:p>
            <a:pPr>
              <a:buFont typeface="Arial" pitchFamily="34" charset="0"/>
              <a:buChar char="•"/>
            </a:pPr>
            <a:r>
              <a:rPr lang="en-US" dirty="0" smtClean="0"/>
              <a:t> Reusable</a:t>
            </a:r>
          </a:p>
          <a:p>
            <a:r>
              <a:rPr lang="en-US" dirty="0" smtClean="0"/>
              <a:t>	- Use same configuration to create multiple identical environments.</a:t>
            </a:r>
          </a:p>
          <a:p>
            <a:pPr>
              <a:buFont typeface="Arial" pitchFamily="34" charset="0"/>
              <a:buChar char="•"/>
            </a:pPr>
            <a:r>
              <a:rPr lang="en-US" dirty="0" smtClean="0"/>
              <a:t> Rising </a:t>
            </a:r>
            <a:r>
              <a:rPr lang="en-US" dirty="0" err="1" smtClean="0"/>
              <a:t>DevOps</a:t>
            </a:r>
            <a:r>
              <a:rPr lang="en-US" dirty="0" smtClean="0"/>
              <a:t> culture. </a:t>
            </a:r>
          </a:p>
          <a:p>
            <a:r>
              <a:rPr lang="en-US" dirty="0" smtClean="0"/>
              <a:t>	- Cut down manual releases.</a:t>
            </a:r>
          </a:p>
          <a:p>
            <a:r>
              <a:rPr lang="en-US" dirty="0" smtClean="0"/>
              <a:t>	- Increase time to market.</a:t>
            </a:r>
          </a:p>
          <a:p>
            <a:pPr>
              <a:buFont typeface="Arial" pitchFamily="34" charset="0"/>
              <a:buChar char="•"/>
            </a:pPr>
            <a:r>
              <a:rPr lang="en-US" dirty="0" smtClean="0"/>
              <a:t> Best suited for immutable infrastructure and its provisioning. </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Similar tools?</a:t>
            </a:r>
            <a:endParaRPr lang="en-US" sz="3600" dirty="0"/>
          </a:p>
        </p:txBody>
      </p:sp>
      <p:graphicFrame>
        <p:nvGraphicFramePr>
          <p:cNvPr id="7" name="Table 6"/>
          <p:cNvGraphicFramePr>
            <a:graphicFrameLocks noGrp="1"/>
          </p:cNvGraphicFramePr>
          <p:nvPr/>
        </p:nvGraphicFramePr>
        <p:xfrm>
          <a:off x="1524000" y="1447800"/>
          <a:ext cx="6096000" cy="3114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Tool</a:t>
                      </a:r>
                      <a:endParaRPr lang="en-US" dirty="0"/>
                    </a:p>
                  </a:txBody>
                  <a:tcPr/>
                </a:tc>
                <a:tc>
                  <a:txBody>
                    <a:bodyPr/>
                    <a:lstStyle/>
                    <a:p>
                      <a:r>
                        <a:rPr lang="en-US" dirty="0" smtClean="0"/>
                        <a:t>Drawback</a:t>
                      </a:r>
                      <a:endParaRPr lang="en-US" dirty="0"/>
                    </a:p>
                  </a:txBody>
                  <a:tcPr/>
                </a:tc>
              </a:tr>
              <a:tr h="370840">
                <a:tc>
                  <a:txBody>
                    <a:bodyPr/>
                    <a:lstStyle/>
                    <a:p>
                      <a:r>
                        <a:rPr lang="en-US" dirty="0" smtClean="0"/>
                        <a:t>Cloud Formation</a:t>
                      </a:r>
                      <a:endParaRPr lang="en-US" dirty="0"/>
                    </a:p>
                  </a:txBody>
                  <a:tcPr/>
                </a:tc>
                <a:tc>
                  <a:txBody>
                    <a:bodyPr/>
                    <a:lstStyle/>
                    <a:p>
                      <a:r>
                        <a:rPr lang="en-US" dirty="0" smtClean="0"/>
                        <a:t>- Specific</a:t>
                      </a:r>
                      <a:r>
                        <a:rPr lang="en-US" baseline="0" dirty="0" smtClean="0"/>
                        <a:t> to AWS.</a:t>
                      </a:r>
                    </a:p>
                    <a:p>
                      <a:r>
                        <a:rPr lang="en-US" baseline="0" dirty="0" smtClean="0"/>
                        <a:t>- Difficult to handle ‘dynamic’ resource allocation.</a:t>
                      </a:r>
                      <a:endParaRPr lang="en-US" dirty="0"/>
                    </a:p>
                  </a:txBody>
                  <a:tcPr/>
                </a:tc>
              </a:tr>
              <a:tr h="370840">
                <a:tc>
                  <a:txBody>
                    <a:bodyPr/>
                    <a:lstStyle/>
                    <a:p>
                      <a:r>
                        <a:rPr lang="en-US" dirty="0" smtClean="0"/>
                        <a:t>Chef, Puppet, </a:t>
                      </a:r>
                      <a:r>
                        <a:rPr lang="en-US" dirty="0" err="1" smtClean="0"/>
                        <a:t>Ansible</a:t>
                      </a:r>
                      <a:r>
                        <a:rPr lang="en-US" dirty="0" smtClean="0"/>
                        <a:t> etc</a:t>
                      </a:r>
                      <a:endParaRPr lang="en-US" dirty="0"/>
                    </a:p>
                  </a:txBody>
                  <a:tcPr/>
                </a:tc>
                <a:tc>
                  <a:txBody>
                    <a:bodyPr/>
                    <a:lstStyle/>
                    <a:p>
                      <a:pPr>
                        <a:buFontTx/>
                        <a:buChar char="-"/>
                      </a:pPr>
                      <a:r>
                        <a:rPr lang="en-US" dirty="0" smtClean="0"/>
                        <a:t>Best</a:t>
                      </a:r>
                      <a:r>
                        <a:rPr lang="en-US" baseline="0" dirty="0" smtClean="0"/>
                        <a:t> suited for configuration management.</a:t>
                      </a:r>
                    </a:p>
                    <a:p>
                      <a:pPr>
                        <a:buFontTx/>
                        <a:buChar char="-"/>
                      </a:pPr>
                      <a:r>
                        <a:rPr lang="en-US" baseline="0" dirty="0" smtClean="0"/>
                        <a:t> Procedural.</a:t>
                      </a:r>
                    </a:p>
                    <a:p>
                      <a:pPr>
                        <a:buFontTx/>
                        <a:buChar char="-"/>
                      </a:pPr>
                      <a:r>
                        <a:rPr lang="en-US" baseline="0" dirty="0" smtClean="0"/>
                        <a:t> Mutable infrastructure. </a:t>
                      </a:r>
                      <a:endParaRPr lang="en-US" dirty="0" smtClean="0"/>
                    </a:p>
                  </a:txBody>
                  <a:tcPr/>
                </a:tc>
              </a:tr>
              <a:tr h="370840">
                <a:tc>
                  <a:txBody>
                    <a:bodyPr/>
                    <a:lstStyle/>
                    <a:p>
                      <a:r>
                        <a:rPr lang="en-US" dirty="0" smtClean="0"/>
                        <a:t>AWS </a:t>
                      </a:r>
                      <a:r>
                        <a:rPr lang="en-US" dirty="0" err="1" smtClean="0"/>
                        <a:t>cli</a:t>
                      </a:r>
                      <a:r>
                        <a:rPr lang="en-US" dirty="0" smtClean="0"/>
                        <a:t> and libraries(</a:t>
                      </a:r>
                      <a:r>
                        <a:rPr lang="en-US" dirty="0" err="1" smtClean="0"/>
                        <a:t>Boto</a:t>
                      </a:r>
                      <a:r>
                        <a:rPr lang="en-US" dirty="0" smtClean="0"/>
                        <a:t> etc) </a:t>
                      </a:r>
                      <a:endParaRPr lang="en-US" dirty="0"/>
                    </a:p>
                  </a:txBody>
                  <a:tcPr/>
                </a:tc>
                <a:tc>
                  <a:txBody>
                    <a:bodyPr/>
                    <a:lstStyle/>
                    <a:p>
                      <a:r>
                        <a:rPr lang="en-US" dirty="0" smtClean="0"/>
                        <a:t>- Leaning curve, complex commands.</a:t>
                      </a: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Installation</a:t>
            </a:r>
            <a:endParaRPr lang="en-US" sz="3600" dirty="0"/>
          </a:p>
        </p:txBody>
      </p:sp>
      <p:sp>
        <p:nvSpPr>
          <p:cNvPr id="5" name="TextBox 4"/>
          <p:cNvSpPr txBox="1"/>
          <p:nvPr/>
        </p:nvSpPr>
        <p:spPr>
          <a:xfrm>
            <a:off x="1219200" y="1600200"/>
            <a:ext cx="7696200" cy="1631216"/>
          </a:xfrm>
          <a:prstGeom prst="rect">
            <a:avLst/>
          </a:prstGeom>
          <a:noFill/>
        </p:spPr>
        <p:txBody>
          <a:bodyPr wrap="square" rtlCol="0">
            <a:spAutoFit/>
          </a:bodyPr>
          <a:lstStyle/>
          <a:p>
            <a:pPr>
              <a:buFontTx/>
              <a:buChar char="-"/>
            </a:pPr>
            <a:r>
              <a:rPr lang="en-US" sz="2000" dirty="0" smtClean="0"/>
              <a:t> Current version 0.9.3</a:t>
            </a:r>
          </a:p>
          <a:p>
            <a:pPr>
              <a:buFontTx/>
              <a:buChar char="-"/>
            </a:pPr>
            <a:r>
              <a:rPr lang="en-US" sz="2000" dirty="0" smtClean="0"/>
              <a:t> A binary package with single exe.</a:t>
            </a:r>
          </a:p>
          <a:p>
            <a:pPr>
              <a:buFontTx/>
              <a:buChar char="-"/>
            </a:pPr>
            <a:r>
              <a:rPr lang="en-US" sz="2000" dirty="0" smtClean="0"/>
              <a:t> Installation direction :</a:t>
            </a:r>
          </a:p>
          <a:p>
            <a:r>
              <a:rPr lang="en-US" sz="2000" dirty="0" smtClean="0"/>
              <a:t>  </a:t>
            </a:r>
            <a:r>
              <a:rPr lang="en-US" sz="2000" dirty="0" smtClean="0">
                <a:hlinkClick r:id="rId2"/>
              </a:rPr>
              <a:t>https://www.terraform.io/intro/getting-started/install.html</a:t>
            </a:r>
            <a:endParaRPr lang="en-US" dirty="0" smtClean="0"/>
          </a:p>
          <a:p>
            <a:r>
              <a:rPr lang="en-US" sz="2000" dirty="0" smtClean="0"/>
              <a:t>- Make sure you change the </a:t>
            </a:r>
            <a:r>
              <a:rPr lang="en-US" sz="2000" i="1" dirty="0" smtClean="0"/>
              <a:t>path</a:t>
            </a:r>
            <a:r>
              <a:rPr lang="en-US" sz="2000" dirty="0" smtClean="0"/>
              <a:t> variable.</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457200"/>
            <a:ext cx="6096000" cy="646331"/>
          </a:xfrm>
          <a:prstGeom prst="rect">
            <a:avLst/>
          </a:prstGeom>
          <a:noFill/>
        </p:spPr>
        <p:txBody>
          <a:bodyPr wrap="square" rtlCol="0">
            <a:spAutoFit/>
          </a:bodyPr>
          <a:lstStyle/>
          <a:p>
            <a:r>
              <a:rPr lang="en-US" sz="3600" dirty="0" smtClean="0"/>
              <a:t>Terraform Commands</a:t>
            </a:r>
            <a:endParaRPr lang="en-US" sz="3600" dirty="0"/>
          </a:p>
        </p:txBody>
      </p:sp>
      <p:sp>
        <p:nvSpPr>
          <p:cNvPr id="6" name="TextBox 5"/>
          <p:cNvSpPr txBox="1"/>
          <p:nvPr/>
        </p:nvSpPr>
        <p:spPr>
          <a:xfrm>
            <a:off x="1447800" y="1295400"/>
            <a:ext cx="7696200" cy="5293757"/>
          </a:xfrm>
          <a:prstGeom prst="rect">
            <a:avLst/>
          </a:prstGeom>
          <a:noFill/>
        </p:spPr>
        <p:txBody>
          <a:bodyPr wrap="square" rtlCol="0">
            <a:spAutoFit/>
          </a:bodyPr>
          <a:lstStyle/>
          <a:p>
            <a:r>
              <a:rPr lang="en-US" dirty="0" smtClean="0"/>
              <a:t>CLI has single application command called ‘</a:t>
            </a:r>
            <a:r>
              <a:rPr lang="en-US" b="1" dirty="0" smtClean="0"/>
              <a:t>terraform</a:t>
            </a:r>
            <a:r>
              <a:rPr lang="en-US" dirty="0" smtClean="0"/>
              <a:t>’.</a:t>
            </a:r>
          </a:p>
          <a:p>
            <a:r>
              <a:rPr lang="en-US" dirty="0" smtClean="0"/>
              <a:t>With below sub-commands.</a:t>
            </a:r>
          </a:p>
          <a:p>
            <a:endParaRPr lang="en-US" dirty="0" smtClean="0"/>
          </a:p>
          <a:p>
            <a:r>
              <a:rPr lang="en-US" sz="1400" b="1" dirty="0" smtClean="0"/>
              <a:t>Common commands:</a:t>
            </a:r>
          </a:p>
          <a:p>
            <a:r>
              <a:rPr lang="en-US" sz="1400" dirty="0" smtClean="0"/>
              <a:t>    apply              Builds or changes infrastructure</a:t>
            </a:r>
          </a:p>
          <a:p>
            <a:r>
              <a:rPr lang="en-US" sz="1400" dirty="0" smtClean="0"/>
              <a:t>    console            Interactive console for Terraform interpolations</a:t>
            </a:r>
          </a:p>
          <a:p>
            <a:r>
              <a:rPr lang="en-US" sz="1400" dirty="0" smtClean="0"/>
              <a:t>    destroy            </a:t>
            </a:r>
            <a:r>
              <a:rPr lang="en-US" sz="1400" dirty="0" err="1" smtClean="0"/>
              <a:t>Destroy</a:t>
            </a:r>
            <a:r>
              <a:rPr lang="en-US" sz="1400" dirty="0" smtClean="0"/>
              <a:t> Terraform-managed infrastructure</a:t>
            </a:r>
          </a:p>
          <a:p>
            <a:r>
              <a:rPr lang="en-US" sz="1400" dirty="0" smtClean="0"/>
              <a:t>    </a:t>
            </a:r>
            <a:r>
              <a:rPr lang="en-US" sz="1400" dirty="0" err="1" smtClean="0"/>
              <a:t>env</a:t>
            </a:r>
            <a:r>
              <a:rPr lang="en-US" sz="1400" dirty="0" smtClean="0"/>
              <a:t>                Environment management</a:t>
            </a:r>
          </a:p>
          <a:p>
            <a:r>
              <a:rPr lang="en-US" sz="1400" dirty="0" smtClean="0"/>
              <a:t>    </a:t>
            </a:r>
            <a:r>
              <a:rPr lang="en-US" sz="1400" dirty="0" err="1" smtClean="0"/>
              <a:t>fmt</a:t>
            </a:r>
            <a:r>
              <a:rPr lang="en-US" sz="1400" dirty="0" smtClean="0"/>
              <a:t>                Rewrites </a:t>
            </a:r>
            <a:r>
              <a:rPr lang="en-US" sz="1400" dirty="0" err="1" smtClean="0"/>
              <a:t>config</a:t>
            </a:r>
            <a:r>
              <a:rPr lang="en-US" sz="1400" dirty="0" smtClean="0"/>
              <a:t> files to canonical format</a:t>
            </a:r>
          </a:p>
          <a:p>
            <a:r>
              <a:rPr lang="en-US" sz="1400" dirty="0" smtClean="0"/>
              <a:t>    get                Download and install modules for the configuration</a:t>
            </a:r>
          </a:p>
          <a:p>
            <a:r>
              <a:rPr lang="en-US" sz="1400" dirty="0" smtClean="0"/>
              <a:t>    graph              Create a visual graph of Terraform resources</a:t>
            </a:r>
          </a:p>
          <a:p>
            <a:r>
              <a:rPr lang="en-US" sz="1400" dirty="0" smtClean="0"/>
              <a:t>    import             </a:t>
            </a:r>
            <a:r>
              <a:rPr lang="en-US" sz="1400" dirty="0" err="1" smtClean="0"/>
              <a:t>Import</a:t>
            </a:r>
            <a:r>
              <a:rPr lang="en-US" sz="1400" dirty="0" smtClean="0"/>
              <a:t> existing infrastructure into Terraform</a:t>
            </a:r>
          </a:p>
          <a:p>
            <a:r>
              <a:rPr lang="en-US" sz="1400" dirty="0" smtClean="0"/>
              <a:t>    init               Initialize a new or existing Terraform configuration</a:t>
            </a:r>
          </a:p>
          <a:p>
            <a:r>
              <a:rPr lang="en-US" sz="1400" dirty="0" smtClean="0"/>
              <a:t>    output             Read an output from a state file</a:t>
            </a:r>
          </a:p>
          <a:p>
            <a:r>
              <a:rPr lang="en-US" sz="1400" dirty="0" smtClean="0"/>
              <a:t>    plan               Generate and show an execution plan</a:t>
            </a:r>
          </a:p>
          <a:p>
            <a:r>
              <a:rPr lang="en-US" sz="1400" dirty="0" smtClean="0"/>
              <a:t>    push               Upload this Terraform module to Terraform Enterprise to run</a:t>
            </a:r>
          </a:p>
          <a:p>
            <a:r>
              <a:rPr lang="en-US" sz="1400" dirty="0" smtClean="0"/>
              <a:t>    refresh            Update local state file against real resources</a:t>
            </a:r>
          </a:p>
          <a:p>
            <a:r>
              <a:rPr lang="en-US" sz="1400" dirty="0" smtClean="0"/>
              <a:t>    show               Inspect Terraform state or plan</a:t>
            </a:r>
          </a:p>
          <a:p>
            <a:r>
              <a:rPr lang="en-US" sz="1400" dirty="0" smtClean="0"/>
              <a:t>    taint              Manually mark a resource for recreation</a:t>
            </a:r>
          </a:p>
          <a:p>
            <a:r>
              <a:rPr lang="en-US" sz="1400" dirty="0" smtClean="0"/>
              <a:t>    </a:t>
            </a:r>
            <a:r>
              <a:rPr lang="en-US" sz="1400" dirty="0" err="1" smtClean="0"/>
              <a:t>untaint</a:t>
            </a:r>
            <a:r>
              <a:rPr lang="en-US" sz="1400" dirty="0" smtClean="0"/>
              <a:t>            Manually unmark a resource as tainted</a:t>
            </a:r>
          </a:p>
          <a:p>
            <a:r>
              <a:rPr lang="en-US" sz="1400" dirty="0" smtClean="0"/>
              <a:t>    validate           Validates the Terraform files</a:t>
            </a:r>
          </a:p>
          <a:p>
            <a:r>
              <a:rPr lang="en-US" sz="1400" dirty="0" smtClean="0"/>
              <a:t>    version            Prints the Terraform version</a:t>
            </a:r>
            <a:endParaRPr lang="en-US" dirty="0" smtClean="0"/>
          </a:p>
          <a:p>
            <a:pPr>
              <a:buFontTx/>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457200"/>
            <a:ext cx="6096000" cy="646331"/>
          </a:xfrm>
          <a:prstGeom prst="rect">
            <a:avLst/>
          </a:prstGeom>
          <a:noFill/>
        </p:spPr>
        <p:txBody>
          <a:bodyPr wrap="square" rtlCol="0">
            <a:spAutoFit/>
          </a:bodyPr>
          <a:lstStyle/>
          <a:p>
            <a:r>
              <a:rPr lang="en-US" sz="3600" dirty="0" smtClean="0"/>
              <a:t>Terraform State file</a:t>
            </a:r>
            <a:endParaRPr lang="en-US" sz="3600" dirty="0"/>
          </a:p>
        </p:txBody>
      </p:sp>
      <p:sp>
        <p:nvSpPr>
          <p:cNvPr id="6" name="TextBox 5"/>
          <p:cNvSpPr txBox="1"/>
          <p:nvPr/>
        </p:nvSpPr>
        <p:spPr>
          <a:xfrm>
            <a:off x="1143000" y="1219200"/>
            <a:ext cx="7772400" cy="3970318"/>
          </a:xfrm>
          <a:prstGeom prst="rect">
            <a:avLst/>
          </a:prstGeom>
          <a:noFill/>
        </p:spPr>
        <p:txBody>
          <a:bodyPr wrap="square" rtlCol="0">
            <a:spAutoFit/>
          </a:bodyPr>
          <a:lstStyle/>
          <a:p>
            <a:endParaRPr lang="en-US" dirty="0" smtClean="0"/>
          </a:p>
          <a:p>
            <a:r>
              <a:rPr lang="en-US" dirty="0" smtClean="0"/>
              <a:t>Very </a:t>
            </a:r>
            <a:r>
              <a:rPr lang="en-US" dirty="0" err="1" smtClean="0"/>
              <a:t>very</a:t>
            </a:r>
            <a:r>
              <a:rPr lang="en-US" dirty="0" smtClean="0"/>
              <a:t> important.</a:t>
            </a:r>
          </a:p>
          <a:p>
            <a:endParaRPr lang="en-US" dirty="0" smtClean="0"/>
          </a:p>
          <a:p>
            <a:endParaRPr lang="en-US" dirty="0" smtClean="0"/>
          </a:p>
          <a:p>
            <a:r>
              <a:rPr lang="en-US" dirty="0" smtClean="0"/>
              <a:t>Terraform must store state about your managed infrastructure and configuration. This state is used by Terraform to map real world resources to your configuration, keep track of metadata, and to improve performance for large infrastructures.</a:t>
            </a:r>
          </a:p>
          <a:p>
            <a:endParaRPr lang="en-US" dirty="0" smtClean="0"/>
          </a:p>
          <a:p>
            <a:r>
              <a:rPr lang="en-US" dirty="0" smtClean="0"/>
              <a:t>This state is stored by default in a local file named "</a:t>
            </a:r>
            <a:r>
              <a:rPr lang="en-US" b="1" dirty="0" err="1" smtClean="0"/>
              <a:t>terraform.tfstate</a:t>
            </a:r>
            <a:r>
              <a:rPr lang="en-US" dirty="0" smtClean="0"/>
              <a:t>", but it can also be stored remotely (like AWS S3), which works better in a team environment.</a:t>
            </a:r>
          </a:p>
          <a:p>
            <a:endParaRPr lang="en-US" dirty="0" smtClean="0"/>
          </a:p>
          <a:p>
            <a:pPr>
              <a:buFontTx/>
              <a:buChar char="-"/>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457</TotalTime>
  <Words>707</Words>
  <Application>Microsoft Office PowerPoint</Application>
  <PresentationFormat>On-screen Show (4:3)</PresentationFormat>
  <Paragraphs>139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PowerPoint Presentation</vt:lpstr>
      <vt:lpstr>Hello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dspatil</dc:creator>
  <cp:lastModifiedBy>Deepak Patil</cp:lastModifiedBy>
  <cp:revision>122</cp:revision>
  <dcterms:created xsi:type="dcterms:W3CDTF">2017-04-23T05:09:52Z</dcterms:created>
  <dcterms:modified xsi:type="dcterms:W3CDTF">2017-04-28T10:01:03Z</dcterms:modified>
</cp:coreProperties>
</file>