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6B6652-CD9D-48E5-8FFB-F75769FF1D9D}">
  <a:tblStyle styleId="{EF6B6652-CD9D-48E5-8FFB-F75769FF1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fpfep.org/wp-content/uploads/2018/04/2018-Fundraising-Effectiveness-Survey-Report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00b708b6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00b708b6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00c503c9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00c503c9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0c503c9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00c503c9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00c503c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00c503c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http://afpfep.org/wp-content/uploads/2018/04/2018-Fundraising-Effectiveness-Survey-Report.pdf</a:t>
            </a:r>
            <a:r>
              <a:rPr lang="en"/>
              <a:t> based on information compiled by Bloomerang, DonorPerfect, Neon, Blackbaud,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00c503c9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00c503c9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00b708b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00b708b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00b708b6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00b708b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Rakshanda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00b708b65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00b708b65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Rakshanda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00c503c9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00c503c9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70925"/>
            <a:ext cx="4495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Recommendations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Michael, Valeria, Rakshanda, Sam, &amp; Daniel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Vols Matter?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017625"/>
            <a:ext cx="5078568" cy="41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125" y="1302526"/>
            <a:ext cx="576475" cy="6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450" y="1067839"/>
            <a:ext cx="781974" cy="76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7334925" y="1354325"/>
            <a:ext cx="13323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Green = W</a:t>
            </a:r>
            <a:endParaRPr b="1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= L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 &amp; Findings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4250"/>
            <a:ext cx="70305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Most Frequent Donor:</a:t>
            </a:r>
            <a:r>
              <a:rPr lang="en" sz="1600"/>
              <a:t> 39df9399f5384334a42905bcf0acdcbf18035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Total </a:t>
            </a:r>
            <a:r>
              <a:rPr b="1" lang="en" sz="1600"/>
              <a:t>Donations Made:</a:t>
            </a:r>
            <a:r>
              <a:rPr lang="en" sz="1600"/>
              <a:t> </a:t>
            </a:r>
            <a:r>
              <a:rPr lang="en" sz="1600"/>
              <a:t>18,035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Total </a:t>
            </a:r>
            <a:r>
              <a:rPr b="1" lang="en" sz="1600"/>
              <a:t>Amount Donated: </a:t>
            </a:r>
            <a:r>
              <a:rPr lang="en" sz="1600"/>
              <a:t> $37,121.72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Largest Donor</a:t>
            </a:r>
            <a:r>
              <a:rPr lang="en" sz="1600"/>
              <a:t>: </a:t>
            </a:r>
            <a:r>
              <a:rPr lang="en" sz="1600"/>
              <a:t>2144d56b1947ebb26a19e7f1d07c970a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Total Donations Made</a:t>
            </a:r>
            <a:r>
              <a:rPr lang="en" sz="1600"/>
              <a:t>: 2,152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Total Amount Donated</a:t>
            </a:r>
            <a:r>
              <a:rPr lang="en" sz="1600"/>
              <a:t>: $1,243,529.69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Highest Donation Year</a:t>
            </a:r>
            <a:r>
              <a:rPr lang="en" sz="1600"/>
              <a:t>: 2017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Total Amount Donated in 2017</a:t>
            </a:r>
            <a:r>
              <a:rPr lang="en" sz="1600"/>
              <a:t>: $72.8 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Month with Most Donations are Made</a:t>
            </a:r>
            <a:r>
              <a:rPr lang="en" sz="1600"/>
              <a:t>: December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</a:t>
            </a:r>
            <a:r>
              <a:rPr lang="en"/>
              <a:t> Rate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00575" y="1056000"/>
            <a:ext cx="79434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Assumption: Acquisition rate is defined as the number of first-time donations for a given time period.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25" y="1779700"/>
            <a:ext cx="3258073" cy="25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/>
          <p:nvPr/>
        </p:nvSpPr>
        <p:spPr>
          <a:xfrm>
            <a:off x="3864150" y="2556375"/>
            <a:ext cx="14157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300" y="1779700"/>
            <a:ext cx="3064749" cy="25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3986975" y="2372025"/>
            <a:ext cx="125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Enhance!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758375" y="4217375"/>
            <a:ext cx="77109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r>
              <a:rPr lang="en"/>
              <a:t>: Nearly 12,000 new donors on August 23.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Follow-up ideas: investigate possible causes of spike; compare 12,000 with past spikes to help determine what worked better this time around.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420900" y="1554125"/>
            <a:ext cx="3480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Count of First Time Donors by Date (Full)</a:t>
            </a:r>
            <a:endParaRPr b="1"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5405275" y="1554125"/>
            <a:ext cx="37947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Count of First Time Donors by Date (Aug ‘17)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Rate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6485700" y="1597900"/>
            <a:ext cx="2658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Suggestions for Improvement:</a:t>
            </a:r>
            <a:endParaRPr b="1"/>
          </a:p>
          <a:p>
            <a:pPr indent="-82550" lvl="0" marL="2286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Review what was used in 2014-15</a:t>
            </a:r>
            <a:endParaRPr/>
          </a:p>
          <a:p>
            <a:pPr indent="-825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Give donors a voice (ideas, concerns, etc.)</a:t>
            </a:r>
            <a:endParaRPr/>
          </a:p>
          <a:p>
            <a:pPr indent="-825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Membership Program</a:t>
            </a:r>
            <a:endParaRPr/>
          </a:p>
          <a:p>
            <a:pPr indent="-825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Share Success Stories (</a:t>
            </a:r>
            <a:r>
              <a:rPr lang="en"/>
              <a:t>constant</a:t>
            </a:r>
            <a:r>
              <a:rPr lang="en"/>
              <a:t> reminders)</a:t>
            </a:r>
            <a:endParaRPr/>
          </a:p>
          <a:p>
            <a:pPr indent="-825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Fundraising Effectiveness Project</a:t>
            </a:r>
            <a:r>
              <a:rPr baseline="30000" lang="en"/>
              <a:t>1</a:t>
            </a:r>
            <a:r>
              <a:rPr lang="en"/>
              <a:t> reports the average retention rate is 45%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900"/>
            <a:ext cx="4889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75" y="851125"/>
            <a:ext cx="6947626" cy="39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>
            <p:ph type="title"/>
          </p:nvPr>
        </p:nvSpPr>
        <p:spPr>
          <a:xfrm>
            <a:off x="2126150" y="345025"/>
            <a:ext cx="5034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Donation Habits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199575" y="635325"/>
            <a:ext cx="70083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Donation Habits 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11384"/>
            <a:ext cx="3988800" cy="315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75" y="1611375"/>
            <a:ext cx="3988800" cy="317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onors tends to pay more in 2017.After 2017 there is sharp decline in No of Donors" id="322" name="Google Shape;322;p19"/>
          <p:cNvSpPr txBox="1"/>
          <p:nvPr>
            <p:ph idx="1" type="body"/>
          </p:nvPr>
        </p:nvSpPr>
        <p:spPr>
          <a:xfrm>
            <a:off x="1203325" y="160500"/>
            <a:ext cx="72807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Number of Donations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(2012 &amp; 2018 did not have complete data)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325" y="1036500"/>
            <a:ext cx="7416700" cy="39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992600" y="200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Top 5 Single Donation Amounts</a:t>
            </a:r>
            <a:endParaRPr/>
          </a:p>
        </p:txBody>
      </p:sp>
      <p:graphicFrame>
        <p:nvGraphicFramePr>
          <p:cNvPr id="329" name="Google Shape;329;p20"/>
          <p:cNvGraphicFramePr/>
          <p:nvPr/>
        </p:nvGraphicFramePr>
        <p:xfrm>
          <a:off x="344275" y="151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{EF6B6652-CD9D-48E5-8FFB-F75769FF1D9D}</a:tableStyleId>
              </a:tblPr>
              <a:tblGrid>
                <a:gridCol w="2970075"/>
                <a:gridCol w="2573650"/>
                <a:gridCol w="2725950"/>
              </a:tblGrid>
              <a:tr h="5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Donor ID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Amount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Date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8f70fc7370842e0709cd9af3d29b4b0b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$60,000.00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2013-04-25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b802c941986ae91fdf0beabb1e35e1a9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$31,856.60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2017-03-02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46bef03dfe2742079289cd67a26a8d27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$26,369.03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2013-07-26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b51a1b79ce091021e909fde33c5e5810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$25,000.00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2017-11-15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5aae045f65ce626b6c56b1d1f974fbf1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$21,299.95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2013-08-22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 Ideas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985575" y="1386225"/>
            <a:ext cx="70305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</a:t>
            </a:r>
            <a:r>
              <a:rPr lang="en"/>
              <a:t>predictive</a:t>
            </a:r>
            <a:r>
              <a:rPr lang="en"/>
              <a:t> algorithm(s) to estimate the likelihood that a donor will continue donating based on past behavior. Could give the non-profit an idea of what they can project for future donations.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membership program/donor subscriptions service to help retain donations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other time-series datasets and see if we can find any correlations between external events and amounts donated. Can help the non-profit know when they should swarm a particular opportunity to drive donation amounts.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Demographics of Donors (ages, locations, income brackets,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Local sports team win/loss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Stock market average up or down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 media sentiment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billboard hit song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Lunar phase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