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17"/>
  </p:notesMasterIdLst>
  <p:sldIdLst>
    <p:sldId id="256" r:id="rId2"/>
    <p:sldId id="273" r:id="rId3"/>
    <p:sldId id="263" r:id="rId4"/>
    <p:sldId id="271" r:id="rId5"/>
    <p:sldId id="274" r:id="rId6"/>
    <p:sldId id="275" r:id="rId7"/>
    <p:sldId id="276" r:id="rId8"/>
    <p:sldId id="280" r:id="rId9"/>
    <p:sldId id="279" r:id="rId10"/>
    <p:sldId id="283" r:id="rId11"/>
    <p:sldId id="284" r:id="rId12"/>
    <p:sldId id="285" r:id="rId13"/>
    <p:sldId id="286" r:id="rId14"/>
    <p:sldId id="278" r:id="rId15"/>
    <p:sldId id="282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F4B"/>
    <a:srgbClr val="FFFFFF"/>
    <a:srgbClr val="0F2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6" autoAdjust="0"/>
    <p:restoredTop sz="88087" autoAdjust="0"/>
  </p:normalViewPr>
  <p:slideViewPr>
    <p:cSldViewPr snapToGrid="0" snapToObjects="1" showGuides="1">
      <p:cViewPr>
        <p:scale>
          <a:sx n="95" d="100"/>
          <a:sy n="95" d="100"/>
        </p:scale>
        <p:origin x="-1496" y="488"/>
      </p:cViewPr>
      <p:guideLst>
        <p:guide orient="horz" pos="4070"/>
        <p:guide orient="horz" pos="3860"/>
        <p:guide orient="horz" pos="772"/>
        <p:guide orient="horz" pos="1300"/>
        <p:guide orient="horz" pos="463"/>
        <p:guide orient="horz" pos="296"/>
        <p:guide orient="horz" pos="2133"/>
        <p:guide pos="5461"/>
        <p:guide pos="2865"/>
        <p:guide pos="2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64099-19E7-294B-9293-3A85FEE5B6C7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3248B-147C-BA4E-8DD8-0D2978845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50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3248B-147C-BA4E-8DD8-0D29788458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2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 column is </a:t>
            </a:r>
            <a:r>
              <a:rPr lang="en-US" dirty="0" err="1" smtClean="0"/>
              <a:t>Dev</a:t>
            </a:r>
            <a:r>
              <a:rPr lang="en-US" dirty="0" smtClean="0"/>
              <a:t> Ops used</a:t>
            </a:r>
            <a:r>
              <a:rPr lang="en-US" baseline="0" dirty="0" smtClean="0"/>
              <a:t> in this </a:t>
            </a:r>
            <a:r>
              <a:rPr lang="en-US" baseline="0" smtClean="0"/>
              <a:t>demo. </a:t>
            </a:r>
            <a:r>
              <a:rPr lang="en-US" smtClean="0"/>
              <a:t>Now</a:t>
            </a:r>
            <a:r>
              <a:rPr lang="en-US" baseline="0" smtClean="0"/>
              <a:t> </a:t>
            </a:r>
            <a:r>
              <a:rPr lang="en-US" baseline="0" dirty="0" smtClean="0"/>
              <a:t>let’s look at code!!!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3248B-147C-BA4E-8DD8-0D29788458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8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5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7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1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1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3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6/16/15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5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6/16/15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3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6/16/15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0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3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8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hbc_digital?trk=biz-companies-cym" TargetMode="External"/><Relationship Id="rId4" Type="http://schemas.openxmlformats.org/officeDocument/2006/relationships/hyperlink" Target="mailto:dana_peele@s5a.com" TargetMode="External"/><Relationship Id="rId5" Type="http://schemas.openxmlformats.org/officeDocument/2006/relationships/hyperlink" Target="https://github.com/saksdirect/react-vs-shared-state-inventor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gif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1"/>
            <a:ext cx="9568000" cy="6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218" y="2287587"/>
            <a:ext cx="8350120" cy="147002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102F4B"/>
                </a:solidFill>
              </a:rPr>
              <a:t>Concurrency</a:t>
            </a:r>
            <a:r>
              <a:rPr lang="en-US" sz="4000" b="1" dirty="0" smtClean="0">
                <a:solidFill>
                  <a:srgbClr val="102F4B"/>
                </a:solidFill>
              </a:rPr>
              <a:t>: Reactive vs </a:t>
            </a:r>
            <a:r>
              <a:rPr lang="en-US" sz="4000" b="1" dirty="0">
                <a:solidFill>
                  <a:srgbClr val="102F4B"/>
                </a:solidFill>
              </a:rPr>
              <a:t>Shared State</a:t>
            </a:r>
            <a:endParaRPr lang="en-US" sz="4000" b="1" spc="0" dirty="0">
              <a:solidFill>
                <a:srgbClr val="102F4B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177" y="3757612"/>
            <a:ext cx="8147679" cy="259443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102F4B"/>
                </a:solidFill>
              </a:rPr>
              <a:t>Benchmarking </a:t>
            </a:r>
            <a:r>
              <a:rPr lang="en-US" sz="2800" dirty="0" err="1">
                <a:solidFill>
                  <a:srgbClr val="102F4B"/>
                </a:solidFill>
              </a:rPr>
              <a:t>Akka</a:t>
            </a:r>
            <a:r>
              <a:rPr lang="en-US" sz="2800" dirty="0">
                <a:solidFill>
                  <a:srgbClr val="102F4B"/>
                </a:solidFill>
              </a:rPr>
              <a:t> actors against shared-state concurrency</a:t>
            </a:r>
          </a:p>
          <a:p>
            <a:pPr algn="l"/>
            <a:endParaRPr lang="en-US" sz="1600" dirty="0" smtClean="0">
              <a:solidFill>
                <a:srgbClr val="102F4B"/>
              </a:solidFill>
              <a:latin typeface="Arial"/>
              <a:cs typeface="Arial"/>
            </a:endParaRPr>
          </a:p>
          <a:p>
            <a:pPr algn="l"/>
            <a:r>
              <a:rPr lang="en-US" sz="1600" dirty="0" smtClean="0">
                <a:solidFill>
                  <a:srgbClr val="102F4B"/>
                </a:solidFill>
                <a:latin typeface="Arial"/>
                <a:cs typeface="Arial"/>
              </a:rPr>
              <a:t>June 17</a:t>
            </a:r>
            <a:r>
              <a:rPr lang="en-US" sz="1600" baseline="30000" dirty="0" smtClean="0">
                <a:solidFill>
                  <a:srgbClr val="102F4B"/>
                </a:solidFill>
                <a:latin typeface="Arial"/>
                <a:cs typeface="Arial"/>
              </a:rPr>
              <a:t>th</a:t>
            </a:r>
            <a:r>
              <a:rPr lang="en-US" sz="1600" dirty="0" smtClean="0">
                <a:solidFill>
                  <a:srgbClr val="102F4B"/>
                </a:solidFill>
                <a:latin typeface="Arial"/>
                <a:cs typeface="Arial"/>
              </a:rPr>
              <a:t>, 2015</a:t>
            </a:r>
            <a:endParaRPr lang="en-US" sz="1600" dirty="0">
              <a:solidFill>
                <a:srgbClr val="102F4B"/>
              </a:solidFill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40" y="1201752"/>
            <a:ext cx="1733487" cy="11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9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200" dirty="0" smtClean="0">
                <a:solidFill>
                  <a:srgbClr val="FFFFFF"/>
                </a:solidFill>
              </a:rPr>
              <a:t>Inventory Applications- Shared Elements</a:t>
            </a:r>
            <a:endParaRPr lang="en-US" sz="42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202687"/>
            <a:ext cx="9144000" cy="5447831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Play</a:t>
            </a:r>
            <a:r>
              <a:rPr lang="en-US" sz="2400" dirty="0"/>
              <a:t> </a:t>
            </a:r>
            <a:r>
              <a:rPr lang="en-US" sz="2400" dirty="0" smtClean="0"/>
              <a:t>web framework</a:t>
            </a:r>
            <a:endParaRPr lang="en-US" sz="2400" dirty="0"/>
          </a:p>
          <a:p>
            <a:pPr lvl="1"/>
            <a:r>
              <a:rPr lang="en-US" sz="2000" dirty="0"/>
              <a:t>Built on </a:t>
            </a:r>
            <a:r>
              <a:rPr lang="en-US" sz="2000" dirty="0" err="1"/>
              <a:t>Akka</a:t>
            </a:r>
            <a:endParaRPr lang="en-US" sz="2000" dirty="0"/>
          </a:p>
          <a:p>
            <a:pPr lvl="1"/>
            <a:r>
              <a:rPr lang="en-US" sz="2000" dirty="0" err="1" smtClean="0"/>
              <a:t>Netty</a:t>
            </a:r>
            <a:r>
              <a:rPr lang="en-US" sz="2000" dirty="0"/>
              <a:t>, a non-blocking I/O client-server framework (Originally developed by </a:t>
            </a:r>
            <a:r>
              <a:rPr lang="en-US" sz="2000" dirty="0" err="1"/>
              <a:t>JBoss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smtClean="0"/>
              <a:t>Incorporates logging </a:t>
            </a:r>
            <a:r>
              <a:rPr lang="en-US" sz="2000" dirty="0"/>
              <a:t>and configuration management</a:t>
            </a:r>
          </a:p>
          <a:p>
            <a:pPr lvl="0"/>
            <a:r>
              <a:rPr lang="en-US" sz="2400" dirty="0" smtClean="0"/>
              <a:t>Reactive </a:t>
            </a:r>
            <a:r>
              <a:rPr lang="en-US" sz="2400" dirty="0"/>
              <a:t>mongo</a:t>
            </a:r>
          </a:p>
          <a:p>
            <a:pPr lvl="1"/>
            <a:r>
              <a:rPr lang="en-US" sz="2000" dirty="0" smtClean="0"/>
              <a:t>Non-</a:t>
            </a:r>
            <a:r>
              <a:rPr lang="en-US" sz="2000" dirty="0"/>
              <a:t>blocking, asynchronous driver built on </a:t>
            </a:r>
            <a:r>
              <a:rPr lang="en-US" sz="2000" dirty="0" err="1"/>
              <a:t>Akka</a:t>
            </a:r>
            <a:r>
              <a:rPr lang="en-US" sz="2000" dirty="0"/>
              <a:t> Streams.</a:t>
            </a:r>
          </a:p>
          <a:p>
            <a:pPr lvl="1"/>
            <a:r>
              <a:rPr lang="en-US" sz="2000" dirty="0" smtClean="0"/>
              <a:t>Database ops return an immediately future and (may) eventually complete</a:t>
            </a:r>
          </a:p>
          <a:p>
            <a:r>
              <a:rPr lang="en-US" sz="2400" dirty="0" smtClean="0"/>
              <a:t>Metrics</a:t>
            </a:r>
            <a:endParaRPr lang="en-US" sz="2400" dirty="0"/>
          </a:p>
          <a:p>
            <a:pPr lvl="1"/>
            <a:r>
              <a:rPr lang="en-US" sz="2000" dirty="0" err="1" smtClean="0"/>
              <a:t>StatsD</a:t>
            </a:r>
            <a:r>
              <a:rPr lang="en-US" sz="2000" dirty="0" smtClean="0"/>
              <a:t> (aggregator</a:t>
            </a:r>
            <a:r>
              <a:rPr lang="en-US" sz="2000" dirty="0"/>
              <a:t>)</a:t>
            </a:r>
            <a:r>
              <a:rPr lang="en-US" sz="2000" dirty="0" smtClean="0"/>
              <a:t> Data received via one-way </a:t>
            </a:r>
            <a:r>
              <a:rPr lang="en-US" sz="2000" dirty="0" err="1" smtClean="0"/>
              <a:t>udp</a:t>
            </a:r>
            <a:r>
              <a:rPr lang="en-US" sz="2000" dirty="0" smtClean="0"/>
              <a:t> protocol, sends to Graphite</a:t>
            </a:r>
            <a:endParaRPr lang="en-US" sz="2000" dirty="0"/>
          </a:p>
          <a:p>
            <a:pPr lvl="1"/>
            <a:r>
              <a:rPr lang="en-US" sz="2000" dirty="0" smtClean="0"/>
              <a:t>Graphite- Dashboard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23367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500" dirty="0" smtClean="0">
                <a:solidFill>
                  <a:srgbClr val="FFFFFF"/>
                </a:solidFill>
              </a:rPr>
              <a:t>Shared-State Inventory Application</a:t>
            </a:r>
            <a:endParaRPr lang="en-US" sz="45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202687"/>
            <a:ext cx="9144000" cy="5272031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Application controller</a:t>
            </a:r>
          </a:p>
          <a:p>
            <a:pPr lvl="1"/>
            <a:r>
              <a:rPr lang="en-US" sz="2400" dirty="0" err="1" smtClean="0"/>
              <a:t>TrieMap</a:t>
            </a:r>
            <a:r>
              <a:rPr lang="en-US" sz="2400" dirty="0" smtClean="0"/>
              <a:t> of </a:t>
            </a:r>
            <a:r>
              <a:rPr lang="en-US" sz="2400" dirty="0" err="1" smtClean="0"/>
              <a:t>InventoryQuantity</a:t>
            </a:r>
            <a:r>
              <a:rPr lang="en-US" sz="2400" dirty="0" smtClean="0"/>
              <a:t> instances keyed to product </a:t>
            </a:r>
            <a:r>
              <a:rPr lang="en-US" sz="2400" dirty="0" err="1" smtClean="0"/>
              <a:t>sku</a:t>
            </a:r>
            <a:r>
              <a:rPr lang="en-US" sz="2400" dirty="0" smtClean="0"/>
              <a:t> (id)</a:t>
            </a:r>
          </a:p>
          <a:p>
            <a:pPr marL="914400" lvl="2" indent="0">
              <a:buNone/>
            </a:pPr>
            <a:r>
              <a:rPr lang="en-US" sz="2000" dirty="0" err="1" smtClean="0">
                <a:solidFill>
                  <a:srgbClr val="3366FF"/>
                </a:solidFill>
              </a:rPr>
              <a:t>val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>
                <a:solidFill>
                  <a:srgbClr val="3366FF"/>
                </a:solidFill>
              </a:rPr>
              <a:t>inventory = </a:t>
            </a:r>
            <a:r>
              <a:rPr lang="en-US" sz="2000" dirty="0" err="1">
                <a:solidFill>
                  <a:srgbClr val="3366FF"/>
                </a:solidFill>
              </a:rPr>
              <a:t>TrieMap</a:t>
            </a:r>
            <a:r>
              <a:rPr lang="en-US" sz="2000" dirty="0">
                <a:solidFill>
                  <a:srgbClr val="3366FF"/>
                </a:solidFill>
              </a:rPr>
              <a:t>[String, </a:t>
            </a:r>
            <a:r>
              <a:rPr lang="en-US" sz="2000" dirty="0" err="1">
                <a:solidFill>
                  <a:srgbClr val="3366FF"/>
                </a:solidFill>
              </a:rPr>
              <a:t>InventoryQuantity</a:t>
            </a:r>
            <a:r>
              <a:rPr lang="en-US" sz="2000" dirty="0">
                <a:solidFill>
                  <a:srgbClr val="3366FF"/>
                </a:solidFill>
              </a:rPr>
              <a:t>](</a:t>
            </a:r>
            <a:r>
              <a:rPr lang="en-US" sz="2000" dirty="0" smtClean="0">
                <a:solidFill>
                  <a:srgbClr val="3366FF"/>
                </a:solidFill>
              </a:rPr>
              <a:t>)</a:t>
            </a:r>
            <a:endParaRPr lang="en-US" sz="2000" dirty="0">
              <a:solidFill>
                <a:srgbClr val="3366FF"/>
              </a:solidFill>
            </a:endParaRPr>
          </a:p>
          <a:p>
            <a:pPr marL="914400" lvl="2" indent="0">
              <a:buNone/>
            </a:pPr>
            <a:r>
              <a:rPr lang="en-US" sz="2000" dirty="0" err="1" smtClean="0">
                <a:solidFill>
                  <a:srgbClr val="3366FF"/>
                </a:solidFill>
              </a:rPr>
              <a:t>val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>
                <a:solidFill>
                  <a:srgbClr val="3366FF"/>
                </a:solidFill>
              </a:rPr>
              <a:t>r = </a:t>
            </a:r>
            <a:r>
              <a:rPr lang="en-US" sz="2000" dirty="0" err="1">
                <a:solidFill>
                  <a:srgbClr val="3366FF"/>
                </a:solidFill>
              </a:rPr>
              <a:t>scala.util.Random</a:t>
            </a:r>
            <a:endParaRPr lang="en-US" sz="2000" dirty="0">
              <a:solidFill>
                <a:srgbClr val="3366FF"/>
              </a:solidFill>
            </a:endParaRPr>
          </a:p>
          <a:p>
            <a:pPr marL="914400" lvl="2" indent="0">
              <a:buNone/>
            </a:pPr>
            <a:r>
              <a:rPr lang="en-US" sz="2000" dirty="0" smtClean="0">
                <a:solidFill>
                  <a:srgbClr val="3366FF"/>
                </a:solidFill>
              </a:rPr>
              <a:t>for </a:t>
            </a:r>
            <a:r>
              <a:rPr lang="en-US" sz="2000" dirty="0">
                <a:solidFill>
                  <a:srgbClr val="3366FF"/>
                </a:solidFill>
              </a:rPr>
              <a:t>(</a:t>
            </a:r>
            <a:r>
              <a:rPr lang="en-US" sz="2000" dirty="0" err="1">
                <a:solidFill>
                  <a:srgbClr val="3366FF"/>
                </a:solidFill>
              </a:rPr>
              <a:t>sku</a:t>
            </a:r>
            <a:r>
              <a:rPr lang="en-US" sz="2000" dirty="0">
                <a:solidFill>
                  <a:srgbClr val="3366FF"/>
                </a:solidFill>
              </a:rPr>
              <a:t> &lt;- 1 to 100) {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3366FF"/>
                </a:solidFill>
              </a:rPr>
              <a:t>    </a:t>
            </a:r>
            <a:r>
              <a:rPr lang="en-US" sz="2000" dirty="0" err="1">
                <a:solidFill>
                  <a:srgbClr val="3366FF"/>
                </a:solidFill>
              </a:rPr>
              <a:t>val</a:t>
            </a:r>
            <a:r>
              <a:rPr lang="en-US" sz="2000" dirty="0">
                <a:solidFill>
                  <a:srgbClr val="3366FF"/>
                </a:solidFill>
              </a:rPr>
              <a:t> quantity = </a:t>
            </a:r>
            <a:r>
              <a:rPr lang="en-US" sz="2000" dirty="0" err="1">
                <a:solidFill>
                  <a:srgbClr val="3366FF"/>
                </a:solidFill>
              </a:rPr>
              <a:t>r.nextInt</a:t>
            </a:r>
            <a:r>
              <a:rPr lang="en-US" sz="2000" dirty="0">
                <a:solidFill>
                  <a:srgbClr val="3366FF"/>
                </a:solidFill>
              </a:rPr>
              <a:t>(10000) + 10000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3366FF"/>
                </a:solidFill>
              </a:rPr>
              <a:t>    </a:t>
            </a:r>
            <a:r>
              <a:rPr lang="en-US" sz="2000" dirty="0" err="1">
                <a:solidFill>
                  <a:srgbClr val="3366FF"/>
                </a:solidFill>
              </a:rPr>
              <a:t>inventory.put</a:t>
            </a:r>
            <a:r>
              <a:rPr lang="en-US" sz="2000" dirty="0">
                <a:solidFill>
                  <a:srgbClr val="3366FF"/>
                </a:solidFill>
              </a:rPr>
              <a:t>(</a:t>
            </a:r>
            <a:r>
              <a:rPr lang="en-US" sz="2000" dirty="0" err="1">
                <a:solidFill>
                  <a:srgbClr val="3366FF"/>
                </a:solidFill>
              </a:rPr>
              <a:t>sku.toString</a:t>
            </a:r>
            <a:r>
              <a:rPr lang="en-US" sz="2000" dirty="0">
                <a:solidFill>
                  <a:srgbClr val="3366FF"/>
                </a:solidFill>
              </a:rPr>
              <a:t>, new </a:t>
            </a:r>
            <a:r>
              <a:rPr lang="en-US" sz="2000" dirty="0" err="1">
                <a:solidFill>
                  <a:srgbClr val="3366FF"/>
                </a:solidFill>
              </a:rPr>
              <a:t>InventoryQuantity</a:t>
            </a:r>
            <a:r>
              <a:rPr lang="en-US" sz="2000" dirty="0">
                <a:solidFill>
                  <a:srgbClr val="3366FF"/>
                </a:solidFill>
              </a:rPr>
              <a:t>(quantity))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3366FF"/>
                </a:solidFill>
              </a:rPr>
              <a:t>    </a:t>
            </a:r>
            <a:r>
              <a:rPr lang="en-US" sz="2000" dirty="0" err="1">
                <a:solidFill>
                  <a:srgbClr val="3366FF"/>
                </a:solidFill>
              </a:rPr>
              <a:t>mongoRepo.setInventory</a:t>
            </a:r>
            <a:r>
              <a:rPr lang="en-US" sz="2000" dirty="0">
                <a:solidFill>
                  <a:srgbClr val="3366FF"/>
                </a:solidFill>
              </a:rPr>
              <a:t>(</a:t>
            </a:r>
            <a:r>
              <a:rPr lang="en-US" sz="2000" dirty="0" err="1">
                <a:solidFill>
                  <a:srgbClr val="3366FF"/>
                </a:solidFill>
              </a:rPr>
              <a:t>sku.toString</a:t>
            </a:r>
            <a:r>
              <a:rPr lang="en-US" sz="2000" dirty="0">
                <a:solidFill>
                  <a:srgbClr val="3366FF"/>
                </a:solidFill>
              </a:rPr>
              <a:t>, quantity)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3366FF"/>
                </a:solidFill>
              </a:rPr>
              <a:t>  }</a:t>
            </a:r>
            <a:endParaRPr lang="en-US" sz="2000" dirty="0">
              <a:solidFill>
                <a:srgbClr val="3366FF"/>
              </a:solidFill>
            </a:endParaRPr>
          </a:p>
          <a:p>
            <a:pPr lvl="1"/>
            <a:r>
              <a:rPr lang="en-US" dirty="0" smtClean="0"/>
              <a:t>Handler methods</a:t>
            </a:r>
            <a:endParaRPr lang="en-US" sz="2400" dirty="0"/>
          </a:p>
          <a:p>
            <a:pPr lvl="2"/>
            <a:r>
              <a:rPr lang="en-US" dirty="0" err="1" smtClean="0"/>
              <a:t>getInventory</a:t>
            </a:r>
            <a:endParaRPr lang="en-US" dirty="0" smtClean="0"/>
          </a:p>
          <a:p>
            <a:pPr lvl="2"/>
            <a:r>
              <a:rPr lang="en-US" dirty="0" err="1" smtClean="0"/>
              <a:t>updateInventory</a:t>
            </a:r>
            <a:endParaRPr lang="en-US" dirty="0" smtClean="0"/>
          </a:p>
          <a:p>
            <a:pPr lvl="3"/>
            <a:r>
              <a:rPr lang="en-US" dirty="0" smtClean="0"/>
              <a:t>Persists </a:t>
            </a:r>
            <a:r>
              <a:rPr lang="en-US" dirty="0"/>
              <a:t>the new value to Mongo if quantity changes</a:t>
            </a:r>
            <a:endParaRPr lang="en-US" sz="1400" dirty="0"/>
          </a:p>
          <a:p>
            <a:pPr lvl="1"/>
            <a:r>
              <a:rPr lang="en-US" dirty="0"/>
              <a:t>Both handler methods respond to the request and then send out our metrics</a:t>
            </a:r>
            <a:r>
              <a:rPr lang="en-US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9369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FFFFFF"/>
                </a:solidFill>
              </a:rPr>
              <a:t>Shared-State: </a:t>
            </a:r>
            <a:r>
              <a:rPr lang="en-US" sz="4400" dirty="0" err="1" smtClean="0">
                <a:solidFill>
                  <a:srgbClr val="FFFFFF"/>
                </a:solidFill>
              </a:rPr>
              <a:t>updateInventory</a:t>
            </a:r>
            <a:r>
              <a:rPr lang="en-US" sz="4400" dirty="0" smtClean="0">
                <a:solidFill>
                  <a:srgbClr val="FFFFFF"/>
                </a:solidFill>
              </a:rPr>
              <a:t> handler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964643"/>
            <a:ext cx="9144000" cy="5685876"/>
          </a:xfrm>
        </p:spPr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def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updateInventory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sku</a:t>
            </a:r>
            <a:r>
              <a:rPr lang="en-US" sz="2400" dirty="0">
                <a:solidFill>
                  <a:srgbClr val="0000FF"/>
                </a:solidFill>
              </a:rPr>
              <a:t>: String, </a:t>
            </a:r>
            <a:r>
              <a:rPr lang="en-US" sz="2400" dirty="0" err="1">
                <a:solidFill>
                  <a:srgbClr val="0000FF"/>
                </a:solidFill>
              </a:rPr>
              <a:t>quantityChange</a:t>
            </a:r>
            <a:r>
              <a:rPr lang="en-US" sz="2400" dirty="0">
                <a:solidFill>
                  <a:srgbClr val="0000FF"/>
                </a:solidFill>
              </a:rPr>
              <a:t>: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) = </a:t>
            </a:r>
            <a:r>
              <a:rPr lang="en-US" sz="2400" dirty="0" err="1">
                <a:solidFill>
                  <a:srgbClr val="0000FF"/>
                </a:solidFill>
              </a:rPr>
              <a:t>Action.async</a:t>
            </a:r>
            <a:r>
              <a:rPr lang="en-US" sz="2400" dirty="0">
                <a:solidFill>
                  <a:srgbClr val="0000FF"/>
                </a:solidFill>
              </a:rPr>
              <a:t> ({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request =&gt;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</a:t>
            </a:r>
            <a:r>
              <a:rPr lang="en-US" sz="2400" dirty="0" err="1">
                <a:solidFill>
                  <a:srgbClr val="0000FF"/>
                </a:solidFill>
              </a:rPr>
              <a:t>val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startTime</a:t>
            </a:r>
            <a:r>
              <a:rPr lang="en-US" sz="2400" dirty="0">
                <a:solidFill>
                  <a:srgbClr val="0000FF"/>
                </a:solidFill>
              </a:rPr>
              <a:t> = </a:t>
            </a:r>
            <a:r>
              <a:rPr lang="en-US" sz="2400" dirty="0" err="1">
                <a:solidFill>
                  <a:srgbClr val="0000FF"/>
                </a:solidFill>
              </a:rPr>
              <a:t>System.currentTimeMillis</a:t>
            </a:r>
            <a:endParaRPr lang="en-US" sz="2400" dirty="0">
              <a:solidFill>
                <a:srgbClr val="0000FF"/>
              </a:solidFill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</a:t>
            </a:r>
            <a:r>
              <a:rPr lang="en-US" sz="2400" dirty="0" err="1">
                <a:solidFill>
                  <a:srgbClr val="0000FF"/>
                </a:solidFill>
              </a:rPr>
              <a:t>val</a:t>
            </a:r>
            <a:r>
              <a:rPr lang="en-US" sz="2400" dirty="0">
                <a:solidFill>
                  <a:srgbClr val="0000FF"/>
                </a:solidFill>
              </a:rPr>
              <a:t> f = Future 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</a:t>
            </a:r>
            <a:r>
              <a:rPr lang="en-US" sz="2400" dirty="0" err="1">
                <a:solidFill>
                  <a:srgbClr val="0000FF"/>
                </a:solidFill>
              </a:rPr>
              <a:t>Logger.debug</a:t>
            </a:r>
            <a:r>
              <a:rPr lang="en-US" sz="2400" dirty="0">
                <a:solidFill>
                  <a:srgbClr val="0000FF"/>
                </a:solidFill>
              </a:rPr>
              <a:t>("update inventory called")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</a:t>
            </a:r>
            <a:r>
              <a:rPr lang="en-US" sz="2400" dirty="0" err="1">
                <a:solidFill>
                  <a:srgbClr val="0000FF"/>
                </a:solidFill>
              </a:rPr>
              <a:t>val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skuInventoryOption</a:t>
            </a:r>
            <a:r>
              <a:rPr lang="en-US" sz="2400" dirty="0">
                <a:solidFill>
                  <a:srgbClr val="0000FF"/>
                </a:solidFill>
              </a:rPr>
              <a:t> = </a:t>
            </a:r>
            <a:r>
              <a:rPr lang="en-US" sz="2400" dirty="0" err="1">
                <a:solidFill>
                  <a:srgbClr val="0000FF"/>
                </a:solidFill>
              </a:rPr>
              <a:t>inventory.get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sku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</a:t>
            </a:r>
            <a:r>
              <a:rPr lang="en-US" sz="2400" dirty="0" err="1">
                <a:solidFill>
                  <a:srgbClr val="0000FF"/>
                </a:solidFill>
              </a:rPr>
              <a:t>var</a:t>
            </a:r>
            <a:r>
              <a:rPr lang="en-US" sz="2400" dirty="0">
                <a:solidFill>
                  <a:srgbClr val="0000FF"/>
                </a:solidFill>
              </a:rPr>
              <a:t> result = </a:t>
            </a:r>
            <a:r>
              <a:rPr lang="en-US" sz="2400" dirty="0" err="1">
                <a:solidFill>
                  <a:srgbClr val="0000FF"/>
                </a:solidFill>
              </a:rPr>
              <a:t>NotFound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Json.toJson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InventoryResponseModel</a:t>
            </a:r>
            <a:r>
              <a:rPr lang="en-US" sz="2400" dirty="0">
                <a:solidFill>
                  <a:srgbClr val="0000FF"/>
                </a:solidFill>
              </a:rPr>
              <a:t>("update", </a:t>
            </a:r>
            <a:r>
              <a:rPr lang="en-US" sz="2400" dirty="0" err="1">
                <a:solidFill>
                  <a:srgbClr val="0000FF"/>
                </a:solidFill>
              </a:rPr>
              <a:t>sku</a:t>
            </a:r>
            <a:r>
              <a:rPr lang="en-US" sz="2400" dirty="0">
                <a:solidFill>
                  <a:srgbClr val="0000FF"/>
                </a:solidFill>
              </a:rPr>
              <a:t>, success = false, 0, "</a:t>
            </a:r>
            <a:r>
              <a:rPr lang="en-US" sz="2400" dirty="0" err="1">
                <a:solidFill>
                  <a:srgbClr val="0000FF"/>
                </a:solidFill>
              </a:rPr>
              <a:t>sku</a:t>
            </a:r>
            <a:r>
              <a:rPr lang="en-US" sz="2400" dirty="0">
                <a:solidFill>
                  <a:srgbClr val="0000FF"/>
                </a:solidFill>
              </a:rPr>
              <a:t> not found")))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</a:t>
            </a:r>
            <a:r>
              <a:rPr lang="en-US" sz="2400" dirty="0" err="1">
                <a:solidFill>
                  <a:srgbClr val="0000FF"/>
                </a:solidFill>
              </a:rPr>
              <a:t>skuInventoryOption</a:t>
            </a:r>
            <a:r>
              <a:rPr lang="en-US" sz="2400" dirty="0">
                <a:solidFill>
                  <a:srgbClr val="0000FF"/>
                </a:solidFill>
              </a:rPr>
              <a:t> match 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  case Some(</a:t>
            </a:r>
            <a:r>
              <a:rPr lang="en-US" sz="2400" dirty="0" err="1">
                <a:solidFill>
                  <a:srgbClr val="0000FF"/>
                </a:solidFill>
              </a:rPr>
              <a:t>skuInventory</a:t>
            </a:r>
            <a:r>
              <a:rPr lang="en-US" sz="2400" dirty="0">
                <a:solidFill>
                  <a:srgbClr val="0000FF"/>
                </a:solidFill>
              </a:rPr>
              <a:t>) =&gt;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</a:rPr>
              <a:t>val</a:t>
            </a:r>
            <a:r>
              <a:rPr lang="en-US" sz="2400" dirty="0">
                <a:solidFill>
                  <a:srgbClr val="0000FF"/>
                </a:solidFill>
              </a:rPr>
              <a:t> response = </a:t>
            </a:r>
            <a:r>
              <a:rPr lang="en-US" sz="2400" dirty="0" err="1">
                <a:solidFill>
                  <a:srgbClr val="0000FF"/>
                </a:solidFill>
              </a:rPr>
              <a:t>skuInventory.updateQuantity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quantityChange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    result = Ok(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      </a:t>
            </a:r>
            <a:r>
              <a:rPr lang="en-US" sz="2400" dirty="0" err="1">
                <a:solidFill>
                  <a:srgbClr val="0000FF"/>
                </a:solidFill>
              </a:rPr>
              <a:t>Json.toJson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        </a:t>
            </a:r>
            <a:r>
              <a:rPr lang="en-US" sz="2400" dirty="0" err="1">
                <a:solidFill>
                  <a:srgbClr val="0000FF"/>
                </a:solidFill>
              </a:rPr>
              <a:t>InventoryResponseModel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          "update", </a:t>
            </a:r>
            <a:r>
              <a:rPr lang="en-US" sz="2400" dirty="0" err="1">
                <a:solidFill>
                  <a:srgbClr val="0000FF"/>
                </a:solidFill>
              </a:rPr>
              <a:t>sku</a:t>
            </a:r>
            <a:r>
              <a:rPr lang="en-US" sz="2400" dirty="0">
                <a:solidFill>
                  <a:srgbClr val="0000FF"/>
                </a:solidFill>
              </a:rPr>
              <a:t>, success = response._1, </a:t>
            </a:r>
            <a:r>
              <a:rPr lang="en-US" sz="2400" dirty="0" err="1">
                <a:solidFill>
                  <a:srgbClr val="0000FF"/>
                </a:solidFill>
              </a:rPr>
              <a:t>quantityChange</a:t>
            </a:r>
            <a:r>
              <a:rPr lang="en-US" sz="2400" dirty="0">
                <a:solidFill>
                  <a:srgbClr val="0000FF"/>
                </a:solidFill>
              </a:rPr>
              <a:t>, if (!response._1) </a:t>
            </a:r>
            <a:r>
              <a:rPr lang="en-US" sz="2400" dirty="0" err="1">
                <a:solidFill>
                  <a:srgbClr val="0000FF"/>
                </a:solidFill>
              </a:rPr>
              <a:t>s"Only</a:t>
            </a:r>
            <a:r>
              <a:rPr lang="en-US" sz="2400" dirty="0">
                <a:solidFill>
                  <a:srgbClr val="0000FF"/>
                </a:solidFill>
              </a:rPr>
              <a:t> ${response._2} left" else ""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    )))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    response._1 match 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      case true =&gt; </a:t>
            </a:r>
            <a:r>
              <a:rPr lang="en-US" sz="2400" dirty="0" err="1">
                <a:solidFill>
                  <a:srgbClr val="0000FF"/>
                </a:solidFill>
              </a:rPr>
              <a:t>mongoRepo.setInventory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sku.toString</a:t>
            </a:r>
            <a:r>
              <a:rPr lang="en-US" sz="2400" dirty="0">
                <a:solidFill>
                  <a:srgbClr val="0000FF"/>
                </a:solidFill>
              </a:rPr>
              <a:t>, response._2)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      case _ =&gt;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  }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  case _ =&gt;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}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result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}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</a:t>
            </a:r>
            <a:r>
              <a:rPr lang="en-US" sz="2400" dirty="0" err="1">
                <a:solidFill>
                  <a:srgbClr val="0000FF"/>
                </a:solidFill>
              </a:rPr>
              <a:t>f.onComplete</a:t>
            </a:r>
            <a:r>
              <a:rPr lang="en-US" sz="2400" dirty="0">
                <a:solidFill>
                  <a:srgbClr val="0000FF"/>
                </a:solidFill>
              </a:rPr>
              <a:t>({case _ =&gt;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</a:t>
            </a:r>
            <a:r>
              <a:rPr lang="en-US" sz="2400" dirty="0" err="1">
                <a:solidFill>
                  <a:srgbClr val="0000FF"/>
                </a:solidFill>
              </a:rPr>
              <a:t>statsDSender</a:t>
            </a:r>
            <a:r>
              <a:rPr lang="en-US" sz="2400" dirty="0">
                <a:solidFill>
                  <a:srgbClr val="0000FF"/>
                </a:solidFill>
              </a:rPr>
              <a:t> ! </a:t>
            </a:r>
            <a:r>
              <a:rPr lang="en-US" sz="2400" dirty="0" err="1">
                <a:solidFill>
                  <a:srgbClr val="0000FF"/>
                </a:solidFill>
              </a:rPr>
              <a:t>SendTimer</a:t>
            </a:r>
            <a:r>
              <a:rPr lang="en-US" sz="2400" dirty="0">
                <a:solidFill>
                  <a:srgbClr val="0000FF"/>
                </a:solidFill>
              </a:rPr>
              <a:t>("shared-</a:t>
            </a:r>
            <a:r>
              <a:rPr lang="en-US" sz="2400" dirty="0" err="1">
                <a:solidFill>
                  <a:srgbClr val="0000FF"/>
                </a:solidFill>
              </a:rPr>
              <a:t>state.update.duration</a:t>
            </a:r>
            <a:r>
              <a:rPr lang="en-US" sz="2400" dirty="0">
                <a:solidFill>
                  <a:srgbClr val="0000FF"/>
                </a:solidFill>
              </a:rPr>
              <a:t>", </a:t>
            </a:r>
            <a:r>
              <a:rPr lang="en-US" sz="2400" dirty="0" err="1">
                <a:solidFill>
                  <a:srgbClr val="0000FF"/>
                </a:solidFill>
              </a:rPr>
              <a:t>System.currentTimeMillis</a:t>
            </a:r>
            <a:r>
              <a:rPr lang="en-US" sz="2400" dirty="0">
                <a:solidFill>
                  <a:srgbClr val="0000FF"/>
                </a:solidFill>
              </a:rPr>
              <a:t> - </a:t>
            </a:r>
            <a:r>
              <a:rPr lang="en-US" sz="2400" dirty="0" err="1">
                <a:solidFill>
                  <a:srgbClr val="0000FF"/>
                </a:solidFill>
              </a:rPr>
              <a:t>startTime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</a:t>
            </a:r>
            <a:r>
              <a:rPr lang="en-US" sz="2400" dirty="0" err="1">
                <a:solidFill>
                  <a:srgbClr val="0000FF"/>
                </a:solidFill>
              </a:rPr>
              <a:t>statsDSender</a:t>
            </a:r>
            <a:r>
              <a:rPr lang="en-US" sz="2400" dirty="0">
                <a:solidFill>
                  <a:srgbClr val="0000FF"/>
                </a:solidFill>
              </a:rPr>
              <a:t> ! </a:t>
            </a:r>
            <a:r>
              <a:rPr lang="en-US" sz="2400" dirty="0" err="1">
                <a:solidFill>
                  <a:srgbClr val="0000FF"/>
                </a:solidFill>
              </a:rPr>
              <a:t>IncrementCounter</a:t>
            </a:r>
            <a:r>
              <a:rPr lang="en-US" sz="2400" dirty="0">
                <a:solidFill>
                  <a:srgbClr val="0000FF"/>
                </a:solidFill>
              </a:rPr>
              <a:t>("shared-</a:t>
            </a:r>
            <a:r>
              <a:rPr lang="en-US" sz="2400" dirty="0" err="1">
                <a:solidFill>
                  <a:srgbClr val="0000FF"/>
                </a:solidFill>
              </a:rPr>
              <a:t>state.update.count</a:t>
            </a:r>
            <a:r>
              <a:rPr lang="en-US" sz="2400" dirty="0">
                <a:solidFill>
                  <a:srgbClr val="0000FF"/>
                </a:solidFill>
              </a:rPr>
              <a:t>")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})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f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})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}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7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300" dirty="0" smtClean="0">
                <a:solidFill>
                  <a:srgbClr val="FFFFFF"/>
                </a:solidFill>
              </a:rPr>
              <a:t>Shared-State: </a:t>
            </a:r>
            <a:r>
              <a:rPr lang="en-US" sz="4300" dirty="0" err="1" smtClean="0">
                <a:solidFill>
                  <a:srgbClr val="FFFFFF"/>
                </a:solidFill>
              </a:rPr>
              <a:t>InventoryQuantity</a:t>
            </a:r>
            <a:r>
              <a:rPr lang="en-US" sz="4300" dirty="0" smtClean="0">
                <a:solidFill>
                  <a:srgbClr val="FFFFFF"/>
                </a:solidFill>
              </a:rPr>
              <a:t> Model</a:t>
            </a:r>
            <a:endParaRPr lang="en-US" sz="43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202687"/>
            <a:ext cx="9144000" cy="5272031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err="1" smtClean="0"/>
              <a:t>InventoryQuantity</a:t>
            </a:r>
            <a:r>
              <a:rPr lang="en-US" dirty="0" smtClean="0"/>
              <a:t> model</a:t>
            </a:r>
            <a:endParaRPr lang="en-US" sz="2800" dirty="0"/>
          </a:p>
          <a:p>
            <a:pPr lvl="1"/>
            <a:r>
              <a:rPr lang="en-US" dirty="0" smtClean="0"/>
              <a:t>Dirty reads </a:t>
            </a:r>
            <a:r>
              <a:rPr lang="en-US" dirty="0"/>
              <a:t>but </a:t>
            </a:r>
            <a:r>
              <a:rPr lang="en-US" dirty="0" smtClean="0"/>
              <a:t>synchronized writes </a:t>
            </a:r>
            <a:r>
              <a:rPr lang="en-US" dirty="0"/>
              <a:t>using a </a:t>
            </a:r>
            <a:r>
              <a:rPr lang="en-US" dirty="0" smtClean="0"/>
              <a:t>lock</a:t>
            </a:r>
            <a:r>
              <a:rPr lang="en-US" dirty="0"/>
              <a:t>.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def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updateQuantity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quantityUpdate</a:t>
            </a:r>
            <a:r>
              <a:rPr lang="en-US" sz="2400" dirty="0">
                <a:solidFill>
                  <a:srgbClr val="0000FF"/>
                </a:solidFill>
              </a:rPr>
              <a:t>: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): (Boolean,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) =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</a:t>
            </a:r>
            <a:r>
              <a:rPr lang="en-US" sz="2400" dirty="0" err="1">
                <a:solidFill>
                  <a:srgbClr val="0000FF"/>
                </a:solidFill>
              </a:rPr>
              <a:t>var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returnValue</a:t>
            </a:r>
            <a:r>
              <a:rPr lang="en-US" sz="2400" dirty="0">
                <a:solidFill>
                  <a:srgbClr val="0000FF"/>
                </a:solidFill>
              </a:rPr>
              <a:t>: (Boolean,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) = (false, quantity)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</a:t>
            </a:r>
            <a:r>
              <a:rPr lang="en-US" sz="2400" dirty="0" err="1">
                <a:solidFill>
                  <a:srgbClr val="0000FF"/>
                </a:solidFill>
              </a:rPr>
              <a:t>writeLock.lock</a:t>
            </a:r>
            <a:r>
              <a:rPr lang="en-US" sz="2400" dirty="0">
                <a:solidFill>
                  <a:srgbClr val="0000FF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</a:t>
            </a:r>
            <a:r>
              <a:rPr lang="en-US" sz="2400" dirty="0" err="1">
                <a:solidFill>
                  <a:srgbClr val="0000FF"/>
                </a:solidFill>
              </a:rPr>
              <a:t>quantityUpdate</a:t>
            </a:r>
            <a:r>
              <a:rPr lang="en-US" sz="2400" dirty="0">
                <a:solidFill>
                  <a:srgbClr val="0000FF"/>
                </a:solidFill>
              </a:rPr>
              <a:t> &gt;= 0 || quantity + </a:t>
            </a:r>
            <a:r>
              <a:rPr lang="en-US" sz="2400" dirty="0" err="1">
                <a:solidFill>
                  <a:srgbClr val="0000FF"/>
                </a:solidFill>
              </a:rPr>
              <a:t>quantityUpdate</a:t>
            </a:r>
            <a:r>
              <a:rPr lang="en-US" sz="2400" dirty="0">
                <a:solidFill>
                  <a:srgbClr val="0000FF"/>
                </a:solidFill>
              </a:rPr>
              <a:t> &gt;= 0 match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case true =&gt;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  quantity += </a:t>
            </a:r>
            <a:r>
              <a:rPr lang="en-US" sz="2400" dirty="0" err="1">
                <a:solidFill>
                  <a:srgbClr val="0000FF"/>
                </a:solidFill>
              </a:rPr>
              <a:t>quantityUpdate</a:t>
            </a:r>
            <a:endParaRPr lang="en-US" sz="24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  </a:t>
            </a:r>
            <a:r>
              <a:rPr lang="en-US" sz="2400" dirty="0" err="1">
                <a:solidFill>
                  <a:srgbClr val="0000FF"/>
                </a:solidFill>
              </a:rPr>
              <a:t>returnValue</a:t>
            </a:r>
            <a:r>
              <a:rPr lang="en-US" sz="2400" dirty="0">
                <a:solidFill>
                  <a:srgbClr val="0000FF"/>
                </a:solidFill>
              </a:rPr>
              <a:t> = (true, quantity)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  case _ =&gt;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  }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</a:t>
            </a:r>
            <a:r>
              <a:rPr lang="en-US" sz="2400" dirty="0" err="1">
                <a:solidFill>
                  <a:srgbClr val="0000FF"/>
                </a:solidFill>
              </a:rPr>
              <a:t>writeLock.unlock</a:t>
            </a:r>
            <a:r>
              <a:rPr lang="en-US" sz="2400" dirty="0">
                <a:solidFill>
                  <a:srgbClr val="0000FF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  </a:t>
            </a:r>
            <a:r>
              <a:rPr lang="en-US" sz="2400" dirty="0" err="1">
                <a:solidFill>
                  <a:srgbClr val="0000FF"/>
                </a:solidFill>
              </a:rPr>
              <a:t>returnValue</a:t>
            </a:r>
            <a:endParaRPr lang="en-US" sz="24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 }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8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rgbClr val="FFFFFF"/>
                </a:solidFill>
              </a:rPr>
              <a:t>Q&amp;A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pic>
        <p:nvPicPr>
          <p:cNvPr id="6" name="Picture 3" descr="C:\Users\nnelson\Documents\Logos\MongoDB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68" y="1736136"/>
            <a:ext cx="40100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nnelson\Documents\Logos\Scala 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00" y="1598023"/>
            <a:ext cx="32099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nnelson\Documents\Logos\Play 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7" y="4034007"/>
            <a:ext cx="37052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nnelson\Documents\Logos\Akka 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87" y="3386307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92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/>
              <a:t>Obligatory We Are Hiring Slide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5222" y="1237343"/>
            <a:ext cx="8833556" cy="48813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102F4B"/>
                </a:solidFill>
              </a:rPr>
              <a:t>Surprise! </a:t>
            </a:r>
            <a:r>
              <a:rPr lang="en-US" dirty="0">
                <a:solidFill>
                  <a:srgbClr val="102F4B"/>
                </a:solidFill>
              </a:rPr>
              <a:t>W</a:t>
            </a:r>
            <a:r>
              <a:rPr lang="en-US" dirty="0" smtClean="0">
                <a:solidFill>
                  <a:srgbClr val="102F4B"/>
                </a:solidFill>
              </a:rPr>
              <a:t>e are hiring.</a:t>
            </a: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02F4B"/>
                </a:solidFill>
              </a:rPr>
              <a:t>Follow </a:t>
            </a:r>
            <a:r>
              <a:rPr lang="en-US" dirty="0">
                <a:solidFill>
                  <a:srgbClr val="102F4B"/>
                </a:solidFill>
              </a:rPr>
              <a:t>us:</a:t>
            </a:r>
          </a:p>
          <a:p>
            <a:pPr lvl="1"/>
            <a:r>
              <a:rPr lang="en-US" dirty="0">
                <a:solidFill>
                  <a:srgbClr val="102F4B"/>
                </a:solidFill>
              </a:rPr>
              <a:t>Twitter: @</a:t>
            </a:r>
            <a:r>
              <a:rPr lang="en-US" dirty="0" err="1">
                <a:solidFill>
                  <a:srgbClr val="102F4B"/>
                </a:solidFill>
              </a:rPr>
              <a:t>HBCDigital</a:t>
            </a:r>
            <a:endParaRPr lang="en-US" dirty="0">
              <a:solidFill>
                <a:srgbClr val="102F4B"/>
              </a:solidFill>
            </a:endParaRPr>
          </a:p>
          <a:p>
            <a:pPr lvl="1"/>
            <a:r>
              <a:rPr lang="en-US" dirty="0">
                <a:solidFill>
                  <a:srgbClr val="102F4B"/>
                </a:solidFill>
              </a:rPr>
              <a:t>LinkedIn: </a:t>
            </a:r>
            <a:r>
              <a:rPr lang="en-US" dirty="0">
                <a:solidFill>
                  <a:srgbClr val="102F4B"/>
                </a:solidFill>
                <a:hlinkClick r:id="rId3"/>
              </a:rPr>
              <a:t>https://www.linkedin.com/company/hbc_digital?trk=biz-companies-cym</a:t>
            </a:r>
            <a:r>
              <a:rPr lang="en-US" dirty="0">
                <a:solidFill>
                  <a:srgbClr val="102F4B"/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02F4B"/>
                </a:solidFill>
              </a:rPr>
              <a:t>Contact Info: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  <a:hlinkClick r:id="rId4"/>
              </a:rPr>
              <a:t>dana_peele@s5a.com</a:t>
            </a:r>
            <a:endParaRPr lang="en-US" dirty="0" smtClean="0">
              <a:solidFill>
                <a:srgbClr val="102F4B"/>
              </a:solidFill>
            </a:endParaRP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@</a:t>
            </a:r>
            <a:r>
              <a:rPr lang="en-US" dirty="0" err="1" smtClean="0">
                <a:solidFill>
                  <a:srgbClr val="102F4B"/>
                </a:solidFill>
              </a:rPr>
              <a:t>Dana_S_Peele</a:t>
            </a: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02F4B"/>
                </a:solidFill>
              </a:rPr>
              <a:t>Repo </a:t>
            </a:r>
            <a:r>
              <a:rPr lang="en-US" dirty="0">
                <a:solidFill>
                  <a:srgbClr val="102F4B"/>
                </a:solidFill>
              </a:rPr>
              <a:t>for the demo and slideshow:</a:t>
            </a:r>
          </a:p>
          <a:p>
            <a:pPr marL="0" indent="0">
              <a:buNone/>
            </a:pPr>
            <a:r>
              <a:rPr lang="en-US" dirty="0">
                <a:solidFill>
                  <a:srgbClr val="102F4B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102F4B"/>
                </a:solidFill>
                <a:hlinkClick r:id="rId5"/>
              </a:rPr>
              <a:t>github.com/saksdirect/react-vs-shared-state-inventory</a:t>
            </a: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5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ABOUT ME | DANA PEELE, SR APPLICATION DEVELOPER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pic>
        <p:nvPicPr>
          <p:cNvPr id="6" name="Picture 5" descr="dana_climbing.jpe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453" y="1397171"/>
            <a:ext cx="3108960" cy="41452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7268" y="2087156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02F4B"/>
                </a:solidFill>
              </a:rPr>
              <a:t>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02F4B"/>
                </a:solidFill>
              </a:rPr>
              <a:t>Rock climber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02F4B"/>
                </a:solidFill>
              </a:rPr>
              <a:t>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02F4B"/>
                </a:solidFill>
              </a:rPr>
              <a:t>Scala junkie</a:t>
            </a:r>
          </a:p>
        </p:txBody>
      </p:sp>
    </p:spTree>
    <p:extLst>
      <p:ext uri="{BB962C8B-B14F-4D97-AF65-F5344CB8AC3E}">
        <p14:creationId xmlns:p14="http://schemas.microsoft.com/office/powerpoint/2010/main" val="316431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67" y="623047"/>
            <a:ext cx="2307431" cy="202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hudsonsbay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29" y="1478367"/>
            <a:ext cx="2026920" cy="133350"/>
          </a:xfrm>
          <a:prstGeom prst="rect">
            <a:avLst/>
          </a:prstGeom>
        </p:spPr>
      </p:pic>
      <p:pic>
        <p:nvPicPr>
          <p:cNvPr id="12" name="Picture 11" descr="lordandtaylor.gi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44" y="1125465"/>
            <a:ext cx="718185" cy="705803"/>
          </a:xfrm>
          <a:prstGeom prst="rect">
            <a:avLst/>
          </a:prstGeom>
        </p:spPr>
      </p:pic>
      <p:pic>
        <p:nvPicPr>
          <p:cNvPr id="14" name="Picture 13" descr="saks.jpe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37" y="1160516"/>
            <a:ext cx="635699" cy="635699"/>
          </a:xfrm>
          <a:prstGeom prst="rect">
            <a:avLst/>
          </a:prstGeom>
        </p:spPr>
      </p:pic>
      <p:pic>
        <p:nvPicPr>
          <p:cNvPr id="15" name="Picture 14" descr="off5th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69" y="1170326"/>
            <a:ext cx="1328166" cy="6160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888" y="3152150"/>
            <a:ext cx="3965453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02F4B"/>
                </a:solidFill>
              </a:rPr>
              <a:t>Four E-commerce </a:t>
            </a:r>
            <a:r>
              <a:rPr lang="en-US" sz="2800" dirty="0" smtClean="0">
                <a:solidFill>
                  <a:srgbClr val="102F4B"/>
                </a:solidFill>
              </a:rPr>
              <a:t>banners </a:t>
            </a:r>
            <a:endParaRPr lang="en-US" sz="2800" dirty="0">
              <a:solidFill>
                <a:srgbClr val="102F4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02F4B"/>
                </a:solidFill>
              </a:rPr>
              <a:t>NOT an agency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02F4B"/>
                </a:solidFill>
              </a:rPr>
              <a:t>Strong engineering </a:t>
            </a:r>
            <a:r>
              <a:rPr lang="en-US" sz="2800" dirty="0" smtClean="0">
                <a:solidFill>
                  <a:srgbClr val="102F4B"/>
                </a:solidFill>
              </a:rPr>
              <a:t>culture</a:t>
            </a:r>
            <a:endParaRPr lang="en-US" sz="2800" dirty="0">
              <a:solidFill>
                <a:srgbClr val="102F4B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3500" y="3152150"/>
            <a:ext cx="5210841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ct val="20000"/>
              </a:spcBef>
              <a:buFont typeface="Arial"/>
              <a:buChar char="•"/>
            </a:pPr>
            <a:r>
              <a:rPr lang="en-US" sz="2800" dirty="0" smtClean="0">
                <a:solidFill>
                  <a:srgbClr val="102F4B"/>
                </a:solidFill>
              </a:rPr>
              <a:t>Incredible stacks</a:t>
            </a:r>
            <a:endParaRPr lang="en-US" sz="2800" dirty="0">
              <a:solidFill>
                <a:srgbClr val="102F4B"/>
              </a:solidFill>
            </a:endParaRP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</a:pPr>
            <a:r>
              <a:rPr lang="en-US" sz="2800" dirty="0">
                <a:solidFill>
                  <a:srgbClr val="102F4B"/>
                </a:solidFill>
              </a:rPr>
              <a:t>Scala/Play/</a:t>
            </a:r>
            <a:r>
              <a:rPr lang="en-US" sz="2800" dirty="0" err="1">
                <a:solidFill>
                  <a:srgbClr val="102F4B"/>
                </a:solidFill>
              </a:rPr>
              <a:t>Akka</a:t>
            </a:r>
            <a:r>
              <a:rPr lang="en-US" sz="2800" dirty="0">
                <a:solidFill>
                  <a:srgbClr val="102F4B"/>
                </a:solidFill>
              </a:rPr>
              <a:t>/Mongo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</a:pPr>
            <a:r>
              <a:rPr lang="en-US" sz="2800" dirty="0">
                <a:solidFill>
                  <a:srgbClr val="102F4B"/>
                </a:solidFill>
              </a:rPr>
              <a:t>React/Backbone/Marionette</a:t>
            </a:r>
          </a:p>
        </p:txBody>
      </p:sp>
    </p:spTree>
    <p:extLst>
      <p:ext uri="{BB962C8B-B14F-4D97-AF65-F5344CB8AC3E}">
        <p14:creationId xmlns:p14="http://schemas.microsoft.com/office/powerpoint/2010/main" val="53339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FFFFFF"/>
                </a:solidFill>
              </a:rPr>
              <a:t>Concurrency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0543"/>
            <a:ext cx="8229599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02F4B"/>
                </a:solidFill>
              </a:rPr>
              <a:t>Multiple threads executing simultaneously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Our example- an inventory web service with multiple clients making requests in parallel</a:t>
            </a: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r>
              <a:rPr lang="en-US" dirty="0" smtClean="0">
                <a:solidFill>
                  <a:srgbClr val="102F4B"/>
                </a:solidFill>
              </a:rPr>
              <a:t>Challenge- ensure that we don’t sell inventory we don’t have</a:t>
            </a:r>
          </a:p>
          <a:p>
            <a:endParaRPr lang="en-US" dirty="0">
              <a:solidFill>
                <a:srgbClr val="102F4B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9193" y="3388855"/>
            <a:ext cx="6108109" cy="1269539"/>
            <a:chOff x="898804" y="3515871"/>
            <a:chExt cx="6108109" cy="1269539"/>
          </a:xfrm>
        </p:grpSpPr>
        <p:sp>
          <p:nvSpPr>
            <p:cNvPr id="10" name="Left Arrow 9"/>
            <p:cNvSpPr/>
            <p:nvPr/>
          </p:nvSpPr>
          <p:spPr>
            <a:xfrm rot="10800000">
              <a:off x="898804" y="3515871"/>
              <a:ext cx="978408" cy="242316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Arrow 10"/>
            <p:cNvSpPr/>
            <p:nvPr/>
          </p:nvSpPr>
          <p:spPr>
            <a:xfrm rot="10800000">
              <a:off x="1388008" y="3844816"/>
              <a:ext cx="978408" cy="242316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066209" y="4150640"/>
              <a:ext cx="978408" cy="242316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452011" y="4521481"/>
              <a:ext cx="978408" cy="2423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49435" y="3515871"/>
              <a:ext cx="3257478" cy="12695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75258" y="3965974"/>
              <a:ext cx="2805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Inventory Web Service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504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FFFFFF"/>
                </a:solidFill>
              </a:rPr>
              <a:t>Options to Handle Concurrency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367971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102F4B"/>
                </a:solidFill>
              </a:rPr>
              <a:t>Shared-State</a:t>
            </a:r>
          </a:p>
          <a:p>
            <a:r>
              <a:rPr lang="en-US" dirty="0" err="1" smtClean="0">
                <a:solidFill>
                  <a:srgbClr val="102F4B"/>
                </a:solidFill>
              </a:rPr>
              <a:t>Akka</a:t>
            </a:r>
            <a:r>
              <a:rPr lang="en-US" dirty="0" smtClean="0">
                <a:solidFill>
                  <a:srgbClr val="102F4B"/>
                </a:solidFill>
              </a:rPr>
              <a:t> (Reactive)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Other: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Function Reactive Programming (Not the same as Reactive)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Publisher/Subscriber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CSP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STM</a:t>
            </a:r>
            <a:endParaRPr lang="en-US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4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FFFFFF"/>
                </a:solidFill>
              </a:rPr>
              <a:t>Shared-State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87009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102F4B"/>
                </a:solidFill>
              </a:rPr>
              <a:t>Shares mutable state across threads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Uses locks/synchronized blocks to prevent race conditions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Proven and well understood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In w</a:t>
            </a:r>
            <a:r>
              <a:rPr lang="en-US" dirty="0" smtClean="0">
                <a:solidFill>
                  <a:srgbClr val="102F4B"/>
                </a:solidFill>
              </a:rPr>
              <a:t>idespread </a:t>
            </a:r>
            <a:r>
              <a:rPr lang="en-US" dirty="0" smtClean="0">
                <a:solidFill>
                  <a:srgbClr val="102F4B"/>
                </a:solidFill>
              </a:rPr>
              <a:t>use for a long time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Simple to reason about for trivial applications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Complex applications are very difficult to model</a:t>
            </a:r>
          </a:p>
          <a:p>
            <a:r>
              <a:rPr lang="en-US" dirty="0">
                <a:solidFill>
                  <a:srgbClr val="102F4B"/>
                </a:solidFill>
              </a:rPr>
              <a:t>Thread sleep/awake is </a:t>
            </a:r>
            <a:r>
              <a:rPr lang="en-US" dirty="0" smtClean="0">
                <a:solidFill>
                  <a:srgbClr val="102F4B"/>
                </a:solidFill>
              </a:rPr>
              <a:t>expensive</a:t>
            </a:r>
          </a:p>
          <a:p>
            <a:r>
              <a:rPr lang="en-US" dirty="0" smtClean="0">
                <a:solidFill>
                  <a:srgbClr val="102F4B"/>
                </a:solidFill>
              </a:rPr>
              <a:t>Deadlocks!</a:t>
            </a:r>
          </a:p>
          <a:p>
            <a:pPr lvl="1"/>
            <a:endParaRPr lang="en-US" dirty="0" smtClean="0">
              <a:solidFill>
                <a:srgbClr val="102F4B"/>
              </a:solidFill>
            </a:endParaRPr>
          </a:p>
          <a:p>
            <a:endParaRPr lang="en-US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0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err="1">
                <a:solidFill>
                  <a:srgbClr val="FFFFFF"/>
                </a:solidFill>
              </a:rPr>
              <a:t>Akka</a:t>
            </a:r>
            <a:r>
              <a:rPr lang="en-US" sz="4800" dirty="0">
                <a:solidFill>
                  <a:srgbClr val="FFFFFF"/>
                </a:solidFill>
              </a:rPr>
              <a:t> (Reactive)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833" y="1202688"/>
            <a:ext cx="8890334" cy="4960308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smtClean="0">
                <a:solidFill>
                  <a:srgbClr val="102F4B"/>
                </a:solidFill>
              </a:rPr>
              <a:t>Actors instead of threads</a:t>
            </a:r>
          </a:p>
          <a:p>
            <a:pPr lvl="1"/>
            <a:r>
              <a:rPr lang="en-US" sz="3000" dirty="0">
                <a:solidFill>
                  <a:srgbClr val="102F4B"/>
                </a:solidFill>
              </a:rPr>
              <a:t>L</a:t>
            </a:r>
            <a:r>
              <a:rPr lang="en-US" sz="3000" dirty="0" smtClean="0">
                <a:solidFill>
                  <a:srgbClr val="102F4B"/>
                </a:solidFill>
              </a:rPr>
              <a:t>ightweight, easy to reason about (actor’s are like people… specialized and one task at a time), delegate and supervise </a:t>
            </a:r>
          </a:p>
          <a:p>
            <a:r>
              <a:rPr lang="en-US" sz="3400" dirty="0" smtClean="0">
                <a:solidFill>
                  <a:srgbClr val="102F4B"/>
                </a:solidFill>
              </a:rPr>
              <a:t>Actors communicate with message passing</a:t>
            </a:r>
            <a:endParaRPr lang="en-US" sz="3000" dirty="0" smtClean="0">
              <a:solidFill>
                <a:srgbClr val="102F4B"/>
              </a:solidFill>
            </a:endParaRPr>
          </a:p>
          <a:p>
            <a:pPr lvl="1"/>
            <a:r>
              <a:rPr lang="en-US" sz="3000" dirty="0" smtClean="0">
                <a:solidFill>
                  <a:srgbClr val="102F4B"/>
                </a:solidFill>
              </a:rPr>
              <a:t>Messages are objects containing information, they aren’t imperative, they’re reacted to</a:t>
            </a:r>
          </a:p>
          <a:p>
            <a:r>
              <a:rPr lang="en-US" sz="3400" dirty="0" smtClean="0">
                <a:solidFill>
                  <a:srgbClr val="102F4B"/>
                </a:solidFill>
              </a:rPr>
              <a:t>Mutable state</a:t>
            </a:r>
            <a:endParaRPr lang="en-US" sz="3400" dirty="0">
              <a:solidFill>
                <a:srgbClr val="102F4B"/>
              </a:solidFill>
            </a:endParaRPr>
          </a:p>
          <a:p>
            <a:pPr lvl="1"/>
            <a:r>
              <a:rPr lang="en-US" sz="3000" dirty="0" smtClean="0">
                <a:solidFill>
                  <a:srgbClr val="102F4B"/>
                </a:solidFill>
              </a:rPr>
              <a:t>But only an actor can change itself (state isn’t shared)</a:t>
            </a:r>
          </a:p>
          <a:p>
            <a:r>
              <a:rPr lang="en-US" sz="3400" dirty="0" smtClean="0">
                <a:solidFill>
                  <a:srgbClr val="102F4B"/>
                </a:solidFill>
              </a:rPr>
              <a:t>Each actor has a mailbox (queue)</a:t>
            </a:r>
          </a:p>
          <a:p>
            <a:pPr lvl="1"/>
            <a:r>
              <a:rPr lang="en-US" sz="3000" dirty="0">
                <a:solidFill>
                  <a:srgbClr val="102F4B"/>
                </a:solidFill>
              </a:rPr>
              <a:t>S</a:t>
            </a:r>
            <a:r>
              <a:rPr lang="en-US" sz="3000" dirty="0" smtClean="0">
                <a:solidFill>
                  <a:srgbClr val="102F4B"/>
                </a:solidFill>
              </a:rPr>
              <a:t>ynchronous message processing (No locks, blocking, or thread sleep)</a:t>
            </a:r>
          </a:p>
          <a:p>
            <a:r>
              <a:rPr lang="en-US" sz="3400" dirty="0" smtClean="0">
                <a:solidFill>
                  <a:srgbClr val="102F4B"/>
                </a:solidFill>
              </a:rPr>
              <a:t>Loose coupling</a:t>
            </a:r>
            <a:endParaRPr lang="en-US" sz="3400" dirty="0">
              <a:solidFill>
                <a:srgbClr val="102F4B"/>
              </a:solidFill>
            </a:endParaRPr>
          </a:p>
          <a:p>
            <a:pPr lvl="1"/>
            <a:r>
              <a:rPr lang="en-US" sz="3000" dirty="0" smtClean="0">
                <a:solidFill>
                  <a:srgbClr val="102F4B"/>
                </a:solidFill>
              </a:rPr>
              <a:t>Messages are strongly typed, receive method that processes them isn’t</a:t>
            </a:r>
          </a:p>
          <a:p>
            <a:r>
              <a:rPr lang="en-US" sz="3400" dirty="0" smtClean="0">
                <a:solidFill>
                  <a:srgbClr val="102F4B"/>
                </a:solidFill>
              </a:rPr>
              <a:t>Requires care in modeling and refactoring to ensure resiliency</a:t>
            </a:r>
            <a:r>
              <a:rPr lang="en-US" sz="3400" dirty="0">
                <a:solidFill>
                  <a:srgbClr val="102F4B"/>
                </a:solidFill>
              </a:rPr>
              <a:t> </a:t>
            </a:r>
            <a:r>
              <a:rPr lang="en-US" sz="3400" dirty="0" smtClean="0">
                <a:solidFill>
                  <a:srgbClr val="102F4B"/>
                </a:solidFill>
              </a:rPr>
              <a:t>and performance </a:t>
            </a:r>
          </a:p>
          <a:p>
            <a:r>
              <a:rPr lang="en-US" sz="3400" dirty="0" smtClean="0">
                <a:solidFill>
                  <a:srgbClr val="102F4B"/>
                </a:solidFill>
              </a:rPr>
              <a:t>Dangerous tasks and mutable state don’t mix and require supervision, can’t multithread mutation </a:t>
            </a:r>
          </a:p>
        </p:txBody>
      </p:sp>
    </p:spTree>
    <p:extLst>
      <p:ext uri="{BB962C8B-B14F-4D97-AF65-F5344CB8AC3E}">
        <p14:creationId xmlns:p14="http://schemas.microsoft.com/office/powerpoint/2010/main" val="62689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pic>
        <p:nvPicPr>
          <p:cNvPr id="3" name="Picture 2" descr="inventory (2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600"/>
            <a:ext cx="9144000" cy="536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65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64642"/>
          </a:xfrm>
          <a:prstGeom prst="rect">
            <a:avLst/>
          </a:prstGeom>
          <a:solidFill>
            <a:srgbClr val="102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rgbClr val="FFFFFF"/>
                </a:solidFill>
              </a:rPr>
              <a:t>DevOps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68" y="6118657"/>
            <a:ext cx="529526" cy="35606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6914" y="1135742"/>
            <a:ext cx="4114800" cy="470039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102F4B"/>
                </a:solidFill>
              </a:rPr>
              <a:t>At HBC we are using 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Kitchen (testing)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Vagrant (virtual machines)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Puppet (provisioning)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Librarian Puppet (more provisioning)</a:t>
            </a:r>
          </a:p>
          <a:p>
            <a:pPr lvl="1"/>
            <a:r>
              <a:rPr lang="en-US" dirty="0" err="1" smtClean="0">
                <a:solidFill>
                  <a:srgbClr val="102F4B"/>
                </a:solidFill>
              </a:rPr>
              <a:t>Docker</a:t>
            </a:r>
            <a:r>
              <a:rPr lang="en-US" dirty="0" smtClean="0">
                <a:solidFill>
                  <a:srgbClr val="102F4B"/>
                </a:solidFill>
              </a:rPr>
              <a:t> (containers)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102F4B"/>
              </a:solidFill>
            </a:endParaRPr>
          </a:p>
          <a:p>
            <a:r>
              <a:rPr lang="en-US" dirty="0" smtClean="0">
                <a:solidFill>
                  <a:srgbClr val="102F4B"/>
                </a:solidFill>
              </a:rPr>
              <a:t>We practice Infrastructure as code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versioning 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pull requests 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code review 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regression testing</a:t>
            </a:r>
          </a:p>
          <a:p>
            <a:pPr lvl="1"/>
            <a:r>
              <a:rPr lang="en-US" dirty="0" smtClean="0">
                <a:solidFill>
                  <a:srgbClr val="102F4B"/>
                </a:solidFill>
              </a:rPr>
              <a:t>reproducibility</a:t>
            </a:r>
            <a:endParaRPr lang="en-US" dirty="0">
              <a:solidFill>
                <a:srgbClr val="102F4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9682" y="1167416"/>
            <a:ext cx="4176470" cy="437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02F4B"/>
                </a:solidFill>
              </a:rPr>
              <a:t>Linux base box</a:t>
            </a:r>
          </a:p>
          <a:p>
            <a:pPr marL="342900" lvl="1" indent="-34290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02F4B"/>
                </a:solidFill>
              </a:rPr>
              <a:t>Puppet Librarian </a:t>
            </a:r>
          </a:p>
          <a:p>
            <a:pPr marL="742950" lvl="1" indent="-28575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srgbClr val="102F4B"/>
                </a:solidFill>
              </a:rPr>
              <a:t>to source modules for SBT, Java, MongoDB, and </a:t>
            </a:r>
            <a:r>
              <a:rPr lang="en-US" sz="2000" dirty="0" err="1">
                <a:solidFill>
                  <a:srgbClr val="102F4B"/>
                </a:solidFill>
              </a:rPr>
              <a:t>Docker</a:t>
            </a:r>
            <a:r>
              <a:rPr lang="en-US" sz="2000" dirty="0">
                <a:solidFill>
                  <a:srgbClr val="102F4B"/>
                </a:solidFill>
              </a:rPr>
              <a:t> </a:t>
            </a:r>
          </a:p>
          <a:p>
            <a:pPr marL="742950" lvl="1" indent="-28575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srgbClr val="102F4B"/>
                </a:solidFill>
              </a:rPr>
              <a:t>Installed in my base box (provision)</a:t>
            </a:r>
          </a:p>
          <a:p>
            <a:pPr marL="742950" lvl="1" indent="-28575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000" dirty="0">
                <a:solidFill>
                  <a:srgbClr val="102F4B"/>
                </a:solidFill>
              </a:rPr>
              <a:t>spin up and deploy a </a:t>
            </a:r>
            <a:r>
              <a:rPr lang="en-US" sz="2000" dirty="0" err="1">
                <a:solidFill>
                  <a:srgbClr val="102F4B"/>
                </a:solidFill>
              </a:rPr>
              <a:t>Docker</a:t>
            </a:r>
            <a:r>
              <a:rPr lang="en-US" sz="2000" dirty="0">
                <a:solidFill>
                  <a:srgbClr val="102F4B"/>
                </a:solidFill>
              </a:rPr>
              <a:t> container running </a:t>
            </a:r>
            <a:r>
              <a:rPr lang="en-US" sz="2000" dirty="0" err="1">
                <a:solidFill>
                  <a:srgbClr val="102F4B"/>
                </a:solidFill>
              </a:rPr>
              <a:t>StatsD</a:t>
            </a:r>
            <a:r>
              <a:rPr lang="en-US" sz="2000" dirty="0">
                <a:solidFill>
                  <a:srgbClr val="102F4B"/>
                </a:solidFill>
              </a:rPr>
              <a:t> and </a:t>
            </a:r>
            <a:r>
              <a:rPr lang="en-US" sz="2000" dirty="0" smtClean="0">
                <a:solidFill>
                  <a:srgbClr val="102F4B"/>
                </a:solidFill>
              </a:rPr>
              <a:t>Graphite</a:t>
            </a:r>
          </a:p>
          <a:p>
            <a:pPr lvl="1" defTabSz="914400"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solidFill>
                <a:srgbClr val="102F4B"/>
              </a:solidFill>
            </a:endParaRPr>
          </a:p>
          <a:p>
            <a:pPr marL="342900" lvl="1" indent="-34290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102F4B"/>
                </a:solidFill>
              </a:rPr>
              <a:t>Run </a:t>
            </a:r>
            <a:r>
              <a:rPr lang="en-US" sz="2200" dirty="0">
                <a:solidFill>
                  <a:srgbClr val="102F4B"/>
                </a:solidFill>
              </a:rPr>
              <a:t>Play applications with SBT </a:t>
            </a:r>
            <a:r>
              <a:rPr lang="en-US" sz="2200" dirty="0" smtClean="0">
                <a:solidFill>
                  <a:srgbClr val="102F4B"/>
                </a:solidFill>
              </a:rPr>
              <a:t>and Java while running </a:t>
            </a:r>
            <a:r>
              <a:rPr lang="en-US" sz="2200" dirty="0">
                <a:solidFill>
                  <a:srgbClr val="102F4B"/>
                </a:solidFill>
              </a:rPr>
              <a:t>MongoDB, </a:t>
            </a:r>
            <a:r>
              <a:rPr lang="en-US" sz="2200" dirty="0" err="1">
                <a:solidFill>
                  <a:srgbClr val="102F4B"/>
                </a:solidFill>
              </a:rPr>
              <a:t>StatsD</a:t>
            </a:r>
            <a:r>
              <a:rPr lang="en-US" sz="2200" dirty="0">
                <a:solidFill>
                  <a:srgbClr val="102F4B"/>
                </a:solidFill>
              </a:rPr>
              <a:t>, and Graphite instances ready to use.</a:t>
            </a:r>
          </a:p>
          <a:p>
            <a:pPr marL="742950" lvl="1" indent="-285750" defTabSz="9144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sz="2000" dirty="0">
              <a:solidFill>
                <a:srgbClr val="102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4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7869</TotalTime>
  <Words>999</Words>
  <Application>Microsoft Macintosh PowerPoint</Application>
  <PresentationFormat>On-screen Show (4:3)</PresentationFormat>
  <Paragraphs>163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Concurrency: Reactive vs Shared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Dana Peele</cp:lastModifiedBy>
  <cp:revision>41</cp:revision>
  <dcterms:created xsi:type="dcterms:W3CDTF">2012-09-07T19:34:33Z</dcterms:created>
  <dcterms:modified xsi:type="dcterms:W3CDTF">2015-06-16T12:38:06Z</dcterms:modified>
</cp:coreProperties>
</file>