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16"/>
  </p:notesMasterIdLst>
  <p:sldIdLst>
    <p:sldId id="256" r:id="rId2"/>
    <p:sldId id="273" r:id="rId3"/>
    <p:sldId id="263" r:id="rId4"/>
    <p:sldId id="271" r:id="rId5"/>
    <p:sldId id="274" r:id="rId6"/>
    <p:sldId id="275" r:id="rId7"/>
    <p:sldId id="276" r:id="rId8"/>
    <p:sldId id="277" r:id="rId9"/>
    <p:sldId id="280" r:id="rId10"/>
    <p:sldId id="281" r:id="rId11"/>
    <p:sldId id="284" r:id="rId12"/>
    <p:sldId id="279" r:id="rId13"/>
    <p:sldId id="278" r:id="rId14"/>
    <p:sldId id="282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F4B"/>
    <a:srgbClr val="FFFFFF"/>
    <a:srgbClr val="0F2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6" autoAdjust="0"/>
    <p:restoredTop sz="88087" autoAdjust="0"/>
  </p:normalViewPr>
  <p:slideViewPr>
    <p:cSldViewPr snapToGrid="0" snapToObjects="1" showGuides="1">
      <p:cViewPr>
        <p:scale>
          <a:sx n="100" d="100"/>
          <a:sy n="100" d="100"/>
        </p:scale>
        <p:origin x="-1424" y="488"/>
      </p:cViewPr>
      <p:guideLst>
        <p:guide orient="horz" pos="4070"/>
        <p:guide orient="horz" pos="3860"/>
        <p:guide orient="horz" pos="772"/>
        <p:guide orient="horz" pos="1300"/>
        <p:guide orient="horz" pos="463"/>
        <p:guide orient="horz" pos="296"/>
        <p:guide orient="horz" pos="2133"/>
        <p:guide pos="5461"/>
        <p:guide pos="2865"/>
        <p:guide pos="2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4099-19E7-294B-9293-3A85FEE5B6C7}" type="datetimeFigureOut">
              <a:rPr lang="en-US" smtClean="0"/>
              <a:t>6/12/15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248B-147C-BA4E-8DD8-0D297884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7 of top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</a:t>
            </a:r>
            <a:r>
              <a:rPr lang="en-US" dirty="0" smtClean="0"/>
              <a:t>We </a:t>
            </a:r>
            <a:r>
              <a:rPr lang="en-US" baseline="0" dirty="0" smtClean="0"/>
              <a:t>send a request for 5 of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This message is routed to the </a:t>
            </a:r>
            <a:r>
              <a:rPr lang="en-US" baseline="0" dirty="0" err="1" smtClean="0"/>
              <a:t>InventorySetter</a:t>
            </a:r>
            <a:r>
              <a:rPr lang="en-US" baseline="0" dirty="0" smtClean="0"/>
              <a:t> actor for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We receive success response from </a:t>
            </a:r>
            <a:r>
              <a:rPr lang="en-US" baseline="0" dirty="0" err="1" smtClean="0"/>
              <a:t>InventorySetter</a:t>
            </a:r>
            <a:r>
              <a:rPr lang="en-US" baseline="0" dirty="0" smtClean="0"/>
              <a:t>. It updates it’s internal state to 2 and it sends update inventory message to each of the pool of </a:t>
            </a:r>
            <a:r>
              <a:rPr lang="en-US" baseline="0" dirty="0" err="1" smtClean="0"/>
              <a:t>InventoryGetters</a:t>
            </a:r>
            <a:r>
              <a:rPr lang="en-US" baseline="0" dirty="0" smtClean="0"/>
              <a:t> for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 to update their internal state to 2 as well. A request for the current inventory of the top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 is made. It is routed to one of the </a:t>
            </a:r>
            <a:r>
              <a:rPr lang="en-US" baseline="0" dirty="0" err="1" smtClean="0"/>
              <a:t>InventoryGetters</a:t>
            </a:r>
            <a:r>
              <a:rPr lang="en-US" baseline="0" dirty="0" smtClean="0"/>
              <a:t> which returns a response of 2.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</a:t>
            </a:r>
            <a:r>
              <a:rPr lang="en-US" baseline="0" dirty="0" smtClean="0"/>
              <a:t> 1 of bottom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</a:t>
            </a:r>
            <a:r>
              <a:rPr lang="en-US" dirty="0" smtClean="0"/>
              <a:t>We </a:t>
            </a:r>
            <a:r>
              <a:rPr lang="en-US" baseline="0" dirty="0" smtClean="0"/>
              <a:t>send a request for 3 of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This message is routed to the </a:t>
            </a:r>
            <a:r>
              <a:rPr lang="en-US" baseline="0" dirty="0" err="1" smtClean="0"/>
              <a:t>InventorySetter</a:t>
            </a:r>
            <a:r>
              <a:rPr lang="en-US" baseline="0" dirty="0" smtClean="0"/>
              <a:t> actor for this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. We receive failure response from </a:t>
            </a:r>
            <a:r>
              <a:rPr lang="en-US" baseline="0" dirty="0" err="1" smtClean="0"/>
              <a:t>InventorySetter</a:t>
            </a:r>
            <a:r>
              <a:rPr lang="en-US" baseline="0" dirty="0" smtClean="0"/>
              <a:t>. A request for the current inventory of the bottom </a:t>
            </a:r>
            <a:r>
              <a:rPr lang="en-US" baseline="0" dirty="0" err="1" smtClean="0"/>
              <a:t>sku</a:t>
            </a:r>
            <a:r>
              <a:rPr lang="en-US" baseline="0" dirty="0" smtClean="0"/>
              <a:t> is made. It is routed to one of the </a:t>
            </a:r>
            <a:r>
              <a:rPr lang="en-US" baseline="0" dirty="0" err="1" smtClean="0"/>
              <a:t>InventoryGetters</a:t>
            </a:r>
            <a:r>
              <a:rPr lang="en-US" baseline="0" dirty="0" smtClean="0"/>
              <a:t> which returns a response of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3248B-147C-BA4E-8DD8-0D29788458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column is </a:t>
            </a:r>
            <a:r>
              <a:rPr lang="en-US" dirty="0" err="1" smtClean="0"/>
              <a:t>Dev</a:t>
            </a:r>
            <a:r>
              <a:rPr lang="en-US" dirty="0" smtClean="0"/>
              <a:t> Ops used</a:t>
            </a:r>
            <a:r>
              <a:rPr lang="en-US" baseline="0" dirty="0" smtClean="0"/>
              <a:t> in this </a:t>
            </a:r>
            <a:r>
              <a:rPr lang="en-US" baseline="0" smtClean="0"/>
              <a:t>demo. </a:t>
            </a:r>
            <a:r>
              <a:rPr lang="en-US" smtClean="0"/>
              <a:t>Now</a:t>
            </a:r>
            <a:r>
              <a:rPr lang="en-US" baseline="0" smtClean="0"/>
              <a:t> </a:t>
            </a:r>
            <a:r>
              <a:rPr lang="en-US" baseline="0" dirty="0" smtClean="0"/>
              <a:t>let’s look at code!!!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3248B-147C-BA4E-8DD8-0D29788458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hbc_digital?trk=biz-companies-cym" TargetMode="External"/><Relationship Id="rId4" Type="http://schemas.openxmlformats.org/officeDocument/2006/relationships/hyperlink" Target="mailto:dana_peele@s5a.com" TargetMode="External"/><Relationship Id="rId5" Type="http://schemas.openxmlformats.org/officeDocument/2006/relationships/hyperlink" Target="https://github.com/saksdirect/react-vs-shared-state-inven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9568000" cy="6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218" y="2287587"/>
            <a:ext cx="8350120" cy="14700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102F4B"/>
                </a:solidFill>
              </a:rPr>
              <a:t>Concurrency</a:t>
            </a:r>
            <a:r>
              <a:rPr lang="en-US" sz="4000" b="1" dirty="0" smtClean="0">
                <a:solidFill>
                  <a:srgbClr val="102F4B"/>
                </a:solidFill>
              </a:rPr>
              <a:t>: Reactive vs </a:t>
            </a:r>
            <a:r>
              <a:rPr lang="en-US" sz="4000" b="1" dirty="0">
                <a:solidFill>
                  <a:srgbClr val="102F4B"/>
                </a:solidFill>
              </a:rPr>
              <a:t>Shared State</a:t>
            </a:r>
            <a:endParaRPr lang="en-US" sz="4000" b="1" spc="0" dirty="0">
              <a:solidFill>
                <a:srgbClr val="102F4B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177" y="3757612"/>
            <a:ext cx="8147679" cy="259443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102F4B"/>
                </a:solidFill>
              </a:rPr>
              <a:t>Benchmarking </a:t>
            </a:r>
            <a:r>
              <a:rPr lang="en-US" sz="2800" dirty="0" err="1">
                <a:solidFill>
                  <a:srgbClr val="102F4B"/>
                </a:solidFill>
              </a:rPr>
              <a:t>Akka</a:t>
            </a:r>
            <a:r>
              <a:rPr lang="en-US" sz="2800" dirty="0">
                <a:solidFill>
                  <a:srgbClr val="102F4B"/>
                </a:solidFill>
              </a:rPr>
              <a:t> actors against shared-state concurrency</a:t>
            </a:r>
          </a:p>
          <a:p>
            <a:pPr algn="l"/>
            <a:endParaRPr lang="en-US" sz="1600" dirty="0" smtClean="0">
              <a:solidFill>
                <a:srgbClr val="102F4B"/>
              </a:solidFill>
              <a:latin typeface="Arial"/>
              <a:cs typeface="Arial"/>
            </a:endParaRPr>
          </a:p>
          <a:p>
            <a:pPr algn="l"/>
            <a:r>
              <a:rPr lang="en-US" sz="1600" dirty="0" smtClean="0">
                <a:solidFill>
                  <a:srgbClr val="102F4B"/>
                </a:solidFill>
                <a:latin typeface="Arial"/>
                <a:cs typeface="Arial"/>
              </a:rPr>
              <a:t>June 17</a:t>
            </a:r>
            <a:r>
              <a:rPr lang="en-US" sz="1600" baseline="30000" dirty="0" smtClean="0">
                <a:solidFill>
                  <a:srgbClr val="102F4B"/>
                </a:solidFill>
                <a:latin typeface="Arial"/>
                <a:cs typeface="Arial"/>
              </a:rPr>
              <a:t>th</a:t>
            </a:r>
            <a:r>
              <a:rPr lang="en-US" sz="1600" dirty="0" smtClean="0">
                <a:solidFill>
                  <a:srgbClr val="102F4B"/>
                </a:solidFill>
                <a:latin typeface="Arial"/>
                <a:cs typeface="Arial"/>
              </a:rPr>
              <a:t>, 2015</a:t>
            </a:r>
            <a:endParaRPr lang="en-US" sz="1600" dirty="0">
              <a:solidFill>
                <a:srgbClr val="102F4B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0" y="1201752"/>
            <a:ext cx="1733487" cy="1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More </a:t>
            </a:r>
            <a:r>
              <a:rPr lang="en-US" sz="4800" dirty="0" err="1">
                <a:solidFill>
                  <a:srgbClr val="FFFFFF"/>
                </a:solidFill>
              </a:rPr>
              <a:t>Akka</a:t>
            </a:r>
            <a:r>
              <a:rPr lang="en-US" sz="4800" dirty="0">
                <a:solidFill>
                  <a:srgbClr val="FFFFFF"/>
                </a:solidFill>
              </a:rPr>
              <a:t> Information(!!!)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68514" y="12870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02F4B"/>
                </a:solidFill>
              </a:rPr>
              <a:t>Extremely High Performance: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50 million messages/second on a single machine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Small Memory Footprint: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2.5 million actors per GB of heap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Hierarchical: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All actors have parent and 0-n children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Extended by powerful frameworks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Spray (Rest), Play (Web apps), Slick (DB), Streams</a:t>
            </a:r>
          </a:p>
          <a:p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3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Other Concurrency Strategies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5668" y="1128763"/>
            <a:ext cx="8229600" cy="53622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Functional Reactive Programming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Instead of messages or events, a signal is continually emitted which represents a value over time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Signals are aggregated to form new signals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Con: Not good for two way communication or state which can be concurrently modified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Publisher/Subscriber</a:t>
            </a:r>
          </a:p>
          <a:p>
            <a:pPr lvl="1"/>
            <a:r>
              <a:rPr lang="en-US" dirty="0" err="1" smtClean="0">
                <a:solidFill>
                  <a:srgbClr val="102F4B"/>
                </a:solidFill>
              </a:rPr>
              <a:t>Javascript</a:t>
            </a:r>
            <a:r>
              <a:rPr lang="en-US" dirty="0" smtClean="0">
                <a:solidFill>
                  <a:srgbClr val="102F4B"/>
                </a:solidFill>
              </a:rPr>
              <a:t> event handling for example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Listeners register a handler with an event source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Cons</a:t>
            </a:r>
          </a:p>
          <a:p>
            <a:pPr lvl="2"/>
            <a:r>
              <a:rPr lang="en-US" dirty="0" smtClean="0">
                <a:solidFill>
                  <a:srgbClr val="102F4B"/>
                </a:solidFill>
              </a:rPr>
              <a:t>Forces imperative style</a:t>
            </a:r>
          </a:p>
          <a:p>
            <a:pPr lvl="2"/>
            <a:r>
              <a:rPr lang="en-US" dirty="0" smtClean="0">
                <a:solidFill>
                  <a:srgbClr val="102F4B"/>
                </a:solidFill>
              </a:rPr>
              <a:t>Concurrency gets very complicated (callback hell)</a:t>
            </a:r>
          </a:p>
          <a:p>
            <a:pPr lvl="2"/>
            <a:r>
              <a:rPr lang="en-US" dirty="0" smtClean="0">
                <a:solidFill>
                  <a:srgbClr val="102F4B"/>
                </a:solidFill>
              </a:rPr>
              <a:t>Tightly coupled code</a:t>
            </a:r>
          </a:p>
          <a:p>
            <a:pPr lvl="1"/>
            <a:endParaRPr lang="en-US" dirty="0" smtClean="0">
              <a:solidFill>
                <a:srgbClr val="102F4B"/>
              </a:solidFill>
            </a:endParaRPr>
          </a:p>
          <a:p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9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DevOps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6914" y="1135742"/>
            <a:ext cx="4114800" cy="47003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At HBC we are using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Kitchen (testing)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Vagrant (virtual machines)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Puppet (provisioning)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Librarian Puppet (more provisioning)</a:t>
            </a:r>
          </a:p>
          <a:p>
            <a:pPr lvl="1"/>
            <a:r>
              <a:rPr lang="en-US" dirty="0" err="1" smtClean="0">
                <a:solidFill>
                  <a:srgbClr val="102F4B"/>
                </a:solidFill>
              </a:rPr>
              <a:t>Docker</a:t>
            </a:r>
            <a:r>
              <a:rPr lang="en-US" dirty="0" smtClean="0">
                <a:solidFill>
                  <a:srgbClr val="102F4B"/>
                </a:solidFill>
              </a:rPr>
              <a:t> (containers)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We practice Infrastructure as code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versioning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pull requests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code review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regression testing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reproducibility</a:t>
            </a:r>
            <a:endParaRPr lang="en-US" dirty="0">
              <a:solidFill>
                <a:srgbClr val="102F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9682" y="1167416"/>
            <a:ext cx="4176470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02F4B"/>
                </a:solidFill>
              </a:rPr>
              <a:t>Linux base box</a:t>
            </a:r>
          </a:p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02F4B"/>
                </a:solidFill>
              </a:rPr>
              <a:t>Puppet Librarian 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to source modules for SBT, Java, MongoDB, and </a:t>
            </a:r>
            <a:r>
              <a:rPr lang="en-US" sz="2000" dirty="0" err="1">
                <a:solidFill>
                  <a:srgbClr val="102F4B"/>
                </a:solidFill>
              </a:rPr>
              <a:t>Docker</a:t>
            </a:r>
            <a:r>
              <a:rPr lang="en-US" sz="2000" dirty="0">
                <a:solidFill>
                  <a:srgbClr val="102F4B"/>
                </a:solidFill>
              </a:rPr>
              <a:t> 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Installed in my base box (provision)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spin up and deploy a </a:t>
            </a:r>
            <a:r>
              <a:rPr lang="en-US" sz="2000" dirty="0" err="1">
                <a:solidFill>
                  <a:srgbClr val="102F4B"/>
                </a:solidFill>
              </a:rPr>
              <a:t>Docker</a:t>
            </a:r>
            <a:r>
              <a:rPr lang="en-US" sz="2000" dirty="0">
                <a:solidFill>
                  <a:srgbClr val="102F4B"/>
                </a:solidFill>
              </a:rPr>
              <a:t> container running </a:t>
            </a:r>
            <a:r>
              <a:rPr lang="en-US" sz="2000" dirty="0" err="1">
                <a:solidFill>
                  <a:srgbClr val="102F4B"/>
                </a:solidFill>
              </a:rPr>
              <a:t>StatsD</a:t>
            </a:r>
            <a:r>
              <a:rPr lang="en-US" sz="2000" dirty="0">
                <a:solidFill>
                  <a:srgbClr val="102F4B"/>
                </a:solidFill>
              </a:rPr>
              <a:t> and </a:t>
            </a:r>
            <a:r>
              <a:rPr lang="en-US" sz="2000" dirty="0" smtClean="0">
                <a:solidFill>
                  <a:srgbClr val="102F4B"/>
                </a:solidFill>
              </a:rPr>
              <a:t>Graphite</a:t>
            </a:r>
          </a:p>
          <a:p>
            <a:pPr lvl="1" defTabSz="914400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solidFill>
                <a:srgbClr val="102F4B"/>
              </a:solidFill>
            </a:endParaRPr>
          </a:p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102F4B"/>
                </a:solidFill>
              </a:rPr>
              <a:t>Run </a:t>
            </a:r>
            <a:r>
              <a:rPr lang="en-US" sz="2200" dirty="0">
                <a:solidFill>
                  <a:srgbClr val="102F4B"/>
                </a:solidFill>
              </a:rPr>
              <a:t>Play applications with SBT </a:t>
            </a:r>
            <a:r>
              <a:rPr lang="en-US" sz="2200" dirty="0" smtClean="0">
                <a:solidFill>
                  <a:srgbClr val="102F4B"/>
                </a:solidFill>
              </a:rPr>
              <a:t>and Java while running </a:t>
            </a:r>
            <a:r>
              <a:rPr lang="en-US" sz="2200" dirty="0">
                <a:solidFill>
                  <a:srgbClr val="102F4B"/>
                </a:solidFill>
              </a:rPr>
              <a:t>MongoDB, </a:t>
            </a:r>
            <a:r>
              <a:rPr lang="en-US" sz="2200" dirty="0" err="1">
                <a:solidFill>
                  <a:srgbClr val="102F4B"/>
                </a:solidFill>
              </a:rPr>
              <a:t>StatsD</a:t>
            </a:r>
            <a:r>
              <a:rPr lang="en-US" sz="2200" dirty="0">
                <a:solidFill>
                  <a:srgbClr val="102F4B"/>
                </a:solidFill>
              </a:rPr>
              <a:t>, and Graphite instances ready to use.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sz="20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4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rgbClr val="FFFFFF"/>
                </a:solidFill>
              </a:rPr>
              <a:t>Q&amp;A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6" name="Picture 3" descr="C:\Users\nnelson\Documents\Logos\MongoDB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8" y="1736136"/>
            <a:ext cx="40100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nnelson\Documents\Logos\Scala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00" y="1598023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nelson\Documents\Logos\Play 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7" y="4034007"/>
            <a:ext cx="3705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nnelson\Documents\Logos\Akka 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87" y="3386307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2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Obligatory We Are Hiring Slide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5222" y="1237343"/>
            <a:ext cx="8833556" cy="48813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Surprise! </a:t>
            </a:r>
            <a:r>
              <a:rPr lang="en-US" dirty="0">
                <a:solidFill>
                  <a:srgbClr val="102F4B"/>
                </a:solidFill>
              </a:rPr>
              <a:t>W</a:t>
            </a:r>
            <a:r>
              <a:rPr lang="en-US" dirty="0" smtClean="0">
                <a:solidFill>
                  <a:srgbClr val="102F4B"/>
                </a:solidFill>
              </a:rPr>
              <a:t>e are hiring.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Follow </a:t>
            </a:r>
            <a:r>
              <a:rPr lang="en-US" dirty="0">
                <a:solidFill>
                  <a:srgbClr val="102F4B"/>
                </a:solidFill>
              </a:rPr>
              <a:t>us:</a:t>
            </a:r>
          </a:p>
          <a:p>
            <a:pPr lvl="1"/>
            <a:r>
              <a:rPr lang="en-US" dirty="0">
                <a:solidFill>
                  <a:srgbClr val="102F4B"/>
                </a:solidFill>
              </a:rPr>
              <a:t>Twitter: @</a:t>
            </a:r>
            <a:r>
              <a:rPr lang="en-US" dirty="0" err="1">
                <a:solidFill>
                  <a:srgbClr val="102F4B"/>
                </a:solidFill>
              </a:rPr>
              <a:t>HBCDigital</a:t>
            </a:r>
            <a:endParaRPr lang="en-US" dirty="0">
              <a:solidFill>
                <a:srgbClr val="102F4B"/>
              </a:solidFill>
            </a:endParaRPr>
          </a:p>
          <a:p>
            <a:pPr lvl="1"/>
            <a:r>
              <a:rPr lang="en-US" dirty="0">
                <a:solidFill>
                  <a:srgbClr val="102F4B"/>
                </a:solidFill>
              </a:rPr>
              <a:t>LinkedIn: </a:t>
            </a:r>
            <a:r>
              <a:rPr lang="en-US" dirty="0">
                <a:solidFill>
                  <a:srgbClr val="102F4B"/>
                </a:solidFill>
                <a:hlinkClick r:id="rId3"/>
              </a:rPr>
              <a:t>https://www.linkedin.com/company/hbc_digital?trk=biz-companies-cym</a:t>
            </a:r>
            <a:r>
              <a:rPr lang="en-US" dirty="0">
                <a:solidFill>
                  <a:srgbClr val="102F4B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Contact Info: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  <a:hlinkClick r:id="rId4"/>
              </a:rPr>
              <a:t>dana_peele@s5a.com</a:t>
            </a:r>
            <a:endParaRPr lang="en-US" dirty="0" smtClean="0">
              <a:solidFill>
                <a:srgbClr val="102F4B"/>
              </a:solidFill>
            </a:endParaRP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@</a:t>
            </a:r>
            <a:r>
              <a:rPr lang="en-US" dirty="0" err="1" smtClean="0">
                <a:solidFill>
                  <a:srgbClr val="102F4B"/>
                </a:solidFill>
              </a:rPr>
              <a:t>Dana_S_Peele</a:t>
            </a: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Repo </a:t>
            </a:r>
            <a:r>
              <a:rPr lang="en-US" dirty="0">
                <a:solidFill>
                  <a:srgbClr val="102F4B"/>
                </a:solidFill>
              </a:rPr>
              <a:t>for the demo and slideshow:</a:t>
            </a:r>
          </a:p>
          <a:p>
            <a:pPr marL="0" indent="0">
              <a:buNone/>
            </a:pPr>
            <a:r>
              <a:rPr lang="en-US" dirty="0">
                <a:solidFill>
                  <a:srgbClr val="102F4B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102F4B"/>
                </a:solidFill>
                <a:hlinkClick r:id="rId5"/>
              </a:rPr>
              <a:t>github.com/saksdirect/react-vs-shared-state-inventory</a:t>
            </a: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ABOUT ME | DANA PEELE, SR APPLICATION DEVELOPER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6" name="Picture 5" descr="dana_climbing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53" y="1397171"/>
            <a:ext cx="3108960" cy="4145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7268" y="2087156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Rock climber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Scala junkie</a:t>
            </a:r>
          </a:p>
        </p:txBody>
      </p:sp>
    </p:spTree>
    <p:extLst>
      <p:ext uri="{BB962C8B-B14F-4D97-AF65-F5344CB8AC3E}">
        <p14:creationId xmlns:p14="http://schemas.microsoft.com/office/powerpoint/2010/main" val="31643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7" y="623047"/>
            <a:ext cx="2307431" cy="20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hudsonsbay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29" y="1478367"/>
            <a:ext cx="2026920" cy="133350"/>
          </a:xfrm>
          <a:prstGeom prst="rect">
            <a:avLst/>
          </a:prstGeom>
        </p:spPr>
      </p:pic>
      <p:pic>
        <p:nvPicPr>
          <p:cNvPr id="12" name="Picture 11" descr="lordandtaylor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44" y="1125465"/>
            <a:ext cx="718185" cy="705803"/>
          </a:xfrm>
          <a:prstGeom prst="rect">
            <a:avLst/>
          </a:prstGeom>
        </p:spPr>
      </p:pic>
      <p:pic>
        <p:nvPicPr>
          <p:cNvPr id="14" name="Picture 13" descr="saks.jpe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37" y="1160516"/>
            <a:ext cx="635699" cy="635699"/>
          </a:xfrm>
          <a:prstGeom prst="rect">
            <a:avLst/>
          </a:prstGeom>
        </p:spPr>
      </p:pic>
      <p:pic>
        <p:nvPicPr>
          <p:cNvPr id="15" name="Picture 14" descr="off5th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69" y="1170326"/>
            <a:ext cx="1328166" cy="6160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888" y="3152150"/>
            <a:ext cx="3965453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Four E-commerce </a:t>
            </a:r>
            <a:r>
              <a:rPr lang="en-US" sz="2800" dirty="0" smtClean="0">
                <a:solidFill>
                  <a:srgbClr val="102F4B"/>
                </a:solidFill>
              </a:rPr>
              <a:t>banners </a:t>
            </a:r>
            <a:endParaRPr lang="en-US" sz="2800" dirty="0">
              <a:solidFill>
                <a:srgbClr val="102F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NOT an 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Strong engineering </a:t>
            </a:r>
            <a:r>
              <a:rPr lang="en-US" sz="2800" dirty="0" smtClean="0">
                <a:solidFill>
                  <a:srgbClr val="102F4B"/>
                </a:solidFill>
              </a:rPr>
              <a:t>culture</a:t>
            </a:r>
            <a:endParaRPr lang="en-US" sz="2800" dirty="0">
              <a:solidFill>
                <a:srgbClr val="102F4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2341" y="3152150"/>
            <a:ext cx="4572000" cy="16189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102F4B"/>
                </a:solidFill>
              </a:rPr>
              <a:t>Incredible stacks</a:t>
            </a:r>
            <a:endParaRPr lang="en-US" sz="2800" dirty="0">
              <a:solidFill>
                <a:srgbClr val="102F4B"/>
              </a:solidFill>
            </a:endParaRP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srgbClr val="102F4B"/>
                </a:solidFill>
              </a:rPr>
              <a:t>Scala/Play/</a:t>
            </a:r>
            <a:r>
              <a:rPr lang="en-US" sz="2800" dirty="0" err="1">
                <a:solidFill>
                  <a:srgbClr val="102F4B"/>
                </a:solidFill>
              </a:rPr>
              <a:t>Akka</a:t>
            </a:r>
            <a:r>
              <a:rPr lang="en-US" sz="2800" dirty="0">
                <a:solidFill>
                  <a:srgbClr val="102F4B"/>
                </a:solidFill>
              </a:rPr>
              <a:t>/Mongo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srgbClr val="102F4B"/>
                </a:solidFill>
              </a:rPr>
              <a:t>Node/React/Ember</a:t>
            </a:r>
            <a:endParaRPr lang="en-US" sz="28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Concurrency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0543"/>
            <a:ext cx="8229599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Multiple threads executing simultaneously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Our example- an inventory web service with multiple clients making requests in parallel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Challenge- ensure that we don’t sell inventory we don’t have</a:t>
            </a:r>
          </a:p>
          <a:p>
            <a:endParaRPr lang="en-US" dirty="0">
              <a:solidFill>
                <a:srgbClr val="102F4B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9193" y="3388855"/>
            <a:ext cx="6108109" cy="1269539"/>
            <a:chOff x="898804" y="3515871"/>
            <a:chExt cx="6108109" cy="1269539"/>
          </a:xfrm>
        </p:grpSpPr>
        <p:sp>
          <p:nvSpPr>
            <p:cNvPr id="10" name="Left Arrow 9"/>
            <p:cNvSpPr/>
            <p:nvPr/>
          </p:nvSpPr>
          <p:spPr>
            <a:xfrm rot="10800000">
              <a:off x="898804" y="3515871"/>
              <a:ext cx="978408" cy="24231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10800000">
              <a:off x="1388008" y="3844816"/>
              <a:ext cx="978408" cy="2423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66209" y="4150640"/>
              <a:ext cx="978408" cy="24231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52011" y="4521481"/>
              <a:ext cx="978408" cy="2423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9435" y="3515871"/>
              <a:ext cx="3257478" cy="12695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5258" y="3965974"/>
              <a:ext cx="2805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Inventory Web Service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504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Options to Handle Concurrency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367971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102F4B"/>
                </a:solidFill>
              </a:rPr>
              <a:t>Shared-State</a:t>
            </a:r>
          </a:p>
          <a:p>
            <a:r>
              <a:rPr lang="en-US" dirty="0" err="1" smtClean="0">
                <a:solidFill>
                  <a:srgbClr val="102F4B"/>
                </a:solidFill>
              </a:rPr>
              <a:t>Akka</a:t>
            </a:r>
            <a:r>
              <a:rPr lang="en-US" dirty="0" smtClean="0">
                <a:solidFill>
                  <a:srgbClr val="102F4B"/>
                </a:solidFill>
              </a:rPr>
              <a:t> (Reactive)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Other: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Function Reactive Programming (Not the same as Reactive)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Publisher/Subscriber</a:t>
            </a:r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Shared-State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7009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Shares mutable state across threads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Uses locks to prevent race conditions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Pros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Heavily used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Simple to reason about for trivial applications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Cons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Thread sleep/awake is expensive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Complex applications are very difficult to model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Deadlocks!</a:t>
            </a:r>
          </a:p>
          <a:p>
            <a:pPr lvl="1"/>
            <a:endParaRPr lang="en-US" dirty="0" smtClean="0">
              <a:solidFill>
                <a:srgbClr val="102F4B"/>
              </a:solidFill>
            </a:endParaRPr>
          </a:p>
          <a:p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0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FFFFFF"/>
                </a:solidFill>
              </a:rPr>
              <a:t>Akka</a:t>
            </a:r>
            <a:r>
              <a:rPr lang="en-US" sz="4800" dirty="0">
                <a:solidFill>
                  <a:srgbClr val="FFFFFF"/>
                </a:solidFill>
              </a:rPr>
              <a:t> (Reactive)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33" y="1202688"/>
            <a:ext cx="8890334" cy="4960308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 smtClean="0">
                <a:solidFill>
                  <a:srgbClr val="102F4B"/>
                </a:solidFill>
              </a:rPr>
              <a:t>Actors instead of threads- lightweight, easy to reason about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Actors communicate with message passing</a:t>
            </a:r>
          </a:p>
          <a:p>
            <a:pPr lvl="1"/>
            <a:r>
              <a:rPr lang="en-US" sz="3000" dirty="0">
                <a:solidFill>
                  <a:srgbClr val="102F4B"/>
                </a:solidFill>
              </a:rPr>
              <a:t>M</a:t>
            </a:r>
            <a:r>
              <a:rPr lang="en-US" sz="3000" dirty="0" smtClean="0">
                <a:solidFill>
                  <a:srgbClr val="102F4B"/>
                </a:solidFill>
              </a:rPr>
              <a:t>essages are objects containing information</a:t>
            </a: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Not imperative, they provide information and are REACTED to by the actor.</a:t>
            </a: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Ex “Someone requested 5 shirts”, not “Give me 5 shirts” 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Mutable state- But only an actor can change itself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Each actor has a mailbox (queue)- synchronous message processing</a:t>
            </a:r>
          </a:p>
          <a:p>
            <a:pPr marL="0" indent="0">
              <a:buNone/>
            </a:pPr>
            <a:endParaRPr lang="en-US" sz="34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FFFFFF"/>
                </a:solidFill>
              </a:rPr>
              <a:t>Akka</a:t>
            </a:r>
            <a:r>
              <a:rPr lang="en-US" sz="4800" dirty="0">
                <a:solidFill>
                  <a:srgbClr val="FFFFFF"/>
                </a:solidFill>
              </a:rPr>
              <a:t> (Can you tell we like this?)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9412" y="1138631"/>
            <a:ext cx="8503920" cy="5336087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>
                <a:solidFill>
                  <a:srgbClr val="102F4B"/>
                </a:solidFill>
              </a:rPr>
              <a:t>Pros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No locks! So no thread sleep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Ability to use pools for actions that don’t modify state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Completely non-blocking communication between actors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Modeling mimics real life: actor has one job and does one task at a time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Delegation- delegate tasks to children to allow for concurrent processing, fault tolerance, </a:t>
            </a:r>
            <a:r>
              <a:rPr lang="en-US" sz="3400" dirty="0" err="1">
                <a:solidFill>
                  <a:srgbClr val="102F4B"/>
                </a:solidFill>
              </a:rPr>
              <a:t>etc</a:t>
            </a:r>
            <a:endParaRPr lang="en-US" sz="3400" dirty="0">
              <a:solidFill>
                <a:srgbClr val="102F4B"/>
              </a:solidFill>
            </a:endParaRP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Supervision- parent handles faults in child (can restart, stop, resume, </a:t>
            </a:r>
            <a:r>
              <a:rPr lang="en-US" sz="3400" dirty="0" err="1">
                <a:solidFill>
                  <a:srgbClr val="102F4B"/>
                </a:solidFill>
              </a:rPr>
              <a:t>etc</a:t>
            </a:r>
            <a:r>
              <a:rPr lang="en-US" sz="3400" dirty="0">
                <a:solidFill>
                  <a:srgbClr val="102F4B"/>
                </a:solidFill>
              </a:rPr>
              <a:t>)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Very loose coupling, messages are strongly typed, </a:t>
            </a:r>
            <a:r>
              <a:rPr lang="en-US" sz="3400" dirty="0" smtClean="0">
                <a:solidFill>
                  <a:srgbClr val="102F4B"/>
                </a:solidFill>
              </a:rPr>
              <a:t>methods </a:t>
            </a:r>
            <a:r>
              <a:rPr lang="en-US" sz="3400" dirty="0">
                <a:solidFill>
                  <a:srgbClr val="102F4B"/>
                </a:solidFill>
              </a:rPr>
              <a:t>aren’t</a:t>
            </a:r>
          </a:p>
          <a:p>
            <a:pPr lvl="1"/>
            <a:r>
              <a:rPr lang="en-US" sz="3400" dirty="0">
                <a:solidFill>
                  <a:srgbClr val="102F4B"/>
                </a:solidFill>
              </a:rPr>
              <a:t>Functional: new functions are new </a:t>
            </a:r>
            <a:r>
              <a:rPr lang="en-US" sz="3400" dirty="0" smtClean="0">
                <a:solidFill>
                  <a:srgbClr val="102F4B"/>
                </a:solidFill>
              </a:rPr>
              <a:t>actors, </a:t>
            </a:r>
            <a:r>
              <a:rPr lang="en-US" sz="3400" dirty="0">
                <a:solidFill>
                  <a:srgbClr val="102F4B"/>
                </a:solidFill>
              </a:rPr>
              <a:t>robust and easy to test</a:t>
            </a:r>
            <a:endParaRPr lang="en-US" dirty="0" smtClean="0">
              <a:solidFill>
                <a:srgbClr val="102F4B"/>
              </a:solidFill>
            </a:endParaRPr>
          </a:p>
          <a:p>
            <a:r>
              <a:rPr lang="en-US" sz="3500" dirty="0">
                <a:solidFill>
                  <a:srgbClr val="102F4B"/>
                </a:solidFill>
              </a:rPr>
              <a:t>Cons</a:t>
            </a:r>
          </a:p>
          <a:p>
            <a:pPr lvl="1"/>
            <a:r>
              <a:rPr lang="en-US" sz="3500" dirty="0">
                <a:solidFill>
                  <a:srgbClr val="102F4B"/>
                </a:solidFill>
              </a:rPr>
              <a:t>Design is extremely important</a:t>
            </a:r>
          </a:p>
          <a:p>
            <a:pPr lvl="1"/>
            <a:r>
              <a:rPr lang="en-US" sz="3500" dirty="0">
                <a:solidFill>
                  <a:srgbClr val="102F4B"/>
                </a:solidFill>
              </a:rPr>
              <a:t>Resiliency, parallel processing, and supervision depend on </a:t>
            </a:r>
            <a:r>
              <a:rPr lang="en-US" sz="3500" dirty="0" smtClean="0">
                <a:solidFill>
                  <a:srgbClr val="102F4B"/>
                </a:solidFill>
              </a:rPr>
              <a:t>this design</a:t>
            </a:r>
            <a:endParaRPr lang="en-US" sz="3500" dirty="0">
              <a:solidFill>
                <a:srgbClr val="102F4B"/>
              </a:solidFill>
            </a:endParaRPr>
          </a:p>
          <a:p>
            <a:pPr lvl="1"/>
            <a:r>
              <a:rPr lang="en-US" sz="3500" dirty="0">
                <a:solidFill>
                  <a:srgbClr val="102F4B"/>
                </a:solidFill>
              </a:rPr>
              <a:t>Lack of typing for actor receive </a:t>
            </a:r>
            <a:r>
              <a:rPr lang="en-US" sz="3500" dirty="0" smtClean="0">
                <a:solidFill>
                  <a:srgbClr val="102F4B"/>
                </a:solidFill>
              </a:rPr>
              <a:t>method (which handles all messages)</a:t>
            </a:r>
            <a:endParaRPr lang="en-US" sz="3500" dirty="0">
              <a:solidFill>
                <a:srgbClr val="102F4B"/>
              </a:solidFill>
            </a:endParaRPr>
          </a:p>
          <a:p>
            <a:pPr lvl="1"/>
            <a:r>
              <a:rPr lang="en-US" sz="3500" dirty="0" smtClean="0">
                <a:solidFill>
                  <a:srgbClr val="102F4B"/>
                </a:solidFill>
              </a:rPr>
              <a:t>So a </a:t>
            </a:r>
            <a:r>
              <a:rPr lang="en-US" sz="3500" dirty="0">
                <a:solidFill>
                  <a:srgbClr val="102F4B"/>
                </a:solidFill>
              </a:rPr>
              <a:t>message can be any object- scary for Java guys</a:t>
            </a:r>
          </a:p>
          <a:p>
            <a:pPr lvl="1"/>
            <a:r>
              <a:rPr lang="en-US" sz="3500" dirty="0">
                <a:solidFill>
                  <a:srgbClr val="102F4B"/>
                </a:solidFill>
              </a:rPr>
              <a:t>Single threading for mutable </a:t>
            </a:r>
            <a:r>
              <a:rPr lang="en-US" sz="3500" dirty="0" smtClean="0">
                <a:solidFill>
                  <a:srgbClr val="102F4B"/>
                </a:solidFill>
              </a:rPr>
              <a:t>state, challenging to multithread in this case</a:t>
            </a:r>
            <a:endParaRPr lang="en-US" sz="3500" dirty="0">
              <a:solidFill>
                <a:srgbClr val="102F4B"/>
              </a:solidFill>
            </a:endParaRPr>
          </a:p>
          <a:p>
            <a:pPr lvl="2"/>
            <a:r>
              <a:rPr lang="en-US" sz="3100" dirty="0" smtClean="0">
                <a:solidFill>
                  <a:srgbClr val="102F4B"/>
                </a:solidFill>
              </a:rPr>
              <a:t>Solved with </a:t>
            </a:r>
            <a:r>
              <a:rPr lang="en-US" sz="3100" dirty="0" err="1" smtClean="0">
                <a:solidFill>
                  <a:srgbClr val="102F4B"/>
                </a:solidFill>
              </a:rPr>
              <a:t>sharding</a:t>
            </a:r>
            <a:r>
              <a:rPr lang="en-US" sz="3100" dirty="0">
                <a:solidFill>
                  <a:srgbClr val="102F4B"/>
                </a:solidFill>
              </a:rPr>
              <a:t> (actor per id), not </a:t>
            </a:r>
            <a:r>
              <a:rPr lang="en-US" sz="3100" dirty="0" smtClean="0">
                <a:solidFill>
                  <a:srgbClr val="102F4B"/>
                </a:solidFill>
              </a:rPr>
              <a:t>with multiple writers</a:t>
            </a:r>
            <a:endParaRPr lang="en-US" sz="31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0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2" name="Picture 1" descr="inventor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5898</TotalTime>
  <Words>898</Words>
  <Application>Microsoft Macintosh PowerPoint</Application>
  <PresentationFormat>On-screen Show (4:3)</PresentationFormat>
  <Paragraphs>126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Concurrency: Reactive vs Shared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Dana Peele</cp:lastModifiedBy>
  <cp:revision>34</cp:revision>
  <dcterms:created xsi:type="dcterms:W3CDTF">2012-09-07T19:34:33Z</dcterms:created>
  <dcterms:modified xsi:type="dcterms:W3CDTF">2015-06-12T19:47:47Z</dcterms:modified>
</cp:coreProperties>
</file>