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2" r:id="rId1"/>
  </p:sldMasterIdLst>
  <p:notesMasterIdLst>
    <p:notesMasterId r:id="rId18"/>
  </p:notesMasterIdLst>
  <p:sldIdLst>
    <p:sldId id="256" r:id="rId2"/>
    <p:sldId id="273" r:id="rId3"/>
    <p:sldId id="263" r:id="rId4"/>
    <p:sldId id="271" r:id="rId5"/>
    <p:sldId id="274" r:id="rId6"/>
    <p:sldId id="275" r:id="rId7"/>
    <p:sldId id="276" r:id="rId8"/>
    <p:sldId id="280" r:id="rId9"/>
    <p:sldId id="279" r:id="rId10"/>
    <p:sldId id="283" r:id="rId11"/>
    <p:sldId id="284" r:id="rId12"/>
    <p:sldId id="285" r:id="rId13"/>
    <p:sldId id="286" r:id="rId14"/>
    <p:sldId id="287" r:id="rId15"/>
    <p:sldId id="278" r:id="rId16"/>
    <p:sldId id="282" r:id="rId1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2F4B"/>
    <a:srgbClr val="FFFFFF"/>
    <a:srgbClr val="0F2B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66" autoAdjust="0"/>
    <p:restoredTop sz="71183" autoAdjust="0"/>
  </p:normalViewPr>
  <p:slideViewPr>
    <p:cSldViewPr snapToGrid="0" snapToObjects="1" showGuides="1">
      <p:cViewPr>
        <p:scale>
          <a:sx n="95" d="100"/>
          <a:sy n="95" d="100"/>
        </p:scale>
        <p:origin x="-1496" y="-16"/>
      </p:cViewPr>
      <p:guideLst>
        <p:guide orient="horz" pos="4070"/>
        <p:guide orient="horz" pos="3860"/>
        <p:guide orient="horz" pos="772"/>
        <p:guide orient="horz" pos="1300"/>
        <p:guide orient="horz" pos="463"/>
        <p:guide orient="horz" pos="296"/>
        <p:guide orient="horz" pos="2133"/>
        <p:guide pos="5461"/>
        <p:guide pos="2865"/>
        <p:guide pos="26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AA264099-19E7-294B-9293-3A85FEE5B6C7}" type="datetimeFigureOut">
              <a:rPr lang="en-US" smtClean="0"/>
              <a:t>6/16/15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1073248B-147C-BA4E-8DD8-0D2978845817}" type="slidenum">
              <a:rPr lang="en-US" smtClean="0"/>
              <a:t>‹#›</a:t>
            </a:fld>
            <a:endParaRPr lang="en-US"/>
          </a:p>
        </p:txBody>
      </p:sp>
    </p:spTree>
    <p:extLst>
      <p:ext uri="{BB962C8B-B14F-4D97-AF65-F5344CB8AC3E}">
        <p14:creationId xmlns:p14="http://schemas.microsoft.com/office/powerpoint/2010/main" val="206785067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 typeface="Arial"/>
              <a:buChar char="•"/>
            </a:pPr>
            <a:r>
              <a:rPr lang="en-US" dirty="0" smtClean="0">
                <a:solidFill>
                  <a:srgbClr val="102F4B"/>
                </a:solidFill>
              </a:rPr>
              <a:t>Function Reactive Programming (Not the same as Reactive)- </a:t>
            </a:r>
            <a:r>
              <a:rPr lang="en-US" dirty="0" err="1" smtClean="0">
                <a:solidFill>
                  <a:srgbClr val="102F4B"/>
                </a:solidFill>
              </a:rPr>
              <a:t>composable</a:t>
            </a:r>
            <a:r>
              <a:rPr lang="en-US" dirty="0" smtClean="0">
                <a:solidFill>
                  <a:srgbClr val="102F4B"/>
                </a:solidFill>
              </a:rPr>
              <a:t> streams</a:t>
            </a:r>
          </a:p>
          <a:p>
            <a:pPr marL="628650" lvl="1" indent="-171450">
              <a:buFont typeface="Arial"/>
              <a:buChar char="•"/>
            </a:pPr>
            <a:r>
              <a:rPr lang="en-US" dirty="0" smtClean="0">
                <a:solidFill>
                  <a:srgbClr val="102F4B"/>
                </a:solidFill>
              </a:rPr>
              <a:t>Publisher/Subscriber- ex JavaScript event handling</a:t>
            </a:r>
          </a:p>
          <a:p>
            <a:pPr marL="628650" lvl="1" indent="-171450">
              <a:buFont typeface="Arial"/>
              <a:buChar char="•"/>
            </a:pPr>
            <a:r>
              <a:rPr lang="en-US" dirty="0" smtClean="0">
                <a:solidFill>
                  <a:srgbClr val="102F4B"/>
                </a:solidFill>
              </a:rPr>
              <a:t>Communicating sequential processes- similar to actor model (</a:t>
            </a:r>
            <a:r>
              <a:rPr lang="en-US" dirty="0" err="1" smtClean="0">
                <a:solidFill>
                  <a:srgbClr val="102F4B"/>
                </a:solidFill>
              </a:rPr>
              <a:t>Akka</a:t>
            </a:r>
            <a:r>
              <a:rPr lang="en-US" dirty="0" smtClean="0">
                <a:solidFill>
                  <a:srgbClr val="102F4B"/>
                </a:solidFill>
              </a:rPr>
              <a:t>) but messages are synchronous and processes are anonymous</a:t>
            </a:r>
          </a:p>
          <a:p>
            <a:pPr marL="628650" lvl="1" indent="-171450">
              <a:buFont typeface="Arial"/>
              <a:buChar char="•"/>
            </a:pPr>
            <a:r>
              <a:rPr lang="en-US" dirty="0" smtClean="0">
                <a:solidFill>
                  <a:srgbClr val="102F4B"/>
                </a:solidFill>
              </a:rPr>
              <a:t>Software transactional memory- analogous to database transactions, built into </a:t>
            </a:r>
            <a:r>
              <a:rPr lang="en-US" dirty="0" err="1" smtClean="0">
                <a:solidFill>
                  <a:srgbClr val="102F4B"/>
                </a:solidFill>
              </a:rPr>
              <a:t>Clojure</a:t>
            </a:r>
            <a:r>
              <a:rPr lang="en-US" dirty="0" smtClean="0">
                <a:solidFill>
                  <a:srgbClr val="102F4B"/>
                </a:solidFill>
              </a:rPr>
              <a:t> and implemented in many languages (Java, Haskell, </a:t>
            </a:r>
            <a:r>
              <a:rPr lang="en-US" dirty="0" err="1" smtClean="0">
                <a:solidFill>
                  <a:srgbClr val="102F4B"/>
                </a:solidFill>
              </a:rPr>
              <a:t>Ocaml</a:t>
            </a:r>
            <a:r>
              <a:rPr lang="en-US" dirty="0" smtClean="0">
                <a:solidFill>
                  <a:srgbClr val="102F4B"/>
                </a:solidFill>
              </a:rPr>
              <a:t>)</a:t>
            </a:r>
          </a:p>
          <a:p>
            <a:endParaRPr lang="en-US" dirty="0"/>
          </a:p>
        </p:txBody>
      </p:sp>
      <p:sp>
        <p:nvSpPr>
          <p:cNvPr id="4" name="Slide Number Placeholder 3"/>
          <p:cNvSpPr>
            <a:spLocks noGrp="1"/>
          </p:cNvSpPr>
          <p:nvPr>
            <p:ph type="sldNum" sz="quarter" idx="10"/>
          </p:nvPr>
        </p:nvSpPr>
        <p:spPr/>
        <p:txBody>
          <a:bodyPr/>
          <a:lstStyle/>
          <a:p>
            <a:fld id="{1073248B-147C-BA4E-8DD8-0D2978845817}" type="slidenum">
              <a:rPr lang="en-US" smtClean="0"/>
              <a:t>5</a:t>
            </a:fld>
            <a:endParaRPr lang="en-US"/>
          </a:p>
        </p:txBody>
      </p:sp>
    </p:spTree>
    <p:extLst>
      <p:ext uri="{BB962C8B-B14F-4D97-AF65-F5344CB8AC3E}">
        <p14:creationId xmlns:p14="http://schemas.microsoft.com/office/powerpoint/2010/main" val="3244210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a:buChar char="•"/>
            </a:pPr>
            <a:r>
              <a:rPr lang="en-US" sz="3400" dirty="0" smtClean="0">
                <a:solidFill>
                  <a:srgbClr val="102F4B"/>
                </a:solidFill>
              </a:rPr>
              <a:t>Actors instead of threads</a:t>
            </a:r>
          </a:p>
          <a:p>
            <a:pPr marL="914400" lvl="1" indent="-457200">
              <a:buFont typeface="Arial"/>
              <a:buChar char="•"/>
            </a:pPr>
            <a:r>
              <a:rPr lang="en-US" sz="3000" dirty="0" smtClean="0">
                <a:solidFill>
                  <a:srgbClr val="102F4B"/>
                </a:solidFill>
              </a:rPr>
              <a:t>Lightweight, easy to reason about (actor’s are like people… specialized and one task at a time), delegate and supervise </a:t>
            </a:r>
          </a:p>
          <a:p>
            <a:pPr marL="457200" indent="-457200">
              <a:buFont typeface="Arial"/>
              <a:buChar char="•"/>
            </a:pPr>
            <a:r>
              <a:rPr lang="en-US" sz="3400" dirty="0" smtClean="0">
                <a:solidFill>
                  <a:srgbClr val="102F4B"/>
                </a:solidFill>
              </a:rPr>
              <a:t>Actors communicate with message passing</a:t>
            </a:r>
            <a:endParaRPr lang="en-US" sz="3000" dirty="0" smtClean="0">
              <a:solidFill>
                <a:srgbClr val="102F4B"/>
              </a:solidFill>
            </a:endParaRPr>
          </a:p>
          <a:p>
            <a:pPr marL="914400" lvl="1" indent="-457200">
              <a:buFont typeface="Arial"/>
              <a:buChar char="•"/>
            </a:pPr>
            <a:r>
              <a:rPr lang="en-US" sz="3000" dirty="0" smtClean="0">
                <a:solidFill>
                  <a:srgbClr val="102F4B"/>
                </a:solidFill>
              </a:rPr>
              <a:t>Messages are objects containing information, they aren’t imperative, they’re reacted to</a:t>
            </a:r>
          </a:p>
          <a:p>
            <a:pPr marL="457200" indent="-457200">
              <a:buFont typeface="Arial"/>
              <a:buChar char="•"/>
            </a:pPr>
            <a:r>
              <a:rPr lang="en-US" sz="3400" dirty="0" smtClean="0">
                <a:solidFill>
                  <a:srgbClr val="102F4B"/>
                </a:solidFill>
              </a:rPr>
              <a:t>Mutable state</a:t>
            </a:r>
          </a:p>
          <a:p>
            <a:pPr marL="914400" lvl="1" indent="-457200">
              <a:buFont typeface="Arial"/>
              <a:buChar char="•"/>
            </a:pPr>
            <a:r>
              <a:rPr lang="en-US" sz="3000" dirty="0" smtClean="0">
                <a:solidFill>
                  <a:srgbClr val="102F4B"/>
                </a:solidFill>
              </a:rPr>
              <a:t>But only an actor can change itself (state isn’t shared)</a:t>
            </a:r>
          </a:p>
          <a:p>
            <a:pPr marL="457200" indent="-457200">
              <a:buFont typeface="Arial"/>
              <a:buChar char="•"/>
            </a:pPr>
            <a:r>
              <a:rPr lang="en-US" sz="3400" dirty="0" smtClean="0">
                <a:solidFill>
                  <a:srgbClr val="102F4B"/>
                </a:solidFill>
              </a:rPr>
              <a:t>Each actor has a mailbox (queue)</a:t>
            </a:r>
          </a:p>
          <a:p>
            <a:pPr marL="914400" lvl="1" indent="-457200">
              <a:buFont typeface="Arial"/>
              <a:buChar char="•"/>
            </a:pPr>
            <a:r>
              <a:rPr lang="en-US" sz="3000" dirty="0" smtClean="0">
                <a:solidFill>
                  <a:srgbClr val="102F4B"/>
                </a:solidFill>
              </a:rPr>
              <a:t>Synchronous message processing (No locks, blocking, or thread sleep)</a:t>
            </a:r>
          </a:p>
          <a:p>
            <a:pPr marL="457200" indent="-457200">
              <a:buFont typeface="Arial"/>
              <a:buChar char="•"/>
            </a:pPr>
            <a:r>
              <a:rPr lang="en-US" sz="3400" dirty="0" smtClean="0">
                <a:solidFill>
                  <a:srgbClr val="102F4B"/>
                </a:solidFill>
              </a:rPr>
              <a:t>Loose coupling</a:t>
            </a:r>
          </a:p>
          <a:p>
            <a:pPr marL="914400" lvl="1" indent="-457200">
              <a:buFont typeface="Arial"/>
              <a:buChar char="•"/>
            </a:pPr>
            <a:r>
              <a:rPr lang="en-US" sz="3000" dirty="0" smtClean="0">
                <a:solidFill>
                  <a:srgbClr val="102F4B"/>
                </a:solidFill>
              </a:rPr>
              <a:t>Messages are strongly typed, receive method that processes them isn’t</a:t>
            </a:r>
          </a:p>
          <a:p>
            <a:endParaRPr lang="en-US" dirty="0"/>
          </a:p>
        </p:txBody>
      </p:sp>
      <p:sp>
        <p:nvSpPr>
          <p:cNvPr id="4" name="Slide Number Placeholder 3"/>
          <p:cNvSpPr>
            <a:spLocks noGrp="1"/>
          </p:cNvSpPr>
          <p:nvPr>
            <p:ph type="sldNum" sz="quarter" idx="10"/>
          </p:nvPr>
        </p:nvSpPr>
        <p:spPr/>
        <p:txBody>
          <a:bodyPr/>
          <a:lstStyle/>
          <a:p>
            <a:fld id="{1073248B-147C-BA4E-8DD8-0D2978845817}" type="slidenum">
              <a:rPr lang="en-US" smtClean="0"/>
              <a:t>7</a:t>
            </a:fld>
            <a:endParaRPr lang="en-US"/>
          </a:p>
        </p:txBody>
      </p:sp>
    </p:spTree>
    <p:extLst>
      <p:ext uri="{BB962C8B-B14F-4D97-AF65-F5344CB8AC3E}">
        <p14:creationId xmlns:p14="http://schemas.microsoft.com/office/powerpoint/2010/main" val="1915093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73248B-147C-BA4E-8DD8-0D2978845817}" type="slidenum">
              <a:rPr lang="en-US" smtClean="0"/>
              <a:t>8</a:t>
            </a:fld>
            <a:endParaRPr lang="en-US"/>
          </a:p>
        </p:txBody>
      </p:sp>
    </p:spTree>
    <p:extLst>
      <p:ext uri="{BB962C8B-B14F-4D97-AF65-F5344CB8AC3E}">
        <p14:creationId xmlns:p14="http://schemas.microsoft.com/office/powerpoint/2010/main" val="807728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Right column is </a:t>
            </a:r>
            <a:r>
              <a:rPr lang="en-US" dirty="0" err="1" smtClean="0"/>
              <a:t>Dev</a:t>
            </a:r>
            <a:r>
              <a:rPr lang="en-US" dirty="0" smtClean="0"/>
              <a:t> Ops used</a:t>
            </a:r>
            <a:r>
              <a:rPr lang="en-US" baseline="0" dirty="0" smtClean="0"/>
              <a:t> in this </a:t>
            </a:r>
            <a:r>
              <a:rPr lang="en-US" baseline="0" smtClean="0"/>
              <a:t>demo. </a:t>
            </a:r>
            <a:r>
              <a:rPr lang="en-US" smtClean="0"/>
              <a:t>Now</a:t>
            </a:r>
            <a:r>
              <a:rPr lang="en-US" baseline="0" smtClean="0"/>
              <a:t> </a:t>
            </a:r>
            <a:r>
              <a:rPr lang="en-US" baseline="0" dirty="0" smtClean="0"/>
              <a:t>let’s look at code!!!</a:t>
            </a:r>
            <a:endParaRPr lang="en-US" dirty="0"/>
          </a:p>
        </p:txBody>
      </p:sp>
      <p:sp>
        <p:nvSpPr>
          <p:cNvPr id="4" name="Slide Number Placeholder 3"/>
          <p:cNvSpPr>
            <a:spLocks noGrp="1"/>
          </p:cNvSpPr>
          <p:nvPr>
            <p:ph type="sldNum" sz="quarter" idx="10"/>
          </p:nvPr>
        </p:nvSpPr>
        <p:spPr/>
        <p:txBody>
          <a:bodyPr/>
          <a:lstStyle/>
          <a:p>
            <a:fld id="{1073248B-147C-BA4E-8DD8-0D2978845817}" type="slidenum">
              <a:rPr lang="en-US" smtClean="0"/>
              <a:t>9</a:t>
            </a:fld>
            <a:endParaRPr lang="en-US"/>
          </a:p>
        </p:txBody>
      </p:sp>
    </p:spTree>
    <p:extLst>
      <p:ext uri="{BB962C8B-B14F-4D97-AF65-F5344CB8AC3E}">
        <p14:creationId xmlns:p14="http://schemas.microsoft.com/office/powerpoint/2010/main" val="3099288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 typeface="Arial"/>
              <a:buChar char="•"/>
            </a:pPr>
            <a:r>
              <a:rPr lang="en-US" dirty="0" smtClean="0"/>
              <a:t>Handler methods</a:t>
            </a:r>
            <a:endParaRPr lang="en-US" sz="2400" dirty="0" smtClean="0"/>
          </a:p>
          <a:p>
            <a:pPr marL="1085850" lvl="2" indent="-171450">
              <a:buFont typeface="Arial"/>
              <a:buChar char="•"/>
            </a:pPr>
            <a:r>
              <a:rPr lang="en-US" dirty="0" err="1" smtClean="0"/>
              <a:t>getInventory</a:t>
            </a:r>
            <a:endParaRPr lang="en-US" dirty="0" smtClean="0"/>
          </a:p>
          <a:p>
            <a:pPr marL="1085850" lvl="2" indent="-171450">
              <a:buFont typeface="Arial"/>
              <a:buChar char="•"/>
            </a:pPr>
            <a:r>
              <a:rPr lang="en-US" dirty="0" err="1" smtClean="0"/>
              <a:t>updateInventory</a:t>
            </a:r>
            <a:endParaRPr lang="en-US" dirty="0" smtClean="0"/>
          </a:p>
          <a:p>
            <a:pPr marL="1543050" lvl="3" indent="-171450">
              <a:buFont typeface="Arial"/>
              <a:buChar char="•"/>
            </a:pPr>
            <a:r>
              <a:rPr lang="en-US" dirty="0" smtClean="0"/>
              <a:t>Persists the new value to Mongo if quantity changes</a:t>
            </a:r>
          </a:p>
          <a:p>
            <a:pPr marL="1085850" marR="0" lvl="2"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Both handler methods respond to the request and then send out metrics.</a:t>
            </a:r>
            <a:endParaRPr lang="en-US" sz="1100" dirty="0" smtClean="0"/>
          </a:p>
          <a:p>
            <a:pPr marL="1085850" lvl="2" indent="-171450">
              <a:buFont typeface="Arial"/>
              <a:buChar char="•"/>
            </a:pPr>
            <a:endParaRPr lang="en-US" dirty="0" smtClean="0"/>
          </a:p>
          <a:p>
            <a:pPr marL="1085850" lvl="2" indent="-171450">
              <a:buFont typeface="Arial"/>
              <a:buChar char="•"/>
            </a:pPr>
            <a:endParaRPr lang="en-US" sz="1400" dirty="0" smtClean="0"/>
          </a:p>
          <a:p>
            <a:endParaRPr lang="en-US" dirty="0"/>
          </a:p>
        </p:txBody>
      </p:sp>
      <p:sp>
        <p:nvSpPr>
          <p:cNvPr id="4" name="Slide Number Placeholder 3"/>
          <p:cNvSpPr>
            <a:spLocks noGrp="1"/>
          </p:cNvSpPr>
          <p:nvPr>
            <p:ph type="sldNum" sz="quarter" idx="10"/>
          </p:nvPr>
        </p:nvSpPr>
        <p:spPr/>
        <p:txBody>
          <a:bodyPr/>
          <a:lstStyle/>
          <a:p>
            <a:fld id="{1073248B-147C-BA4E-8DD8-0D2978845817}" type="slidenum">
              <a:rPr lang="en-US" smtClean="0"/>
              <a:t>11</a:t>
            </a:fld>
            <a:endParaRPr lang="en-US"/>
          </a:p>
        </p:txBody>
      </p:sp>
    </p:spTree>
    <p:extLst>
      <p:ext uri="{BB962C8B-B14F-4D97-AF65-F5344CB8AC3E}">
        <p14:creationId xmlns:p14="http://schemas.microsoft.com/office/powerpoint/2010/main" val="206025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1" indent="-342900" algn="l" defTabSz="457200" rtl="0" eaLnBrk="1" fontAlgn="auto" latinLnBrk="0" hangingPunct="1">
              <a:lnSpc>
                <a:spcPct val="100000"/>
              </a:lnSpc>
              <a:spcBef>
                <a:spcPts val="0"/>
              </a:spcBef>
              <a:spcAft>
                <a:spcPts val="0"/>
              </a:spcAft>
              <a:buClrTx/>
              <a:buSzTx/>
              <a:buFont typeface="Arial"/>
              <a:buChar char="•"/>
              <a:tabLst/>
              <a:defRPr/>
            </a:pPr>
            <a:r>
              <a:rPr lang="en-US" sz="2400" dirty="0" smtClean="0"/>
              <a:t>Dirty reads but synchronized writes using a lock. </a:t>
            </a:r>
          </a:p>
        </p:txBody>
      </p:sp>
      <p:sp>
        <p:nvSpPr>
          <p:cNvPr id="4" name="Slide Number Placeholder 3"/>
          <p:cNvSpPr>
            <a:spLocks noGrp="1"/>
          </p:cNvSpPr>
          <p:nvPr>
            <p:ph type="sldNum" sz="quarter" idx="10"/>
          </p:nvPr>
        </p:nvSpPr>
        <p:spPr/>
        <p:txBody>
          <a:bodyPr/>
          <a:lstStyle/>
          <a:p>
            <a:fld id="{1073248B-147C-BA4E-8DD8-0D2978845817}" type="slidenum">
              <a:rPr lang="en-US" smtClean="0"/>
              <a:t>13</a:t>
            </a:fld>
            <a:endParaRPr lang="en-US"/>
          </a:p>
        </p:txBody>
      </p:sp>
    </p:spTree>
    <p:extLst>
      <p:ext uri="{BB962C8B-B14F-4D97-AF65-F5344CB8AC3E}">
        <p14:creationId xmlns:p14="http://schemas.microsoft.com/office/powerpoint/2010/main" val="2474179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4AF466F-BDA4-4F18-9C7B-FF0A9A1B0E80}" type="datetime1">
              <a:rPr lang="en-US" smtClean="0"/>
              <a:pPr/>
              <a:t>6/16/15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extLst>
      <p:ext uri="{BB962C8B-B14F-4D97-AF65-F5344CB8AC3E}">
        <p14:creationId xmlns:p14="http://schemas.microsoft.com/office/powerpoint/2010/main" val="3931254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FB4290-6522-4139-852E-05BD9E7F0D2E}" type="datetime1">
              <a:rPr lang="en-US" smtClean="0"/>
              <a:pPr/>
              <a:t>6/16/15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2411172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955F9-81EA-47C5-8059-9E5C2B437C70}" type="datetime1">
              <a:rPr lang="en-US" smtClean="0"/>
              <a:pPr/>
              <a:t>6/16/15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2726314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F607B-A47E-422C-9BEF-122CCDB7C526}" type="datetime1">
              <a:rPr lang="en-US" smtClean="0"/>
              <a:pPr/>
              <a:t>6/16/15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1652810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6/16/15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912835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EE300C-6FC5-4FC3-AF1A-075E4F50620D}" type="datetime1">
              <a:rPr lang="en-US" smtClean="0"/>
              <a:pPr/>
              <a:t>6/16/15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1679314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0D295D-4A77-4DEB-B04C-9F4282A8BC04}" type="datetime1">
              <a:rPr lang="en-US" smtClean="0"/>
              <a:pPr/>
              <a:t>6/16/15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2720858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B28685-4D0C-42D5-8013-B5904CD1FCBC}" type="datetime1">
              <a:rPr lang="en-US" smtClean="0"/>
              <a:pPr/>
              <a:t>6/16/15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4176737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6/16/15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255367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6/16/15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3744303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7B613C-1AD7-49D3-885D-F654C5CDBAA6}" type="datetime1">
              <a:rPr lang="en-US" smtClean="0"/>
              <a:pPr/>
              <a:t>6/16/15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dirty="0"/>
          </a:p>
        </p:txBody>
      </p:sp>
    </p:spTree>
    <p:extLst>
      <p:ext uri="{BB962C8B-B14F-4D97-AF65-F5344CB8AC3E}">
        <p14:creationId xmlns:p14="http://schemas.microsoft.com/office/powerpoint/2010/main" val="31238386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7B613C-1AD7-49D3-885D-F654C5CDBAA6}" type="datetime1">
              <a:rPr lang="en-US" smtClean="0"/>
              <a:pPr/>
              <a:t>6/16/15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D2B3B-882E-40F3-A32F-6DD516915044}" type="slidenum">
              <a:rPr lang="en-US" smtClean="0"/>
              <a:pPr/>
              <a:t>‹#›</a:t>
            </a:fld>
            <a:endParaRPr lang="en-US" dirty="0"/>
          </a:p>
        </p:txBody>
      </p:sp>
    </p:spTree>
    <p:extLst>
      <p:ext uri="{BB962C8B-B14F-4D97-AF65-F5344CB8AC3E}">
        <p14:creationId xmlns:p14="http://schemas.microsoft.com/office/powerpoint/2010/main" val="1764883739"/>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16.xml.rels><?xml version="1.0" encoding="UTF-8" standalone="yes"?>
<Relationships xmlns="http://schemas.openxmlformats.org/package/2006/relationships"><Relationship Id="rId3" Type="http://schemas.openxmlformats.org/officeDocument/2006/relationships/hyperlink" Target="https://www.linkedin.com/company/hbc_digital?trk=biz-companies-cym" TargetMode="External"/><Relationship Id="rId4" Type="http://schemas.openxmlformats.org/officeDocument/2006/relationships/hyperlink" Target="mailto:dana_peele@s5a.com" TargetMode="External"/><Relationship Id="rId5" Type="http://schemas.openxmlformats.org/officeDocument/2006/relationships/hyperlink" Target="https://github.com/saksdirect/react-vs-shared-state-inventory" TargetMode="External"/><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 Id="rId3"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gif"/><Relationship Id="rId6" Type="http://schemas.openxmlformats.org/officeDocument/2006/relationships/image" Target="../media/image7.jpeg"/><Relationship Id="rId7" Type="http://schemas.openxmlformats.org/officeDocument/2006/relationships/image" Target="../media/image8.jpeg"/><Relationship Id="rId1" Type="http://schemas.openxmlformats.org/officeDocument/2006/relationships/slideLayout" Target="../slideLayouts/slideLayout1.xml"/><Relationship Id="rId2" Type="http://schemas.openxmlformats.org/officeDocument/2006/relationships/image" Target="../media/image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emf"/></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9.jp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1"/>
            <a:ext cx="9568000" cy="68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319218" y="2287587"/>
            <a:ext cx="8350120" cy="1470025"/>
          </a:xfrm>
        </p:spPr>
        <p:txBody>
          <a:bodyPr>
            <a:normAutofit/>
          </a:bodyPr>
          <a:lstStyle/>
          <a:p>
            <a:pPr algn="l"/>
            <a:r>
              <a:rPr lang="en-US" sz="4000" b="1" dirty="0">
                <a:solidFill>
                  <a:srgbClr val="102F4B"/>
                </a:solidFill>
              </a:rPr>
              <a:t>Concurrency</a:t>
            </a:r>
            <a:r>
              <a:rPr lang="en-US" sz="4000" b="1" dirty="0" smtClean="0">
                <a:solidFill>
                  <a:srgbClr val="102F4B"/>
                </a:solidFill>
              </a:rPr>
              <a:t>: Reactive vs </a:t>
            </a:r>
            <a:r>
              <a:rPr lang="en-US" sz="4000" b="1" dirty="0">
                <a:solidFill>
                  <a:srgbClr val="102F4B"/>
                </a:solidFill>
              </a:rPr>
              <a:t>Shared State</a:t>
            </a:r>
            <a:endParaRPr lang="en-US" sz="4000" b="1" spc="0" dirty="0">
              <a:solidFill>
                <a:srgbClr val="102F4B"/>
              </a:solidFill>
              <a:latin typeface="Arial"/>
              <a:cs typeface="Arial"/>
            </a:endParaRPr>
          </a:p>
        </p:txBody>
      </p:sp>
      <p:sp>
        <p:nvSpPr>
          <p:cNvPr id="3" name="Subtitle 2"/>
          <p:cNvSpPr>
            <a:spLocks noGrp="1"/>
          </p:cNvSpPr>
          <p:nvPr>
            <p:ph type="subTitle" idx="1"/>
          </p:nvPr>
        </p:nvSpPr>
        <p:spPr>
          <a:xfrm>
            <a:off x="343177" y="3757612"/>
            <a:ext cx="8147679" cy="2594431"/>
          </a:xfrm>
        </p:spPr>
        <p:txBody>
          <a:bodyPr>
            <a:normAutofit/>
          </a:bodyPr>
          <a:lstStyle/>
          <a:p>
            <a:pPr algn="l"/>
            <a:r>
              <a:rPr lang="en-US" sz="2800" dirty="0">
                <a:solidFill>
                  <a:srgbClr val="102F4B"/>
                </a:solidFill>
              </a:rPr>
              <a:t>Benchmarking </a:t>
            </a:r>
            <a:r>
              <a:rPr lang="en-US" sz="2800" dirty="0" err="1">
                <a:solidFill>
                  <a:srgbClr val="102F4B"/>
                </a:solidFill>
              </a:rPr>
              <a:t>Akka</a:t>
            </a:r>
            <a:r>
              <a:rPr lang="en-US" sz="2800" dirty="0">
                <a:solidFill>
                  <a:srgbClr val="102F4B"/>
                </a:solidFill>
              </a:rPr>
              <a:t> actors against shared-state concurrency</a:t>
            </a:r>
          </a:p>
          <a:p>
            <a:pPr algn="l"/>
            <a:endParaRPr lang="en-US" sz="1600" dirty="0" smtClean="0">
              <a:solidFill>
                <a:srgbClr val="102F4B"/>
              </a:solidFill>
              <a:latin typeface="Arial"/>
              <a:cs typeface="Arial"/>
            </a:endParaRPr>
          </a:p>
          <a:p>
            <a:pPr algn="l"/>
            <a:r>
              <a:rPr lang="en-US" sz="1600" dirty="0" smtClean="0">
                <a:solidFill>
                  <a:srgbClr val="102F4B"/>
                </a:solidFill>
                <a:latin typeface="Arial"/>
                <a:cs typeface="Arial"/>
              </a:rPr>
              <a:t>June 17</a:t>
            </a:r>
            <a:r>
              <a:rPr lang="en-US" sz="1600" baseline="30000" dirty="0" smtClean="0">
                <a:solidFill>
                  <a:srgbClr val="102F4B"/>
                </a:solidFill>
                <a:latin typeface="Arial"/>
                <a:cs typeface="Arial"/>
              </a:rPr>
              <a:t>th</a:t>
            </a:r>
            <a:r>
              <a:rPr lang="en-US" sz="1600" dirty="0" smtClean="0">
                <a:solidFill>
                  <a:srgbClr val="102F4B"/>
                </a:solidFill>
                <a:latin typeface="Arial"/>
                <a:cs typeface="Arial"/>
              </a:rPr>
              <a:t>, 2015</a:t>
            </a:r>
            <a:endParaRPr lang="en-US" sz="1600" dirty="0">
              <a:solidFill>
                <a:srgbClr val="102F4B"/>
              </a:solidFill>
              <a:latin typeface="Arial"/>
              <a:cs typeface="Arial"/>
            </a:endParaRPr>
          </a:p>
        </p:txBody>
      </p:sp>
      <p:pic>
        <p:nvPicPr>
          <p:cNvPr id="17" name="Picture 16"/>
          <p:cNvPicPr>
            <a:picLocks noChangeAspect="1"/>
          </p:cNvPicPr>
          <p:nvPr/>
        </p:nvPicPr>
        <p:blipFill>
          <a:blip r:embed="rId3"/>
          <a:stretch>
            <a:fillRect/>
          </a:stretch>
        </p:blipFill>
        <p:spPr>
          <a:xfrm>
            <a:off x="443540" y="1201752"/>
            <a:ext cx="1733487" cy="1170102"/>
          </a:xfrm>
          <a:prstGeom prst="rect">
            <a:avLst/>
          </a:prstGeom>
        </p:spPr>
      </p:pic>
    </p:spTree>
    <p:extLst>
      <p:ext uri="{BB962C8B-B14F-4D97-AF65-F5344CB8AC3E}">
        <p14:creationId xmlns:p14="http://schemas.microsoft.com/office/powerpoint/2010/main" val="376769536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64642"/>
          </a:xfrm>
          <a:prstGeom prst="rect">
            <a:avLst/>
          </a:prstGeom>
          <a:solidFill>
            <a:srgbClr val="102F4B"/>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4200" dirty="0" smtClean="0">
                <a:solidFill>
                  <a:srgbClr val="FFFFFF"/>
                </a:solidFill>
              </a:rPr>
              <a:t>Inventory Applications- Shared Elements</a:t>
            </a:r>
            <a:endParaRPr lang="en-US" sz="4200" dirty="0">
              <a:solidFill>
                <a:srgbClr val="FFFFFF"/>
              </a:solidFill>
            </a:endParaRPr>
          </a:p>
        </p:txBody>
      </p:sp>
      <p:pic>
        <p:nvPicPr>
          <p:cNvPr id="5" name="Picture 4"/>
          <p:cNvPicPr>
            <a:picLocks noChangeAspect="1"/>
          </p:cNvPicPr>
          <p:nvPr/>
        </p:nvPicPr>
        <p:blipFill>
          <a:blip r:embed="rId2"/>
          <a:stretch>
            <a:fillRect/>
          </a:stretch>
        </p:blipFill>
        <p:spPr>
          <a:xfrm>
            <a:off x="427268" y="6118657"/>
            <a:ext cx="529526" cy="356061"/>
          </a:xfrm>
          <a:prstGeom prst="rect">
            <a:avLst/>
          </a:prstGeom>
        </p:spPr>
      </p:pic>
      <p:sp>
        <p:nvSpPr>
          <p:cNvPr id="7" name="Content Placeholder 2"/>
          <p:cNvSpPr>
            <a:spLocks noGrp="1"/>
          </p:cNvSpPr>
          <p:nvPr>
            <p:ph idx="1"/>
          </p:nvPr>
        </p:nvSpPr>
        <p:spPr>
          <a:xfrm>
            <a:off x="0" y="1202687"/>
            <a:ext cx="9144000" cy="5447831"/>
          </a:xfrm>
        </p:spPr>
        <p:txBody>
          <a:bodyPr>
            <a:normAutofit/>
          </a:bodyPr>
          <a:lstStyle/>
          <a:p>
            <a:pPr lvl="0"/>
            <a:r>
              <a:rPr lang="en-US" sz="2400" dirty="0" smtClean="0"/>
              <a:t>Play</a:t>
            </a:r>
            <a:r>
              <a:rPr lang="en-US" sz="2400" dirty="0"/>
              <a:t> </a:t>
            </a:r>
            <a:r>
              <a:rPr lang="en-US" sz="2400" dirty="0" smtClean="0"/>
              <a:t>web framework</a:t>
            </a:r>
            <a:endParaRPr lang="en-US" sz="2400" dirty="0"/>
          </a:p>
          <a:p>
            <a:pPr lvl="1"/>
            <a:r>
              <a:rPr lang="en-US" sz="2000" dirty="0"/>
              <a:t>Built on </a:t>
            </a:r>
            <a:r>
              <a:rPr lang="en-US" sz="2000" dirty="0" err="1"/>
              <a:t>Akka</a:t>
            </a:r>
            <a:endParaRPr lang="en-US" sz="2000" dirty="0"/>
          </a:p>
          <a:p>
            <a:pPr lvl="1"/>
            <a:r>
              <a:rPr lang="en-US" sz="2000" dirty="0" err="1" smtClean="0"/>
              <a:t>Netty</a:t>
            </a:r>
            <a:r>
              <a:rPr lang="en-US" sz="2000" dirty="0" smtClean="0"/>
              <a:t> web server, </a:t>
            </a:r>
            <a:r>
              <a:rPr lang="en-US" sz="2000" dirty="0"/>
              <a:t>a non-blocking I/O client-server framework (Originally developed by </a:t>
            </a:r>
            <a:r>
              <a:rPr lang="en-US" sz="2000" dirty="0" err="1"/>
              <a:t>JBoss</a:t>
            </a:r>
            <a:r>
              <a:rPr lang="en-US" sz="2000" dirty="0"/>
              <a:t>)</a:t>
            </a:r>
          </a:p>
          <a:p>
            <a:pPr lvl="1"/>
            <a:r>
              <a:rPr lang="en-US" sz="2000" dirty="0" smtClean="0"/>
              <a:t>Incorporates logging </a:t>
            </a:r>
            <a:r>
              <a:rPr lang="en-US" sz="2000" dirty="0"/>
              <a:t>and configuration management</a:t>
            </a:r>
          </a:p>
          <a:p>
            <a:pPr lvl="0"/>
            <a:r>
              <a:rPr lang="en-US" sz="2400" dirty="0" err="1" smtClean="0"/>
              <a:t>ReactiveMongo</a:t>
            </a:r>
            <a:endParaRPr lang="en-US" sz="2400" dirty="0"/>
          </a:p>
          <a:p>
            <a:pPr lvl="1"/>
            <a:r>
              <a:rPr lang="en-US" sz="2000" dirty="0" smtClean="0"/>
              <a:t>Non-</a:t>
            </a:r>
            <a:r>
              <a:rPr lang="en-US" sz="2000" dirty="0"/>
              <a:t>blocking, </a:t>
            </a:r>
            <a:r>
              <a:rPr lang="en-US" sz="2000" dirty="0" smtClean="0"/>
              <a:t>asynchronous </a:t>
            </a:r>
            <a:r>
              <a:rPr lang="en-US" sz="2000" dirty="0" err="1" smtClean="0"/>
              <a:t>MongoDB</a:t>
            </a:r>
            <a:r>
              <a:rPr lang="en-US" sz="2000" dirty="0" smtClean="0"/>
              <a:t> </a:t>
            </a:r>
            <a:r>
              <a:rPr lang="en-US" sz="2000" dirty="0"/>
              <a:t>driver built on </a:t>
            </a:r>
            <a:r>
              <a:rPr lang="en-US" sz="2000" dirty="0" err="1"/>
              <a:t>Akka</a:t>
            </a:r>
            <a:r>
              <a:rPr lang="en-US" sz="2000" dirty="0"/>
              <a:t> </a:t>
            </a:r>
            <a:r>
              <a:rPr lang="en-US" sz="2000" dirty="0" smtClean="0"/>
              <a:t>Streams</a:t>
            </a:r>
            <a:endParaRPr lang="en-US" sz="2000" dirty="0"/>
          </a:p>
          <a:p>
            <a:pPr lvl="1"/>
            <a:r>
              <a:rPr lang="en-US" sz="2000" dirty="0" smtClean="0"/>
              <a:t>Database ops return an immediately future and (may) eventually complete</a:t>
            </a:r>
          </a:p>
          <a:p>
            <a:r>
              <a:rPr lang="en-US" sz="2400" dirty="0" smtClean="0"/>
              <a:t>Metrics</a:t>
            </a:r>
            <a:endParaRPr lang="en-US" sz="2400" dirty="0"/>
          </a:p>
          <a:p>
            <a:pPr lvl="1"/>
            <a:r>
              <a:rPr lang="en-US" sz="2000" dirty="0" err="1" smtClean="0"/>
              <a:t>StatsD</a:t>
            </a:r>
            <a:r>
              <a:rPr lang="en-US" sz="2000" dirty="0" smtClean="0"/>
              <a:t> (aggregator): data received via one-way </a:t>
            </a:r>
            <a:r>
              <a:rPr lang="en-US" sz="2000" dirty="0" err="1" smtClean="0"/>
              <a:t>udp</a:t>
            </a:r>
            <a:r>
              <a:rPr lang="en-US" sz="2000" dirty="0" smtClean="0"/>
              <a:t> protocol, sends to Graphite</a:t>
            </a:r>
            <a:endParaRPr lang="en-US" sz="2000" dirty="0"/>
          </a:p>
          <a:p>
            <a:pPr lvl="1"/>
            <a:r>
              <a:rPr lang="en-US" sz="2000" dirty="0" smtClean="0"/>
              <a:t>Graphite: Dashboard web application</a:t>
            </a:r>
          </a:p>
        </p:txBody>
      </p:sp>
    </p:spTree>
    <p:extLst>
      <p:ext uri="{BB962C8B-B14F-4D97-AF65-F5344CB8AC3E}">
        <p14:creationId xmlns:p14="http://schemas.microsoft.com/office/powerpoint/2010/main" val="423367825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64642"/>
          </a:xfrm>
          <a:prstGeom prst="rect">
            <a:avLst/>
          </a:prstGeom>
          <a:solidFill>
            <a:srgbClr val="102F4B"/>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4500" dirty="0" smtClean="0">
                <a:solidFill>
                  <a:srgbClr val="FFFFFF"/>
                </a:solidFill>
              </a:rPr>
              <a:t>Shared-State Inventory Application</a:t>
            </a:r>
            <a:endParaRPr lang="en-US" sz="4500" dirty="0">
              <a:solidFill>
                <a:srgbClr val="FFFFFF"/>
              </a:solidFill>
            </a:endParaRPr>
          </a:p>
        </p:txBody>
      </p:sp>
      <p:pic>
        <p:nvPicPr>
          <p:cNvPr id="5" name="Picture 4"/>
          <p:cNvPicPr>
            <a:picLocks noChangeAspect="1"/>
          </p:cNvPicPr>
          <p:nvPr/>
        </p:nvPicPr>
        <p:blipFill>
          <a:blip r:embed="rId3"/>
          <a:stretch>
            <a:fillRect/>
          </a:stretch>
        </p:blipFill>
        <p:spPr>
          <a:xfrm>
            <a:off x="427268" y="6118657"/>
            <a:ext cx="529526" cy="356061"/>
          </a:xfrm>
          <a:prstGeom prst="rect">
            <a:avLst/>
          </a:prstGeom>
        </p:spPr>
      </p:pic>
      <p:sp>
        <p:nvSpPr>
          <p:cNvPr id="7" name="Content Placeholder 2"/>
          <p:cNvSpPr>
            <a:spLocks noGrp="1"/>
          </p:cNvSpPr>
          <p:nvPr>
            <p:ph idx="1"/>
          </p:nvPr>
        </p:nvSpPr>
        <p:spPr>
          <a:xfrm>
            <a:off x="0" y="1202687"/>
            <a:ext cx="9144000" cy="5272031"/>
          </a:xfrm>
        </p:spPr>
        <p:txBody>
          <a:bodyPr>
            <a:normAutofit/>
          </a:bodyPr>
          <a:lstStyle/>
          <a:p>
            <a:pPr lvl="0"/>
            <a:r>
              <a:rPr lang="en-US" dirty="0" smtClean="0"/>
              <a:t>Application controller</a:t>
            </a:r>
          </a:p>
          <a:p>
            <a:pPr lvl="1"/>
            <a:r>
              <a:rPr lang="en-US" sz="2400" dirty="0" smtClean="0"/>
              <a:t>Uses </a:t>
            </a:r>
            <a:r>
              <a:rPr lang="en-US" sz="2400" dirty="0" err="1" smtClean="0"/>
              <a:t>TrieMap</a:t>
            </a:r>
            <a:r>
              <a:rPr lang="en-US" sz="2400" dirty="0" smtClean="0"/>
              <a:t> of </a:t>
            </a:r>
            <a:r>
              <a:rPr lang="en-US" sz="2400" dirty="0" err="1" smtClean="0"/>
              <a:t>InventoryQuantity</a:t>
            </a:r>
            <a:r>
              <a:rPr lang="en-US" sz="2400" dirty="0" smtClean="0"/>
              <a:t> instances keyed to product </a:t>
            </a:r>
            <a:r>
              <a:rPr lang="en-US" sz="2400" dirty="0" err="1" smtClean="0"/>
              <a:t>sku</a:t>
            </a:r>
            <a:r>
              <a:rPr lang="en-US" sz="2400" dirty="0" smtClean="0"/>
              <a:t> (id)</a:t>
            </a:r>
          </a:p>
          <a:p>
            <a:pPr marL="914400" lvl="2" indent="0">
              <a:buNone/>
            </a:pPr>
            <a:r>
              <a:rPr lang="en-US" sz="2000" dirty="0" err="1" smtClean="0">
                <a:solidFill>
                  <a:srgbClr val="3366FF"/>
                </a:solidFill>
              </a:rPr>
              <a:t>val</a:t>
            </a:r>
            <a:r>
              <a:rPr lang="en-US" sz="2000" dirty="0" smtClean="0">
                <a:solidFill>
                  <a:srgbClr val="3366FF"/>
                </a:solidFill>
              </a:rPr>
              <a:t> </a:t>
            </a:r>
            <a:r>
              <a:rPr lang="en-US" sz="2000" dirty="0">
                <a:solidFill>
                  <a:srgbClr val="3366FF"/>
                </a:solidFill>
              </a:rPr>
              <a:t>inventory = </a:t>
            </a:r>
            <a:r>
              <a:rPr lang="en-US" sz="2000" dirty="0" err="1">
                <a:solidFill>
                  <a:srgbClr val="3366FF"/>
                </a:solidFill>
              </a:rPr>
              <a:t>TrieMap</a:t>
            </a:r>
            <a:r>
              <a:rPr lang="en-US" sz="2000" dirty="0">
                <a:solidFill>
                  <a:srgbClr val="3366FF"/>
                </a:solidFill>
              </a:rPr>
              <a:t>[String, </a:t>
            </a:r>
            <a:r>
              <a:rPr lang="en-US" sz="2000" dirty="0" err="1">
                <a:solidFill>
                  <a:srgbClr val="3366FF"/>
                </a:solidFill>
              </a:rPr>
              <a:t>InventoryQuantity</a:t>
            </a:r>
            <a:r>
              <a:rPr lang="en-US" sz="2000" dirty="0">
                <a:solidFill>
                  <a:srgbClr val="3366FF"/>
                </a:solidFill>
              </a:rPr>
              <a:t>](</a:t>
            </a:r>
            <a:r>
              <a:rPr lang="en-US" sz="2000" dirty="0" smtClean="0">
                <a:solidFill>
                  <a:srgbClr val="3366FF"/>
                </a:solidFill>
              </a:rPr>
              <a:t>)</a:t>
            </a:r>
            <a:endParaRPr lang="en-US" sz="2000" dirty="0">
              <a:solidFill>
                <a:srgbClr val="3366FF"/>
              </a:solidFill>
            </a:endParaRPr>
          </a:p>
          <a:p>
            <a:pPr marL="914400" lvl="2" indent="0">
              <a:buNone/>
            </a:pPr>
            <a:r>
              <a:rPr lang="en-US" sz="2000" dirty="0" err="1" smtClean="0">
                <a:solidFill>
                  <a:srgbClr val="3366FF"/>
                </a:solidFill>
              </a:rPr>
              <a:t>val</a:t>
            </a:r>
            <a:r>
              <a:rPr lang="en-US" sz="2000" dirty="0" smtClean="0">
                <a:solidFill>
                  <a:srgbClr val="3366FF"/>
                </a:solidFill>
              </a:rPr>
              <a:t> </a:t>
            </a:r>
            <a:r>
              <a:rPr lang="en-US" sz="2000" dirty="0">
                <a:solidFill>
                  <a:srgbClr val="3366FF"/>
                </a:solidFill>
              </a:rPr>
              <a:t>r = </a:t>
            </a:r>
            <a:r>
              <a:rPr lang="en-US" sz="2000" dirty="0" err="1">
                <a:solidFill>
                  <a:srgbClr val="3366FF"/>
                </a:solidFill>
              </a:rPr>
              <a:t>scala.util.Random</a:t>
            </a:r>
            <a:endParaRPr lang="en-US" sz="2000" dirty="0">
              <a:solidFill>
                <a:srgbClr val="3366FF"/>
              </a:solidFill>
            </a:endParaRPr>
          </a:p>
          <a:p>
            <a:pPr marL="914400" lvl="2" indent="0">
              <a:buNone/>
            </a:pPr>
            <a:r>
              <a:rPr lang="en-US" sz="2000" dirty="0" smtClean="0">
                <a:solidFill>
                  <a:srgbClr val="3366FF"/>
                </a:solidFill>
              </a:rPr>
              <a:t>for </a:t>
            </a:r>
            <a:r>
              <a:rPr lang="en-US" sz="2000" dirty="0">
                <a:solidFill>
                  <a:srgbClr val="3366FF"/>
                </a:solidFill>
              </a:rPr>
              <a:t>(</a:t>
            </a:r>
            <a:r>
              <a:rPr lang="en-US" sz="2000" dirty="0" err="1">
                <a:solidFill>
                  <a:srgbClr val="3366FF"/>
                </a:solidFill>
              </a:rPr>
              <a:t>sku</a:t>
            </a:r>
            <a:r>
              <a:rPr lang="en-US" sz="2000" dirty="0">
                <a:solidFill>
                  <a:srgbClr val="3366FF"/>
                </a:solidFill>
              </a:rPr>
              <a:t> &lt;- 1 to 100) {</a:t>
            </a:r>
          </a:p>
          <a:p>
            <a:pPr marL="914400" lvl="2" indent="0">
              <a:buNone/>
            </a:pPr>
            <a:r>
              <a:rPr lang="en-US" sz="2000" dirty="0">
                <a:solidFill>
                  <a:srgbClr val="3366FF"/>
                </a:solidFill>
              </a:rPr>
              <a:t>    </a:t>
            </a:r>
            <a:r>
              <a:rPr lang="en-US" sz="2000" dirty="0" err="1">
                <a:solidFill>
                  <a:srgbClr val="3366FF"/>
                </a:solidFill>
              </a:rPr>
              <a:t>val</a:t>
            </a:r>
            <a:r>
              <a:rPr lang="en-US" sz="2000" dirty="0">
                <a:solidFill>
                  <a:srgbClr val="3366FF"/>
                </a:solidFill>
              </a:rPr>
              <a:t> quantity = </a:t>
            </a:r>
            <a:r>
              <a:rPr lang="en-US" sz="2000" dirty="0" err="1">
                <a:solidFill>
                  <a:srgbClr val="3366FF"/>
                </a:solidFill>
              </a:rPr>
              <a:t>r.nextInt</a:t>
            </a:r>
            <a:r>
              <a:rPr lang="en-US" sz="2000" dirty="0">
                <a:solidFill>
                  <a:srgbClr val="3366FF"/>
                </a:solidFill>
              </a:rPr>
              <a:t>(10000) + 10000</a:t>
            </a:r>
          </a:p>
          <a:p>
            <a:pPr marL="914400" lvl="2" indent="0">
              <a:buNone/>
            </a:pPr>
            <a:r>
              <a:rPr lang="en-US" sz="2000" dirty="0">
                <a:solidFill>
                  <a:srgbClr val="3366FF"/>
                </a:solidFill>
              </a:rPr>
              <a:t>    </a:t>
            </a:r>
            <a:r>
              <a:rPr lang="en-US" sz="2000" dirty="0" err="1">
                <a:solidFill>
                  <a:srgbClr val="3366FF"/>
                </a:solidFill>
              </a:rPr>
              <a:t>inventory.put</a:t>
            </a:r>
            <a:r>
              <a:rPr lang="en-US" sz="2000" dirty="0">
                <a:solidFill>
                  <a:srgbClr val="3366FF"/>
                </a:solidFill>
              </a:rPr>
              <a:t>(</a:t>
            </a:r>
            <a:r>
              <a:rPr lang="en-US" sz="2000" dirty="0" err="1">
                <a:solidFill>
                  <a:srgbClr val="3366FF"/>
                </a:solidFill>
              </a:rPr>
              <a:t>sku.toString</a:t>
            </a:r>
            <a:r>
              <a:rPr lang="en-US" sz="2000" dirty="0">
                <a:solidFill>
                  <a:srgbClr val="3366FF"/>
                </a:solidFill>
              </a:rPr>
              <a:t>, new </a:t>
            </a:r>
            <a:r>
              <a:rPr lang="en-US" sz="2000" dirty="0" err="1">
                <a:solidFill>
                  <a:srgbClr val="3366FF"/>
                </a:solidFill>
              </a:rPr>
              <a:t>InventoryQuantity</a:t>
            </a:r>
            <a:r>
              <a:rPr lang="en-US" sz="2000" dirty="0">
                <a:solidFill>
                  <a:srgbClr val="3366FF"/>
                </a:solidFill>
              </a:rPr>
              <a:t>(quantity))</a:t>
            </a:r>
          </a:p>
          <a:p>
            <a:pPr marL="914400" lvl="2" indent="0">
              <a:buNone/>
            </a:pPr>
            <a:r>
              <a:rPr lang="en-US" sz="2000" dirty="0">
                <a:solidFill>
                  <a:srgbClr val="3366FF"/>
                </a:solidFill>
              </a:rPr>
              <a:t>    </a:t>
            </a:r>
            <a:r>
              <a:rPr lang="en-US" sz="2000" dirty="0" err="1">
                <a:solidFill>
                  <a:srgbClr val="3366FF"/>
                </a:solidFill>
              </a:rPr>
              <a:t>mongoRepo.setInventory</a:t>
            </a:r>
            <a:r>
              <a:rPr lang="en-US" sz="2000" dirty="0">
                <a:solidFill>
                  <a:srgbClr val="3366FF"/>
                </a:solidFill>
              </a:rPr>
              <a:t>(</a:t>
            </a:r>
            <a:r>
              <a:rPr lang="en-US" sz="2000" dirty="0" err="1">
                <a:solidFill>
                  <a:srgbClr val="3366FF"/>
                </a:solidFill>
              </a:rPr>
              <a:t>sku.toString</a:t>
            </a:r>
            <a:r>
              <a:rPr lang="en-US" sz="2000" dirty="0">
                <a:solidFill>
                  <a:srgbClr val="3366FF"/>
                </a:solidFill>
              </a:rPr>
              <a:t>, quantity)</a:t>
            </a:r>
          </a:p>
          <a:p>
            <a:pPr marL="914400" lvl="2" indent="0">
              <a:buNone/>
            </a:pPr>
            <a:r>
              <a:rPr lang="en-US" sz="2000" dirty="0">
                <a:solidFill>
                  <a:srgbClr val="3366FF"/>
                </a:solidFill>
              </a:rPr>
              <a:t>  }</a:t>
            </a:r>
            <a:endParaRPr lang="en-US" sz="2000" dirty="0">
              <a:solidFill>
                <a:srgbClr val="3366FF"/>
              </a:solidFill>
            </a:endParaRPr>
          </a:p>
          <a:p>
            <a:pPr lvl="1"/>
            <a:r>
              <a:rPr lang="en-US" dirty="0" smtClean="0"/>
              <a:t>Handler methods</a:t>
            </a:r>
            <a:endParaRPr lang="en-US" sz="2400" dirty="0" smtClean="0"/>
          </a:p>
        </p:txBody>
      </p:sp>
    </p:spTree>
    <p:extLst>
      <p:ext uri="{BB962C8B-B14F-4D97-AF65-F5344CB8AC3E}">
        <p14:creationId xmlns:p14="http://schemas.microsoft.com/office/powerpoint/2010/main" val="148936993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64642"/>
          </a:xfrm>
          <a:prstGeom prst="rect">
            <a:avLst/>
          </a:prstGeom>
          <a:solidFill>
            <a:srgbClr val="102F4B"/>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4400" dirty="0" smtClean="0">
                <a:solidFill>
                  <a:srgbClr val="FFFFFF"/>
                </a:solidFill>
              </a:rPr>
              <a:t>Shared-State: </a:t>
            </a:r>
            <a:r>
              <a:rPr lang="en-US" sz="4400" dirty="0" err="1" smtClean="0">
                <a:solidFill>
                  <a:srgbClr val="FFFFFF"/>
                </a:solidFill>
              </a:rPr>
              <a:t>updateInventory</a:t>
            </a:r>
            <a:r>
              <a:rPr lang="en-US" sz="4400" dirty="0" smtClean="0">
                <a:solidFill>
                  <a:srgbClr val="FFFFFF"/>
                </a:solidFill>
              </a:rPr>
              <a:t> handler</a:t>
            </a:r>
            <a:endParaRPr lang="en-US" sz="4400" dirty="0">
              <a:solidFill>
                <a:srgbClr val="FFFFFF"/>
              </a:solidFill>
            </a:endParaRPr>
          </a:p>
        </p:txBody>
      </p:sp>
      <p:pic>
        <p:nvPicPr>
          <p:cNvPr id="5" name="Picture 4"/>
          <p:cNvPicPr>
            <a:picLocks noChangeAspect="1"/>
          </p:cNvPicPr>
          <p:nvPr/>
        </p:nvPicPr>
        <p:blipFill>
          <a:blip r:embed="rId2"/>
          <a:stretch>
            <a:fillRect/>
          </a:stretch>
        </p:blipFill>
        <p:spPr>
          <a:xfrm>
            <a:off x="427268" y="6118657"/>
            <a:ext cx="529526" cy="356061"/>
          </a:xfrm>
          <a:prstGeom prst="rect">
            <a:avLst/>
          </a:prstGeom>
        </p:spPr>
      </p:pic>
      <p:sp>
        <p:nvSpPr>
          <p:cNvPr id="7" name="Content Placeholder 2"/>
          <p:cNvSpPr>
            <a:spLocks noGrp="1"/>
          </p:cNvSpPr>
          <p:nvPr>
            <p:ph idx="1"/>
          </p:nvPr>
        </p:nvSpPr>
        <p:spPr>
          <a:xfrm>
            <a:off x="0" y="964643"/>
            <a:ext cx="9144000" cy="5685876"/>
          </a:xfrm>
        </p:spPr>
        <p:txBody>
          <a:bodyPr>
            <a:normAutofit fontScale="47500" lnSpcReduction="20000"/>
          </a:bodyPr>
          <a:lstStyle/>
          <a:p>
            <a:pPr marL="0" lvl="0" indent="0">
              <a:buNone/>
            </a:pPr>
            <a:r>
              <a:rPr lang="en-US" sz="2400" dirty="0">
                <a:solidFill>
                  <a:srgbClr val="0000FF"/>
                </a:solidFill>
              </a:rPr>
              <a:t> </a:t>
            </a:r>
            <a:r>
              <a:rPr lang="en-US" sz="2400" dirty="0" err="1">
                <a:solidFill>
                  <a:srgbClr val="0000FF"/>
                </a:solidFill>
              </a:rPr>
              <a:t>def</a:t>
            </a:r>
            <a:r>
              <a:rPr lang="en-US" sz="2400" dirty="0">
                <a:solidFill>
                  <a:srgbClr val="0000FF"/>
                </a:solidFill>
              </a:rPr>
              <a:t> </a:t>
            </a:r>
            <a:r>
              <a:rPr lang="en-US" sz="2400" dirty="0" err="1">
                <a:solidFill>
                  <a:srgbClr val="0000FF"/>
                </a:solidFill>
              </a:rPr>
              <a:t>updateInventory</a:t>
            </a:r>
            <a:r>
              <a:rPr lang="en-US" sz="2400" dirty="0">
                <a:solidFill>
                  <a:srgbClr val="0000FF"/>
                </a:solidFill>
              </a:rPr>
              <a:t>(</a:t>
            </a:r>
            <a:r>
              <a:rPr lang="en-US" sz="2400" dirty="0" err="1">
                <a:solidFill>
                  <a:srgbClr val="0000FF"/>
                </a:solidFill>
              </a:rPr>
              <a:t>sku</a:t>
            </a:r>
            <a:r>
              <a:rPr lang="en-US" sz="2400" dirty="0">
                <a:solidFill>
                  <a:srgbClr val="0000FF"/>
                </a:solidFill>
              </a:rPr>
              <a:t>: String, </a:t>
            </a:r>
            <a:r>
              <a:rPr lang="en-US" sz="2400" dirty="0" err="1">
                <a:solidFill>
                  <a:srgbClr val="0000FF"/>
                </a:solidFill>
              </a:rPr>
              <a:t>quantityChange</a:t>
            </a:r>
            <a:r>
              <a:rPr lang="en-US" sz="2400" dirty="0">
                <a:solidFill>
                  <a:srgbClr val="0000FF"/>
                </a:solidFill>
              </a:rPr>
              <a:t>: </a:t>
            </a:r>
            <a:r>
              <a:rPr lang="en-US" sz="2400" dirty="0" err="1">
                <a:solidFill>
                  <a:srgbClr val="0000FF"/>
                </a:solidFill>
              </a:rPr>
              <a:t>Int</a:t>
            </a:r>
            <a:r>
              <a:rPr lang="en-US" sz="2400" dirty="0">
                <a:solidFill>
                  <a:srgbClr val="0000FF"/>
                </a:solidFill>
              </a:rPr>
              <a:t>) = </a:t>
            </a:r>
            <a:r>
              <a:rPr lang="en-US" sz="2400" dirty="0" err="1">
                <a:solidFill>
                  <a:srgbClr val="0000FF"/>
                </a:solidFill>
              </a:rPr>
              <a:t>Action.async</a:t>
            </a:r>
            <a:r>
              <a:rPr lang="en-US" sz="2400" dirty="0">
                <a:solidFill>
                  <a:srgbClr val="0000FF"/>
                </a:solidFill>
              </a:rPr>
              <a:t> ({</a:t>
            </a:r>
          </a:p>
          <a:p>
            <a:pPr marL="0" lvl="0" indent="0">
              <a:buNone/>
            </a:pPr>
            <a:r>
              <a:rPr lang="en-US" sz="2400" dirty="0">
                <a:solidFill>
                  <a:srgbClr val="0000FF"/>
                </a:solidFill>
              </a:rPr>
              <a:t>    request =&gt;</a:t>
            </a:r>
          </a:p>
          <a:p>
            <a:pPr marL="0" lvl="0" indent="0">
              <a:buNone/>
            </a:pPr>
            <a:r>
              <a:rPr lang="en-US" sz="2400" dirty="0">
                <a:solidFill>
                  <a:srgbClr val="0000FF"/>
                </a:solidFill>
              </a:rPr>
              <a:t>      </a:t>
            </a:r>
            <a:r>
              <a:rPr lang="en-US" sz="2400" dirty="0" err="1">
                <a:solidFill>
                  <a:srgbClr val="0000FF"/>
                </a:solidFill>
              </a:rPr>
              <a:t>val</a:t>
            </a:r>
            <a:r>
              <a:rPr lang="en-US" sz="2400" dirty="0">
                <a:solidFill>
                  <a:srgbClr val="0000FF"/>
                </a:solidFill>
              </a:rPr>
              <a:t> </a:t>
            </a:r>
            <a:r>
              <a:rPr lang="en-US" sz="2400" dirty="0" err="1">
                <a:solidFill>
                  <a:srgbClr val="0000FF"/>
                </a:solidFill>
              </a:rPr>
              <a:t>startTime</a:t>
            </a:r>
            <a:r>
              <a:rPr lang="en-US" sz="2400" dirty="0">
                <a:solidFill>
                  <a:srgbClr val="0000FF"/>
                </a:solidFill>
              </a:rPr>
              <a:t> = </a:t>
            </a:r>
            <a:r>
              <a:rPr lang="en-US" sz="2400" dirty="0" err="1">
                <a:solidFill>
                  <a:srgbClr val="0000FF"/>
                </a:solidFill>
              </a:rPr>
              <a:t>System.currentTimeMillis</a:t>
            </a:r>
            <a:endParaRPr lang="en-US" sz="2400" dirty="0">
              <a:solidFill>
                <a:srgbClr val="0000FF"/>
              </a:solidFill>
            </a:endParaRPr>
          </a:p>
          <a:p>
            <a:pPr marL="0" lvl="0" indent="0">
              <a:buNone/>
            </a:pPr>
            <a:r>
              <a:rPr lang="en-US" sz="2400" dirty="0">
                <a:solidFill>
                  <a:srgbClr val="0000FF"/>
                </a:solidFill>
              </a:rPr>
              <a:t>      </a:t>
            </a:r>
            <a:r>
              <a:rPr lang="en-US" sz="2400" dirty="0" err="1">
                <a:solidFill>
                  <a:srgbClr val="0000FF"/>
                </a:solidFill>
              </a:rPr>
              <a:t>val</a:t>
            </a:r>
            <a:r>
              <a:rPr lang="en-US" sz="2400" dirty="0">
                <a:solidFill>
                  <a:srgbClr val="0000FF"/>
                </a:solidFill>
              </a:rPr>
              <a:t> f = Future {</a:t>
            </a:r>
          </a:p>
          <a:p>
            <a:pPr marL="0" lvl="0" indent="0">
              <a:buNone/>
            </a:pPr>
            <a:r>
              <a:rPr lang="en-US" sz="2400" dirty="0">
                <a:solidFill>
                  <a:srgbClr val="0000FF"/>
                </a:solidFill>
              </a:rPr>
              <a:t>        </a:t>
            </a:r>
            <a:r>
              <a:rPr lang="en-US" sz="2400" dirty="0" err="1">
                <a:solidFill>
                  <a:srgbClr val="0000FF"/>
                </a:solidFill>
              </a:rPr>
              <a:t>Logger.debug</a:t>
            </a:r>
            <a:r>
              <a:rPr lang="en-US" sz="2400" dirty="0">
                <a:solidFill>
                  <a:srgbClr val="0000FF"/>
                </a:solidFill>
              </a:rPr>
              <a:t>("update inventory called")</a:t>
            </a:r>
          </a:p>
          <a:p>
            <a:pPr marL="0" lvl="0" indent="0">
              <a:buNone/>
            </a:pPr>
            <a:r>
              <a:rPr lang="en-US" sz="2400" dirty="0">
                <a:solidFill>
                  <a:srgbClr val="0000FF"/>
                </a:solidFill>
              </a:rPr>
              <a:t>        </a:t>
            </a:r>
            <a:r>
              <a:rPr lang="en-US" sz="2400" dirty="0" err="1">
                <a:solidFill>
                  <a:srgbClr val="0000FF"/>
                </a:solidFill>
              </a:rPr>
              <a:t>val</a:t>
            </a:r>
            <a:r>
              <a:rPr lang="en-US" sz="2400" dirty="0">
                <a:solidFill>
                  <a:srgbClr val="0000FF"/>
                </a:solidFill>
              </a:rPr>
              <a:t> </a:t>
            </a:r>
            <a:r>
              <a:rPr lang="en-US" sz="2400" dirty="0" err="1">
                <a:solidFill>
                  <a:srgbClr val="0000FF"/>
                </a:solidFill>
              </a:rPr>
              <a:t>skuInventoryOption</a:t>
            </a:r>
            <a:r>
              <a:rPr lang="en-US" sz="2400" dirty="0">
                <a:solidFill>
                  <a:srgbClr val="0000FF"/>
                </a:solidFill>
              </a:rPr>
              <a:t> = </a:t>
            </a:r>
            <a:r>
              <a:rPr lang="en-US" sz="2400" dirty="0" err="1">
                <a:solidFill>
                  <a:srgbClr val="0000FF"/>
                </a:solidFill>
              </a:rPr>
              <a:t>inventory.get</a:t>
            </a:r>
            <a:r>
              <a:rPr lang="en-US" sz="2400" dirty="0">
                <a:solidFill>
                  <a:srgbClr val="0000FF"/>
                </a:solidFill>
              </a:rPr>
              <a:t>(</a:t>
            </a:r>
            <a:r>
              <a:rPr lang="en-US" sz="2400" dirty="0" err="1">
                <a:solidFill>
                  <a:srgbClr val="0000FF"/>
                </a:solidFill>
              </a:rPr>
              <a:t>sku</a:t>
            </a:r>
            <a:r>
              <a:rPr lang="en-US" sz="2400" dirty="0">
                <a:solidFill>
                  <a:srgbClr val="0000FF"/>
                </a:solidFill>
              </a:rPr>
              <a:t>)</a:t>
            </a:r>
          </a:p>
          <a:p>
            <a:pPr marL="0" lvl="0" indent="0">
              <a:buNone/>
            </a:pPr>
            <a:r>
              <a:rPr lang="en-US" sz="2400" dirty="0">
                <a:solidFill>
                  <a:srgbClr val="0000FF"/>
                </a:solidFill>
              </a:rPr>
              <a:t>        </a:t>
            </a:r>
            <a:r>
              <a:rPr lang="en-US" sz="2400" dirty="0" err="1">
                <a:solidFill>
                  <a:srgbClr val="0000FF"/>
                </a:solidFill>
              </a:rPr>
              <a:t>var</a:t>
            </a:r>
            <a:r>
              <a:rPr lang="en-US" sz="2400" dirty="0">
                <a:solidFill>
                  <a:srgbClr val="0000FF"/>
                </a:solidFill>
              </a:rPr>
              <a:t> result = </a:t>
            </a:r>
            <a:r>
              <a:rPr lang="en-US" sz="2400" dirty="0" err="1">
                <a:solidFill>
                  <a:srgbClr val="0000FF"/>
                </a:solidFill>
              </a:rPr>
              <a:t>NotFound</a:t>
            </a:r>
            <a:r>
              <a:rPr lang="en-US" sz="2400" dirty="0">
                <a:solidFill>
                  <a:srgbClr val="0000FF"/>
                </a:solidFill>
              </a:rPr>
              <a:t>(</a:t>
            </a:r>
            <a:r>
              <a:rPr lang="en-US" sz="2400" dirty="0" err="1">
                <a:solidFill>
                  <a:srgbClr val="0000FF"/>
                </a:solidFill>
              </a:rPr>
              <a:t>Json.toJson</a:t>
            </a:r>
            <a:r>
              <a:rPr lang="en-US" sz="2400" dirty="0">
                <a:solidFill>
                  <a:srgbClr val="0000FF"/>
                </a:solidFill>
              </a:rPr>
              <a:t>(</a:t>
            </a:r>
            <a:r>
              <a:rPr lang="en-US" sz="2400" dirty="0" err="1">
                <a:solidFill>
                  <a:srgbClr val="0000FF"/>
                </a:solidFill>
              </a:rPr>
              <a:t>InventoryResponseModel</a:t>
            </a:r>
            <a:r>
              <a:rPr lang="en-US" sz="2400" dirty="0">
                <a:solidFill>
                  <a:srgbClr val="0000FF"/>
                </a:solidFill>
              </a:rPr>
              <a:t>("update", </a:t>
            </a:r>
            <a:r>
              <a:rPr lang="en-US" sz="2400" dirty="0" err="1">
                <a:solidFill>
                  <a:srgbClr val="0000FF"/>
                </a:solidFill>
              </a:rPr>
              <a:t>sku</a:t>
            </a:r>
            <a:r>
              <a:rPr lang="en-US" sz="2400" dirty="0">
                <a:solidFill>
                  <a:srgbClr val="0000FF"/>
                </a:solidFill>
              </a:rPr>
              <a:t>, success = false, 0, "</a:t>
            </a:r>
            <a:r>
              <a:rPr lang="en-US" sz="2400" dirty="0" err="1">
                <a:solidFill>
                  <a:srgbClr val="0000FF"/>
                </a:solidFill>
              </a:rPr>
              <a:t>sku</a:t>
            </a:r>
            <a:r>
              <a:rPr lang="en-US" sz="2400" dirty="0">
                <a:solidFill>
                  <a:srgbClr val="0000FF"/>
                </a:solidFill>
              </a:rPr>
              <a:t> not found")))</a:t>
            </a:r>
          </a:p>
          <a:p>
            <a:pPr marL="0" lvl="0" indent="0">
              <a:buNone/>
            </a:pPr>
            <a:r>
              <a:rPr lang="en-US" sz="2400" dirty="0">
                <a:solidFill>
                  <a:srgbClr val="0000FF"/>
                </a:solidFill>
              </a:rPr>
              <a:t>        </a:t>
            </a:r>
            <a:r>
              <a:rPr lang="en-US" sz="2400" dirty="0" err="1">
                <a:solidFill>
                  <a:srgbClr val="0000FF"/>
                </a:solidFill>
              </a:rPr>
              <a:t>skuInventoryOption</a:t>
            </a:r>
            <a:r>
              <a:rPr lang="en-US" sz="2400" dirty="0">
                <a:solidFill>
                  <a:srgbClr val="0000FF"/>
                </a:solidFill>
              </a:rPr>
              <a:t> match {</a:t>
            </a:r>
          </a:p>
          <a:p>
            <a:pPr marL="0" lvl="0" indent="0">
              <a:buNone/>
            </a:pPr>
            <a:r>
              <a:rPr lang="en-US" sz="2400" dirty="0">
                <a:solidFill>
                  <a:srgbClr val="0000FF"/>
                </a:solidFill>
              </a:rPr>
              <a:t>          case Some(</a:t>
            </a:r>
            <a:r>
              <a:rPr lang="en-US" sz="2400" dirty="0" err="1">
                <a:solidFill>
                  <a:srgbClr val="0000FF"/>
                </a:solidFill>
              </a:rPr>
              <a:t>skuInventory</a:t>
            </a:r>
            <a:r>
              <a:rPr lang="en-US" sz="2400" dirty="0">
                <a:solidFill>
                  <a:srgbClr val="0000FF"/>
                </a:solidFill>
              </a:rPr>
              <a:t>) =&gt;</a:t>
            </a:r>
          </a:p>
          <a:p>
            <a:pPr marL="0" lvl="0" indent="0">
              <a:buNone/>
            </a:pPr>
            <a:r>
              <a:rPr lang="en-US" sz="2400" dirty="0">
                <a:solidFill>
                  <a:srgbClr val="0000FF"/>
                </a:solidFill>
              </a:rPr>
              <a:t>            </a:t>
            </a:r>
            <a:r>
              <a:rPr lang="en-US" sz="2400" dirty="0" err="1">
                <a:solidFill>
                  <a:srgbClr val="0000FF"/>
                </a:solidFill>
              </a:rPr>
              <a:t>val</a:t>
            </a:r>
            <a:r>
              <a:rPr lang="en-US" sz="2400" dirty="0">
                <a:solidFill>
                  <a:srgbClr val="0000FF"/>
                </a:solidFill>
              </a:rPr>
              <a:t> response = </a:t>
            </a:r>
            <a:r>
              <a:rPr lang="en-US" sz="2400" dirty="0" err="1">
                <a:solidFill>
                  <a:srgbClr val="0000FF"/>
                </a:solidFill>
              </a:rPr>
              <a:t>skuInventory.updateQuantity</a:t>
            </a:r>
            <a:r>
              <a:rPr lang="en-US" sz="2400" dirty="0">
                <a:solidFill>
                  <a:srgbClr val="0000FF"/>
                </a:solidFill>
              </a:rPr>
              <a:t>(</a:t>
            </a:r>
            <a:r>
              <a:rPr lang="en-US" sz="2400" dirty="0" err="1">
                <a:solidFill>
                  <a:srgbClr val="0000FF"/>
                </a:solidFill>
              </a:rPr>
              <a:t>quantityChange</a:t>
            </a:r>
            <a:r>
              <a:rPr lang="en-US" sz="2400" dirty="0">
                <a:solidFill>
                  <a:srgbClr val="0000FF"/>
                </a:solidFill>
              </a:rPr>
              <a:t>)</a:t>
            </a:r>
          </a:p>
          <a:p>
            <a:pPr marL="0" lvl="0" indent="0">
              <a:buNone/>
            </a:pPr>
            <a:r>
              <a:rPr lang="en-US" sz="2400" dirty="0">
                <a:solidFill>
                  <a:srgbClr val="0000FF"/>
                </a:solidFill>
              </a:rPr>
              <a:t>            result = Ok(</a:t>
            </a:r>
          </a:p>
          <a:p>
            <a:pPr marL="0" lvl="0" indent="0">
              <a:buNone/>
            </a:pPr>
            <a:r>
              <a:rPr lang="en-US" sz="2400" dirty="0">
                <a:solidFill>
                  <a:srgbClr val="0000FF"/>
                </a:solidFill>
              </a:rPr>
              <a:t>              </a:t>
            </a:r>
            <a:r>
              <a:rPr lang="en-US" sz="2400" dirty="0" err="1">
                <a:solidFill>
                  <a:srgbClr val="0000FF"/>
                </a:solidFill>
              </a:rPr>
              <a:t>Json.toJson</a:t>
            </a:r>
            <a:r>
              <a:rPr lang="en-US" sz="2400" dirty="0">
                <a:solidFill>
                  <a:srgbClr val="0000FF"/>
                </a:solidFill>
              </a:rPr>
              <a:t>(</a:t>
            </a:r>
          </a:p>
          <a:p>
            <a:pPr marL="0" lvl="0" indent="0">
              <a:buNone/>
            </a:pPr>
            <a:r>
              <a:rPr lang="en-US" sz="2400" dirty="0">
                <a:solidFill>
                  <a:srgbClr val="0000FF"/>
                </a:solidFill>
              </a:rPr>
              <a:t>                </a:t>
            </a:r>
            <a:r>
              <a:rPr lang="en-US" sz="2400" dirty="0" err="1">
                <a:solidFill>
                  <a:srgbClr val="0000FF"/>
                </a:solidFill>
              </a:rPr>
              <a:t>InventoryResponseModel</a:t>
            </a:r>
            <a:r>
              <a:rPr lang="en-US" sz="2400" dirty="0">
                <a:solidFill>
                  <a:srgbClr val="0000FF"/>
                </a:solidFill>
              </a:rPr>
              <a:t>(</a:t>
            </a:r>
          </a:p>
          <a:p>
            <a:pPr marL="0" lvl="0" indent="0">
              <a:buNone/>
            </a:pPr>
            <a:r>
              <a:rPr lang="en-US" sz="2400" dirty="0">
                <a:solidFill>
                  <a:srgbClr val="0000FF"/>
                </a:solidFill>
              </a:rPr>
              <a:t>                  "update", </a:t>
            </a:r>
            <a:r>
              <a:rPr lang="en-US" sz="2400" dirty="0" err="1">
                <a:solidFill>
                  <a:srgbClr val="0000FF"/>
                </a:solidFill>
              </a:rPr>
              <a:t>sku</a:t>
            </a:r>
            <a:r>
              <a:rPr lang="en-US" sz="2400" dirty="0">
                <a:solidFill>
                  <a:srgbClr val="0000FF"/>
                </a:solidFill>
              </a:rPr>
              <a:t>, success = response._1, </a:t>
            </a:r>
            <a:r>
              <a:rPr lang="en-US" sz="2400" dirty="0" err="1">
                <a:solidFill>
                  <a:srgbClr val="0000FF"/>
                </a:solidFill>
              </a:rPr>
              <a:t>quantityChange</a:t>
            </a:r>
            <a:r>
              <a:rPr lang="en-US" sz="2400" dirty="0">
                <a:solidFill>
                  <a:srgbClr val="0000FF"/>
                </a:solidFill>
              </a:rPr>
              <a:t>, if (!response._1) </a:t>
            </a:r>
            <a:r>
              <a:rPr lang="en-US" sz="2400" dirty="0" err="1">
                <a:solidFill>
                  <a:srgbClr val="0000FF"/>
                </a:solidFill>
              </a:rPr>
              <a:t>s"Only</a:t>
            </a:r>
            <a:r>
              <a:rPr lang="en-US" sz="2400" dirty="0">
                <a:solidFill>
                  <a:srgbClr val="0000FF"/>
                </a:solidFill>
              </a:rPr>
              <a:t> ${response._2} left" else ""</a:t>
            </a:r>
          </a:p>
          <a:p>
            <a:pPr marL="0" lvl="0" indent="0">
              <a:buNone/>
            </a:pPr>
            <a:r>
              <a:rPr lang="en-US" sz="2400" dirty="0">
                <a:solidFill>
                  <a:srgbClr val="0000FF"/>
                </a:solidFill>
              </a:rPr>
              <a:t>            )))</a:t>
            </a:r>
          </a:p>
          <a:p>
            <a:pPr marL="0" lvl="0" indent="0">
              <a:buNone/>
            </a:pPr>
            <a:r>
              <a:rPr lang="en-US" sz="2400" dirty="0">
                <a:solidFill>
                  <a:srgbClr val="0000FF"/>
                </a:solidFill>
              </a:rPr>
              <a:t>            response._1 match {</a:t>
            </a:r>
          </a:p>
          <a:p>
            <a:pPr marL="0" lvl="0" indent="0">
              <a:buNone/>
            </a:pPr>
            <a:r>
              <a:rPr lang="en-US" sz="2400" dirty="0">
                <a:solidFill>
                  <a:srgbClr val="0000FF"/>
                </a:solidFill>
              </a:rPr>
              <a:t>              case true =&gt; </a:t>
            </a:r>
            <a:r>
              <a:rPr lang="en-US" sz="2400" dirty="0" err="1">
                <a:solidFill>
                  <a:srgbClr val="0000FF"/>
                </a:solidFill>
              </a:rPr>
              <a:t>mongoRepo.setInventory</a:t>
            </a:r>
            <a:r>
              <a:rPr lang="en-US" sz="2400" dirty="0">
                <a:solidFill>
                  <a:srgbClr val="0000FF"/>
                </a:solidFill>
              </a:rPr>
              <a:t>(</a:t>
            </a:r>
            <a:r>
              <a:rPr lang="en-US" sz="2400" dirty="0" err="1">
                <a:solidFill>
                  <a:srgbClr val="0000FF"/>
                </a:solidFill>
              </a:rPr>
              <a:t>sku.toString</a:t>
            </a:r>
            <a:r>
              <a:rPr lang="en-US" sz="2400" dirty="0">
                <a:solidFill>
                  <a:srgbClr val="0000FF"/>
                </a:solidFill>
              </a:rPr>
              <a:t>, response._2)</a:t>
            </a:r>
          </a:p>
          <a:p>
            <a:pPr marL="0" lvl="0" indent="0">
              <a:buNone/>
            </a:pPr>
            <a:r>
              <a:rPr lang="en-US" sz="2400" dirty="0">
                <a:solidFill>
                  <a:srgbClr val="0000FF"/>
                </a:solidFill>
              </a:rPr>
              <a:t>              case _ =&gt;</a:t>
            </a:r>
          </a:p>
          <a:p>
            <a:pPr marL="0" lvl="0" indent="0">
              <a:buNone/>
            </a:pPr>
            <a:r>
              <a:rPr lang="en-US" sz="2400" dirty="0">
                <a:solidFill>
                  <a:srgbClr val="0000FF"/>
                </a:solidFill>
              </a:rPr>
              <a:t>          }</a:t>
            </a:r>
          </a:p>
          <a:p>
            <a:pPr marL="0" lvl="0" indent="0">
              <a:buNone/>
            </a:pPr>
            <a:r>
              <a:rPr lang="en-US" sz="2400" dirty="0">
                <a:solidFill>
                  <a:srgbClr val="0000FF"/>
                </a:solidFill>
              </a:rPr>
              <a:t>          case _ =&gt;</a:t>
            </a:r>
          </a:p>
          <a:p>
            <a:pPr marL="0" lvl="0" indent="0">
              <a:buNone/>
            </a:pPr>
            <a:r>
              <a:rPr lang="en-US" sz="2400" dirty="0">
                <a:solidFill>
                  <a:srgbClr val="0000FF"/>
                </a:solidFill>
              </a:rPr>
              <a:t>        }</a:t>
            </a:r>
          </a:p>
          <a:p>
            <a:pPr marL="0" lvl="0" indent="0">
              <a:buNone/>
            </a:pPr>
            <a:r>
              <a:rPr lang="en-US" sz="2400" dirty="0">
                <a:solidFill>
                  <a:srgbClr val="0000FF"/>
                </a:solidFill>
              </a:rPr>
              <a:t>        result</a:t>
            </a:r>
          </a:p>
          <a:p>
            <a:pPr marL="0" lvl="0" indent="0">
              <a:buNone/>
            </a:pPr>
            <a:r>
              <a:rPr lang="en-US" sz="2400" dirty="0">
                <a:solidFill>
                  <a:srgbClr val="0000FF"/>
                </a:solidFill>
              </a:rPr>
              <a:t>      }</a:t>
            </a:r>
          </a:p>
          <a:p>
            <a:pPr marL="0" lvl="0" indent="0">
              <a:buNone/>
            </a:pPr>
            <a:r>
              <a:rPr lang="en-US" sz="2400" dirty="0">
                <a:solidFill>
                  <a:srgbClr val="0000FF"/>
                </a:solidFill>
              </a:rPr>
              <a:t>      </a:t>
            </a:r>
            <a:r>
              <a:rPr lang="en-US" sz="2400" dirty="0" err="1">
                <a:solidFill>
                  <a:srgbClr val="0000FF"/>
                </a:solidFill>
              </a:rPr>
              <a:t>f.onComplete</a:t>
            </a:r>
            <a:r>
              <a:rPr lang="en-US" sz="2400" dirty="0">
                <a:solidFill>
                  <a:srgbClr val="0000FF"/>
                </a:solidFill>
              </a:rPr>
              <a:t>({case _ =&gt;</a:t>
            </a:r>
          </a:p>
          <a:p>
            <a:pPr marL="0" lvl="0" indent="0">
              <a:buNone/>
            </a:pPr>
            <a:r>
              <a:rPr lang="en-US" sz="2400" dirty="0">
                <a:solidFill>
                  <a:srgbClr val="0000FF"/>
                </a:solidFill>
              </a:rPr>
              <a:t>        </a:t>
            </a:r>
            <a:r>
              <a:rPr lang="en-US" sz="2400" dirty="0" err="1">
                <a:solidFill>
                  <a:srgbClr val="0000FF"/>
                </a:solidFill>
              </a:rPr>
              <a:t>statsDSender</a:t>
            </a:r>
            <a:r>
              <a:rPr lang="en-US" sz="2400" dirty="0">
                <a:solidFill>
                  <a:srgbClr val="0000FF"/>
                </a:solidFill>
              </a:rPr>
              <a:t> ! </a:t>
            </a:r>
            <a:r>
              <a:rPr lang="en-US" sz="2400" dirty="0" err="1">
                <a:solidFill>
                  <a:srgbClr val="0000FF"/>
                </a:solidFill>
              </a:rPr>
              <a:t>SendTimer</a:t>
            </a:r>
            <a:r>
              <a:rPr lang="en-US" sz="2400" dirty="0">
                <a:solidFill>
                  <a:srgbClr val="0000FF"/>
                </a:solidFill>
              </a:rPr>
              <a:t>("shared-</a:t>
            </a:r>
            <a:r>
              <a:rPr lang="en-US" sz="2400" dirty="0" err="1">
                <a:solidFill>
                  <a:srgbClr val="0000FF"/>
                </a:solidFill>
              </a:rPr>
              <a:t>state.update.duration</a:t>
            </a:r>
            <a:r>
              <a:rPr lang="en-US" sz="2400" dirty="0">
                <a:solidFill>
                  <a:srgbClr val="0000FF"/>
                </a:solidFill>
              </a:rPr>
              <a:t>", </a:t>
            </a:r>
            <a:r>
              <a:rPr lang="en-US" sz="2400" dirty="0" err="1">
                <a:solidFill>
                  <a:srgbClr val="0000FF"/>
                </a:solidFill>
              </a:rPr>
              <a:t>System.currentTimeMillis</a:t>
            </a:r>
            <a:r>
              <a:rPr lang="en-US" sz="2400" dirty="0">
                <a:solidFill>
                  <a:srgbClr val="0000FF"/>
                </a:solidFill>
              </a:rPr>
              <a:t> - </a:t>
            </a:r>
            <a:r>
              <a:rPr lang="en-US" sz="2400" dirty="0" err="1">
                <a:solidFill>
                  <a:srgbClr val="0000FF"/>
                </a:solidFill>
              </a:rPr>
              <a:t>startTime</a:t>
            </a:r>
            <a:r>
              <a:rPr lang="en-US" sz="2400" dirty="0">
                <a:solidFill>
                  <a:srgbClr val="0000FF"/>
                </a:solidFill>
              </a:rPr>
              <a:t>)</a:t>
            </a:r>
          </a:p>
          <a:p>
            <a:pPr marL="0" lvl="0" indent="0">
              <a:buNone/>
            </a:pPr>
            <a:r>
              <a:rPr lang="en-US" sz="2400" dirty="0">
                <a:solidFill>
                  <a:srgbClr val="0000FF"/>
                </a:solidFill>
              </a:rPr>
              <a:t>        </a:t>
            </a:r>
            <a:r>
              <a:rPr lang="en-US" sz="2400" dirty="0" err="1">
                <a:solidFill>
                  <a:srgbClr val="0000FF"/>
                </a:solidFill>
              </a:rPr>
              <a:t>statsDSender</a:t>
            </a:r>
            <a:r>
              <a:rPr lang="en-US" sz="2400" dirty="0">
                <a:solidFill>
                  <a:srgbClr val="0000FF"/>
                </a:solidFill>
              </a:rPr>
              <a:t> ! </a:t>
            </a:r>
            <a:r>
              <a:rPr lang="en-US" sz="2400" dirty="0" err="1">
                <a:solidFill>
                  <a:srgbClr val="0000FF"/>
                </a:solidFill>
              </a:rPr>
              <a:t>IncrementCounter</a:t>
            </a:r>
            <a:r>
              <a:rPr lang="en-US" sz="2400" dirty="0">
                <a:solidFill>
                  <a:srgbClr val="0000FF"/>
                </a:solidFill>
              </a:rPr>
              <a:t>("shared-</a:t>
            </a:r>
            <a:r>
              <a:rPr lang="en-US" sz="2400" dirty="0" err="1">
                <a:solidFill>
                  <a:srgbClr val="0000FF"/>
                </a:solidFill>
              </a:rPr>
              <a:t>state.update.count</a:t>
            </a:r>
            <a:r>
              <a:rPr lang="en-US" sz="2400" dirty="0">
                <a:solidFill>
                  <a:srgbClr val="0000FF"/>
                </a:solidFill>
              </a:rPr>
              <a:t>")</a:t>
            </a:r>
          </a:p>
          <a:p>
            <a:pPr marL="0" lvl="0" indent="0">
              <a:buNone/>
            </a:pPr>
            <a:r>
              <a:rPr lang="en-US" sz="2400" dirty="0">
                <a:solidFill>
                  <a:srgbClr val="0000FF"/>
                </a:solidFill>
              </a:rPr>
              <a:t>      })</a:t>
            </a:r>
          </a:p>
          <a:p>
            <a:pPr marL="0" lvl="0" indent="0">
              <a:buNone/>
            </a:pPr>
            <a:r>
              <a:rPr lang="en-US" sz="2400" dirty="0">
                <a:solidFill>
                  <a:srgbClr val="0000FF"/>
                </a:solidFill>
              </a:rPr>
              <a:t>      f</a:t>
            </a:r>
          </a:p>
          <a:p>
            <a:pPr marL="0" lvl="0" indent="0">
              <a:buNone/>
            </a:pPr>
            <a:r>
              <a:rPr lang="en-US" sz="2400" dirty="0">
                <a:solidFill>
                  <a:srgbClr val="0000FF"/>
                </a:solidFill>
              </a:rPr>
              <a:t>  })</a:t>
            </a:r>
          </a:p>
          <a:p>
            <a:pPr marL="0" lvl="0" indent="0">
              <a:buNone/>
            </a:pPr>
            <a:r>
              <a:rPr lang="en-US" sz="2400" dirty="0">
                <a:solidFill>
                  <a:srgbClr val="0000FF"/>
                </a:solidFill>
              </a:rPr>
              <a:t>}</a:t>
            </a:r>
            <a:endParaRPr lang="en-US" sz="2400" dirty="0">
              <a:solidFill>
                <a:srgbClr val="0000FF"/>
              </a:solidFill>
            </a:endParaRPr>
          </a:p>
        </p:txBody>
      </p:sp>
    </p:spTree>
    <p:extLst>
      <p:ext uri="{BB962C8B-B14F-4D97-AF65-F5344CB8AC3E}">
        <p14:creationId xmlns:p14="http://schemas.microsoft.com/office/powerpoint/2010/main" val="71417289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64642"/>
          </a:xfrm>
          <a:prstGeom prst="rect">
            <a:avLst/>
          </a:prstGeom>
          <a:solidFill>
            <a:srgbClr val="102F4B"/>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4300" dirty="0" smtClean="0">
                <a:solidFill>
                  <a:srgbClr val="FFFFFF"/>
                </a:solidFill>
              </a:rPr>
              <a:t>Shared-State: </a:t>
            </a:r>
            <a:r>
              <a:rPr lang="en-US" sz="4300" dirty="0" err="1" smtClean="0">
                <a:solidFill>
                  <a:srgbClr val="FFFFFF"/>
                </a:solidFill>
              </a:rPr>
              <a:t>InventoryQuantity</a:t>
            </a:r>
            <a:r>
              <a:rPr lang="en-US" sz="4300" dirty="0" smtClean="0">
                <a:solidFill>
                  <a:srgbClr val="FFFFFF"/>
                </a:solidFill>
              </a:rPr>
              <a:t> Model</a:t>
            </a:r>
            <a:endParaRPr lang="en-US" sz="4300" dirty="0">
              <a:solidFill>
                <a:srgbClr val="FFFFFF"/>
              </a:solidFill>
            </a:endParaRPr>
          </a:p>
        </p:txBody>
      </p:sp>
      <p:pic>
        <p:nvPicPr>
          <p:cNvPr id="5" name="Picture 4"/>
          <p:cNvPicPr>
            <a:picLocks noChangeAspect="1"/>
          </p:cNvPicPr>
          <p:nvPr/>
        </p:nvPicPr>
        <p:blipFill>
          <a:blip r:embed="rId3"/>
          <a:stretch>
            <a:fillRect/>
          </a:stretch>
        </p:blipFill>
        <p:spPr>
          <a:xfrm>
            <a:off x="427268" y="6118657"/>
            <a:ext cx="529526" cy="356061"/>
          </a:xfrm>
          <a:prstGeom prst="rect">
            <a:avLst/>
          </a:prstGeom>
        </p:spPr>
      </p:pic>
      <p:sp>
        <p:nvSpPr>
          <p:cNvPr id="7" name="Content Placeholder 2"/>
          <p:cNvSpPr>
            <a:spLocks noGrp="1"/>
          </p:cNvSpPr>
          <p:nvPr>
            <p:ph idx="1"/>
          </p:nvPr>
        </p:nvSpPr>
        <p:spPr>
          <a:xfrm>
            <a:off x="0" y="1202687"/>
            <a:ext cx="9144000" cy="5272031"/>
          </a:xfrm>
        </p:spPr>
        <p:txBody>
          <a:bodyPr>
            <a:normAutofit lnSpcReduction="10000"/>
          </a:bodyPr>
          <a:lstStyle/>
          <a:p>
            <a:pPr marL="0" indent="0">
              <a:buNone/>
            </a:pPr>
            <a:r>
              <a:rPr lang="en-US" sz="2400" dirty="0" smtClean="0">
                <a:solidFill>
                  <a:srgbClr val="0000FF"/>
                </a:solidFill>
              </a:rPr>
              <a:t>	</a:t>
            </a:r>
            <a:r>
              <a:rPr lang="en-US" sz="2400" dirty="0" err="1" smtClean="0">
                <a:solidFill>
                  <a:srgbClr val="0000FF"/>
                </a:solidFill>
              </a:rPr>
              <a:t>def</a:t>
            </a:r>
            <a:r>
              <a:rPr lang="en-US" sz="2400" dirty="0" smtClean="0">
                <a:solidFill>
                  <a:srgbClr val="0000FF"/>
                </a:solidFill>
              </a:rPr>
              <a:t> </a:t>
            </a:r>
            <a:r>
              <a:rPr lang="en-US" sz="2400" dirty="0" err="1">
                <a:solidFill>
                  <a:srgbClr val="0000FF"/>
                </a:solidFill>
              </a:rPr>
              <a:t>updateQuantity</a:t>
            </a:r>
            <a:r>
              <a:rPr lang="en-US" sz="2400" dirty="0">
                <a:solidFill>
                  <a:srgbClr val="0000FF"/>
                </a:solidFill>
              </a:rPr>
              <a:t>(</a:t>
            </a:r>
            <a:r>
              <a:rPr lang="en-US" sz="2400" dirty="0" err="1">
                <a:solidFill>
                  <a:srgbClr val="0000FF"/>
                </a:solidFill>
              </a:rPr>
              <a:t>quantityUpdate</a:t>
            </a:r>
            <a:r>
              <a:rPr lang="en-US" sz="2400" dirty="0">
                <a:solidFill>
                  <a:srgbClr val="0000FF"/>
                </a:solidFill>
              </a:rPr>
              <a:t>: </a:t>
            </a:r>
            <a:r>
              <a:rPr lang="en-US" sz="2400" dirty="0" err="1">
                <a:solidFill>
                  <a:srgbClr val="0000FF"/>
                </a:solidFill>
              </a:rPr>
              <a:t>Int</a:t>
            </a:r>
            <a:r>
              <a:rPr lang="en-US" sz="2400" dirty="0">
                <a:solidFill>
                  <a:srgbClr val="0000FF"/>
                </a:solidFill>
              </a:rPr>
              <a:t>): (Boolean, </a:t>
            </a:r>
            <a:r>
              <a:rPr lang="en-US" sz="2400" dirty="0" err="1">
                <a:solidFill>
                  <a:srgbClr val="0000FF"/>
                </a:solidFill>
              </a:rPr>
              <a:t>Int</a:t>
            </a:r>
            <a:r>
              <a:rPr lang="en-US" sz="2400" dirty="0">
                <a:solidFill>
                  <a:srgbClr val="0000FF"/>
                </a:solidFill>
              </a:rPr>
              <a:t>) = {</a:t>
            </a:r>
          </a:p>
          <a:p>
            <a:pPr marL="457200" lvl="1" indent="0">
              <a:buNone/>
            </a:pPr>
            <a:r>
              <a:rPr lang="en-US" sz="2400" dirty="0">
                <a:solidFill>
                  <a:srgbClr val="0000FF"/>
                </a:solidFill>
              </a:rPr>
              <a:t>    </a:t>
            </a:r>
            <a:r>
              <a:rPr lang="en-US" sz="2400" dirty="0" err="1">
                <a:solidFill>
                  <a:srgbClr val="0000FF"/>
                </a:solidFill>
              </a:rPr>
              <a:t>var</a:t>
            </a:r>
            <a:r>
              <a:rPr lang="en-US" sz="2400" dirty="0">
                <a:solidFill>
                  <a:srgbClr val="0000FF"/>
                </a:solidFill>
              </a:rPr>
              <a:t> </a:t>
            </a:r>
            <a:r>
              <a:rPr lang="en-US" sz="2400" dirty="0" err="1">
                <a:solidFill>
                  <a:srgbClr val="0000FF"/>
                </a:solidFill>
              </a:rPr>
              <a:t>returnValue</a:t>
            </a:r>
            <a:r>
              <a:rPr lang="en-US" sz="2400" dirty="0">
                <a:solidFill>
                  <a:srgbClr val="0000FF"/>
                </a:solidFill>
              </a:rPr>
              <a:t>: (Boolean, </a:t>
            </a:r>
            <a:r>
              <a:rPr lang="en-US" sz="2400" dirty="0" err="1">
                <a:solidFill>
                  <a:srgbClr val="0000FF"/>
                </a:solidFill>
              </a:rPr>
              <a:t>Int</a:t>
            </a:r>
            <a:r>
              <a:rPr lang="en-US" sz="2400" dirty="0">
                <a:solidFill>
                  <a:srgbClr val="0000FF"/>
                </a:solidFill>
              </a:rPr>
              <a:t>) = (false, quantity)</a:t>
            </a:r>
          </a:p>
          <a:p>
            <a:pPr marL="457200" lvl="1" indent="0">
              <a:buNone/>
            </a:pPr>
            <a:r>
              <a:rPr lang="en-US" sz="2400" dirty="0">
                <a:solidFill>
                  <a:srgbClr val="0000FF"/>
                </a:solidFill>
              </a:rPr>
              <a:t>    </a:t>
            </a:r>
            <a:r>
              <a:rPr lang="en-US" sz="2400" dirty="0" err="1">
                <a:solidFill>
                  <a:srgbClr val="0000FF"/>
                </a:solidFill>
              </a:rPr>
              <a:t>writeLock.lock</a:t>
            </a:r>
            <a:r>
              <a:rPr lang="en-US" sz="2400" dirty="0">
                <a:solidFill>
                  <a:srgbClr val="0000FF"/>
                </a:solidFill>
              </a:rPr>
              <a:t>()</a:t>
            </a:r>
          </a:p>
          <a:p>
            <a:pPr marL="457200" lvl="1" indent="0">
              <a:buNone/>
            </a:pPr>
            <a:r>
              <a:rPr lang="en-US" sz="2400" dirty="0">
                <a:solidFill>
                  <a:srgbClr val="0000FF"/>
                </a:solidFill>
              </a:rPr>
              <a:t>      </a:t>
            </a:r>
            <a:r>
              <a:rPr lang="en-US" sz="2400" dirty="0" err="1">
                <a:solidFill>
                  <a:srgbClr val="0000FF"/>
                </a:solidFill>
              </a:rPr>
              <a:t>quantityUpdate</a:t>
            </a:r>
            <a:r>
              <a:rPr lang="en-US" sz="2400" dirty="0">
                <a:solidFill>
                  <a:srgbClr val="0000FF"/>
                </a:solidFill>
              </a:rPr>
              <a:t> &gt;= 0 || quantity + </a:t>
            </a:r>
            <a:r>
              <a:rPr lang="en-US" sz="2400" dirty="0" err="1">
                <a:solidFill>
                  <a:srgbClr val="0000FF"/>
                </a:solidFill>
              </a:rPr>
              <a:t>quantityUpdate</a:t>
            </a:r>
            <a:r>
              <a:rPr lang="en-US" sz="2400" dirty="0">
                <a:solidFill>
                  <a:srgbClr val="0000FF"/>
                </a:solidFill>
              </a:rPr>
              <a:t> &gt;= 0 match {</a:t>
            </a:r>
          </a:p>
          <a:p>
            <a:pPr marL="457200" lvl="1" indent="0">
              <a:buNone/>
            </a:pPr>
            <a:r>
              <a:rPr lang="en-US" sz="2400" dirty="0">
                <a:solidFill>
                  <a:srgbClr val="0000FF"/>
                </a:solidFill>
              </a:rPr>
              <a:t>        case true =&gt;</a:t>
            </a:r>
          </a:p>
          <a:p>
            <a:pPr marL="457200" lvl="1" indent="0">
              <a:buNone/>
            </a:pPr>
            <a:r>
              <a:rPr lang="en-US" sz="2400" dirty="0">
                <a:solidFill>
                  <a:srgbClr val="0000FF"/>
                </a:solidFill>
              </a:rPr>
              <a:t>          quantity += </a:t>
            </a:r>
            <a:r>
              <a:rPr lang="en-US" sz="2400" dirty="0" err="1">
                <a:solidFill>
                  <a:srgbClr val="0000FF"/>
                </a:solidFill>
              </a:rPr>
              <a:t>quantityUpdate</a:t>
            </a:r>
            <a:endParaRPr lang="en-US" sz="2400" dirty="0">
              <a:solidFill>
                <a:srgbClr val="0000FF"/>
              </a:solidFill>
            </a:endParaRPr>
          </a:p>
          <a:p>
            <a:pPr marL="457200" lvl="1" indent="0">
              <a:buNone/>
            </a:pPr>
            <a:r>
              <a:rPr lang="en-US" sz="2400" dirty="0">
                <a:solidFill>
                  <a:srgbClr val="0000FF"/>
                </a:solidFill>
              </a:rPr>
              <a:t>          </a:t>
            </a:r>
            <a:r>
              <a:rPr lang="en-US" sz="2400" dirty="0" err="1">
                <a:solidFill>
                  <a:srgbClr val="0000FF"/>
                </a:solidFill>
              </a:rPr>
              <a:t>returnValue</a:t>
            </a:r>
            <a:r>
              <a:rPr lang="en-US" sz="2400" dirty="0">
                <a:solidFill>
                  <a:srgbClr val="0000FF"/>
                </a:solidFill>
              </a:rPr>
              <a:t> = (true, quantity)</a:t>
            </a:r>
          </a:p>
          <a:p>
            <a:pPr marL="457200" lvl="1" indent="0">
              <a:buNone/>
            </a:pPr>
            <a:r>
              <a:rPr lang="en-US" sz="2400" dirty="0">
                <a:solidFill>
                  <a:srgbClr val="0000FF"/>
                </a:solidFill>
              </a:rPr>
              <a:t>        case _ =&gt;</a:t>
            </a:r>
          </a:p>
          <a:p>
            <a:pPr marL="457200" lvl="1" indent="0">
              <a:buNone/>
            </a:pPr>
            <a:r>
              <a:rPr lang="en-US" sz="2400" dirty="0">
                <a:solidFill>
                  <a:srgbClr val="0000FF"/>
                </a:solidFill>
              </a:rPr>
              <a:t>      }</a:t>
            </a:r>
          </a:p>
          <a:p>
            <a:pPr marL="457200" lvl="1" indent="0">
              <a:buNone/>
            </a:pPr>
            <a:r>
              <a:rPr lang="en-US" sz="2400" dirty="0">
                <a:solidFill>
                  <a:srgbClr val="0000FF"/>
                </a:solidFill>
              </a:rPr>
              <a:t>    </a:t>
            </a:r>
            <a:r>
              <a:rPr lang="en-US" sz="2400" dirty="0" err="1">
                <a:solidFill>
                  <a:srgbClr val="0000FF"/>
                </a:solidFill>
              </a:rPr>
              <a:t>writeLock.unlock</a:t>
            </a:r>
            <a:r>
              <a:rPr lang="en-US" sz="2400" dirty="0">
                <a:solidFill>
                  <a:srgbClr val="0000FF"/>
                </a:solidFill>
              </a:rPr>
              <a:t>()</a:t>
            </a:r>
          </a:p>
          <a:p>
            <a:pPr marL="457200" lvl="1" indent="0">
              <a:buNone/>
            </a:pPr>
            <a:r>
              <a:rPr lang="en-US" sz="2400" dirty="0">
                <a:solidFill>
                  <a:srgbClr val="0000FF"/>
                </a:solidFill>
              </a:rPr>
              <a:t>    </a:t>
            </a:r>
            <a:r>
              <a:rPr lang="en-US" sz="2400" dirty="0" err="1">
                <a:solidFill>
                  <a:srgbClr val="0000FF"/>
                </a:solidFill>
              </a:rPr>
              <a:t>returnValue</a:t>
            </a:r>
            <a:endParaRPr lang="en-US" sz="2400" dirty="0">
              <a:solidFill>
                <a:srgbClr val="0000FF"/>
              </a:solidFill>
            </a:endParaRPr>
          </a:p>
          <a:p>
            <a:pPr marL="457200" lvl="1" indent="0">
              <a:buNone/>
            </a:pPr>
            <a:r>
              <a:rPr lang="en-US" sz="2400" dirty="0">
                <a:solidFill>
                  <a:srgbClr val="0000FF"/>
                </a:solidFill>
              </a:rPr>
              <a:t>  </a:t>
            </a:r>
            <a:r>
              <a:rPr lang="en-US" sz="2400" dirty="0" smtClean="0">
                <a:solidFill>
                  <a:srgbClr val="0000FF"/>
                </a:solidFill>
              </a:rPr>
              <a:t>}</a:t>
            </a:r>
          </a:p>
        </p:txBody>
      </p:sp>
    </p:spTree>
    <p:extLst>
      <p:ext uri="{BB962C8B-B14F-4D97-AF65-F5344CB8AC3E}">
        <p14:creationId xmlns:p14="http://schemas.microsoft.com/office/powerpoint/2010/main" val="182638678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64642"/>
          </a:xfrm>
          <a:prstGeom prst="rect">
            <a:avLst/>
          </a:prstGeom>
          <a:solidFill>
            <a:srgbClr val="102F4B"/>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4300" dirty="0" smtClean="0">
                <a:solidFill>
                  <a:srgbClr val="FFFFFF"/>
                </a:solidFill>
              </a:rPr>
              <a:t>Reactive Inventory Application </a:t>
            </a:r>
            <a:endParaRPr lang="en-US" sz="4300" dirty="0">
              <a:solidFill>
                <a:srgbClr val="FFFFFF"/>
              </a:solidFill>
            </a:endParaRPr>
          </a:p>
        </p:txBody>
      </p:sp>
      <p:pic>
        <p:nvPicPr>
          <p:cNvPr id="5" name="Picture 4"/>
          <p:cNvPicPr>
            <a:picLocks noChangeAspect="1"/>
          </p:cNvPicPr>
          <p:nvPr/>
        </p:nvPicPr>
        <p:blipFill>
          <a:blip r:embed="rId2"/>
          <a:stretch>
            <a:fillRect/>
          </a:stretch>
        </p:blipFill>
        <p:spPr>
          <a:xfrm>
            <a:off x="427268" y="6118657"/>
            <a:ext cx="529526" cy="356061"/>
          </a:xfrm>
          <a:prstGeom prst="rect">
            <a:avLst/>
          </a:prstGeom>
        </p:spPr>
      </p:pic>
      <p:sp>
        <p:nvSpPr>
          <p:cNvPr id="7" name="Content Placeholder 2"/>
          <p:cNvSpPr>
            <a:spLocks noGrp="1"/>
          </p:cNvSpPr>
          <p:nvPr>
            <p:ph idx="1"/>
          </p:nvPr>
        </p:nvSpPr>
        <p:spPr>
          <a:xfrm>
            <a:off x="0" y="1202687"/>
            <a:ext cx="9144000" cy="5272031"/>
          </a:xfrm>
        </p:spPr>
        <p:txBody>
          <a:bodyPr>
            <a:normAutofit fontScale="32500" lnSpcReduction="20000"/>
          </a:bodyPr>
          <a:lstStyle/>
          <a:p>
            <a:r>
              <a:rPr lang="en-US" sz="2800" dirty="0" smtClean="0"/>
              <a:t>Application controller</a:t>
            </a:r>
            <a:endParaRPr lang="en-US" sz="2800" dirty="0"/>
          </a:p>
          <a:p>
            <a:pPr lvl="1"/>
            <a:r>
              <a:rPr lang="en-US" sz="2400" dirty="0"/>
              <a:t>Actor system- actor hierarchy that shares configuration.</a:t>
            </a:r>
          </a:p>
          <a:p>
            <a:pPr lvl="2"/>
            <a:r>
              <a:rPr lang="en-US" dirty="0"/>
              <a:t>Play has it’s own internal actor system that we can use if we only have a couple of actors. </a:t>
            </a:r>
          </a:p>
          <a:p>
            <a:pPr lvl="2"/>
            <a:r>
              <a:rPr lang="en-US" dirty="0"/>
              <a:t>But since we have 1100 actors and we’re expecting a lot of load on the site we create another actor system to separate the http server from the application layer</a:t>
            </a:r>
            <a:r>
              <a:rPr lang="en-US" dirty="0" smtClean="0"/>
              <a:t>.</a:t>
            </a:r>
          </a:p>
          <a:p>
            <a:pPr lvl="1"/>
            <a:r>
              <a:rPr lang="en-US" dirty="0"/>
              <a:t>Next we initialize our actors. </a:t>
            </a:r>
            <a:endParaRPr lang="en-US" sz="2400" dirty="0"/>
          </a:p>
          <a:p>
            <a:pPr lvl="2"/>
            <a:r>
              <a:rPr lang="en-US" dirty="0"/>
              <a:t>For each </a:t>
            </a:r>
            <a:r>
              <a:rPr lang="en-US" dirty="0" err="1"/>
              <a:t>sku</a:t>
            </a:r>
            <a:r>
              <a:rPr lang="en-US" dirty="0"/>
              <a:t> we instantiate an </a:t>
            </a:r>
            <a:r>
              <a:rPr lang="en-US" dirty="0" err="1"/>
              <a:t>InventoryUpdater</a:t>
            </a:r>
            <a:r>
              <a:rPr lang="en-US" dirty="0"/>
              <a:t> actor and a pool of 10 </a:t>
            </a:r>
            <a:r>
              <a:rPr lang="en-US" dirty="0" err="1"/>
              <a:t>InventoryGetter</a:t>
            </a:r>
            <a:r>
              <a:rPr lang="en-US" dirty="0"/>
              <a:t> actors. </a:t>
            </a:r>
            <a:endParaRPr lang="en-US" sz="2000" dirty="0"/>
          </a:p>
          <a:p>
            <a:pPr lvl="2"/>
            <a:r>
              <a:rPr lang="en-US" dirty="0"/>
              <a:t>This bring up a crucial point in regards to </a:t>
            </a:r>
            <a:r>
              <a:rPr lang="en-US" dirty="0" err="1"/>
              <a:t>Akka</a:t>
            </a:r>
            <a:r>
              <a:rPr lang="en-US" dirty="0"/>
              <a:t> design. </a:t>
            </a:r>
            <a:endParaRPr lang="en-US" sz="2000" dirty="0"/>
          </a:p>
          <a:p>
            <a:pPr lvl="3"/>
            <a:r>
              <a:rPr lang="en-US" dirty="0"/>
              <a:t>We don’t have a pool of actors with access to all inventory, that would require shared-state which we are avoiding.</a:t>
            </a:r>
            <a:endParaRPr lang="en-US" sz="1800" dirty="0"/>
          </a:p>
          <a:p>
            <a:pPr lvl="3"/>
            <a:r>
              <a:rPr lang="en-US" dirty="0"/>
              <a:t>So instead we essentially shard the data by </a:t>
            </a:r>
            <a:r>
              <a:rPr lang="en-US" dirty="0" err="1"/>
              <a:t>sku</a:t>
            </a:r>
            <a:r>
              <a:rPr lang="en-US" dirty="0"/>
              <a:t> so that we are able to multithread the processing.</a:t>
            </a:r>
            <a:endParaRPr lang="en-US" sz="1800" dirty="0"/>
          </a:p>
          <a:p>
            <a:pPr lvl="1"/>
            <a:r>
              <a:rPr lang="en-US" dirty="0"/>
              <a:t>Another important line here is:</a:t>
            </a:r>
            <a:endParaRPr lang="en-US" sz="2400" dirty="0"/>
          </a:p>
          <a:p>
            <a:pPr lvl="2"/>
            <a:r>
              <a:rPr lang="en-US" dirty="0" err="1"/>
              <a:t>inventoryUpdater</a:t>
            </a:r>
            <a:r>
              <a:rPr lang="en-US" dirty="0"/>
              <a:t> ! </a:t>
            </a:r>
            <a:r>
              <a:rPr lang="en-US" dirty="0" err="1"/>
              <a:t>RegisterListener</a:t>
            </a:r>
            <a:r>
              <a:rPr lang="en-US" dirty="0"/>
              <a:t>(</a:t>
            </a:r>
            <a:r>
              <a:rPr lang="en-US" dirty="0" err="1"/>
              <a:t>routee</a:t>
            </a:r>
            <a:r>
              <a:rPr lang="en-US" dirty="0"/>
              <a:t>)</a:t>
            </a:r>
            <a:endParaRPr lang="en-US" sz="2000" dirty="0"/>
          </a:p>
          <a:p>
            <a:pPr lvl="2"/>
            <a:r>
              <a:rPr lang="en-US" dirty="0"/>
              <a:t>We’ll look at the code in the actors related to this later but what is happening here is that each of the 10 </a:t>
            </a:r>
            <a:r>
              <a:rPr lang="en-US" dirty="0" err="1"/>
              <a:t>InventoryGetter’s</a:t>
            </a:r>
            <a:r>
              <a:rPr lang="en-US" dirty="0"/>
              <a:t> is registering with the corresponding </a:t>
            </a:r>
            <a:r>
              <a:rPr lang="en-US" dirty="0" err="1"/>
              <a:t>InventoryUpdater</a:t>
            </a:r>
            <a:r>
              <a:rPr lang="en-US" dirty="0"/>
              <a:t> so that when it changes the inventory it can send them a message to tell them to update their inventory as well.</a:t>
            </a:r>
            <a:endParaRPr lang="en-US" sz="2000" dirty="0"/>
          </a:p>
          <a:p>
            <a:pPr lvl="1"/>
            <a:r>
              <a:rPr lang="en-US" dirty="0"/>
              <a:t>Finally we have the </a:t>
            </a:r>
            <a:r>
              <a:rPr lang="en-US" dirty="0" err="1"/>
              <a:t>getInventory</a:t>
            </a:r>
            <a:r>
              <a:rPr lang="en-US" dirty="0"/>
              <a:t> and </a:t>
            </a:r>
            <a:r>
              <a:rPr lang="en-US" dirty="0" err="1"/>
              <a:t>setInventory</a:t>
            </a:r>
            <a:r>
              <a:rPr lang="en-US" dirty="0"/>
              <a:t> controller methods. </a:t>
            </a:r>
            <a:endParaRPr lang="en-US" sz="2400" dirty="0"/>
          </a:p>
          <a:p>
            <a:pPr lvl="2"/>
            <a:r>
              <a:rPr lang="en-US" dirty="0"/>
              <a:t>They send a message to the appropriate actor</a:t>
            </a:r>
            <a:endParaRPr lang="en-US" sz="2000" dirty="0"/>
          </a:p>
          <a:p>
            <a:r>
              <a:rPr lang="en-US" dirty="0"/>
              <a:t>Now lets look at some actors. </a:t>
            </a:r>
            <a:endParaRPr lang="en-US" sz="2800" dirty="0"/>
          </a:p>
          <a:p>
            <a:r>
              <a:rPr lang="en-US" dirty="0"/>
              <a:t>First we’ll look at is the </a:t>
            </a:r>
            <a:r>
              <a:rPr lang="en-US" dirty="0" err="1"/>
              <a:t>EventSource</a:t>
            </a:r>
            <a:r>
              <a:rPr lang="en-US" dirty="0"/>
              <a:t> actor. This actor is actually just a trait that we will mix in to the </a:t>
            </a:r>
            <a:r>
              <a:rPr lang="en-US" dirty="0" err="1"/>
              <a:t>InventoryUpdater</a:t>
            </a:r>
            <a:r>
              <a:rPr lang="en-US" dirty="0"/>
              <a:t> actor that allows the </a:t>
            </a:r>
            <a:r>
              <a:rPr lang="en-US" dirty="0" err="1"/>
              <a:t>InventoryGetter</a:t>
            </a:r>
            <a:r>
              <a:rPr lang="en-US" dirty="0"/>
              <a:t> actors to register to receive messages.</a:t>
            </a:r>
            <a:endParaRPr lang="en-US" sz="2800" dirty="0"/>
          </a:p>
          <a:p>
            <a:r>
              <a:rPr lang="en-US" dirty="0"/>
              <a:t>In this partial function of type Receive we accept messages to register and unregister listeners and store them in a vector.</a:t>
            </a:r>
            <a:endParaRPr lang="en-US" sz="2800" dirty="0"/>
          </a:p>
          <a:p>
            <a:r>
              <a:rPr lang="en-US" dirty="0"/>
              <a:t>Now we move to the </a:t>
            </a:r>
            <a:r>
              <a:rPr lang="en-US" dirty="0" err="1"/>
              <a:t>InventoryUpdater</a:t>
            </a:r>
            <a:r>
              <a:rPr lang="en-US" dirty="0"/>
              <a:t>. Again we have a companion object defining messages. Then looking at the class, we can see that this actor take constructor parameters to store state: the </a:t>
            </a:r>
            <a:r>
              <a:rPr lang="en-US" dirty="0" err="1"/>
              <a:t>sku</a:t>
            </a:r>
            <a:r>
              <a:rPr lang="en-US" dirty="0"/>
              <a:t> controlled by this actor, the current quantity, a reference to the mongo helper for persisting data, and a reference to the </a:t>
            </a:r>
            <a:r>
              <a:rPr lang="en-US" dirty="0" err="1"/>
              <a:t>statsD</a:t>
            </a:r>
            <a:r>
              <a:rPr lang="en-US" dirty="0"/>
              <a:t> actor for sending metrics.</a:t>
            </a:r>
            <a:endParaRPr lang="en-US" sz="2800" dirty="0"/>
          </a:p>
          <a:p>
            <a:r>
              <a:rPr lang="en-US" dirty="0"/>
              <a:t> </a:t>
            </a:r>
            <a:endParaRPr lang="en-US" sz="2800" dirty="0"/>
          </a:p>
          <a:p>
            <a:r>
              <a:rPr lang="en-US" dirty="0"/>
              <a:t>We can also see that it mixes in several traits- </a:t>
            </a:r>
            <a:r>
              <a:rPr lang="en-US" dirty="0" err="1"/>
              <a:t>EventSource</a:t>
            </a:r>
            <a:r>
              <a:rPr lang="en-US" dirty="0"/>
              <a:t> to register listeners it can publish to, </a:t>
            </a:r>
            <a:r>
              <a:rPr lang="en-US" dirty="0" err="1"/>
              <a:t>ActorLogging</a:t>
            </a:r>
            <a:r>
              <a:rPr lang="en-US" dirty="0"/>
              <a:t>, which gives us the ability to log from this actor, and </a:t>
            </a:r>
            <a:r>
              <a:rPr lang="en-US" dirty="0" err="1"/>
              <a:t>InventoryResponse</a:t>
            </a:r>
            <a:r>
              <a:rPr lang="en-US" dirty="0"/>
              <a:t> which exposes the implicit </a:t>
            </a:r>
            <a:r>
              <a:rPr lang="en-US" dirty="0" err="1"/>
              <a:t>combinator</a:t>
            </a:r>
            <a:r>
              <a:rPr lang="en-US" dirty="0"/>
              <a:t> we need to convert </a:t>
            </a:r>
            <a:r>
              <a:rPr lang="en-US" dirty="0" err="1"/>
              <a:t>InventoryResponseModel</a:t>
            </a:r>
            <a:r>
              <a:rPr lang="en-US" dirty="0"/>
              <a:t> instances into </a:t>
            </a:r>
            <a:r>
              <a:rPr lang="en-US" dirty="0" err="1"/>
              <a:t>json</a:t>
            </a:r>
            <a:r>
              <a:rPr lang="en-US" dirty="0"/>
              <a:t>.</a:t>
            </a:r>
            <a:endParaRPr lang="en-US" sz="2800" dirty="0"/>
          </a:p>
          <a:p>
            <a:r>
              <a:rPr lang="en-US" dirty="0"/>
              <a:t> </a:t>
            </a:r>
            <a:endParaRPr lang="en-US" sz="2800" dirty="0"/>
          </a:p>
          <a:p>
            <a:r>
              <a:rPr lang="en-US" dirty="0"/>
              <a:t>The next thing we see is a method to persist the inventory for this </a:t>
            </a:r>
            <a:r>
              <a:rPr lang="en-US" dirty="0" err="1"/>
              <a:t>sku</a:t>
            </a:r>
            <a:r>
              <a:rPr lang="en-US" dirty="0"/>
              <a:t> to the database and an immediate call to this method to set the initial inventory when this actor is created. Again, since we are using Reactive Mongo this call is completely non-blocking, resulting in an immediate future being returned. We aren’t handling failure except to log it.</a:t>
            </a:r>
            <a:endParaRPr lang="en-US" sz="2800" dirty="0"/>
          </a:p>
          <a:p>
            <a:r>
              <a:rPr lang="en-US" dirty="0"/>
              <a:t> </a:t>
            </a:r>
            <a:endParaRPr lang="en-US" sz="2800" dirty="0"/>
          </a:p>
          <a:p>
            <a:r>
              <a:rPr lang="en-US" dirty="0"/>
              <a:t>Next we define a partial function, to handle incoming requests to modify the inventory. This confirms that the request is valid (i.e. we have enough inventory to satisfy it), updates the quantity, sends a message to all the listeners (the </a:t>
            </a:r>
            <a:r>
              <a:rPr lang="en-US" dirty="0" err="1"/>
              <a:t>InventoryGetter’s</a:t>
            </a:r>
            <a:r>
              <a:rPr lang="en-US" dirty="0"/>
              <a:t>) to update their inventory, and persists to mongo if appropriate, completes the future to send the response back to the http client with the appropriate information, and sends metrics.</a:t>
            </a:r>
            <a:endParaRPr lang="en-US" sz="2800" dirty="0"/>
          </a:p>
          <a:p>
            <a:r>
              <a:rPr lang="en-US" dirty="0"/>
              <a:t> </a:t>
            </a:r>
            <a:endParaRPr lang="en-US" sz="2800" dirty="0"/>
          </a:p>
          <a:p>
            <a:r>
              <a:rPr lang="en-US" dirty="0"/>
              <a:t>Finally we set the receive method for this actor (where all incoming messages are sent) to a combination of the partial function we just defined and the one from the </a:t>
            </a:r>
            <a:r>
              <a:rPr lang="en-US" dirty="0" err="1"/>
              <a:t>EventSource</a:t>
            </a:r>
            <a:r>
              <a:rPr lang="en-US" dirty="0"/>
              <a:t> trait by using </a:t>
            </a:r>
            <a:r>
              <a:rPr lang="en-US" dirty="0" err="1"/>
              <a:t>orElse</a:t>
            </a:r>
            <a:r>
              <a:rPr lang="en-US" dirty="0"/>
              <a:t>. Basically this says, if the message isn’t handled by the first partial function, try the 2nd one.</a:t>
            </a:r>
            <a:endParaRPr lang="en-US" sz="2800" dirty="0"/>
          </a:p>
          <a:p>
            <a:r>
              <a:rPr lang="en-US" dirty="0"/>
              <a:t> </a:t>
            </a:r>
            <a:endParaRPr lang="en-US" sz="2800" dirty="0"/>
          </a:p>
          <a:p>
            <a:r>
              <a:rPr lang="en-US" dirty="0"/>
              <a:t>Now lets look at the </a:t>
            </a:r>
            <a:r>
              <a:rPr lang="en-US" dirty="0" err="1"/>
              <a:t>InventoryGetter</a:t>
            </a:r>
            <a:r>
              <a:rPr lang="en-US" dirty="0"/>
              <a:t>. Nothing new here, companion object, mutable inventory state, updates inventory when it receives a message from the </a:t>
            </a:r>
            <a:r>
              <a:rPr lang="en-US" dirty="0" err="1"/>
              <a:t>InventoryUpdater</a:t>
            </a:r>
            <a:r>
              <a:rPr lang="en-US" dirty="0"/>
              <a:t>, responds to requests for the current inventory for the </a:t>
            </a:r>
            <a:r>
              <a:rPr lang="en-US" dirty="0" err="1"/>
              <a:t>sku</a:t>
            </a:r>
            <a:r>
              <a:rPr lang="en-US" dirty="0"/>
              <a:t> it controls, and sends metrics.</a:t>
            </a:r>
            <a:endParaRPr lang="en-US" sz="2800" dirty="0"/>
          </a:p>
          <a:p>
            <a:pPr lvl="2"/>
            <a:endParaRPr lang="en-US" dirty="0"/>
          </a:p>
          <a:p>
            <a:endParaRPr lang="en-US" sz="2400" dirty="0" smtClean="0"/>
          </a:p>
        </p:txBody>
      </p:sp>
    </p:spTree>
    <p:extLst>
      <p:ext uri="{BB962C8B-B14F-4D97-AF65-F5344CB8AC3E}">
        <p14:creationId xmlns:p14="http://schemas.microsoft.com/office/powerpoint/2010/main" val="254690486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64642"/>
          </a:xfrm>
          <a:prstGeom prst="rect">
            <a:avLst/>
          </a:prstGeom>
          <a:solidFill>
            <a:srgbClr val="102F4B"/>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4800" dirty="0" smtClean="0">
                <a:solidFill>
                  <a:srgbClr val="FFFFFF"/>
                </a:solidFill>
              </a:rPr>
              <a:t>Q&amp;A</a:t>
            </a:r>
            <a:endParaRPr lang="en-US" sz="4800" dirty="0">
              <a:solidFill>
                <a:srgbClr val="FFFFFF"/>
              </a:solidFill>
            </a:endParaRPr>
          </a:p>
        </p:txBody>
      </p:sp>
      <p:pic>
        <p:nvPicPr>
          <p:cNvPr id="5" name="Picture 4"/>
          <p:cNvPicPr>
            <a:picLocks noChangeAspect="1"/>
          </p:cNvPicPr>
          <p:nvPr/>
        </p:nvPicPr>
        <p:blipFill>
          <a:blip r:embed="rId2"/>
          <a:stretch>
            <a:fillRect/>
          </a:stretch>
        </p:blipFill>
        <p:spPr>
          <a:xfrm>
            <a:off x="427268" y="6118657"/>
            <a:ext cx="529526" cy="356061"/>
          </a:xfrm>
          <a:prstGeom prst="rect">
            <a:avLst/>
          </a:prstGeom>
        </p:spPr>
      </p:pic>
      <p:pic>
        <p:nvPicPr>
          <p:cNvPr id="6" name="Picture 3" descr="C:\Users\nnelson\Documents\Logos\MongoDB 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268" y="1736136"/>
            <a:ext cx="4010025" cy="1143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C:\Users\nnelson\Documents\Logos\Scala 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0200" y="1598023"/>
            <a:ext cx="3209925" cy="14192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Users\nnelson\Documents\Logos\Play log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667" y="4034007"/>
            <a:ext cx="3705225" cy="12382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nnelson\Documents\Logos\Akka 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05487" y="3386307"/>
            <a:ext cx="2419350" cy="188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92116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64642"/>
          </a:xfrm>
          <a:prstGeom prst="rect">
            <a:avLst/>
          </a:prstGeom>
          <a:solidFill>
            <a:srgbClr val="102F4B"/>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4800" dirty="0"/>
              <a:t>Obligatory We Are Hiring Slide</a:t>
            </a:r>
            <a:endParaRPr lang="en-US" sz="4800" dirty="0">
              <a:solidFill>
                <a:srgbClr val="FFFFFF"/>
              </a:solidFill>
            </a:endParaRPr>
          </a:p>
        </p:txBody>
      </p:sp>
      <p:pic>
        <p:nvPicPr>
          <p:cNvPr id="5" name="Picture 4"/>
          <p:cNvPicPr>
            <a:picLocks noChangeAspect="1"/>
          </p:cNvPicPr>
          <p:nvPr/>
        </p:nvPicPr>
        <p:blipFill>
          <a:blip r:embed="rId2"/>
          <a:stretch>
            <a:fillRect/>
          </a:stretch>
        </p:blipFill>
        <p:spPr>
          <a:xfrm>
            <a:off x="427268" y="6118657"/>
            <a:ext cx="529526" cy="356061"/>
          </a:xfrm>
          <a:prstGeom prst="rect">
            <a:avLst/>
          </a:prstGeom>
        </p:spPr>
      </p:pic>
      <p:sp>
        <p:nvSpPr>
          <p:cNvPr id="10" name="Content Placeholder 2"/>
          <p:cNvSpPr>
            <a:spLocks noGrp="1"/>
          </p:cNvSpPr>
          <p:nvPr>
            <p:ph idx="1"/>
          </p:nvPr>
        </p:nvSpPr>
        <p:spPr>
          <a:xfrm>
            <a:off x="155222" y="1237343"/>
            <a:ext cx="8833556" cy="4881314"/>
          </a:xfrm>
        </p:spPr>
        <p:txBody>
          <a:bodyPr>
            <a:normAutofit fontScale="70000" lnSpcReduction="20000"/>
          </a:bodyPr>
          <a:lstStyle/>
          <a:p>
            <a:pPr marL="0" indent="0">
              <a:buNone/>
            </a:pPr>
            <a:r>
              <a:rPr lang="en-US" dirty="0" smtClean="0">
                <a:solidFill>
                  <a:srgbClr val="102F4B"/>
                </a:solidFill>
              </a:rPr>
              <a:t>Surprise! </a:t>
            </a:r>
            <a:r>
              <a:rPr lang="en-US" dirty="0">
                <a:solidFill>
                  <a:srgbClr val="102F4B"/>
                </a:solidFill>
              </a:rPr>
              <a:t>W</a:t>
            </a:r>
            <a:r>
              <a:rPr lang="en-US" dirty="0" smtClean="0">
                <a:solidFill>
                  <a:srgbClr val="102F4B"/>
                </a:solidFill>
              </a:rPr>
              <a:t>e are hiring.</a:t>
            </a:r>
          </a:p>
          <a:p>
            <a:pPr marL="0" indent="0">
              <a:buNone/>
            </a:pPr>
            <a:endParaRPr lang="en-US" dirty="0" smtClean="0">
              <a:solidFill>
                <a:srgbClr val="102F4B"/>
              </a:solidFill>
            </a:endParaRPr>
          </a:p>
          <a:p>
            <a:pPr marL="0" indent="0">
              <a:buNone/>
            </a:pPr>
            <a:r>
              <a:rPr lang="en-US" dirty="0" smtClean="0">
                <a:solidFill>
                  <a:srgbClr val="102F4B"/>
                </a:solidFill>
              </a:rPr>
              <a:t>Follow </a:t>
            </a:r>
            <a:r>
              <a:rPr lang="en-US" dirty="0">
                <a:solidFill>
                  <a:srgbClr val="102F4B"/>
                </a:solidFill>
              </a:rPr>
              <a:t>us:</a:t>
            </a:r>
          </a:p>
          <a:p>
            <a:pPr lvl="1"/>
            <a:r>
              <a:rPr lang="en-US" dirty="0">
                <a:solidFill>
                  <a:srgbClr val="102F4B"/>
                </a:solidFill>
              </a:rPr>
              <a:t>Twitter: @</a:t>
            </a:r>
            <a:r>
              <a:rPr lang="en-US" dirty="0" err="1">
                <a:solidFill>
                  <a:srgbClr val="102F4B"/>
                </a:solidFill>
              </a:rPr>
              <a:t>HBCDigital</a:t>
            </a:r>
            <a:endParaRPr lang="en-US" dirty="0">
              <a:solidFill>
                <a:srgbClr val="102F4B"/>
              </a:solidFill>
            </a:endParaRPr>
          </a:p>
          <a:p>
            <a:pPr lvl="1"/>
            <a:r>
              <a:rPr lang="en-US" dirty="0">
                <a:solidFill>
                  <a:srgbClr val="102F4B"/>
                </a:solidFill>
              </a:rPr>
              <a:t>LinkedIn: </a:t>
            </a:r>
            <a:r>
              <a:rPr lang="en-US" dirty="0">
                <a:solidFill>
                  <a:srgbClr val="102F4B"/>
                </a:solidFill>
                <a:hlinkClick r:id="rId3"/>
              </a:rPr>
              <a:t>https://www.linkedin.com/company/hbc_digital?trk=biz-companies-cym</a:t>
            </a:r>
            <a:r>
              <a:rPr lang="en-US" dirty="0">
                <a:solidFill>
                  <a:srgbClr val="102F4B"/>
                </a:solidFill>
              </a:rPr>
              <a:t> </a:t>
            </a:r>
          </a:p>
          <a:p>
            <a:pPr marL="0" indent="0">
              <a:buNone/>
            </a:pPr>
            <a:endParaRPr lang="en-US" dirty="0" smtClean="0">
              <a:solidFill>
                <a:srgbClr val="102F4B"/>
              </a:solidFill>
            </a:endParaRPr>
          </a:p>
          <a:p>
            <a:pPr marL="0" indent="0">
              <a:buNone/>
            </a:pPr>
            <a:r>
              <a:rPr lang="en-US" dirty="0" smtClean="0">
                <a:solidFill>
                  <a:srgbClr val="102F4B"/>
                </a:solidFill>
              </a:rPr>
              <a:t>Contact Info:</a:t>
            </a:r>
          </a:p>
          <a:p>
            <a:pPr lvl="1"/>
            <a:r>
              <a:rPr lang="en-US" dirty="0" smtClean="0">
                <a:solidFill>
                  <a:srgbClr val="102F4B"/>
                </a:solidFill>
                <a:hlinkClick r:id="rId4"/>
              </a:rPr>
              <a:t>dana_peele@s5a.com</a:t>
            </a:r>
            <a:endParaRPr lang="en-US" dirty="0" smtClean="0">
              <a:solidFill>
                <a:srgbClr val="102F4B"/>
              </a:solidFill>
            </a:endParaRPr>
          </a:p>
          <a:p>
            <a:pPr lvl="1"/>
            <a:r>
              <a:rPr lang="en-US" dirty="0" smtClean="0">
                <a:solidFill>
                  <a:srgbClr val="102F4B"/>
                </a:solidFill>
              </a:rPr>
              <a:t>@</a:t>
            </a:r>
            <a:r>
              <a:rPr lang="en-US" dirty="0" err="1" smtClean="0">
                <a:solidFill>
                  <a:srgbClr val="102F4B"/>
                </a:solidFill>
              </a:rPr>
              <a:t>Dana_S_Peele</a:t>
            </a:r>
            <a:endParaRPr lang="en-US" dirty="0" smtClean="0">
              <a:solidFill>
                <a:srgbClr val="102F4B"/>
              </a:solidFill>
            </a:endParaRPr>
          </a:p>
          <a:p>
            <a:pPr marL="0" indent="0">
              <a:buNone/>
            </a:pPr>
            <a:endParaRPr lang="en-US" dirty="0" smtClean="0">
              <a:solidFill>
                <a:srgbClr val="102F4B"/>
              </a:solidFill>
            </a:endParaRPr>
          </a:p>
          <a:p>
            <a:pPr marL="0" indent="0">
              <a:buNone/>
            </a:pPr>
            <a:r>
              <a:rPr lang="en-US" dirty="0" smtClean="0">
                <a:solidFill>
                  <a:srgbClr val="102F4B"/>
                </a:solidFill>
              </a:rPr>
              <a:t>Repo </a:t>
            </a:r>
            <a:r>
              <a:rPr lang="en-US" dirty="0">
                <a:solidFill>
                  <a:srgbClr val="102F4B"/>
                </a:solidFill>
              </a:rPr>
              <a:t>for the demo and slideshow:</a:t>
            </a:r>
          </a:p>
          <a:p>
            <a:pPr marL="0" indent="0">
              <a:buNone/>
            </a:pPr>
            <a:r>
              <a:rPr lang="en-US" dirty="0">
                <a:solidFill>
                  <a:srgbClr val="102F4B"/>
                </a:solidFill>
                <a:hlinkClick r:id="rId5"/>
              </a:rPr>
              <a:t>https://</a:t>
            </a:r>
            <a:r>
              <a:rPr lang="en-US" dirty="0" smtClean="0">
                <a:solidFill>
                  <a:srgbClr val="102F4B"/>
                </a:solidFill>
                <a:hlinkClick r:id="rId5"/>
              </a:rPr>
              <a:t>github.com/saksdirect/react-vs-shared-state-inventory</a:t>
            </a:r>
            <a:endParaRPr lang="en-US" dirty="0" smtClean="0">
              <a:solidFill>
                <a:srgbClr val="102F4B"/>
              </a:solidFill>
            </a:endParaRPr>
          </a:p>
          <a:p>
            <a:pPr marL="0" indent="0">
              <a:buNone/>
            </a:pPr>
            <a:endParaRPr lang="en-US" dirty="0" smtClean="0">
              <a:solidFill>
                <a:srgbClr val="102F4B"/>
              </a:solidFill>
            </a:endParaRPr>
          </a:p>
          <a:p>
            <a:pPr marL="0" indent="0">
              <a:buNone/>
            </a:pPr>
            <a:endParaRPr lang="en-US" sz="2400" dirty="0">
              <a:solidFill>
                <a:srgbClr val="102F4B"/>
              </a:solidFill>
            </a:endParaRPr>
          </a:p>
        </p:txBody>
      </p:sp>
    </p:spTree>
    <p:extLst>
      <p:ext uri="{BB962C8B-B14F-4D97-AF65-F5344CB8AC3E}">
        <p14:creationId xmlns:p14="http://schemas.microsoft.com/office/powerpoint/2010/main" val="142245821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64642"/>
          </a:xfrm>
          <a:prstGeom prst="rect">
            <a:avLst/>
          </a:prstGeom>
          <a:solidFill>
            <a:srgbClr val="102F4B"/>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2800" dirty="0" smtClean="0"/>
              <a:t>ABOUT ME | DANA PEELE, SR APPLICATION DEVELOPER</a:t>
            </a:r>
            <a:endParaRPr lang="en-US" sz="2800" dirty="0"/>
          </a:p>
        </p:txBody>
      </p:sp>
      <p:pic>
        <p:nvPicPr>
          <p:cNvPr id="5" name="Picture 4"/>
          <p:cNvPicPr>
            <a:picLocks noChangeAspect="1"/>
          </p:cNvPicPr>
          <p:nvPr/>
        </p:nvPicPr>
        <p:blipFill>
          <a:blip r:embed="rId2"/>
          <a:stretch>
            <a:fillRect/>
          </a:stretch>
        </p:blipFill>
        <p:spPr>
          <a:xfrm>
            <a:off x="427268" y="6118657"/>
            <a:ext cx="529526" cy="356061"/>
          </a:xfrm>
          <a:prstGeom prst="rect">
            <a:avLst/>
          </a:prstGeom>
        </p:spPr>
      </p:pic>
      <p:pic>
        <p:nvPicPr>
          <p:cNvPr id="6" name="Picture 5" descr="dana_climbing.jpe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191453" y="1397171"/>
            <a:ext cx="3108960" cy="4145280"/>
          </a:xfrm>
          <a:prstGeom prst="rect">
            <a:avLst/>
          </a:prstGeom>
        </p:spPr>
      </p:pic>
      <p:sp>
        <p:nvSpPr>
          <p:cNvPr id="2" name="Rectangle 1"/>
          <p:cNvSpPr/>
          <p:nvPr/>
        </p:nvSpPr>
        <p:spPr>
          <a:xfrm>
            <a:off x="427268" y="2087156"/>
            <a:ext cx="4572000" cy="2554545"/>
          </a:xfrm>
          <a:prstGeom prst="rect">
            <a:avLst/>
          </a:prstGeom>
        </p:spPr>
        <p:txBody>
          <a:bodyPr>
            <a:spAutoFit/>
          </a:bodyPr>
          <a:lstStyle/>
          <a:p>
            <a:pPr marL="285750" indent="-285750">
              <a:buFont typeface="Arial" panose="020B0604020202020204" pitchFamily="34" charset="0"/>
              <a:buChar char="•"/>
            </a:pPr>
            <a:r>
              <a:rPr lang="en-US" sz="4000" dirty="0">
                <a:solidFill>
                  <a:srgbClr val="102F4B"/>
                </a:solidFill>
              </a:rPr>
              <a:t>Developer</a:t>
            </a:r>
          </a:p>
          <a:p>
            <a:pPr marL="285750" indent="-285750">
              <a:buFont typeface="Arial" panose="020B0604020202020204" pitchFamily="34" charset="0"/>
              <a:buChar char="•"/>
            </a:pPr>
            <a:r>
              <a:rPr lang="en-US" sz="4000" dirty="0">
                <a:solidFill>
                  <a:srgbClr val="102F4B"/>
                </a:solidFill>
              </a:rPr>
              <a:t>Rock climber</a:t>
            </a:r>
          </a:p>
          <a:p>
            <a:pPr marL="285750" indent="-285750">
              <a:buFont typeface="Arial" panose="020B0604020202020204" pitchFamily="34" charset="0"/>
              <a:buChar char="•"/>
            </a:pPr>
            <a:r>
              <a:rPr lang="en-US" sz="4000" dirty="0">
                <a:solidFill>
                  <a:srgbClr val="102F4B"/>
                </a:solidFill>
              </a:rPr>
              <a:t>Dad</a:t>
            </a:r>
          </a:p>
          <a:p>
            <a:pPr marL="285750" indent="-285750">
              <a:buFont typeface="Arial" panose="020B0604020202020204" pitchFamily="34" charset="0"/>
              <a:buChar char="•"/>
            </a:pPr>
            <a:r>
              <a:rPr lang="en-US" sz="4000" dirty="0">
                <a:solidFill>
                  <a:srgbClr val="102F4B"/>
                </a:solidFill>
              </a:rPr>
              <a:t>Scala junkie</a:t>
            </a:r>
          </a:p>
        </p:txBody>
      </p:sp>
    </p:spTree>
    <p:extLst>
      <p:ext uri="{BB962C8B-B14F-4D97-AF65-F5344CB8AC3E}">
        <p14:creationId xmlns:p14="http://schemas.microsoft.com/office/powerpoint/2010/main" val="31643123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427268" y="6118657"/>
            <a:ext cx="529526" cy="356061"/>
          </a:xfrm>
          <a:prstGeom prst="rect">
            <a:avLst/>
          </a:prstGeom>
        </p:spPr>
      </p:pic>
      <p:pic>
        <p:nvPicPr>
          <p:cNvPr id="9"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27267" y="623047"/>
            <a:ext cx="2307431" cy="2020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0" descr="hudsonsbay.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002729" y="1478367"/>
            <a:ext cx="2026920" cy="133350"/>
          </a:xfrm>
          <a:prstGeom prst="rect">
            <a:avLst/>
          </a:prstGeom>
        </p:spPr>
      </p:pic>
      <p:pic>
        <p:nvPicPr>
          <p:cNvPr id="12" name="Picture 11" descr="lordandtaylor.gif"/>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5295844" y="1125465"/>
            <a:ext cx="718185" cy="705803"/>
          </a:xfrm>
          <a:prstGeom prst="rect">
            <a:avLst/>
          </a:prstGeom>
        </p:spPr>
      </p:pic>
      <p:pic>
        <p:nvPicPr>
          <p:cNvPr id="14" name="Picture 13" descr="saks.jpeg"/>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6310837" y="1160516"/>
            <a:ext cx="635699" cy="635699"/>
          </a:xfrm>
          <a:prstGeom prst="rect">
            <a:avLst/>
          </a:prstGeom>
        </p:spPr>
      </p:pic>
      <p:pic>
        <p:nvPicPr>
          <p:cNvPr id="15" name="Picture 14" descr="off5th.jpg"/>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7194169" y="1170326"/>
            <a:ext cx="1328166" cy="616077"/>
          </a:xfrm>
          <a:prstGeom prst="rect">
            <a:avLst/>
          </a:prstGeom>
        </p:spPr>
      </p:pic>
      <p:sp>
        <p:nvSpPr>
          <p:cNvPr id="4" name="TextBox 3"/>
          <p:cNvSpPr txBox="1"/>
          <p:nvPr/>
        </p:nvSpPr>
        <p:spPr>
          <a:xfrm>
            <a:off x="546888" y="3152150"/>
            <a:ext cx="3965453" cy="2246769"/>
          </a:xfrm>
          <a:prstGeom prst="rect">
            <a:avLst/>
          </a:prstGeom>
          <a:noFill/>
        </p:spPr>
        <p:txBody>
          <a:bodyPr wrap="square" numCol="1" rtlCol="0">
            <a:spAutoFit/>
          </a:bodyPr>
          <a:lstStyle/>
          <a:p>
            <a:pPr marL="285750" indent="-285750">
              <a:buFont typeface="Arial" panose="020B0604020202020204" pitchFamily="34" charset="0"/>
              <a:buChar char="•"/>
            </a:pPr>
            <a:r>
              <a:rPr lang="en-US" sz="2800" dirty="0">
                <a:solidFill>
                  <a:srgbClr val="102F4B"/>
                </a:solidFill>
              </a:rPr>
              <a:t>Four E-commerce </a:t>
            </a:r>
            <a:r>
              <a:rPr lang="en-US" sz="2800" dirty="0" smtClean="0">
                <a:solidFill>
                  <a:srgbClr val="102F4B"/>
                </a:solidFill>
              </a:rPr>
              <a:t>banners </a:t>
            </a:r>
            <a:endParaRPr lang="en-US" sz="2800" dirty="0">
              <a:solidFill>
                <a:srgbClr val="102F4B"/>
              </a:solidFill>
            </a:endParaRPr>
          </a:p>
          <a:p>
            <a:pPr marL="285750" indent="-285750">
              <a:buFont typeface="Arial" panose="020B0604020202020204" pitchFamily="34" charset="0"/>
              <a:buChar char="•"/>
            </a:pPr>
            <a:r>
              <a:rPr lang="en-US" sz="2800" dirty="0">
                <a:solidFill>
                  <a:srgbClr val="102F4B"/>
                </a:solidFill>
              </a:rPr>
              <a:t>NOT an agency</a:t>
            </a:r>
          </a:p>
          <a:p>
            <a:pPr marL="285750" indent="-285750">
              <a:buFont typeface="Arial" panose="020B0604020202020204" pitchFamily="34" charset="0"/>
              <a:buChar char="•"/>
            </a:pPr>
            <a:r>
              <a:rPr lang="en-US" sz="2800" dirty="0">
                <a:solidFill>
                  <a:srgbClr val="102F4B"/>
                </a:solidFill>
              </a:rPr>
              <a:t>Strong engineering </a:t>
            </a:r>
            <a:r>
              <a:rPr lang="en-US" sz="2800" dirty="0" smtClean="0">
                <a:solidFill>
                  <a:srgbClr val="102F4B"/>
                </a:solidFill>
              </a:rPr>
              <a:t>culture</a:t>
            </a:r>
            <a:endParaRPr lang="en-US" sz="2800" dirty="0">
              <a:solidFill>
                <a:srgbClr val="102F4B"/>
              </a:solidFill>
            </a:endParaRPr>
          </a:p>
        </p:txBody>
      </p:sp>
      <p:sp>
        <p:nvSpPr>
          <p:cNvPr id="6" name="Rectangle 5"/>
          <p:cNvSpPr/>
          <p:nvPr/>
        </p:nvSpPr>
        <p:spPr>
          <a:xfrm>
            <a:off x="3873500" y="3152150"/>
            <a:ext cx="5210841" cy="1557349"/>
          </a:xfrm>
          <a:prstGeom prst="rect">
            <a:avLst/>
          </a:prstGeom>
        </p:spPr>
        <p:txBody>
          <a:bodyPr wrap="square">
            <a:spAutoFit/>
          </a:bodyPr>
          <a:lstStyle/>
          <a:p>
            <a:pPr marL="342900" lvl="0" indent="-342900" defTabSz="457200">
              <a:spcBef>
                <a:spcPct val="20000"/>
              </a:spcBef>
              <a:buFont typeface="Arial"/>
              <a:buChar char="•"/>
            </a:pPr>
            <a:r>
              <a:rPr lang="en-US" sz="2800" dirty="0" smtClean="0">
                <a:solidFill>
                  <a:srgbClr val="102F4B"/>
                </a:solidFill>
              </a:rPr>
              <a:t>Incredible stacks</a:t>
            </a:r>
            <a:endParaRPr lang="en-US" sz="2800" dirty="0">
              <a:solidFill>
                <a:srgbClr val="102F4B"/>
              </a:solidFill>
            </a:endParaRPr>
          </a:p>
          <a:p>
            <a:pPr marL="742950" lvl="1" indent="-285750" defTabSz="457200">
              <a:spcBef>
                <a:spcPct val="20000"/>
              </a:spcBef>
              <a:buFont typeface="Arial"/>
              <a:buChar char="–"/>
            </a:pPr>
            <a:r>
              <a:rPr lang="en-US" sz="2800" dirty="0">
                <a:solidFill>
                  <a:srgbClr val="102F4B"/>
                </a:solidFill>
              </a:rPr>
              <a:t>Scala/Play/</a:t>
            </a:r>
            <a:r>
              <a:rPr lang="en-US" sz="2800" dirty="0" err="1">
                <a:solidFill>
                  <a:srgbClr val="102F4B"/>
                </a:solidFill>
              </a:rPr>
              <a:t>Akka</a:t>
            </a:r>
            <a:r>
              <a:rPr lang="en-US" sz="2800" dirty="0">
                <a:solidFill>
                  <a:srgbClr val="102F4B"/>
                </a:solidFill>
              </a:rPr>
              <a:t>/Mongo</a:t>
            </a:r>
          </a:p>
          <a:p>
            <a:pPr marL="742950" lvl="1" indent="-285750" defTabSz="457200">
              <a:spcBef>
                <a:spcPct val="20000"/>
              </a:spcBef>
              <a:buFont typeface="Arial"/>
              <a:buChar char="–"/>
            </a:pPr>
            <a:r>
              <a:rPr lang="en-US" sz="2800" dirty="0">
                <a:solidFill>
                  <a:srgbClr val="102F4B"/>
                </a:solidFill>
              </a:rPr>
              <a:t>React/Backbone/Marionette</a:t>
            </a:r>
          </a:p>
        </p:txBody>
      </p:sp>
    </p:spTree>
    <p:extLst>
      <p:ext uri="{BB962C8B-B14F-4D97-AF65-F5344CB8AC3E}">
        <p14:creationId xmlns:p14="http://schemas.microsoft.com/office/powerpoint/2010/main" val="53339213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64642"/>
          </a:xfrm>
          <a:prstGeom prst="rect">
            <a:avLst/>
          </a:prstGeom>
          <a:solidFill>
            <a:srgbClr val="102F4B"/>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4800" dirty="0">
                <a:solidFill>
                  <a:srgbClr val="FFFFFF"/>
                </a:solidFill>
              </a:rPr>
              <a:t>Concurrency</a:t>
            </a:r>
          </a:p>
        </p:txBody>
      </p:sp>
      <p:pic>
        <p:nvPicPr>
          <p:cNvPr id="5" name="Picture 4"/>
          <p:cNvPicPr>
            <a:picLocks noChangeAspect="1"/>
          </p:cNvPicPr>
          <p:nvPr/>
        </p:nvPicPr>
        <p:blipFill>
          <a:blip r:embed="rId2"/>
          <a:stretch>
            <a:fillRect/>
          </a:stretch>
        </p:blipFill>
        <p:spPr>
          <a:xfrm>
            <a:off x="427268" y="6118657"/>
            <a:ext cx="529526" cy="356061"/>
          </a:xfrm>
          <a:prstGeom prst="rect">
            <a:avLst/>
          </a:prstGeom>
        </p:spPr>
      </p:pic>
      <p:sp>
        <p:nvSpPr>
          <p:cNvPr id="7" name="Content Placeholder 2"/>
          <p:cNvSpPr>
            <a:spLocks noGrp="1"/>
          </p:cNvSpPr>
          <p:nvPr>
            <p:ph idx="1"/>
          </p:nvPr>
        </p:nvSpPr>
        <p:spPr>
          <a:xfrm>
            <a:off x="457200" y="1440543"/>
            <a:ext cx="8229599" cy="4525963"/>
          </a:xfrm>
        </p:spPr>
        <p:txBody>
          <a:bodyPr>
            <a:normAutofit/>
          </a:bodyPr>
          <a:lstStyle/>
          <a:p>
            <a:r>
              <a:rPr lang="en-US" dirty="0" smtClean="0">
                <a:solidFill>
                  <a:srgbClr val="102F4B"/>
                </a:solidFill>
              </a:rPr>
              <a:t>Multiple threads executing simultaneously</a:t>
            </a:r>
          </a:p>
          <a:p>
            <a:r>
              <a:rPr lang="en-US" dirty="0" smtClean="0">
                <a:solidFill>
                  <a:srgbClr val="102F4B"/>
                </a:solidFill>
              </a:rPr>
              <a:t>Our example- an inventory web service with multiple clients making requests in parallel</a:t>
            </a:r>
          </a:p>
          <a:p>
            <a:pPr marL="0" indent="0">
              <a:buNone/>
            </a:pPr>
            <a:endParaRPr lang="en-US" dirty="0" smtClean="0">
              <a:solidFill>
                <a:srgbClr val="102F4B"/>
              </a:solidFill>
            </a:endParaRPr>
          </a:p>
          <a:p>
            <a:pPr marL="0" indent="0">
              <a:buNone/>
            </a:pPr>
            <a:endParaRPr lang="en-US" dirty="0" smtClean="0">
              <a:solidFill>
                <a:srgbClr val="102F4B"/>
              </a:solidFill>
            </a:endParaRPr>
          </a:p>
          <a:p>
            <a:pPr marL="0" indent="0">
              <a:buNone/>
            </a:pPr>
            <a:endParaRPr lang="en-US" dirty="0" smtClean="0">
              <a:solidFill>
                <a:srgbClr val="102F4B"/>
              </a:solidFill>
            </a:endParaRPr>
          </a:p>
          <a:p>
            <a:r>
              <a:rPr lang="en-US" dirty="0" smtClean="0">
                <a:solidFill>
                  <a:srgbClr val="102F4B"/>
                </a:solidFill>
              </a:rPr>
              <a:t>Challenge- ensure that we don’t sell inventory we don’t have</a:t>
            </a:r>
          </a:p>
          <a:p>
            <a:endParaRPr lang="en-US" dirty="0">
              <a:solidFill>
                <a:srgbClr val="102F4B"/>
              </a:solidFill>
            </a:endParaRPr>
          </a:p>
        </p:txBody>
      </p:sp>
      <p:grpSp>
        <p:nvGrpSpPr>
          <p:cNvPr id="9" name="Group 8"/>
          <p:cNvGrpSpPr/>
          <p:nvPr/>
        </p:nvGrpSpPr>
        <p:grpSpPr>
          <a:xfrm>
            <a:off x="979193" y="3388855"/>
            <a:ext cx="6108109" cy="1269539"/>
            <a:chOff x="898804" y="3515871"/>
            <a:chExt cx="6108109" cy="1269539"/>
          </a:xfrm>
        </p:grpSpPr>
        <p:sp>
          <p:nvSpPr>
            <p:cNvPr id="10" name="Left Arrow 9"/>
            <p:cNvSpPr/>
            <p:nvPr/>
          </p:nvSpPr>
          <p:spPr>
            <a:xfrm rot="10800000">
              <a:off x="898804" y="3515871"/>
              <a:ext cx="978408" cy="242316"/>
            </a:xfrm>
            <a:prstGeom prst="lef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Left Arrow 10"/>
            <p:cNvSpPr/>
            <p:nvPr/>
          </p:nvSpPr>
          <p:spPr>
            <a:xfrm rot="10800000">
              <a:off x="1388008" y="3844816"/>
              <a:ext cx="978408" cy="242316"/>
            </a:xfrm>
            <a:prstGeom prst="lef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12" name="Right Arrow 11"/>
            <p:cNvSpPr/>
            <p:nvPr/>
          </p:nvSpPr>
          <p:spPr>
            <a:xfrm>
              <a:off x="2066209" y="4150640"/>
              <a:ext cx="978408" cy="242316"/>
            </a:xfrm>
            <a:prstGeom prst="rightArrow">
              <a:avLst/>
            </a:prstGeom>
            <a:solidFill>
              <a:srgbClr val="002060"/>
            </a:solidFill>
            <a:ln>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ight Arrow 12"/>
            <p:cNvSpPr/>
            <p:nvPr/>
          </p:nvSpPr>
          <p:spPr>
            <a:xfrm>
              <a:off x="2452011" y="4521481"/>
              <a:ext cx="978408" cy="242316"/>
            </a:xfrm>
            <a:prstGeom prst="rightArrow">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3749435" y="3515871"/>
              <a:ext cx="3257478" cy="126953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extBox 14"/>
            <p:cNvSpPr txBox="1"/>
            <p:nvPr/>
          </p:nvSpPr>
          <p:spPr>
            <a:xfrm>
              <a:off x="3975258" y="3965974"/>
              <a:ext cx="2805831" cy="369332"/>
            </a:xfrm>
            <a:prstGeom prst="rect">
              <a:avLst/>
            </a:prstGeom>
            <a:noFill/>
          </p:spPr>
          <p:txBody>
            <a:bodyPr wrap="square" rtlCol="0">
              <a:spAutoFit/>
            </a:bodyPr>
            <a:lstStyle/>
            <a:p>
              <a:pPr algn="ctr"/>
              <a:r>
                <a:rPr lang="en-US" dirty="0" smtClean="0"/>
                <a:t>Inventory Web Service </a:t>
              </a:r>
              <a:endParaRPr lang="en-US" dirty="0"/>
            </a:p>
          </p:txBody>
        </p:sp>
      </p:grpSp>
    </p:spTree>
    <p:extLst>
      <p:ext uri="{BB962C8B-B14F-4D97-AF65-F5344CB8AC3E}">
        <p14:creationId xmlns:p14="http://schemas.microsoft.com/office/powerpoint/2010/main" val="369504483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64642"/>
          </a:xfrm>
          <a:prstGeom prst="rect">
            <a:avLst/>
          </a:prstGeom>
          <a:solidFill>
            <a:srgbClr val="102F4B"/>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4800" dirty="0">
                <a:solidFill>
                  <a:srgbClr val="FFFFFF"/>
                </a:solidFill>
              </a:rPr>
              <a:t>Options to Handle Concurrency</a:t>
            </a:r>
          </a:p>
        </p:txBody>
      </p:sp>
      <p:pic>
        <p:nvPicPr>
          <p:cNvPr id="5" name="Picture 4"/>
          <p:cNvPicPr>
            <a:picLocks noChangeAspect="1"/>
          </p:cNvPicPr>
          <p:nvPr/>
        </p:nvPicPr>
        <p:blipFill>
          <a:blip r:embed="rId3"/>
          <a:stretch>
            <a:fillRect/>
          </a:stretch>
        </p:blipFill>
        <p:spPr>
          <a:xfrm>
            <a:off x="427268" y="6118657"/>
            <a:ext cx="529526" cy="356061"/>
          </a:xfrm>
          <a:prstGeom prst="rect">
            <a:avLst/>
          </a:prstGeom>
        </p:spPr>
      </p:pic>
      <p:sp>
        <p:nvSpPr>
          <p:cNvPr id="16" name="Content Placeholder 2"/>
          <p:cNvSpPr>
            <a:spLocks noGrp="1"/>
          </p:cNvSpPr>
          <p:nvPr>
            <p:ph idx="1"/>
          </p:nvPr>
        </p:nvSpPr>
        <p:spPr>
          <a:xfrm>
            <a:off x="457200" y="1367971"/>
            <a:ext cx="8229600" cy="4525963"/>
          </a:xfrm>
        </p:spPr>
        <p:txBody>
          <a:bodyPr>
            <a:normAutofit/>
          </a:bodyPr>
          <a:lstStyle/>
          <a:p>
            <a:r>
              <a:rPr lang="en-US" dirty="0" smtClean="0">
                <a:solidFill>
                  <a:srgbClr val="102F4B"/>
                </a:solidFill>
              </a:rPr>
              <a:t>Shared-State</a:t>
            </a:r>
          </a:p>
          <a:p>
            <a:r>
              <a:rPr lang="en-US" dirty="0" err="1" smtClean="0">
                <a:solidFill>
                  <a:srgbClr val="102F4B"/>
                </a:solidFill>
              </a:rPr>
              <a:t>Akka</a:t>
            </a:r>
            <a:r>
              <a:rPr lang="en-US" dirty="0" smtClean="0">
                <a:solidFill>
                  <a:srgbClr val="102F4B"/>
                </a:solidFill>
              </a:rPr>
              <a:t> (Reactive)</a:t>
            </a:r>
          </a:p>
          <a:p>
            <a:r>
              <a:rPr lang="en-US" dirty="0" smtClean="0">
                <a:solidFill>
                  <a:srgbClr val="102F4B"/>
                </a:solidFill>
              </a:rPr>
              <a:t>Other:</a:t>
            </a:r>
          </a:p>
          <a:p>
            <a:pPr lvl="1"/>
            <a:r>
              <a:rPr lang="en-US" dirty="0" smtClean="0">
                <a:solidFill>
                  <a:srgbClr val="102F4B"/>
                </a:solidFill>
              </a:rPr>
              <a:t>Function Reactive </a:t>
            </a:r>
            <a:r>
              <a:rPr lang="en-US" dirty="0" smtClean="0">
                <a:solidFill>
                  <a:srgbClr val="102F4B"/>
                </a:solidFill>
              </a:rPr>
              <a:t>Programming</a:t>
            </a:r>
            <a:endParaRPr lang="en-US" dirty="0" smtClean="0">
              <a:solidFill>
                <a:srgbClr val="102F4B"/>
              </a:solidFill>
            </a:endParaRPr>
          </a:p>
          <a:p>
            <a:pPr lvl="1"/>
            <a:r>
              <a:rPr lang="en-US" dirty="0" smtClean="0">
                <a:solidFill>
                  <a:srgbClr val="102F4B"/>
                </a:solidFill>
              </a:rPr>
              <a:t>Publisher/</a:t>
            </a:r>
            <a:r>
              <a:rPr lang="en-US" dirty="0" smtClean="0">
                <a:solidFill>
                  <a:srgbClr val="102F4B"/>
                </a:solidFill>
              </a:rPr>
              <a:t>Subscriber</a:t>
            </a:r>
            <a:endParaRPr lang="en-US" dirty="0" smtClean="0">
              <a:solidFill>
                <a:srgbClr val="102F4B"/>
              </a:solidFill>
            </a:endParaRPr>
          </a:p>
          <a:p>
            <a:pPr lvl="1"/>
            <a:r>
              <a:rPr lang="en-US" dirty="0" smtClean="0">
                <a:solidFill>
                  <a:srgbClr val="102F4B"/>
                </a:solidFill>
              </a:rPr>
              <a:t>Communicating sequential </a:t>
            </a:r>
            <a:r>
              <a:rPr lang="en-US" dirty="0" smtClean="0">
                <a:solidFill>
                  <a:srgbClr val="102F4B"/>
                </a:solidFill>
              </a:rPr>
              <a:t>p</a:t>
            </a:r>
            <a:r>
              <a:rPr lang="en-US" dirty="0" smtClean="0">
                <a:solidFill>
                  <a:srgbClr val="102F4B"/>
                </a:solidFill>
              </a:rPr>
              <a:t>rocesses</a:t>
            </a:r>
          </a:p>
          <a:p>
            <a:pPr lvl="1"/>
            <a:r>
              <a:rPr lang="en-US" dirty="0" smtClean="0">
                <a:solidFill>
                  <a:srgbClr val="102F4B"/>
                </a:solidFill>
              </a:rPr>
              <a:t>Software transactional memory</a:t>
            </a:r>
            <a:endParaRPr lang="en-US" dirty="0">
              <a:solidFill>
                <a:srgbClr val="102F4B"/>
              </a:solidFill>
            </a:endParaRPr>
          </a:p>
        </p:txBody>
      </p:sp>
    </p:spTree>
    <p:extLst>
      <p:ext uri="{BB962C8B-B14F-4D97-AF65-F5344CB8AC3E}">
        <p14:creationId xmlns:p14="http://schemas.microsoft.com/office/powerpoint/2010/main" val="327234828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64642"/>
          </a:xfrm>
          <a:prstGeom prst="rect">
            <a:avLst/>
          </a:prstGeom>
          <a:solidFill>
            <a:srgbClr val="102F4B"/>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4800" dirty="0">
                <a:solidFill>
                  <a:srgbClr val="FFFFFF"/>
                </a:solidFill>
              </a:rPr>
              <a:t>Shared-State</a:t>
            </a:r>
          </a:p>
        </p:txBody>
      </p:sp>
      <p:pic>
        <p:nvPicPr>
          <p:cNvPr id="5" name="Picture 4"/>
          <p:cNvPicPr>
            <a:picLocks noChangeAspect="1"/>
          </p:cNvPicPr>
          <p:nvPr/>
        </p:nvPicPr>
        <p:blipFill>
          <a:blip r:embed="rId2"/>
          <a:stretch>
            <a:fillRect/>
          </a:stretch>
        </p:blipFill>
        <p:spPr>
          <a:xfrm>
            <a:off x="427268" y="6118657"/>
            <a:ext cx="529526" cy="356061"/>
          </a:xfrm>
          <a:prstGeom prst="rect">
            <a:avLst/>
          </a:prstGeom>
        </p:spPr>
      </p:pic>
      <p:sp>
        <p:nvSpPr>
          <p:cNvPr id="6" name="Content Placeholder 2"/>
          <p:cNvSpPr>
            <a:spLocks noGrp="1"/>
          </p:cNvSpPr>
          <p:nvPr>
            <p:ph idx="1"/>
          </p:nvPr>
        </p:nvSpPr>
        <p:spPr>
          <a:xfrm>
            <a:off x="457200" y="1287009"/>
            <a:ext cx="8229600" cy="4708525"/>
          </a:xfrm>
        </p:spPr>
        <p:txBody>
          <a:bodyPr>
            <a:normAutofit fontScale="92500" lnSpcReduction="10000"/>
          </a:bodyPr>
          <a:lstStyle/>
          <a:p>
            <a:r>
              <a:rPr lang="en-US" dirty="0" smtClean="0">
                <a:solidFill>
                  <a:srgbClr val="102F4B"/>
                </a:solidFill>
              </a:rPr>
              <a:t>Shares mutable state across threads</a:t>
            </a:r>
          </a:p>
          <a:p>
            <a:r>
              <a:rPr lang="en-US" dirty="0" smtClean="0">
                <a:solidFill>
                  <a:srgbClr val="102F4B"/>
                </a:solidFill>
              </a:rPr>
              <a:t>Uses locks/synchronized blocks to prevent race conditions</a:t>
            </a:r>
          </a:p>
          <a:p>
            <a:r>
              <a:rPr lang="en-US" dirty="0" smtClean="0">
                <a:solidFill>
                  <a:srgbClr val="102F4B"/>
                </a:solidFill>
              </a:rPr>
              <a:t>Proven and well understood</a:t>
            </a:r>
          </a:p>
          <a:p>
            <a:pPr lvl="1"/>
            <a:r>
              <a:rPr lang="en-US" dirty="0" smtClean="0">
                <a:solidFill>
                  <a:srgbClr val="102F4B"/>
                </a:solidFill>
              </a:rPr>
              <a:t>In w</a:t>
            </a:r>
            <a:r>
              <a:rPr lang="en-US" dirty="0" smtClean="0">
                <a:solidFill>
                  <a:srgbClr val="102F4B"/>
                </a:solidFill>
              </a:rPr>
              <a:t>idespread </a:t>
            </a:r>
            <a:r>
              <a:rPr lang="en-US" dirty="0" smtClean="0">
                <a:solidFill>
                  <a:srgbClr val="102F4B"/>
                </a:solidFill>
              </a:rPr>
              <a:t>use for a long time</a:t>
            </a:r>
          </a:p>
          <a:p>
            <a:r>
              <a:rPr lang="en-US" dirty="0" smtClean="0">
                <a:solidFill>
                  <a:srgbClr val="102F4B"/>
                </a:solidFill>
              </a:rPr>
              <a:t>Simple to reason about for trivial applications</a:t>
            </a:r>
          </a:p>
          <a:p>
            <a:r>
              <a:rPr lang="en-US" dirty="0" smtClean="0">
                <a:solidFill>
                  <a:srgbClr val="102F4B"/>
                </a:solidFill>
              </a:rPr>
              <a:t>Complex applications are very difficult to model</a:t>
            </a:r>
          </a:p>
          <a:p>
            <a:r>
              <a:rPr lang="en-US" dirty="0">
                <a:solidFill>
                  <a:srgbClr val="102F4B"/>
                </a:solidFill>
              </a:rPr>
              <a:t>Thread sleep/awake is </a:t>
            </a:r>
            <a:r>
              <a:rPr lang="en-US" dirty="0" smtClean="0">
                <a:solidFill>
                  <a:srgbClr val="102F4B"/>
                </a:solidFill>
              </a:rPr>
              <a:t>expensive</a:t>
            </a:r>
          </a:p>
          <a:p>
            <a:r>
              <a:rPr lang="en-US" dirty="0" smtClean="0">
                <a:solidFill>
                  <a:srgbClr val="102F4B"/>
                </a:solidFill>
              </a:rPr>
              <a:t>Deadlocks!</a:t>
            </a:r>
          </a:p>
          <a:p>
            <a:pPr lvl="1"/>
            <a:endParaRPr lang="en-US" dirty="0" smtClean="0">
              <a:solidFill>
                <a:srgbClr val="102F4B"/>
              </a:solidFill>
            </a:endParaRPr>
          </a:p>
          <a:p>
            <a:endParaRPr lang="en-US" dirty="0">
              <a:solidFill>
                <a:srgbClr val="102F4B"/>
              </a:solidFill>
            </a:endParaRPr>
          </a:p>
        </p:txBody>
      </p:sp>
    </p:spTree>
    <p:extLst>
      <p:ext uri="{BB962C8B-B14F-4D97-AF65-F5344CB8AC3E}">
        <p14:creationId xmlns:p14="http://schemas.microsoft.com/office/powerpoint/2010/main" val="394120273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64642"/>
          </a:xfrm>
          <a:prstGeom prst="rect">
            <a:avLst/>
          </a:prstGeom>
          <a:solidFill>
            <a:srgbClr val="102F4B"/>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4800" dirty="0" err="1">
                <a:solidFill>
                  <a:srgbClr val="FFFFFF"/>
                </a:solidFill>
              </a:rPr>
              <a:t>Akka</a:t>
            </a:r>
            <a:r>
              <a:rPr lang="en-US" sz="4800" dirty="0">
                <a:solidFill>
                  <a:srgbClr val="FFFFFF"/>
                </a:solidFill>
              </a:rPr>
              <a:t> (Reactive)</a:t>
            </a:r>
          </a:p>
        </p:txBody>
      </p:sp>
      <p:pic>
        <p:nvPicPr>
          <p:cNvPr id="5" name="Picture 4"/>
          <p:cNvPicPr>
            <a:picLocks noChangeAspect="1"/>
          </p:cNvPicPr>
          <p:nvPr/>
        </p:nvPicPr>
        <p:blipFill>
          <a:blip r:embed="rId3"/>
          <a:stretch>
            <a:fillRect/>
          </a:stretch>
        </p:blipFill>
        <p:spPr>
          <a:xfrm>
            <a:off x="427268" y="6118657"/>
            <a:ext cx="529526" cy="356061"/>
          </a:xfrm>
          <a:prstGeom prst="rect">
            <a:avLst/>
          </a:prstGeom>
        </p:spPr>
      </p:pic>
      <p:sp>
        <p:nvSpPr>
          <p:cNvPr id="7" name="Content Placeholder 2"/>
          <p:cNvSpPr>
            <a:spLocks noGrp="1"/>
          </p:cNvSpPr>
          <p:nvPr>
            <p:ph idx="1"/>
          </p:nvPr>
        </p:nvSpPr>
        <p:spPr>
          <a:xfrm>
            <a:off x="126833" y="1202688"/>
            <a:ext cx="8890334" cy="4960308"/>
          </a:xfrm>
        </p:spPr>
        <p:txBody>
          <a:bodyPr>
            <a:normAutofit fontScale="92500" lnSpcReduction="20000"/>
          </a:bodyPr>
          <a:lstStyle/>
          <a:p>
            <a:r>
              <a:rPr lang="en-US" sz="3400" dirty="0" smtClean="0">
                <a:solidFill>
                  <a:srgbClr val="102F4B"/>
                </a:solidFill>
              </a:rPr>
              <a:t>Actors instead of threads</a:t>
            </a:r>
          </a:p>
          <a:p>
            <a:r>
              <a:rPr lang="en-US" sz="3400" dirty="0" smtClean="0">
                <a:solidFill>
                  <a:srgbClr val="102F4B"/>
                </a:solidFill>
              </a:rPr>
              <a:t>Actors </a:t>
            </a:r>
            <a:r>
              <a:rPr lang="en-US" sz="3400" dirty="0" smtClean="0">
                <a:solidFill>
                  <a:srgbClr val="102F4B"/>
                </a:solidFill>
              </a:rPr>
              <a:t>communicate with message passing</a:t>
            </a:r>
            <a:endParaRPr lang="en-US" sz="3000" dirty="0" smtClean="0">
              <a:solidFill>
                <a:srgbClr val="102F4B"/>
              </a:solidFill>
            </a:endParaRPr>
          </a:p>
          <a:p>
            <a:r>
              <a:rPr lang="en-US" sz="3400" dirty="0" smtClean="0">
                <a:solidFill>
                  <a:srgbClr val="102F4B"/>
                </a:solidFill>
              </a:rPr>
              <a:t>Mutable state, but…</a:t>
            </a:r>
            <a:endParaRPr lang="en-US" sz="3400" dirty="0">
              <a:solidFill>
                <a:srgbClr val="102F4B"/>
              </a:solidFill>
            </a:endParaRPr>
          </a:p>
          <a:p>
            <a:r>
              <a:rPr lang="en-US" sz="3400" dirty="0" smtClean="0">
                <a:solidFill>
                  <a:srgbClr val="102F4B"/>
                </a:solidFill>
              </a:rPr>
              <a:t>Each </a:t>
            </a:r>
            <a:r>
              <a:rPr lang="en-US" sz="3400" dirty="0" smtClean="0">
                <a:solidFill>
                  <a:srgbClr val="102F4B"/>
                </a:solidFill>
              </a:rPr>
              <a:t>actor has a mailbox (queue)</a:t>
            </a:r>
          </a:p>
          <a:p>
            <a:r>
              <a:rPr lang="en-US" sz="3400" dirty="0" smtClean="0">
                <a:solidFill>
                  <a:srgbClr val="102F4B"/>
                </a:solidFill>
              </a:rPr>
              <a:t>Loose </a:t>
            </a:r>
            <a:r>
              <a:rPr lang="en-US" sz="3400" dirty="0" smtClean="0">
                <a:solidFill>
                  <a:srgbClr val="102F4B"/>
                </a:solidFill>
              </a:rPr>
              <a:t>coupling</a:t>
            </a:r>
            <a:endParaRPr lang="en-US" sz="3400" dirty="0">
              <a:solidFill>
                <a:srgbClr val="102F4B"/>
              </a:solidFill>
            </a:endParaRPr>
          </a:p>
          <a:p>
            <a:r>
              <a:rPr lang="en-US" sz="3400" dirty="0" smtClean="0">
                <a:solidFill>
                  <a:srgbClr val="102F4B"/>
                </a:solidFill>
              </a:rPr>
              <a:t>Requires </a:t>
            </a:r>
            <a:r>
              <a:rPr lang="en-US" sz="3400" dirty="0" smtClean="0">
                <a:solidFill>
                  <a:srgbClr val="102F4B"/>
                </a:solidFill>
              </a:rPr>
              <a:t>care in modeling and refactoring to ensure resiliency</a:t>
            </a:r>
            <a:r>
              <a:rPr lang="en-US" sz="3400" dirty="0">
                <a:solidFill>
                  <a:srgbClr val="102F4B"/>
                </a:solidFill>
              </a:rPr>
              <a:t> </a:t>
            </a:r>
            <a:r>
              <a:rPr lang="en-US" sz="3400" dirty="0" smtClean="0">
                <a:solidFill>
                  <a:srgbClr val="102F4B"/>
                </a:solidFill>
              </a:rPr>
              <a:t>and performance </a:t>
            </a:r>
          </a:p>
          <a:p>
            <a:r>
              <a:rPr lang="en-US" sz="3400" dirty="0" smtClean="0">
                <a:solidFill>
                  <a:srgbClr val="102F4B"/>
                </a:solidFill>
              </a:rPr>
              <a:t>Dangerous tasks and mutable state don’t mix and require </a:t>
            </a:r>
            <a:r>
              <a:rPr lang="en-US" sz="3400" dirty="0" smtClean="0">
                <a:solidFill>
                  <a:srgbClr val="102F4B"/>
                </a:solidFill>
              </a:rPr>
              <a:t>supervision</a:t>
            </a:r>
            <a:endParaRPr lang="en-US" sz="3400" dirty="0">
              <a:solidFill>
                <a:srgbClr val="102F4B"/>
              </a:solidFill>
            </a:endParaRPr>
          </a:p>
          <a:p>
            <a:r>
              <a:rPr lang="en-US" sz="3400" dirty="0" smtClean="0">
                <a:solidFill>
                  <a:srgbClr val="102F4B"/>
                </a:solidFill>
              </a:rPr>
              <a:t>Can’t multi-thread </a:t>
            </a:r>
            <a:r>
              <a:rPr lang="en-US" sz="3400" dirty="0" smtClean="0">
                <a:solidFill>
                  <a:srgbClr val="102F4B"/>
                </a:solidFill>
              </a:rPr>
              <a:t>mutation </a:t>
            </a:r>
          </a:p>
        </p:txBody>
      </p:sp>
    </p:spTree>
    <p:extLst>
      <p:ext uri="{BB962C8B-B14F-4D97-AF65-F5344CB8AC3E}">
        <p14:creationId xmlns:p14="http://schemas.microsoft.com/office/powerpoint/2010/main" val="62689899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27268" y="6118657"/>
            <a:ext cx="529526" cy="356061"/>
          </a:xfrm>
          <a:prstGeom prst="rect">
            <a:avLst/>
          </a:prstGeom>
        </p:spPr>
      </p:pic>
      <p:pic>
        <p:nvPicPr>
          <p:cNvPr id="3" name="Picture 2" descr="inventory (2).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736600"/>
            <a:ext cx="9144000" cy="5360007"/>
          </a:xfrm>
          <a:prstGeom prst="rect">
            <a:avLst/>
          </a:prstGeom>
        </p:spPr>
      </p:pic>
    </p:spTree>
    <p:extLst>
      <p:ext uri="{BB962C8B-B14F-4D97-AF65-F5344CB8AC3E}">
        <p14:creationId xmlns:p14="http://schemas.microsoft.com/office/powerpoint/2010/main" val="243916506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64642"/>
          </a:xfrm>
          <a:prstGeom prst="rect">
            <a:avLst/>
          </a:prstGeom>
          <a:solidFill>
            <a:srgbClr val="102F4B"/>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4800" dirty="0">
                <a:solidFill>
                  <a:srgbClr val="FFFFFF"/>
                </a:solidFill>
              </a:rPr>
              <a:t>DevOps</a:t>
            </a:r>
          </a:p>
        </p:txBody>
      </p:sp>
      <p:pic>
        <p:nvPicPr>
          <p:cNvPr id="5" name="Picture 4"/>
          <p:cNvPicPr>
            <a:picLocks noChangeAspect="1"/>
          </p:cNvPicPr>
          <p:nvPr/>
        </p:nvPicPr>
        <p:blipFill>
          <a:blip r:embed="rId3"/>
          <a:stretch>
            <a:fillRect/>
          </a:stretch>
        </p:blipFill>
        <p:spPr>
          <a:xfrm>
            <a:off x="427268" y="6118657"/>
            <a:ext cx="529526" cy="356061"/>
          </a:xfrm>
          <a:prstGeom prst="rect">
            <a:avLst/>
          </a:prstGeom>
        </p:spPr>
      </p:pic>
      <p:sp>
        <p:nvSpPr>
          <p:cNvPr id="6" name="Content Placeholder 2"/>
          <p:cNvSpPr>
            <a:spLocks noGrp="1"/>
          </p:cNvSpPr>
          <p:nvPr>
            <p:ph idx="1"/>
          </p:nvPr>
        </p:nvSpPr>
        <p:spPr>
          <a:xfrm>
            <a:off x="166914" y="1135742"/>
            <a:ext cx="4114800" cy="4700392"/>
          </a:xfrm>
        </p:spPr>
        <p:txBody>
          <a:bodyPr>
            <a:normAutofit fontScale="70000" lnSpcReduction="20000"/>
          </a:bodyPr>
          <a:lstStyle/>
          <a:p>
            <a:r>
              <a:rPr lang="en-US" dirty="0" smtClean="0">
                <a:solidFill>
                  <a:srgbClr val="102F4B"/>
                </a:solidFill>
              </a:rPr>
              <a:t>At HBC we are using </a:t>
            </a:r>
          </a:p>
          <a:p>
            <a:pPr lvl="1"/>
            <a:r>
              <a:rPr lang="en-US" dirty="0" smtClean="0">
                <a:solidFill>
                  <a:srgbClr val="102F4B"/>
                </a:solidFill>
              </a:rPr>
              <a:t>Kitchen (testing)</a:t>
            </a:r>
          </a:p>
          <a:p>
            <a:pPr lvl="1"/>
            <a:r>
              <a:rPr lang="en-US" dirty="0" smtClean="0">
                <a:solidFill>
                  <a:srgbClr val="102F4B"/>
                </a:solidFill>
              </a:rPr>
              <a:t>Vagrant (virtual machines)</a:t>
            </a:r>
          </a:p>
          <a:p>
            <a:pPr lvl="1"/>
            <a:r>
              <a:rPr lang="en-US" dirty="0" smtClean="0">
                <a:solidFill>
                  <a:srgbClr val="102F4B"/>
                </a:solidFill>
              </a:rPr>
              <a:t>Puppet (provisioning)</a:t>
            </a:r>
          </a:p>
          <a:p>
            <a:pPr lvl="1"/>
            <a:r>
              <a:rPr lang="en-US" dirty="0" smtClean="0">
                <a:solidFill>
                  <a:srgbClr val="102F4B"/>
                </a:solidFill>
              </a:rPr>
              <a:t>Librarian Puppet (more provisioning)</a:t>
            </a:r>
          </a:p>
          <a:p>
            <a:pPr lvl="1"/>
            <a:r>
              <a:rPr lang="en-US" dirty="0" err="1" smtClean="0">
                <a:solidFill>
                  <a:srgbClr val="102F4B"/>
                </a:solidFill>
              </a:rPr>
              <a:t>Docker</a:t>
            </a:r>
            <a:r>
              <a:rPr lang="en-US" dirty="0" smtClean="0">
                <a:solidFill>
                  <a:srgbClr val="102F4B"/>
                </a:solidFill>
              </a:rPr>
              <a:t> (containers)</a:t>
            </a:r>
          </a:p>
          <a:p>
            <a:pPr marL="457200" lvl="1" indent="0">
              <a:buNone/>
            </a:pPr>
            <a:endParaRPr lang="en-US" dirty="0" smtClean="0">
              <a:solidFill>
                <a:srgbClr val="102F4B"/>
              </a:solidFill>
            </a:endParaRPr>
          </a:p>
          <a:p>
            <a:r>
              <a:rPr lang="en-US" dirty="0" smtClean="0">
                <a:solidFill>
                  <a:srgbClr val="102F4B"/>
                </a:solidFill>
              </a:rPr>
              <a:t>We practice Infrastructure as code</a:t>
            </a:r>
          </a:p>
          <a:p>
            <a:pPr lvl="1"/>
            <a:r>
              <a:rPr lang="en-US" dirty="0" smtClean="0">
                <a:solidFill>
                  <a:srgbClr val="102F4B"/>
                </a:solidFill>
              </a:rPr>
              <a:t>versioning </a:t>
            </a:r>
          </a:p>
          <a:p>
            <a:pPr lvl="1"/>
            <a:r>
              <a:rPr lang="en-US" dirty="0" smtClean="0">
                <a:solidFill>
                  <a:srgbClr val="102F4B"/>
                </a:solidFill>
              </a:rPr>
              <a:t>pull requests </a:t>
            </a:r>
          </a:p>
          <a:p>
            <a:pPr lvl="1"/>
            <a:r>
              <a:rPr lang="en-US" dirty="0" smtClean="0">
                <a:solidFill>
                  <a:srgbClr val="102F4B"/>
                </a:solidFill>
              </a:rPr>
              <a:t>code review </a:t>
            </a:r>
          </a:p>
          <a:p>
            <a:pPr lvl="1"/>
            <a:r>
              <a:rPr lang="en-US" dirty="0" smtClean="0">
                <a:solidFill>
                  <a:srgbClr val="102F4B"/>
                </a:solidFill>
              </a:rPr>
              <a:t>regression testing</a:t>
            </a:r>
          </a:p>
          <a:p>
            <a:pPr lvl="1"/>
            <a:r>
              <a:rPr lang="en-US" dirty="0" smtClean="0">
                <a:solidFill>
                  <a:srgbClr val="102F4B"/>
                </a:solidFill>
              </a:rPr>
              <a:t>reproducibility</a:t>
            </a:r>
            <a:endParaRPr lang="en-US" dirty="0">
              <a:solidFill>
                <a:srgbClr val="102F4B"/>
              </a:solidFill>
            </a:endParaRPr>
          </a:p>
        </p:txBody>
      </p:sp>
      <p:sp>
        <p:nvSpPr>
          <p:cNvPr id="7" name="TextBox 6"/>
          <p:cNvSpPr txBox="1"/>
          <p:nvPr/>
        </p:nvSpPr>
        <p:spPr>
          <a:xfrm>
            <a:off x="4659682" y="1167416"/>
            <a:ext cx="4176470" cy="4376583"/>
          </a:xfrm>
          <a:prstGeom prst="rect">
            <a:avLst/>
          </a:prstGeom>
          <a:noFill/>
        </p:spPr>
        <p:txBody>
          <a:bodyPr wrap="square" rtlCol="0">
            <a:spAutoFit/>
          </a:bodyPr>
          <a:lstStyle/>
          <a:p>
            <a:pPr marL="342900" lvl="1" indent="-342900" defTabSz="914400">
              <a:lnSpc>
                <a:spcPct val="80000"/>
              </a:lnSpc>
              <a:spcBef>
                <a:spcPct val="20000"/>
              </a:spcBef>
              <a:buFont typeface="Arial" panose="020B0604020202020204" pitchFamily="34" charset="0"/>
              <a:buChar char="•"/>
            </a:pPr>
            <a:r>
              <a:rPr lang="en-US" sz="2200" dirty="0">
                <a:solidFill>
                  <a:srgbClr val="102F4B"/>
                </a:solidFill>
              </a:rPr>
              <a:t>Linux base box</a:t>
            </a:r>
          </a:p>
          <a:p>
            <a:pPr marL="342900" lvl="1" indent="-342900" defTabSz="914400">
              <a:lnSpc>
                <a:spcPct val="80000"/>
              </a:lnSpc>
              <a:spcBef>
                <a:spcPct val="20000"/>
              </a:spcBef>
              <a:buFont typeface="Arial" panose="020B0604020202020204" pitchFamily="34" charset="0"/>
              <a:buChar char="•"/>
            </a:pPr>
            <a:r>
              <a:rPr lang="en-US" sz="2200" dirty="0">
                <a:solidFill>
                  <a:srgbClr val="102F4B"/>
                </a:solidFill>
              </a:rPr>
              <a:t>Puppet Librarian </a:t>
            </a:r>
          </a:p>
          <a:p>
            <a:pPr marL="742950" lvl="1" indent="-285750" defTabSz="914400">
              <a:lnSpc>
                <a:spcPct val="80000"/>
              </a:lnSpc>
              <a:spcBef>
                <a:spcPct val="20000"/>
              </a:spcBef>
              <a:buFont typeface="Arial" panose="020B0604020202020204" pitchFamily="34" charset="0"/>
              <a:buChar char="–"/>
            </a:pPr>
            <a:r>
              <a:rPr lang="en-US" sz="2000" dirty="0">
                <a:solidFill>
                  <a:srgbClr val="102F4B"/>
                </a:solidFill>
              </a:rPr>
              <a:t>to source modules for SBT, Java, MongoDB, and </a:t>
            </a:r>
            <a:r>
              <a:rPr lang="en-US" sz="2000" dirty="0" err="1">
                <a:solidFill>
                  <a:srgbClr val="102F4B"/>
                </a:solidFill>
              </a:rPr>
              <a:t>Docker</a:t>
            </a:r>
            <a:r>
              <a:rPr lang="en-US" sz="2000" dirty="0">
                <a:solidFill>
                  <a:srgbClr val="102F4B"/>
                </a:solidFill>
              </a:rPr>
              <a:t> </a:t>
            </a:r>
          </a:p>
          <a:p>
            <a:pPr marL="742950" lvl="1" indent="-285750" defTabSz="914400">
              <a:lnSpc>
                <a:spcPct val="80000"/>
              </a:lnSpc>
              <a:spcBef>
                <a:spcPct val="20000"/>
              </a:spcBef>
              <a:buFont typeface="Arial" panose="020B0604020202020204" pitchFamily="34" charset="0"/>
              <a:buChar char="–"/>
            </a:pPr>
            <a:r>
              <a:rPr lang="en-US" sz="2000" dirty="0">
                <a:solidFill>
                  <a:srgbClr val="102F4B"/>
                </a:solidFill>
              </a:rPr>
              <a:t>Installed in my base box (provision)</a:t>
            </a:r>
          </a:p>
          <a:p>
            <a:pPr marL="742950" lvl="1" indent="-285750" defTabSz="914400">
              <a:lnSpc>
                <a:spcPct val="80000"/>
              </a:lnSpc>
              <a:spcBef>
                <a:spcPct val="20000"/>
              </a:spcBef>
              <a:buFont typeface="Arial" panose="020B0604020202020204" pitchFamily="34" charset="0"/>
              <a:buChar char="–"/>
            </a:pPr>
            <a:r>
              <a:rPr lang="en-US" sz="2000" dirty="0">
                <a:solidFill>
                  <a:srgbClr val="102F4B"/>
                </a:solidFill>
              </a:rPr>
              <a:t>spin up and deploy a </a:t>
            </a:r>
            <a:r>
              <a:rPr lang="en-US" sz="2000" dirty="0" err="1">
                <a:solidFill>
                  <a:srgbClr val="102F4B"/>
                </a:solidFill>
              </a:rPr>
              <a:t>Docker</a:t>
            </a:r>
            <a:r>
              <a:rPr lang="en-US" sz="2000" dirty="0">
                <a:solidFill>
                  <a:srgbClr val="102F4B"/>
                </a:solidFill>
              </a:rPr>
              <a:t> container running </a:t>
            </a:r>
            <a:r>
              <a:rPr lang="en-US" sz="2000" dirty="0" err="1">
                <a:solidFill>
                  <a:srgbClr val="102F4B"/>
                </a:solidFill>
              </a:rPr>
              <a:t>StatsD</a:t>
            </a:r>
            <a:r>
              <a:rPr lang="en-US" sz="2000" dirty="0">
                <a:solidFill>
                  <a:srgbClr val="102F4B"/>
                </a:solidFill>
              </a:rPr>
              <a:t> and </a:t>
            </a:r>
            <a:r>
              <a:rPr lang="en-US" sz="2000" dirty="0" smtClean="0">
                <a:solidFill>
                  <a:srgbClr val="102F4B"/>
                </a:solidFill>
              </a:rPr>
              <a:t>Graphite</a:t>
            </a:r>
          </a:p>
          <a:p>
            <a:pPr lvl="1" defTabSz="914400">
              <a:lnSpc>
                <a:spcPct val="80000"/>
              </a:lnSpc>
              <a:spcBef>
                <a:spcPct val="20000"/>
              </a:spcBef>
            </a:pPr>
            <a:endParaRPr lang="en-US" sz="2000" dirty="0">
              <a:solidFill>
                <a:srgbClr val="102F4B"/>
              </a:solidFill>
            </a:endParaRPr>
          </a:p>
          <a:p>
            <a:pPr marL="342900" lvl="1" indent="-342900" defTabSz="914400">
              <a:lnSpc>
                <a:spcPct val="80000"/>
              </a:lnSpc>
              <a:spcBef>
                <a:spcPct val="20000"/>
              </a:spcBef>
              <a:buFont typeface="Arial" panose="020B0604020202020204" pitchFamily="34" charset="0"/>
              <a:buChar char="•"/>
            </a:pPr>
            <a:r>
              <a:rPr lang="en-US" sz="2200" dirty="0" smtClean="0">
                <a:solidFill>
                  <a:srgbClr val="102F4B"/>
                </a:solidFill>
              </a:rPr>
              <a:t>Run </a:t>
            </a:r>
            <a:r>
              <a:rPr lang="en-US" sz="2200" dirty="0">
                <a:solidFill>
                  <a:srgbClr val="102F4B"/>
                </a:solidFill>
              </a:rPr>
              <a:t>Play applications with SBT </a:t>
            </a:r>
            <a:r>
              <a:rPr lang="en-US" sz="2200" dirty="0" smtClean="0">
                <a:solidFill>
                  <a:srgbClr val="102F4B"/>
                </a:solidFill>
              </a:rPr>
              <a:t>and Java while running </a:t>
            </a:r>
            <a:r>
              <a:rPr lang="en-US" sz="2200" dirty="0">
                <a:solidFill>
                  <a:srgbClr val="102F4B"/>
                </a:solidFill>
              </a:rPr>
              <a:t>MongoDB, </a:t>
            </a:r>
            <a:r>
              <a:rPr lang="en-US" sz="2200" dirty="0" err="1">
                <a:solidFill>
                  <a:srgbClr val="102F4B"/>
                </a:solidFill>
              </a:rPr>
              <a:t>StatsD</a:t>
            </a:r>
            <a:r>
              <a:rPr lang="en-US" sz="2200" dirty="0">
                <a:solidFill>
                  <a:srgbClr val="102F4B"/>
                </a:solidFill>
              </a:rPr>
              <a:t>, and Graphite instances ready to use.</a:t>
            </a:r>
          </a:p>
          <a:p>
            <a:pPr marL="742950" lvl="1" indent="-285750" defTabSz="914400">
              <a:lnSpc>
                <a:spcPct val="80000"/>
              </a:lnSpc>
              <a:spcBef>
                <a:spcPct val="20000"/>
              </a:spcBef>
              <a:buFont typeface="Arial" panose="020B0604020202020204" pitchFamily="34" charset="0"/>
              <a:buChar char="–"/>
            </a:pPr>
            <a:endParaRPr lang="en-US" sz="2000" dirty="0">
              <a:solidFill>
                <a:srgbClr val="102F4B"/>
              </a:solidFill>
            </a:endParaRPr>
          </a:p>
        </p:txBody>
      </p:sp>
    </p:spTree>
    <p:extLst>
      <p:ext uri="{BB962C8B-B14F-4D97-AF65-F5344CB8AC3E}">
        <p14:creationId xmlns:p14="http://schemas.microsoft.com/office/powerpoint/2010/main" val="89664689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8050</TotalTime>
  <Words>1050</Words>
  <Application>Microsoft Macintosh PowerPoint</Application>
  <PresentationFormat>On-screen Show (4:3)</PresentationFormat>
  <Paragraphs>207</Paragraphs>
  <Slides>16</Slides>
  <Notes>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Concurrency: Reactive vs Shared State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Dana Peele</cp:lastModifiedBy>
  <cp:revision>44</cp:revision>
  <dcterms:created xsi:type="dcterms:W3CDTF">2012-09-07T19:34:33Z</dcterms:created>
  <dcterms:modified xsi:type="dcterms:W3CDTF">2015-06-16T15:39:33Z</dcterms:modified>
</cp:coreProperties>
</file>