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notesMasterIdLst>
    <p:notesMasterId r:id="rId20"/>
  </p:notesMasterIdLst>
  <p:sldIdLst>
    <p:sldId id="256" r:id="rId2"/>
    <p:sldId id="273" r:id="rId3"/>
    <p:sldId id="263" r:id="rId4"/>
    <p:sldId id="271" r:id="rId5"/>
    <p:sldId id="274" r:id="rId6"/>
    <p:sldId id="275" r:id="rId7"/>
    <p:sldId id="276" r:id="rId8"/>
    <p:sldId id="280" r:id="rId9"/>
    <p:sldId id="279" r:id="rId10"/>
    <p:sldId id="283" r:id="rId11"/>
    <p:sldId id="284" r:id="rId12"/>
    <p:sldId id="285" r:id="rId13"/>
    <p:sldId id="286" r:id="rId14"/>
    <p:sldId id="287" r:id="rId15"/>
    <p:sldId id="289" r:id="rId16"/>
    <p:sldId id="288" r:id="rId17"/>
    <p:sldId id="278" r:id="rId18"/>
    <p:sldId id="282"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F4B"/>
    <a:srgbClr val="FFFFFF"/>
    <a:srgbClr val="0F2B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66" autoAdjust="0"/>
    <p:restoredTop sz="79751" autoAdjust="0"/>
  </p:normalViewPr>
  <p:slideViewPr>
    <p:cSldViewPr snapToGrid="0" snapToObjects="1" showGuides="1">
      <p:cViewPr>
        <p:scale>
          <a:sx n="80" d="100"/>
          <a:sy n="80" d="100"/>
        </p:scale>
        <p:origin x="-2032" y="-488"/>
      </p:cViewPr>
      <p:guideLst>
        <p:guide orient="horz" pos="4070"/>
        <p:guide orient="horz" pos="3860"/>
        <p:guide orient="horz" pos="772"/>
        <p:guide orient="horz" pos="1300"/>
        <p:guide orient="horz" pos="463"/>
        <p:guide orient="horz" pos="296"/>
        <p:guide orient="horz" pos="2133"/>
        <p:guide pos="5461"/>
        <p:guide pos="2865"/>
        <p:guide pos="26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A264099-19E7-294B-9293-3A85FEE5B6C7}" type="datetimeFigureOut">
              <a:rPr lang="en-US" smtClean="0"/>
              <a:t>6/17/15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1073248B-147C-BA4E-8DD8-0D2978845817}" type="slidenum">
              <a:rPr lang="en-US" smtClean="0"/>
              <a:t>‹#›</a:t>
            </a:fld>
            <a:endParaRPr lang="en-US"/>
          </a:p>
        </p:txBody>
      </p:sp>
    </p:spTree>
    <p:extLst>
      <p:ext uri="{BB962C8B-B14F-4D97-AF65-F5344CB8AC3E}">
        <p14:creationId xmlns:p14="http://schemas.microsoft.com/office/powerpoint/2010/main" val="20678506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a:buChar char="•"/>
            </a:pPr>
            <a:r>
              <a:rPr lang="en-US" dirty="0" smtClean="0">
                <a:solidFill>
                  <a:srgbClr val="102F4B"/>
                </a:solidFill>
              </a:rPr>
              <a:t>Function Reactive Programming (Not the same as Reactive)- </a:t>
            </a:r>
            <a:r>
              <a:rPr lang="en-US" dirty="0" err="1" smtClean="0">
                <a:solidFill>
                  <a:srgbClr val="102F4B"/>
                </a:solidFill>
              </a:rPr>
              <a:t>composable</a:t>
            </a:r>
            <a:r>
              <a:rPr lang="en-US" dirty="0" smtClean="0">
                <a:solidFill>
                  <a:srgbClr val="102F4B"/>
                </a:solidFill>
              </a:rPr>
              <a:t> streams</a:t>
            </a:r>
          </a:p>
          <a:p>
            <a:pPr marL="628650" lvl="1" indent="-171450">
              <a:buFont typeface="Arial"/>
              <a:buChar char="•"/>
            </a:pPr>
            <a:r>
              <a:rPr lang="en-US" dirty="0" smtClean="0">
                <a:solidFill>
                  <a:srgbClr val="102F4B"/>
                </a:solidFill>
              </a:rPr>
              <a:t>Publisher/Subscriber- ex JavaScript event handling</a:t>
            </a:r>
          </a:p>
          <a:p>
            <a:pPr marL="628650" lvl="1" indent="-171450">
              <a:buFont typeface="Arial"/>
              <a:buChar char="•"/>
            </a:pPr>
            <a:r>
              <a:rPr lang="en-US" dirty="0" smtClean="0">
                <a:solidFill>
                  <a:srgbClr val="102F4B"/>
                </a:solidFill>
              </a:rPr>
              <a:t>Communicating sequential processes- similar to actor model (</a:t>
            </a:r>
            <a:r>
              <a:rPr lang="en-US" dirty="0" err="1" smtClean="0">
                <a:solidFill>
                  <a:srgbClr val="102F4B"/>
                </a:solidFill>
              </a:rPr>
              <a:t>Akka</a:t>
            </a:r>
            <a:r>
              <a:rPr lang="en-US" dirty="0" smtClean="0">
                <a:solidFill>
                  <a:srgbClr val="102F4B"/>
                </a:solidFill>
              </a:rPr>
              <a:t>) but messages are synchronous and processes are anonymous</a:t>
            </a:r>
          </a:p>
          <a:p>
            <a:pPr marL="628650" lvl="1" indent="-171450">
              <a:buFont typeface="Arial"/>
              <a:buChar char="•"/>
            </a:pPr>
            <a:r>
              <a:rPr lang="en-US" dirty="0" smtClean="0">
                <a:solidFill>
                  <a:srgbClr val="102F4B"/>
                </a:solidFill>
              </a:rPr>
              <a:t>Software transactional memory- analogous to database transactions, built into </a:t>
            </a:r>
            <a:r>
              <a:rPr lang="en-US" dirty="0" err="1" smtClean="0">
                <a:solidFill>
                  <a:srgbClr val="102F4B"/>
                </a:solidFill>
              </a:rPr>
              <a:t>Clojure</a:t>
            </a:r>
            <a:r>
              <a:rPr lang="en-US" dirty="0" smtClean="0">
                <a:solidFill>
                  <a:srgbClr val="102F4B"/>
                </a:solidFill>
              </a:rPr>
              <a:t> and implemented in many languages (Java, Haskell, </a:t>
            </a:r>
            <a:r>
              <a:rPr lang="en-US" dirty="0" err="1" smtClean="0">
                <a:solidFill>
                  <a:srgbClr val="102F4B"/>
                </a:solidFill>
              </a:rPr>
              <a:t>Ocaml</a:t>
            </a:r>
            <a:r>
              <a:rPr lang="en-US" dirty="0" smtClean="0">
                <a:solidFill>
                  <a:srgbClr val="102F4B"/>
                </a:solidFill>
              </a:rPr>
              <a:t>)</a:t>
            </a:r>
          </a:p>
          <a:p>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5</a:t>
            </a:fld>
            <a:endParaRPr lang="en-US"/>
          </a:p>
        </p:txBody>
      </p:sp>
    </p:spTree>
    <p:extLst>
      <p:ext uri="{BB962C8B-B14F-4D97-AF65-F5344CB8AC3E}">
        <p14:creationId xmlns:p14="http://schemas.microsoft.com/office/powerpoint/2010/main" val="324421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a:buChar char="•"/>
            </a:pPr>
            <a:r>
              <a:rPr lang="en-US" sz="3400" dirty="0" smtClean="0">
                <a:solidFill>
                  <a:srgbClr val="102F4B"/>
                </a:solidFill>
              </a:rPr>
              <a:t>Actors instead of threads</a:t>
            </a:r>
          </a:p>
          <a:p>
            <a:pPr marL="914400" lvl="1" indent="-457200">
              <a:buFont typeface="Arial"/>
              <a:buChar char="•"/>
            </a:pPr>
            <a:r>
              <a:rPr lang="en-US" sz="3000" dirty="0" smtClean="0">
                <a:solidFill>
                  <a:srgbClr val="102F4B"/>
                </a:solidFill>
              </a:rPr>
              <a:t>Lightweight, easy to reason about (actor’s are like people… specialized and one task at a time), delegate and supervise </a:t>
            </a:r>
          </a:p>
          <a:p>
            <a:pPr marL="457200" indent="-457200">
              <a:buFont typeface="Arial"/>
              <a:buChar char="•"/>
            </a:pPr>
            <a:r>
              <a:rPr lang="en-US" sz="3400" dirty="0" smtClean="0">
                <a:solidFill>
                  <a:srgbClr val="102F4B"/>
                </a:solidFill>
              </a:rPr>
              <a:t>Actors communicate with message passing</a:t>
            </a:r>
            <a:endParaRPr lang="en-US" sz="3000" dirty="0" smtClean="0">
              <a:solidFill>
                <a:srgbClr val="102F4B"/>
              </a:solidFill>
            </a:endParaRPr>
          </a:p>
          <a:p>
            <a:pPr marL="914400" lvl="1" indent="-457200">
              <a:buFont typeface="Arial"/>
              <a:buChar char="•"/>
            </a:pPr>
            <a:r>
              <a:rPr lang="en-US" sz="3000" dirty="0" smtClean="0">
                <a:solidFill>
                  <a:srgbClr val="102F4B"/>
                </a:solidFill>
              </a:rPr>
              <a:t>Messages are objects containing information, they aren’t imperative, they’re reacted to</a:t>
            </a:r>
          </a:p>
          <a:p>
            <a:pPr marL="457200" indent="-457200">
              <a:buFont typeface="Arial"/>
              <a:buChar char="•"/>
            </a:pPr>
            <a:r>
              <a:rPr lang="en-US" sz="3400" dirty="0" smtClean="0">
                <a:solidFill>
                  <a:srgbClr val="102F4B"/>
                </a:solidFill>
              </a:rPr>
              <a:t>Mutable state</a:t>
            </a:r>
          </a:p>
          <a:p>
            <a:pPr marL="914400" lvl="1" indent="-457200">
              <a:buFont typeface="Arial"/>
              <a:buChar char="•"/>
            </a:pPr>
            <a:r>
              <a:rPr lang="en-US" sz="3000" dirty="0" smtClean="0">
                <a:solidFill>
                  <a:srgbClr val="102F4B"/>
                </a:solidFill>
              </a:rPr>
              <a:t>But only an actor can change itself (state isn’t shared)</a:t>
            </a:r>
          </a:p>
          <a:p>
            <a:pPr marL="457200" indent="-457200">
              <a:buFont typeface="Arial"/>
              <a:buChar char="•"/>
            </a:pPr>
            <a:r>
              <a:rPr lang="en-US" sz="3400" dirty="0" smtClean="0">
                <a:solidFill>
                  <a:srgbClr val="102F4B"/>
                </a:solidFill>
              </a:rPr>
              <a:t>Each actor has a mailbox (queue)</a:t>
            </a:r>
          </a:p>
          <a:p>
            <a:pPr marL="914400" lvl="1" indent="-457200">
              <a:buFont typeface="Arial"/>
              <a:buChar char="•"/>
            </a:pPr>
            <a:r>
              <a:rPr lang="en-US" sz="3000" dirty="0" smtClean="0">
                <a:solidFill>
                  <a:srgbClr val="102F4B"/>
                </a:solidFill>
              </a:rPr>
              <a:t>Synchronous message processing (No locks, blocking, or thread sleep)</a:t>
            </a:r>
          </a:p>
          <a:p>
            <a:pPr marL="457200" indent="-457200">
              <a:buFont typeface="Arial"/>
              <a:buChar char="•"/>
            </a:pPr>
            <a:r>
              <a:rPr lang="en-US" sz="3400" dirty="0" smtClean="0">
                <a:solidFill>
                  <a:srgbClr val="102F4B"/>
                </a:solidFill>
              </a:rPr>
              <a:t>Loose coupling</a:t>
            </a:r>
          </a:p>
          <a:p>
            <a:pPr marL="914400" lvl="1" indent="-457200">
              <a:buFont typeface="Arial"/>
              <a:buChar char="•"/>
            </a:pPr>
            <a:r>
              <a:rPr lang="en-US" sz="3000" dirty="0" smtClean="0">
                <a:solidFill>
                  <a:srgbClr val="102F4B"/>
                </a:solidFill>
              </a:rPr>
              <a:t>Messages are strongly typed, receive method that processes them isn’t</a:t>
            </a:r>
          </a:p>
          <a:p>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7</a:t>
            </a:fld>
            <a:endParaRPr lang="en-US"/>
          </a:p>
        </p:txBody>
      </p:sp>
    </p:spTree>
    <p:extLst>
      <p:ext uri="{BB962C8B-B14F-4D97-AF65-F5344CB8AC3E}">
        <p14:creationId xmlns:p14="http://schemas.microsoft.com/office/powerpoint/2010/main" val="191509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8</a:t>
            </a:fld>
            <a:endParaRPr lang="en-US"/>
          </a:p>
        </p:txBody>
      </p:sp>
    </p:spTree>
    <p:extLst>
      <p:ext uri="{BB962C8B-B14F-4D97-AF65-F5344CB8AC3E}">
        <p14:creationId xmlns:p14="http://schemas.microsoft.com/office/powerpoint/2010/main" val="80772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column is </a:t>
            </a:r>
            <a:r>
              <a:rPr lang="en-US" dirty="0" err="1" smtClean="0"/>
              <a:t>Dev</a:t>
            </a:r>
            <a:r>
              <a:rPr lang="en-US" dirty="0" smtClean="0"/>
              <a:t> Ops used</a:t>
            </a:r>
            <a:r>
              <a:rPr lang="en-US" baseline="0" dirty="0" smtClean="0"/>
              <a:t> in this </a:t>
            </a:r>
            <a:r>
              <a:rPr lang="en-US" baseline="0" smtClean="0"/>
              <a:t>demo. </a:t>
            </a:r>
            <a:r>
              <a:rPr lang="en-US" smtClean="0"/>
              <a:t>Now</a:t>
            </a:r>
            <a:r>
              <a:rPr lang="en-US" baseline="0" smtClean="0"/>
              <a:t> </a:t>
            </a:r>
            <a:r>
              <a:rPr lang="en-US" baseline="0" dirty="0" smtClean="0"/>
              <a:t>let’s look at code!!!</a:t>
            </a:r>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9</a:t>
            </a:fld>
            <a:endParaRPr lang="en-US"/>
          </a:p>
        </p:txBody>
      </p:sp>
    </p:spTree>
    <p:extLst>
      <p:ext uri="{BB962C8B-B14F-4D97-AF65-F5344CB8AC3E}">
        <p14:creationId xmlns:p14="http://schemas.microsoft.com/office/powerpoint/2010/main" val="3099288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a:buChar char="•"/>
            </a:pPr>
            <a:r>
              <a:rPr lang="en-US" dirty="0" smtClean="0"/>
              <a:t>Handler methods</a:t>
            </a:r>
            <a:endParaRPr lang="en-US" sz="2400" dirty="0" smtClean="0"/>
          </a:p>
          <a:p>
            <a:pPr marL="1085850" lvl="2" indent="-171450">
              <a:buFont typeface="Arial"/>
              <a:buChar char="•"/>
            </a:pPr>
            <a:r>
              <a:rPr lang="en-US" dirty="0" err="1" smtClean="0"/>
              <a:t>getInventory</a:t>
            </a:r>
            <a:endParaRPr lang="en-US" dirty="0" smtClean="0"/>
          </a:p>
          <a:p>
            <a:pPr marL="1085850" lvl="2" indent="-171450">
              <a:buFont typeface="Arial"/>
              <a:buChar char="•"/>
            </a:pPr>
            <a:r>
              <a:rPr lang="en-US" dirty="0" err="1" smtClean="0"/>
              <a:t>updateInventory</a:t>
            </a:r>
            <a:endParaRPr lang="en-US" dirty="0" smtClean="0"/>
          </a:p>
          <a:p>
            <a:pPr marL="1543050" lvl="3" indent="-171450">
              <a:buFont typeface="Arial"/>
              <a:buChar char="•"/>
            </a:pPr>
            <a:r>
              <a:rPr lang="en-US" dirty="0" smtClean="0"/>
              <a:t>Persists the new value to Mongo if quantity changes</a:t>
            </a:r>
          </a:p>
          <a:p>
            <a:pPr marL="1085850" marR="0" lvl="2"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Both handler methods respond to the request and then send out metrics.</a:t>
            </a:r>
            <a:endParaRPr lang="en-US" sz="1100" dirty="0" smtClean="0"/>
          </a:p>
          <a:p>
            <a:pPr marL="1085850" lvl="2" indent="-171450">
              <a:buFont typeface="Arial"/>
              <a:buChar char="•"/>
            </a:pPr>
            <a:endParaRPr lang="en-US" dirty="0" smtClean="0"/>
          </a:p>
          <a:p>
            <a:pPr marL="1085850" lvl="2" indent="-171450">
              <a:buFont typeface="Arial"/>
              <a:buChar char="•"/>
            </a:pPr>
            <a:endParaRPr lang="en-US" sz="1400" dirty="0" smtClean="0"/>
          </a:p>
          <a:p>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11</a:t>
            </a:fld>
            <a:endParaRPr lang="en-US"/>
          </a:p>
        </p:txBody>
      </p:sp>
    </p:spTree>
    <p:extLst>
      <p:ext uri="{BB962C8B-B14F-4D97-AF65-F5344CB8AC3E}">
        <p14:creationId xmlns:p14="http://schemas.microsoft.com/office/powerpoint/2010/main" val="20602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1" indent="-342900" algn="l" defTabSz="457200" rtl="0" eaLnBrk="1" fontAlgn="auto" latinLnBrk="0" hangingPunct="1">
              <a:lnSpc>
                <a:spcPct val="100000"/>
              </a:lnSpc>
              <a:spcBef>
                <a:spcPts val="0"/>
              </a:spcBef>
              <a:spcAft>
                <a:spcPts val="0"/>
              </a:spcAft>
              <a:buClrTx/>
              <a:buSzTx/>
              <a:buFont typeface="Arial"/>
              <a:buChar char="•"/>
              <a:tabLst/>
              <a:defRPr/>
            </a:pPr>
            <a:r>
              <a:rPr lang="en-US" sz="2400" dirty="0" smtClean="0"/>
              <a:t>Dirty reads but synchronized writes using a lock. </a:t>
            </a:r>
          </a:p>
        </p:txBody>
      </p:sp>
      <p:sp>
        <p:nvSpPr>
          <p:cNvPr id="4" name="Slide Number Placeholder 3"/>
          <p:cNvSpPr>
            <a:spLocks noGrp="1"/>
          </p:cNvSpPr>
          <p:nvPr>
            <p:ph type="sldNum" sz="quarter" idx="10"/>
          </p:nvPr>
        </p:nvSpPr>
        <p:spPr/>
        <p:txBody>
          <a:bodyPr/>
          <a:lstStyle/>
          <a:p>
            <a:fld id="{1073248B-147C-BA4E-8DD8-0D2978845817}" type="slidenum">
              <a:rPr lang="en-US" smtClean="0"/>
              <a:t>13</a:t>
            </a:fld>
            <a:endParaRPr lang="en-US"/>
          </a:p>
        </p:txBody>
      </p:sp>
    </p:spTree>
    <p:extLst>
      <p:ext uri="{BB962C8B-B14F-4D97-AF65-F5344CB8AC3E}">
        <p14:creationId xmlns:p14="http://schemas.microsoft.com/office/powerpoint/2010/main" val="247417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buFont typeface="Arial"/>
              <a:buChar char="•"/>
            </a:pPr>
            <a:r>
              <a:rPr lang="en-US" sz="2400" dirty="0" smtClean="0"/>
              <a:t>Actor system</a:t>
            </a:r>
          </a:p>
          <a:p>
            <a:pPr marL="1257300" lvl="2" indent="-342900">
              <a:buFont typeface="Arial"/>
              <a:buChar char="•"/>
            </a:pPr>
            <a:r>
              <a:rPr lang="en-US" sz="2400" dirty="0" smtClean="0"/>
              <a:t>actor hierarchy that shares configuration.</a:t>
            </a:r>
          </a:p>
          <a:p>
            <a:pPr marL="1085850" lvl="2" indent="-171450">
              <a:buFont typeface="Arial"/>
              <a:buChar char="•"/>
            </a:pPr>
            <a:r>
              <a:rPr lang="en-US" dirty="0" smtClean="0"/>
              <a:t>Play has it’s own internal actor system that we can use if we only have a couple of actors. </a:t>
            </a:r>
          </a:p>
          <a:p>
            <a:pPr marL="1085850" lvl="2" indent="-171450">
              <a:buFont typeface="Arial"/>
              <a:buChar char="•"/>
            </a:pPr>
            <a:r>
              <a:rPr lang="en-US" dirty="0" smtClean="0"/>
              <a:t>But since we have 1100 actors and we’re expecting a lot of load on the site we create another actor system to separate the http server from the application layer.</a:t>
            </a:r>
          </a:p>
          <a:p>
            <a:pPr marL="628650" lvl="1" indent="-171450">
              <a:buFont typeface="Arial"/>
              <a:buChar char="•"/>
            </a:pPr>
            <a:r>
              <a:rPr lang="en-US" dirty="0" smtClean="0"/>
              <a:t>Initialize the actors</a:t>
            </a:r>
            <a:endParaRPr lang="en-US" sz="2400" dirty="0" smtClean="0"/>
          </a:p>
          <a:p>
            <a:pPr marL="1085850" lvl="2" indent="-171450">
              <a:buFont typeface="Arial"/>
              <a:buChar char="•"/>
            </a:pPr>
            <a:r>
              <a:rPr lang="en-US" dirty="0" smtClean="0"/>
              <a:t>For each </a:t>
            </a:r>
            <a:r>
              <a:rPr lang="en-US" dirty="0" err="1" smtClean="0"/>
              <a:t>sku</a:t>
            </a:r>
            <a:r>
              <a:rPr lang="en-US" dirty="0" smtClean="0"/>
              <a:t> we instantiate an </a:t>
            </a:r>
            <a:r>
              <a:rPr lang="en-US" dirty="0" err="1" smtClean="0"/>
              <a:t>InventoryUpdater</a:t>
            </a:r>
            <a:r>
              <a:rPr lang="en-US" dirty="0" smtClean="0"/>
              <a:t> actor and a pool of 10 </a:t>
            </a:r>
            <a:r>
              <a:rPr lang="en-US" dirty="0" err="1" smtClean="0"/>
              <a:t>InventoryGetter</a:t>
            </a:r>
            <a:r>
              <a:rPr lang="en-US" dirty="0" smtClean="0"/>
              <a:t> actors. </a:t>
            </a:r>
            <a:endParaRPr lang="en-US" sz="2000" dirty="0" smtClean="0"/>
          </a:p>
          <a:p>
            <a:pPr marL="1085850" lvl="2" indent="-171450">
              <a:buFont typeface="Arial"/>
              <a:buChar char="•"/>
            </a:pPr>
            <a:r>
              <a:rPr lang="en-US" dirty="0" smtClean="0"/>
              <a:t>This bring up a crucial point in regards to </a:t>
            </a:r>
            <a:r>
              <a:rPr lang="en-US" dirty="0" err="1" smtClean="0"/>
              <a:t>Akka</a:t>
            </a:r>
            <a:r>
              <a:rPr lang="en-US" dirty="0" smtClean="0"/>
              <a:t> design. </a:t>
            </a:r>
            <a:endParaRPr lang="en-US" sz="2000" dirty="0" smtClean="0"/>
          </a:p>
          <a:p>
            <a:pPr marL="1543050" lvl="3" indent="-171450">
              <a:buFont typeface="Arial"/>
              <a:buChar char="•"/>
            </a:pPr>
            <a:r>
              <a:rPr lang="en-US" dirty="0" smtClean="0"/>
              <a:t>We don’t have a pool of actors with access to all inventory, that would require shared-state which we are avoiding.</a:t>
            </a:r>
            <a:endParaRPr lang="en-US" sz="1800" dirty="0" smtClean="0"/>
          </a:p>
          <a:p>
            <a:pPr marL="1543050" lvl="3" indent="-171450">
              <a:buFont typeface="Arial"/>
              <a:buChar char="•"/>
            </a:pPr>
            <a:r>
              <a:rPr lang="en-US" dirty="0" smtClean="0"/>
              <a:t>So instead we essentially shard the data by </a:t>
            </a:r>
            <a:r>
              <a:rPr lang="en-US" dirty="0" err="1" smtClean="0"/>
              <a:t>sku</a:t>
            </a:r>
            <a:r>
              <a:rPr lang="en-US" dirty="0" smtClean="0"/>
              <a:t> so that we are able to multithread the processing.</a:t>
            </a:r>
          </a:p>
        </p:txBody>
      </p:sp>
      <p:sp>
        <p:nvSpPr>
          <p:cNvPr id="4" name="Slide Number Placeholder 3"/>
          <p:cNvSpPr>
            <a:spLocks noGrp="1"/>
          </p:cNvSpPr>
          <p:nvPr>
            <p:ph type="sldNum" sz="quarter" idx="10"/>
          </p:nvPr>
        </p:nvSpPr>
        <p:spPr/>
        <p:txBody>
          <a:bodyPr/>
          <a:lstStyle/>
          <a:p>
            <a:fld id="{1073248B-147C-BA4E-8DD8-0D2978845817}" type="slidenum">
              <a:rPr lang="en-US" smtClean="0"/>
              <a:t>14</a:t>
            </a:fld>
            <a:endParaRPr lang="en-US"/>
          </a:p>
        </p:txBody>
      </p:sp>
    </p:spTree>
    <p:extLst>
      <p:ext uri="{BB962C8B-B14F-4D97-AF65-F5344CB8AC3E}">
        <p14:creationId xmlns:p14="http://schemas.microsoft.com/office/powerpoint/2010/main" val="271419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a:buChar char="•"/>
            </a:pPr>
            <a:r>
              <a:rPr lang="en-US" dirty="0" err="1" smtClean="0"/>
              <a:t>inventoryUpdater</a:t>
            </a:r>
            <a:r>
              <a:rPr lang="en-US" dirty="0" smtClean="0"/>
              <a:t> ! </a:t>
            </a:r>
            <a:r>
              <a:rPr lang="en-US" dirty="0" err="1" smtClean="0"/>
              <a:t>RegisterListener</a:t>
            </a:r>
            <a:r>
              <a:rPr lang="en-US" dirty="0" smtClean="0"/>
              <a:t>(</a:t>
            </a:r>
            <a:r>
              <a:rPr lang="en-US" dirty="0" err="1" smtClean="0"/>
              <a:t>routee</a:t>
            </a:r>
            <a:r>
              <a:rPr lang="en-US" dirty="0" smtClean="0"/>
              <a:t>)- Register getters as listeners for each updater</a:t>
            </a:r>
          </a:p>
          <a:p>
            <a:pPr marL="1085850" lvl="2" indent="-171450">
              <a:buFont typeface="Arial"/>
              <a:buChar char="•"/>
            </a:pPr>
            <a:r>
              <a:rPr lang="en-US" dirty="0" smtClean="0"/>
              <a:t>We’ll look at the code in the actors related to this later but what is happening here is that each of the 10 </a:t>
            </a:r>
            <a:r>
              <a:rPr lang="en-US" dirty="0" err="1" smtClean="0"/>
              <a:t>InventoryGetter’s</a:t>
            </a:r>
            <a:r>
              <a:rPr lang="en-US" dirty="0" smtClean="0"/>
              <a:t> is registering with the corresponding </a:t>
            </a:r>
            <a:r>
              <a:rPr lang="en-US" dirty="0" err="1" smtClean="0"/>
              <a:t>InventoryUpdater</a:t>
            </a:r>
            <a:r>
              <a:rPr lang="en-US" dirty="0" smtClean="0"/>
              <a:t> so that when it changes the inventory it can send them a message to tell them to update their inventory as well.</a:t>
            </a:r>
          </a:p>
          <a:p>
            <a:pPr marL="628650" lvl="1" indent="-171450">
              <a:buFont typeface="Arial"/>
              <a:buChar char="•"/>
            </a:pPr>
            <a:r>
              <a:rPr lang="en-US" sz="2000" dirty="0" smtClean="0"/>
              <a:t>Handlers</a:t>
            </a:r>
          </a:p>
          <a:p>
            <a:pPr marL="1085850" lvl="2" indent="-171450">
              <a:buFont typeface="Arial"/>
              <a:buChar char="•"/>
            </a:pPr>
            <a:r>
              <a:rPr lang="en-US" sz="2000" dirty="0" smtClean="0"/>
              <a:t>Ask</a:t>
            </a:r>
            <a:r>
              <a:rPr lang="en-US" sz="2000" baseline="0" dirty="0" smtClean="0"/>
              <a:t> the actor for a reply to get or update</a:t>
            </a:r>
          </a:p>
          <a:p>
            <a:pPr marL="1085850" lvl="2" indent="-171450">
              <a:buFont typeface="Arial"/>
              <a:buChar char="•"/>
            </a:pPr>
            <a:r>
              <a:rPr lang="en-US" sz="2000" baseline="0" dirty="0" smtClean="0"/>
              <a:t>This creates a future that (may) complete with response</a:t>
            </a:r>
          </a:p>
          <a:p>
            <a:pPr marL="1085850" lvl="2" indent="-171450">
              <a:buFont typeface="Arial"/>
              <a:buChar char="•"/>
            </a:pPr>
            <a:r>
              <a:rPr lang="en-US" sz="2000" baseline="0" dirty="0" smtClean="0"/>
              <a:t>On completion of future send metrics</a:t>
            </a:r>
            <a:endParaRPr lang="en-US" sz="2000" dirty="0" smtClean="0"/>
          </a:p>
          <a:p>
            <a:pPr marL="1543050" lvl="3" indent="-171450">
              <a:buFont typeface="Arial"/>
              <a:buChar char="•"/>
            </a:pPr>
            <a:endParaRPr lang="en-US" sz="1800" dirty="0" smtClean="0"/>
          </a:p>
          <a:p>
            <a:pPr marL="1085850" lvl="2" indent="-171450">
              <a:buFont typeface="Arial"/>
              <a:buChar char="•"/>
            </a:pPr>
            <a:endParaRPr lang="en-US" dirty="0" smtClean="0"/>
          </a:p>
        </p:txBody>
      </p:sp>
      <p:sp>
        <p:nvSpPr>
          <p:cNvPr id="4" name="Slide Number Placeholder 3"/>
          <p:cNvSpPr>
            <a:spLocks noGrp="1"/>
          </p:cNvSpPr>
          <p:nvPr>
            <p:ph type="sldNum" sz="quarter" idx="10"/>
          </p:nvPr>
        </p:nvSpPr>
        <p:spPr/>
        <p:txBody>
          <a:bodyPr/>
          <a:lstStyle/>
          <a:p>
            <a:fld id="{1073248B-147C-BA4E-8DD8-0D2978845817}" type="slidenum">
              <a:rPr lang="en-US" smtClean="0"/>
              <a:t>15</a:t>
            </a:fld>
            <a:endParaRPr lang="en-US"/>
          </a:p>
        </p:txBody>
      </p:sp>
    </p:spTree>
    <p:extLst>
      <p:ext uri="{BB962C8B-B14F-4D97-AF65-F5344CB8AC3E}">
        <p14:creationId xmlns:p14="http://schemas.microsoft.com/office/powerpoint/2010/main" val="271419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EventSource</a:t>
            </a:r>
            <a:r>
              <a:rPr lang="en-US" dirty="0" smtClean="0"/>
              <a:t> </a:t>
            </a:r>
          </a:p>
          <a:p>
            <a:pPr marL="628650" lvl="1" indent="-171450">
              <a:buFont typeface="Arial"/>
              <a:buChar char="•"/>
            </a:pPr>
            <a:r>
              <a:rPr lang="en-US" dirty="0" smtClean="0"/>
              <a:t>Actor trait that we will mix in to the </a:t>
            </a:r>
            <a:r>
              <a:rPr lang="en-US" dirty="0" err="1" smtClean="0"/>
              <a:t>InventoryUpdater</a:t>
            </a:r>
            <a:r>
              <a:rPr lang="en-US" dirty="0" smtClean="0"/>
              <a:t> actor that allows the </a:t>
            </a:r>
            <a:r>
              <a:rPr lang="en-US" dirty="0" err="1" smtClean="0"/>
              <a:t>InventoryGetter</a:t>
            </a:r>
            <a:r>
              <a:rPr lang="en-US" dirty="0" smtClean="0"/>
              <a:t> actors to register to receive messages.</a:t>
            </a:r>
          </a:p>
          <a:p>
            <a:pPr marL="800100" marR="0" lvl="1" indent="-342900" algn="l" defTabSz="457200" rtl="0" eaLnBrk="1" fontAlgn="auto" latinLnBrk="0" hangingPunct="1">
              <a:lnSpc>
                <a:spcPct val="100000"/>
              </a:lnSpc>
              <a:spcBef>
                <a:spcPts val="0"/>
              </a:spcBef>
              <a:spcAft>
                <a:spcPts val="0"/>
              </a:spcAft>
              <a:buClrTx/>
              <a:buSzTx/>
              <a:buFont typeface="Arial"/>
              <a:buChar char="•"/>
              <a:tabLst/>
              <a:defRPr/>
            </a:pPr>
            <a:r>
              <a:rPr lang="en-US" sz="2400" dirty="0" smtClean="0"/>
              <a:t>Defines a partial function of type Receive where we accept messages to register and unregister listeners and store them in a vector.</a:t>
            </a:r>
          </a:p>
          <a:p>
            <a:pPr marL="171450" indent="-171450">
              <a:buFont typeface="Arial"/>
              <a:buChar char="•"/>
            </a:pPr>
            <a:r>
              <a:rPr lang="en-US" dirty="0" err="1" smtClean="0"/>
              <a:t>InventoryUpdater</a:t>
            </a:r>
            <a:endParaRPr lang="en-US" dirty="0" smtClean="0"/>
          </a:p>
          <a:p>
            <a:pPr marL="628650" lvl="1" indent="-171450">
              <a:buFont typeface="Arial"/>
              <a:buChar char="•"/>
            </a:pPr>
            <a:r>
              <a:rPr lang="en-US" dirty="0" smtClean="0"/>
              <a:t>Companion object defining messages. </a:t>
            </a:r>
          </a:p>
          <a:p>
            <a:pPr marL="628650" lvl="1" indent="-171450">
              <a:buFont typeface="Arial"/>
              <a:buChar char="•"/>
            </a:pPr>
            <a:r>
              <a:rPr lang="en-US" dirty="0" smtClean="0"/>
              <a:t>Constructor parameters to initialize state  </a:t>
            </a:r>
            <a:endParaRPr lang="en-US" sz="2400" dirty="0" smtClean="0"/>
          </a:p>
          <a:p>
            <a:pPr marL="628650" lvl="1" indent="-171450">
              <a:buFont typeface="Arial"/>
              <a:buChar char="•"/>
            </a:pPr>
            <a:r>
              <a:rPr lang="en-US" dirty="0" smtClean="0"/>
              <a:t>Method to persists inventory to the database and an immediate call to this method to persist initial inventory </a:t>
            </a:r>
          </a:p>
          <a:p>
            <a:pPr marL="628650" lvl="1" indent="-171450">
              <a:buFont typeface="Arial"/>
              <a:buChar char="•"/>
            </a:pPr>
            <a:r>
              <a:rPr lang="en-US" dirty="0" smtClean="0"/>
              <a:t>Partial function, to handle incoming requests to modify the inventory. </a:t>
            </a:r>
          </a:p>
          <a:p>
            <a:pPr marL="1085850" lvl="2" indent="-171450">
              <a:buFont typeface="Arial"/>
              <a:buChar char="•"/>
            </a:pPr>
            <a:r>
              <a:rPr lang="en-US" dirty="0" smtClean="0"/>
              <a:t>Confirms that the request is valid (i.e. we have enough inventory to satisfy it), </a:t>
            </a:r>
          </a:p>
          <a:p>
            <a:pPr marL="1085850" lvl="2" indent="-171450">
              <a:buFont typeface="Arial"/>
              <a:buChar char="•"/>
            </a:pPr>
            <a:r>
              <a:rPr lang="en-US" dirty="0" smtClean="0"/>
              <a:t>Updates the quantity</a:t>
            </a:r>
          </a:p>
          <a:p>
            <a:pPr marL="1085850" lvl="2" indent="-171450">
              <a:buFont typeface="Arial"/>
              <a:buChar char="•"/>
            </a:pPr>
            <a:r>
              <a:rPr lang="en-US" dirty="0" smtClean="0"/>
              <a:t>Sends a message to all the listeners (the </a:t>
            </a:r>
            <a:r>
              <a:rPr lang="en-US" dirty="0" err="1" smtClean="0"/>
              <a:t>InventoryGetter’s</a:t>
            </a:r>
            <a:r>
              <a:rPr lang="en-US" dirty="0" smtClean="0"/>
              <a:t>) to update their inventory</a:t>
            </a:r>
          </a:p>
          <a:p>
            <a:pPr marL="1085850" lvl="2" indent="-171450">
              <a:buFont typeface="Arial"/>
              <a:buChar char="•"/>
            </a:pPr>
            <a:r>
              <a:rPr lang="en-US" dirty="0" smtClean="0"/>
              <a:t>Persists to mongo if appropriate</a:t>
            </a:r>
          </a:p>
          <a:p>
            <a:pPr marL="1085850" lvl="2" indent="-171450">
              <a:buFont typeface="Arial"/>
              <a:buChar char="•"/>
            </a:pPr>
            <a:r>
              <a:rPr lang="en-US" dirty="0" smtClean="0"/>
              <a:t>Send the response back to the http client to complete the future</a:t>
            </a:r>
            <a:endParaRPr lang="en-US" sz="2400" dirty="0" smtClean="0"/>
          </a:p>
          <a:p>
            <a:pPr marL="628650" lvl="1" indent="-171450">
              <a:buFont typeface="Arial"/>
              <a:buChar char="•"/>
            </a:pPr>
            <a:r>
              <a:rPr lang="en-US" dirty="0" smtClean="0"/>
              <a:t>Finally we set the receive method for this actor (where all incoming messages are sent) to a combination of the partial function we just defined and the one from the </a:t>
            </a:r>
            <a:r>
              <a:rPr lang="en-US" dirty="0" err="1" smtClean="0"/>
              <a:t>EventSource</a:t>
            </a:r>
            <a:r>
              <a:rPr lang="en-US" dirty="0" smtClean="0"/>
              <a:t> trait by using </a:t>
            </a:r>
            <a:r>
              <a:rPr lang="en-US" dirty="0" err="1" smtClean="0"/>
              <a:t>orElse</a:t>
            </a:r>
            <a:r>
              <a:rPr lang="en-US" dirty="0" smtClean="0"/>
              <a:t>. Basically this says, if the message isn’t handled by the first partial function, try the 2nd one.</a:t>
            </a:r>
          </a:p>
          <a:p>
            <a:pPr marL="171450" indent="-171450">
              <a:buFont typeface="Arial"/>
              <a:buChar char="•"/>
            </a:pPr>
            <a:r>
              <a:rPr lang="en-US" dirty="0" err="1" smtClean="0"/>
              <a:t>InventoryGetter</a:t>
            </a:r>
            <a:endParaRPr lang="en-US" dirty="0" smtClean="0"/>
          </a:p>
          <a:p>
            <a:pPr marL="800100" lvl="1" indent="-342900">
              <a:buFont typeface="Arial"/>
              <a:buChar char="•"/>
            </a:pPr>
            <a:r>
              <a:rPr lang="en-US" sz="2400" dirty="0" smtClean="0"/>
              <a:t>Similar to but simpler than the </a:t>
            </a:r>
            <a:r>
              <a:rPr lang="en-US" sz="2400" dirty="0" err="1" smtClean="0"/>
              <a:t>InventoryUpdater</a:t>
            </a:r>
            <a:endParaRPr lang="en-US" sz="2400" dirty="0" smtClean="0"/>
          </a:p>
          <a:p>
            <a:pPr marL="800100" lvl="1" indent="-342900">
              <a:buFont typeface="Arial"/>
              <a:buChar char="•"/>
            </a:pPr>
            <a:r>
              <a:rPr lang="en-US" sz="2400" dirty="0" smtClean="0"/>
              <a:t>Handles requests for the current inventory level of the product</a:t>
            </a:r>
          </a:p>
          <a:p>
            <a:pPr marL="342900" lvl="0" indent="-342900">
              <a:buFont typeface="Arial"/>
              <a:buChar char="•"/>
            </a:pPr>
            <a:r>
              <a:rPr lang="en-US" sz="2400" dirty="0" smtClean="0"/>
              <a:t>NOW WE RUN</a:t>
            </a:r>
            <a:r>
              <a:rPr lang="en-US" sz="2400" baseline="0" dirty="0" smtClean="0"/>
              <a:t> THE CODE</a:t>
            </a:r>
          </a:p>
          <a:p>
            <a:pPr marL="800100" lvl="1" indent="-342900">
              <a:buFont typeface="Arial"/>
              <a:buChar char="•"/>
            </a:pPr>
            <a:r>
              <a:rPr lang="en-US" sz="2400" baseline="0" dirty="0" smtClean="0"/>
              <a:t>Vagrant up</a:t>
            </a:r>
          </a:p>
          <a:p>
            <a:pPr marL="800100" lvl="1" indent="-342900">
              <a:buFont typeface="Arial"/>
              <a:buChar char="•"/>
            </a:pPr>
            <a:r>
              <a:rPr lang="en-US" sz="2400" baseline="0" dirty="0" smtClean="0"/>
              <a:t>Start web apps</a:t>
            </a:r>
          </a:p>
          <a:p>
            <a:pPr marL="800100" lvl="1" indent="-342900">
              <a:buFont typeface="Arial"/>
              <a:buChar char="•"/>
            </a:pPr>
            <a:r>
              <a:rPr lang="en-US" sz="2400" baseline="0" dirty="0" smtClean="0"/>
              <a:t>Hit web apps from command line and browser</a:t>
            </a:r>
          </a:p>
          <a:p>
            <a:pPr marL="800100" lvl="1" indent="-342900">
              <a:buFont typeface="Arial"/>
              <a:buChar char="•"/>
            </a:pPr>
            <a:r>
              <a:rPr lang="en-US" sz="2400" baseline="0" dirty="0" smtClean="0"/>
              <a:t>Use </a:t>
            </a:r>
            <a:r>
              <a:rPr lang="en-US" sz="2400" baseline="0" dirty="0" err="1" smtClean="0"/>
              <a:t>Jmeter</a:t>
            </a:r>
            <a:endParaRPr lang="en-US" sz="2400" baseline="0" dirty="0" smtClean="0"/>
          </a:p>
          <a:p>
            <a:pPr marL="800100" lvl="1" indent="-342900">
              <a:buFont typeface="Arial"/>
              <a:buChar char="•"/>
            </a:pPr>
            <a:r>
              <a:rPr lang="en-US" sz="2400" baseline="0" dirty="0" smtClean="0"/>
              <a:t>Show Graphite</a:t>
            </a:r>
          </a:p>
          <a:p>
            <a:pPr marL="342900" lvl="0" indent="-342900">
              <a:buFont typeface="Arial"/>
              <a:buChar char="•"/>
            </a:pPr>
            <a:r>
              <a:rPr lang="en-US" sz="2400" baseline="0" dirty="0" smtClean="0"/>
              <a:t>Next steps (if this were not a toy)</a:t>
            </a:r>
          </a:p>
          <a:p>
            <a:pPr marL="800100" marR="0" lvl="1" indent="-342900" algn="l" defTabSz="457200" rtl="0" eaLnBrk="1" fontAlgn="auto" latinLnBrk="0" hangingPunct="1">
              <a:lnSpc>
                <a:spcPct val="100000"/>
              </a:lnSpc>
              <a:spcBef>
                <a:spcPts val="0"/>
              </a:spcBef>
              <a:spcAft>
                <a:spcPts val="0"/>
              </a:spcAft>
              <a:buClrTx/>
              <a:buSzTx/>
              <a:buFont typeface="Arial"/>
              <a:buChar char="•"/>
              <a:tabLst/>
              <a:defRPr/>
            </a:pPr>
            <a:r>
              <a:rPr lang="en-US" sz="1200" kern="1200" smtClean="0">
                <a:solidFill>
                  <a:schemeClr val="tx1"/>
                </a:solidFill>
                <a:effectLst/>
                <a:latin typeface="+mn-lt"/>
                <a:ea typeface="+mn-ea"/>
                <a:cs typeface="+mn-cs"/>
              </a:rPr>
              <a:t>Some next steps to make this application more robust would be a more thought out hierarchy and supervision (parents handling when child actors experience exceptions), persisting actor state to disk to allow recovery of mutable state after application failure, better error handling for bad routes, implementation of a timeout for requests, refactoring boilerplate code into filters, creating a service layer to remove functionality from the controller, increased logging, and increased testing.</a:t>
            </a:r>
          </a:p>
          <a:p>
            <a:pPr marL="800100" lvl="1" indent="-342900">
              <a:buFont typeface="Arial"/>
              <a:buChar char="•"/>
            </a:pPr>
            <a:endParaRPr lang="en-US" sz="2400" dirty="0" smtClean="0"/>
          </a:p>
        </p:txBody>
      </p:sp>
      <p:sp>
        <p:nvSpPr>
          <p:cNvPr id="4" name="Slide Number Placeholder 3"/>
          <p:cNvSpPr>
            <a:spLocks noGrp="1"/>
          </p:cNvSpPr>
          <p:nvPr>
            <p:ph type="sldNum" sz="quarter" idx="10"/>
          </p:nvPr>
        </p:nvSpPr>
        <p:spPr/>
        <p:txBody>
          <a:bodyPr/>
          <a:lstStyle/>
          <a:p>
            <a:fld id="{1073248B-147C-BA4E-8DD8-0D2978845817}" type="slidenum">
              <a:rPr lang="en-US" smtClean="0"/>
              <a:t>16</a:t>
            </a:fld>
            <a:endParaRPr lang="en-US"/>
          </a:p>
        </p:txBody>
      </p:sp>
    </p:spTree>
    <p:extLst>
      <p:ext uri="{BB962C8B-B14F-4D97-AF65-F5344CB8AC3E}">
        <p14:creationId xmlns:p14="http://schemas.microsoft.com/office/powerpoint/2010/main" val="271419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AF466F-BDA4-4F18-9C7B-FF0A9A1B0E80}" type="datetime1">
              <a:rPr lang="en-US" smtClean="0"/>
              <a:pPr/>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393125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41117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726314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65281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6/17/15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91283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EE300C-6FC5-4FC3-AF1A-075E4F50620D}" type="datetime1">
              <a:rPr lang="en-US" smtClean="0"/>
              <a:pPr/>
              <a:t>6/17/15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67931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6/17/15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72085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6/17/15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417673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6/17/15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55367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6/17/15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74430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6/17/15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31238386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B613C-1AD7-49D3-885D-F654C5CDBAA6}" type="datetime1">
              <a:rPr lang="en-US" smtClean="0"/>
              <a:pPr/>
              <a:t>6/17/15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1764883739"/>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company/hbc_digital?trk=biz-companies-cym" TargetMode="External"/><Relationship Id="rId4" Type="http://schemas.openxmlformats.org/officeDocument/2006/relationships/hyperlink" Target="mailto:dana_peele@s5a.com" TargetMode="External"/><Relationship Id="rId5" Type="http://schemas.openxmlformats.org/officeDocument/2006/relationships/hyperlink" Target="https://github.com/saksdirect/react-vs-shared-state-inventory" TargetMode="External"/><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gif"/><Relationship Id="rId6" Type="http://schemas.openxmlformats.org/officeDocument/2006/relationships/image" Target="../media/image7.jpeg"/><Relationship Id="rId7"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9568000" cy="6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19218" y="2287587"/>
            <a:ext cx="8350120" cy="1470025"/>
          </a:xfrm>
        </p:spPr>
        <p:txBody>
          <a:bodyPr>
            <a:normAutofit/>
          </a:bodyPr>
          <a:lstStyle/>
          <a:p>
            <a:pPr algn="l"/>
            <a:r>
              <a:rPr lang="en-US" sz="4000" b="1" dirty="0">
                <a:solidFill>
                  <a:srgbClr val="102F4B"/>
                </a:solidFill>
              </a:rPr>
              <a:t>Concurrency</a:t>
            </a:r>
            <a:r>
              <a:rPr lang="en-US" sz="4000" b="1" dirty="0" smtClean="0">
                <a:solidFill>
                  <a:srgbClr val="102F4B"/>
                </a:solidFill>
              </a:rPr>
              <a:t>: Reactive vs </a:t>
            </a:r>
            <a:r>
              <a:rPr lang="en-US" sz="4000" b="1" dirty="0">
                <a:solidFill>
                  <a:srgbClr val="102F4B"/>
                </a:solidFill>
              </a:rPr>
              <a:t>Shared State</a:t>
            </a:r>
            <a:endParaRPr lang="en-US" sz="4000" b="1" spc="0" dirty="0">
              <a:solidFill>
                <a:srgbClr val="102F4B"/>
              </a:solidFill>
              <a:latin typeface="Arial"/>
              <a:cs typeface="Arial"/>
            </a:endParaRPr>
          </a:p>
        </p:txBody>
      </p:sp>
      <p:sp>
        <p:nvSpPr>
          <p:cNvPr id="3" name="Subtitle 2"/>
          <p:cNvSpPr>
            <a:spLocks noGrp="1"/>
          </p:cNvSpPr>
          <p:nvPr>
            <p:ph type="subTitle" idx="1"/>
          </p:nvPr>
        </p:nvSpPr>
        <p:spPr>
          <a:xfrm>
            <a:off x="343177" y="3757612"/>
            <a:ext cx="8147679" cy="2594431"/>
          </a:xfrm>
        </p:spPr>
        <p:txBody>
          <a:bodyPr>
            <a:normAutofit/>
          </a:bodyPr>
          <a:lstStyle/>
          <a:p>
            <a:pPr algn="l"/>
            <a:r>
              <a:rPr lang="en-US" sz="2800" b="1" dirty="0">
                <a:solidFill>
                  <a:srgbClr val="102F4B"/>
                </a:solidFill>
              </a:rPr>
              <a:t>Benchmarking </a:t>
            </a:r>
            <a:r>
              <a:rPr lang="en-US" sz="2800" b="1" dirty="0" err="1">
                <a:solidFill>
                  <a:srgbClr val="102F4B"/>
                </a:solidFill>
              </a:rPr>
              <a:t>Akka</a:t>
            </a:r>
            <a:r>
              <a:rPr lang="en-US" sz="2800" b="1" dirty="0">
                <a:solidFill>
                  <a:srgbClr val="102F4B"/>
                </a:solidFill>
              </a:rPr>
              <a:t> actors against shared-state concurrency</a:t>
            </a:r>
          </a:p>
          <a:p>
            <a:pPr algn="l"/>
            <a:endParaRPr lang="en-US" sz="1600" b="1" dirty="0" smtClean="0">
              <a:solidFill>
                <a:srgbClr val="102F4B"/>
              </a:solidFill>
              <a:latin typeface="Arial"/>
              <a:cs typeface="Arial"/>
            </a:endParaRPr>
          </a:p>
          <a:p>
            <a:pPr algn="l"/>
            <a:r>
              <a:rPr lang="en-US" sz="1600" b="1" dirty="0" smtClean="0">
                <a:solidFill>
                  <a:srgbClr val="102F4B"/>
                </a:solidFill>
                <a:latin typeface="Arial"/>
                <a:cs typeface="Arial"/>
              </a:rPr>
              <a:t>June 17</a:t>
            </a:r>
            <a:r>
              <a:rPr lang="en-US" sz="1600" b="1" baseline="30000" dirty="0" smtClean="0">
                <a:solidFill>
                  <a:srgbClr val="102F4B"/>
                </a:solidFill>
                <a:latin typeface="Arial"/>
                <a:cs typeface="Arial"/>
              </a:rPr>
              <a:t>th</a:t>
            </a:r>
            <a:r>
              <a:rPr lang="en-US" sz="1600" b="1" dirty="0" smtClean="0">
                <a:solidFill>
                  <a:srgbClr val="102F4B"/>
                </a:solidFill>
                <a:latin typeface="Arial"/>
                <a:cs typeface="Arial"/>
              </a:rPr>
              <a:t>, 2015</a:t>
            </a:r>
            <a:endParaRPr lang="en-US" sz="1600" b="1" dirty="0">
              <a:solidFill>
                <a:srgbClr val="102F4B"/>
              </a:solidFill>
              <a:latin typeface="Arial"/>
              <a:cs typeface="Arial"/>
            </a:endParaRPr>
          </a:p>
        </p:txBody>
      </p:sp>
      <p:pic>
        <p:nvPicPr>
          <p:cNvPr id="17" name="Picture 16"/>
          <p:cNvPicPr>
            <a:picLocks noChangeAspect="1"/>
          </p:cNvPicPr>
          <p:nvPr/>
        </p:nvPicPr>
        <p:blipFill>
          <a:blip r:embed="rId3"/>
          <a:stretch>
            <a:fillRect/>
          </a:stretch>
        </p:blipFill>
        <p:spPr>
          <a:xfrm>
            <a:off x="443540" y="1201752"/>
            <a:ext cx="1733487" cy="1170102"/>
          </a:xfrm>
          <a:prstGeom prst="rect">
            <a:avLst/>
          </a:prstGeom>
        </p:spPr>
      </p:pic>
    </p:spTree>
    <p:extLst>
      <p:ext uri="{BB962C8B-B14F-4D97-AF65-F5344CB8AC3E}">
        <p14:creationId xmlns:p14="http://schemas.microsoft.com/office/powerpoint/2010/main" val="37676953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200" dirty="0" smtClean="0">
                <a:solidFill>
                  <a:srgbClr val="FFFFFF"/>
                </a:solidFill>
              </a:rPr>
              <a:t>Inventory Applications- Shared Elements</a:t>
            </a:r>
            <a:endParaRPr lang="en-US" sz="4200" dirty="0">
              <a:solidFill>
                <a:srgbClr val="FFFFFF"/>
              </a:solidFill>
            </a:endParaRP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1202687"/>
            <a:ext cx="9144000" cy="5447831"/>
          </a:xfrm>
        </p:spPr>
        <p:txBody>
          <a:bodyPr>
            <a:normAutofit/>
          </a:bodyPr>
          <a:lstStyle/>
          <a:p>
            <a:pPr lvl="0"/>
            <a:r>
              <a:rPr lang="en-US" sz="2400" b="1" dirty="0" smtClean="0"/>
              <a:t>Play</a:t>
            </a:r>
            <a:r>
              <a:rPr lang="en-US" sz="2400" b="1" dirty="0"/>
              <a:t> </a:t>
            </a:r>
            <a:r>
              <a:rPr lang="en-US" sz="2400" b="1" dirty="0" smtClean="0"/>
              <a:t>web framework</a:t>
            </a:r>
            <a:endParaRPr lang="en-US" sz="2400" b="1" dirty="0"/>
          </a:p>
          <a:p>
            <a:pPr lvl="1"/>
            <a:r>
              <a:rPr lang="en-US" sz="2000" b="1" dirty="0"/>
              <a:t>Built on </a:t>
            </a:r>
            <a:r>
              <a:rPr lang="en-US" sz="2000" b="1" dirty="0" err="1"/>
              <a:t>Akka</a:t>
            </a:r>
            <a:endParaRPr lang="en-US" sz="2000" b="1" dirty="0"/>
          </a:p>
          <a:p>
            <a:pPr lvl="1"/>
            <a:r>
              <a:rPr lang="en-US" sz="2000" b="1" dirty="0" err="1" smtClean="0"/>
              <a:t>Netty</a:t>
            </a:r>
            <a:r>
              <a:rPr lang="en-US" sz="2000" b="1" dirty="0" smtClean="0"/>
              <a:t> web server, </a:t>
            </a:r>
            <a:r>
              <a:rPr lang="en-US" sz="2000" b="1" dirty="0"/>
              <a:t>a non-blocking I/O client-server framework (Originally developed by </a:t>
            </a:r>
            <a:r>
              <a:rPr lang="en-US" sz="2000" b="1" dirty="0" err="1"/>
              <a:t>JBoss</a:t>
            </a:r>
            <a:r>
              <a:rPr lang="en-US" sz="2000" b="1" dirty="0"/>
              <a:t>)</a:t>
            </a:r>
          </a:p>
          <a:p>
            <a:pPr lvl="1"/>
            <a:r>
              <a:rPr lang="en-US" sz="2000" b="1" dirty="0" smtClean="0"/>
              <a:t>Incorporates logging </a:t>
            </a:r>
            <a:r>
              <a:rPr lang="en-US" sz="2000" b="1" dirty="0"/>
              <a:t>and configuration management</a:t>
            </a:r>
          </a:p>
          <a:p>
            <a:pPr lvl="0"/>
            <a:r>
              <a:rPr lang="en-US" sz="2400" b="1" dirty="0" err="1" smtClean="0"/>
              <a:t>ReactiveMongo</a:t>
            </a:r>
            <a:endParaRPr lang="en-US" sz="2400" b="1" dirty="0"/>
          </a:p>
          <a:p>
            <a:pPr lvl="1"/>
            <a:r>
              <a:rPr lang="en-US" sz="2000" b="1" dirty="0" smtClean="0"/>
              <a:t>Non-</a:t>
            </a:r>
            <a:r>
              <a:rPr lang="en-US" sz="2000" b="1" dirty="0"/>
              <a:t>blocking, </a:t>
            </a:r>
            <a:r>
              <a:rPr lang="en-US" sz="2000" b="1" dirty="0" smtClean="0"/>
              <a:t>asynchronous </a:t>
            </a:r>
            <a:r>
              <a:rPr lang="en-US" sz="2000" b="1" dirty="0" err="1" smtClean="0"/>
              <a:t>MongoDB</a:t>
            </a:r>
            <a:r>
              <a:rPr lang="en-US" sz="2000" b="1" dirty="0" smtClean="0"/>
              <a:t> </a:t>
            </a:r>
            <a:r>
              <a:rPr lang="en-US" sz="2000" b="1" dirty="0"/>
              <a:t>driver built on </a:t>
            </a:r>
            <a:r>
              <a:rPr lang="en-US" sz="2000" b="1" dirty="0" err="1"/>
              <a:t>Akka</a:t>
            </a:r>
            <a:r>
              <a:rPr lang="en-US" sz="2000" b="1" dirty="0"/>
              <a:t> </a:t>
            </a:r>
            <a:r>
              <a:rPr lang="en-US" sz="2000" b="1" dirty="0" smtClean="0"/>
              <a:t>Streams</a:t>
            </a:r>
            <a:endParaRPr lang="en-US" sz="2000" b="1" dirty="0"/>
          </a:p>
          <a:p>
            <a:pPr lvl="1"/>
            <a:r>
              <a:rPr lang="en-US" sz="2000" b="1" dirty="0" smtClean="0"/>
              <a:t>Database ops return an immediately future and (may) eventually complete</a:t>
            </a:r>
          </a:p>
          <a:p>
            <a:r>
              <a:rPr lang="en-US" sz="2400" b="1" dirty="0" smtClean="0"/>
              <a:t>Metrics</a:t>
            </a:r>
            <a:endParaRPr lang="en-US" sz="2400" b="1" dirty="0"/>
          </a:p>
          <a:p>
            <a:pPr lvl="1"/>
            <a:r>
              <a:rPr lang="en-US" sz="2000" b="1" dirty="0" err="1" smtClean="0"/>
              <a:t>StatsD</a:t>
            </a:r>
            <a:r>
              <a:rPr lang="en-US" sz="2000" b="1" dirty="0" smtClean="0"/>
              <a:t> (aggregator): data received via one-way </a:t>
            </a:r>
            <a:r>
              <a:rPr lang="en-US" sz="2000" b="1" dirty="0" err="1" smtClean="0"/>
              <a:t>udp</a:t>
            </a:r>
            <a:r>
              <a:rPr lang="en-US" sz="2000" b="1" dirty="0" smtClean="0"/>
              <a:t> protocol, sends to Graphite</a:t>
            </a:r>
            <a:endParaRPr lang="en-US" sz="2000" b="1" dirty="0"/>
          </a:p>
          <a:p>
            <a:pPr lvl="1"/>
            <a:r>
              <a:rPr lang="en-US" sz="2000" b="1" dirty="0" smtClean="0"/>
              <a:t>Graphite: Dashboard web application</a:t>
            </a:r>
          </a:p>
        </p:txBody>
      </p:sp>
    </p:spTree>
    <p:extLst>
      <p:ext uri="{BB962C8B-B14F-4D97-AF65-F5344CB8AC3E}">
        <p14:creationId xmlns:p14="http://schemas.microsoft.com/office/powerpoint/2010/main" val="42336782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500" dirty="0" smtClean="0">
                <a:solidFill>
                  <a:srgbClr val="FFFFFF"/>
                </a:solidFill>
              </a:rPr>
              <a:t>Shared-State Inventory Application</a:t>
            </a:r>
            <a:endParaRPr lang="en-US" sz="4500" dirty="0">
              <a:solidFill>
                <a:srgbClr val="FFFFFF"/>
              </a:solidFill>
            </a:endParaRPr>
          </a:p>
        </p:txBody>
      </p:sp>
      <p:pic>
        <p:nvPicPr>
          <p:cNvPr id="5" name="Picture 4"/>
          <p:cNvPicPr>
            <a:picLocks noChangeAspect="1"/>
          </p:cNvPicPr>
          <p:nvPr/>
        </p:nvPicPr>
        <p:blipFill>
          <a:blip r:embed="rId3"/>
          <a:stretch>
            <a:fillRect/>
          </a:stretch>
        </p:blipFill>
        <p:spPr>
          <a:xfrm>
            <a:off x="7937337" y="6145173"/>
            <a:ext cx="529526" cy="356061"/>
          </a:xfrm>
          <a:prstGeom prst="rect">
            <a:avLst/>
          </a:prstGeom>
        </p:spPr>
      </p:pic>
      <p:sp>
        <p:nvSpPr>
          <p:cNvPr id="7" name="Content Placeholder 2"/>
          <p:cNvSpPr>
            <a:spLocks noGrp="1"/>
          </p:cNvSpPr>
          <p:nvPr>
            <p:ph idx="1"/>
          </p:nvPr>
        </p:nvSpPr>
        <p:spPr>
          <a:xfrm>
            <a:off x="0" y="964643"/>
            <a:ext cx="9144000" cy="5756792"/>
          </a:xfrm>
        </p:spPr>
        <p:txBody>
          <a:bodyPr>
            <a:normAutofit/>
          </a:bodyPr>
          <a:lstStyle/>
          <a:p>
            <a:pPr marL="0" lvl="0" indent="0">
              <a:buNone/>
            </a:pPr>
            <a:r>
              <a:rPr lang="en-US" b="1" dirty="0" smtClean="0"/>
              <a:t>Application controller</a:t>
            </a:r>
          </a:p>
          <a:p>
            <a:pPr lvl="1"/>
            <a:r>
              <a:rPr lang="en-US" b="1" dirty="0"/>
              <a:t>Uses </a:t>
            </a:r>
            <a:r>
              <a:rPr lang="en-US" b="1" dirty="0" err="1"/>
              <a:t>TrieMap</a:t>
            </a:r>
            <a:r>
              <a:rPr lang="en-US" b="1" dirty="0"/>
              <a:t> of </a:t>
            </a:r>
            <a:r>
              <a:rPr lang="en-US" b="1" dirty="0" err="1"/>
              <a:t>InventoryQuantity</a:t>
            </a:r>
            <a:r>
              <a:rPr lang="en-US" b="1" dirty="0"/>
              <a:t> instances keyed to product </a:t>
            </a:r>
            <a:r>
              <a:rPr lang="en-US" b="1" dirty="0" err="1"/>
              <a:t>sku</a:t>
            </a:r>
            <a:r>
              <a:rPr lang="en-US" b="1" dirty="0"/>
              <a:t> (id</a:t>
            </a:r>
            <a:r>
              <a:rPr lang="en-US" b="1" dirty="0" smtClean="0"/>
              <a:t>)</a:t>
            </a:r>
          </a:p>
          <a:p>
            <a:pPr marL="457200" lvl="1" indent="0">
              <a:buNone/>
            </a:pPr>
            <a:endParaRPr lang="en-US" dirty="0" smtClean="0"/>
          </a:p>
          <a:p>
            <a:pPr marL="457200" lvl="1" indent="0">
              <a:lnSpc>
                <a:spcPct val="80000"/>
              </a:lnSpc>
              <a:buNone/>
            </a:pPr>
            <a:r>
              <a:rPr lang="en-US" sz="2400" b="1" dirty="0" err="1">
                <a:solidFill>
                  <a:srgbClr val="0000FF"/>
                </a:solidFill>
              </a:rPr>
              <a:t>val</a:t>
            </a:r>
            <a:r>
              <a:rPr lang="en-US" sz="2400" b="1" dirty="0">
                <a:solidFill>
                  <a:srgbClr val="0000FF"/>
                </a:solidFill>
              </a:rPr>
              <a:t> inventory = </a:t>
            </a:r>
            <a:r>
              <a:rPr lang="en-US" sz="2400" b="1" dirty="0" err="1">
                <a:solidFill>
                  <a:srgbClr val="0000FF"/>
                </a:solidFill>
              </a:rPr>
              <a:t>TrieMap</a:t>
            </a:r>
            <a:r>
              <a:rPr lang="en-US" sz="2400" b="1" dirty="0">
                <a:solidFill>
                  <a:srgbClr val="0000FF"/>
                </a:solidFill>
              </a:rPr>
              <a:t>[String, </a:t>
            </a:r>
            <a:r>
              <a:rPr lang="en-US" sz="2400" b="1" dirty="0" err="1">
                <a:solidFill>
                  <a:srgbClr val="0000FF"/>
                </a:solidFill>
              </a:rPr>
              <a:t>InventoryQuantity</a:t>
            </a:r>
            <a:r>
              <a:rPr lang="en-US" sz="2400" b="1" dirty="0">
                <a:solidFill>
                  <a:srgbClr val="0000FF"/>
                </a:solidFill>
              </a:rPr>
              <a:t>]()</a:t>
            </a:r>
          </a:p>
          <a:p>
            <a:pPr marL="457200" lvl="1" indent="0">
              <a:lnSpc>
                <a:spcPct val="80000"/>
              </a:lnSpc>
              <a:buNone/>
            </a:pPr>
            <a:r>
              <a:rPr lang="en-US" sz="2400" b="1" dirty="0" err="1">
                <a:solidFill>
                  <a:srgbClr val="0000FF"/>
                </a:solidFill>
              </a:rPr>
              <a:t>val</a:t>
            </a:r>
            <a:r>
              <a:rPr lang="en-US" sz="2400" b="1" dirty="0">
                <a:solidFill>
                  <a:srgbClr val="0000FF"/>
                </a:solidFill>
              </a:rPr>
              <a:t> r = </a:t>
            </a:r>
            <a:r>
              <a:rPr lang="en-US" sz="2400" b="1" dirty="0" err="1">
                <a:solidFill>
                  <a:srgbClr val="0000FF"/>
                </a:solidFill>
              </a:rPr>
              <a:t>scala.util.Random</a:t>
            </a:r>
            <a:endParaRPr lang="en-US" sz="2400" b="1" dirty="0">
              <a:solidFill>
                <a:srgbClr val="0000FF"/>
              </a:solidFill>
            </a:endParaRPr>
          </a:p>
          <a:p>
            <a:pPr marL="457200" lvl="1" indent="0">
              <a:lnSpc>
                <a:spcPct val="80000"/>
              </a:lnSpc>
              <a:buNone/>
            </a:pPr>
            <a:r>
              <a:rPr lang="en-US" sz="2400" b="1" dirty="0">
                <a:solidFill>
                  <a:srgbClr val="0000FF"/>
                </a:solidFill>
              </a:rPr>
              <a:t>for (</a:t>
            </a:r>
            <a:r>
              <a:rPr lang="en-US" sz="2400" b="1" dirty="0" err="1">
                <a:solidFill>
                  <a:srgbClr val="0000FF"/>
                </a:solidFill>
              </a:rPr>
              <a:t>sku</a:t>
            </a:r>
            <a:r>
              <a:rPr lang="en-US" sz="2400" b="1" dirty="0">
                <a:solidFill>
                  <a:srgbClr val="0000FF"/>
                </a:solidFill>
              </a:rPr>
              <a:t> &lt;- 1 to 100) {</a:t>
            </a:r>
          </a:p>
          <a:p>
            <a:pPr marL="457200" lvl="1" indent="0">
              <a:lnSpc>
                <a:spcPct val="80000"/>
              </a:lnSpc>
              <a:buNone/>
            </a:pPr>
            <a:r>
              <a:rPr lang="en-US" sz="2400" b="1" dirty="0">
                <a:solidFill>
                  <a:srgbClr val="0000FF"/>
                </a:solidFill>
              </a:rPr>
              <a:t>    </a:t>
            </a:r>
            <a:r>
              <a:rPr lang="en-US" sz="2400" b="1" dirty="0" err="1">
                <a:solidFill>
                  <a:srgbClr val="0000FF"/>
                </a:solidFill>
              </a:rPr>
              <a:t>val</a:t>
            </a:r>
            <a:r>
              <a:rPr lang="en-US" sz="2400" b="1" dirty="0">
                <a:solidFill>
                  <a:srgbClr val="0000FF"/>
                </a:solidFill>
              </a:rPr>
              <a:t> quantity = </a:t>
            </a:r>
            <a:r>
              <a:rPr lang="en-US" sz="2400" b="1" dirty="0" err="1">
                <a:solidFill>
                  <a:srgbClr val="0000FF"/>
                </a:solidFill>
              </a:rPr>
              <a:t>r.nextInt</a:t>
            </a:r>
            <a:r>
              <a:rPr lang="en-US" sz="2400" b="1" dirty="0">
                <a:solidFill>
                  <a:srgbClr val="0000FF"/>
                </a:solidFill>
              </a:rPr>
              <a:t>(10000) + 10000</a:t>
            </a:r>
          </a:p>
          <a:p>
            <a:pPr marL="457200" lvl="1" indent="0">
              <a:lnSpc>
                <a:spcPct val="80000"/>
              </a:lnSpc>
              <a:buNone/>
            </a:pPr>
            <a:r>
              <a:rPr lang="en-US" sz="2400" b="1" dirty="0">
                <a:solidFill>
                  <a:srgbClr val="0000FF"/>
                </a:solidFill>
              </a:rPr>
              <a:t>    </a:t>
            </a:r>
            <a:r>
              <a:rPr lang="en-US" sz="2400" b="1" dirty="0" err="1">
                <a:solidFill>
                  <a:srgbClr val="0000FF"/>
                </a:solidFill>
              </a:rPr>
              <a:t>inventory.put</a:t>
            </a:r>
            <a:r>
              <a:rPr lang="en-US" sz="2400" b="1" dirty="0">
                <a:solidFill>
                  <a:srgbClr val="0000FF"/>
                </a:solidFill>
              </a:rPr>
              <a:t>(</a:t>
            </a:r>
            <a:r>
              <a:rPr lang="en-US" sz="2400" b="1" dirty="0" err="1">
                <a:solidFill>
                  <a:srgbClr val="0000FF"/>
                </a:solidFill>
              </a:rPr>
              <a:t>sku.toString</a:t>
            </a:r>
            <a:r>
              <a:rPr lang="en-US" sz="2400" b="1" dirty="0">
                <a:solidFill>
                  <a:srgbClr val="0000FF"/>
                </a:solidFill>
              </a:rPr>
              <a:t>, new </a:t>
            </a:r>
            <a:r>
              <a:rPr lang="en-US" sz="2400" b="1" dirty="0" err="1">
                <a:solidFill>
                  <a:srgbClr val="0000FF"/>
                </a:solidFill>
              </a:rPr>
              <a:t>InventoryQuantity</a:t>
            </a:r>
            <a:r>
              <a:rPr lang="en-US" sz="2400" b="1" dirty="0">
                <a:solidFill>
                  <a:srgbClr val="0000FF"/>
                </a:solidFill>
              </a:rPr>
              <a:t>(quantity))</a:t>
            </a:r>
          </a:p>
          <a:p>
            <a:pPr marL="457200" lvl="1" indent="0">
              <a:lnSpc>
                <a:spcPct val="80000"/>
              </a:lnSpc>
              <a:buNone/>
            </a:pPr>
            <a:r>
              <a:rPr lang="en-US" sz="2400" b="1" dirty="0">
                <a:solidFill>
                  <a:srgbClr val="0000FF"/>
                </a:solidFill>
              </a:rPr>
              <a:t>    </a:t>
            </a:r>
            <a:r>
              <a:rPr lang="en-US" sz="2400" b="1" dirty="0" err="1">
                <a:solidFill>
                  <a:srgbClr val="0000FF"/>
                </a:solidFill>
              </a:rPr>
              <a:t>mongoRepo.setInventory</a:t>
            </a:r>
            <a:r>
              <a:rPr lang="en-US" sz="2400" b="1" dirty="0">
                <a:solidFill>
                  <a:srgbClr val="0000FF"/>
                </a:solidFill>
              </a:rPr>
              <a:t>(</a:t>
            </a:r>
            <a:r>
              <a:rPr lang="en-US" sz="2400" b="1" dirty="0" err="1">
                <a:solidFill>
                  <a:srgbClr val="0000FF"/>
                </a:solidFill>
              </a:rPr>
              <a:t>sku.toString</a:t>
            </a:r>
            <a:r>
              <a:rPr lang="en-US" sz="2400" b="1" dirty="0">
                <a:solidFill>
                  <a:srgbClr val="0000FF"/>
                </a:solidFill>
              </a:rPr>
              <a:t>, quantity)</a:t>
            </a:r>
          </a:p>
          <a:p>
            <a:pPr marL="457200" lvl="1" indent="0">
              <a:lnSpc>
                <a:spcPct val="80000"/>
              </a:lnSpc>
              <a:buNone/>
            </a:pPr>
            <a:r>
              <a:rPr lang="en-US" sz="2400" b="1" dirty="0">
                <a:solidFill>
                  <a:srgbClr val="0000FF"/>
                </a:solidFill>
              </a:rPr>
              <a:t>  }</a:t>
            </a:r>
          </a:p>
          <a:p>
            <a:pPr marL="914400" lvl="2" indent="0">
              <a:buNone/>
            </a:pPr>
            <a:endParaRPr lang="en-US" sz="2000" b="1" dirty="0" smtClean="0">
              <a:solidFill>
                <a:srgbClr val="002060"/>
              </a:solidFill>
            </a:endParaRPr>
          </a:p>
          <a:p>
            <a:pPr lvl="1"/>
            <a:r>
              <a:rPr lang="en-US" b="1" dirty="0" smtClean="0"/>
              <a:t>Handler methods</a:t>
            </a:r>
            <a:endParaRPr lang="en-US" sz="2400" b="1" dirty="0" smtClean="0"/>
          </a:p>
        </p:txBody>
      </p:sp>
    </p:spTree>
    <p:extLst>
      <p:ext uri="{BB962C8B-B14F-4D97-AF65-F5344CB8AC3E}">
        <p14:creationId xmlns:p14="http://schemas.microsoft.com/office/powerpoint/2010/main" val="14893699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158104" y="6118657"/>
            <a:ext cx="529526" cy="356061"/>
          </a:xfrm>
          <a:prstGeom prst="rect">
            <a:avLst/>
          </a:prstGeom>
        </p:spPr>
      </p:pic>
      <p:sp>
        <p:nvSpPr>
          <p:cNvPr id="7" name="Content Placeholder 2"/>
          <p:cNvSpPr>
            <a:spLocks noGrp="1"/>
          </p:cNvSpPr>
          <p:nvPr>
            <p:ph idx="1"/>
          </p:nvPr>
        </p:nvSpPr>
        <p:spPr>
          <a:xfrm>
            <a:off x="0" y="166253"/>
            <a:ext cx="9144000" cy="7125195"/>
          </a:xfrm>
        </p:spPr>
        <p:txBody>
          <a:bodyPr>
            <a:normAutofit fontScale="55000" lnSpcReduction="20000"/>
          </a:bodyPr>
          <a:lstStyle/>
          <a:p>
            <a:pPr marL="0" lvl="0" indent="0">
              <a:buNone/>
            </a:pPr>
            <a:r>
              <a:rPr lang="en-US" sz="2400" dirty="0"/>
              <a:t> </a:t>
            </a:r>
            <a:r>
              <a:rPr lang="en-US" sz="2500" b="1" dirty="0" err="1"/>
              <a:t>def</a:t>
            </a:r>
            <a:r>
              <a:rPr lang="en-US" sz="2500" b="1" dirty="0"/>
              <a:t> </a:t>
            </a:r>
            <a:r>
              <a:rPr lang="en-US" sz="2500" b="1" dirty="0" err="1"/>
              <a:t>updateInventory</a:t>
            </a:r>
            <a:r>
              <a:rPr lang="en-US" sz="2500" b="1" dirty="0"/>
              <a:t>(</a:t>
            </a:r>
            <a:r>
              <a:rPr lang="en-US" sz="2500" b="1" dirty="0" err="1"/>
              <a:t>sku</a:t>
            </a:r>
            <a:r>
              <a:rPr lang="en-US" sz="2500" b="1" dirty="0"/>
              <a:t>: String, </a:t>
            </a:r>
            <a:r>
              <a:rPr lang="en-US" sz="2500" b="1" dirty="0" err="1"/>
              <a:t>quantityChange</a:t>
            </a:r>
            <a:r>
              <a:rPr lang="en-US" sz="2500" b="1" dirty="0"/>
              <a:t>: </a:t>
            </a:r>
            <a:r>
              <a:rPr lang="en-US" sz="2500" b="1" dirty="0" err="1"/>
              <a:t>Int</a:t>
            </a:r>
            <a:r>
              <a:rPr lang="en-US" sz="2500" b="1" dirty="0"/>
              <a:t>) = </a:t>
            </a:r>
            <a:r>
              <a:rPr lang="en-US" sz="2500" b="1" dirty="0" err="1"/>
              <a:t>Action.async</a:t>
            </a:r>
            <a:r>
              <a:rPr lang="en-US" sz="2500" b="1" dirty="0"/>
              <a:t> ({</a:t>
            </a:r>
          </a:p>
          <a:p>
            <a:pPr marL="0" lvl="0" indent="0">
              <a:buNone/>
            </a:pPr>
            <a:r>
              <a:rPr lang="en-US" sz="2500" b="1" dirty="0"/>
              <a:t>    request =&gt;</a:t>
            </a:r>
          </a:p>
          <a:p>
            <a:pPr marL="0" lvl="0" indent="0">
              <a:buNone/>
            </a:pPr>
            <a:r>
              <a:rPr lang="en-US" sz="2500" b="1" dirty="0"/>
              <a:t>      </a:t>
            </a:r>
            <a:r>
              <a:rPr lang="en-US" sz="2500" b="1" dirty="0" err="1"/>
              <a:t>val</a:t>
            </a:r>
            <a:r>
              <a:rPr lang="en-US" sz="2500" b="1" dirty="0"/>
              <a:t> </a:t>
            </a:r>
            <a:r>
              <a:rPr lang="en-US" sz="2500" b="1" dirty="0" err="1"/>
              <a:t>startTime</a:t>
            </a:r>
            <a:r>
              <a:rPr lang="en-US" sz="2500" b="1" dirty="0"/>
              <a:t> = </a:t>
            </a:r>
            <a:r>
              <a:rPr lang="en-US" sz="2500" b="1" dirty="0" err="1"/>
              <a:t>System.currentTimeMillis</a:t>
            </a:r>
            <a:endParaRPr lang="en-US" sz="2500" b="1" dirty="0"/>
          </a:p>
          <a:p>
            <a:pPr marL="0" lvl="0" indent="0">
              <a:buNone/>
            </a:pPr>
            <a:r>
              <a:rPr lang="en-US" sz="2500" b="1" dirty="0"/>
              <a:t>      </a:t>
            </a:r>
            <a:r>
              <a:rPr lang="en-US" sz="2500" b="1" dirty="0" err="1"/>
              <a:t>val</a:t>
            </a:r>
            <a:r>
              <a:rPr lang="en-US" sz="2500" b="1" dirty="0"/>
              <a:t> f = Future {</a:t>
            </a:r>
          </a:p>
          <a:p>
            <a:pPr marL="0" lvl="0" indent="0">
              <a:buNone/>
            </a:pPr>
            <a:r>
              <a:rPr lang="en-US" sz="2500" b="1" dirty="0"/>
              <a:t>        </a:t>
            </a:r>
            <a:r>
              <a:rPr lang="en-US" sz="2500" b="1" dirty="0" err="1"/>
              <a:t>Logger.debug</a:t>
            </a:r>
            <a:r>
              <a:rPr lang="en-US" sz="2500" b="1" dirty="0"/>
              <a:t>("update inventory called")</a:t>
            </a:r>
          </a:p>
          <a:p>
            <a:pPr marL="0" lvl="0" indent="0">
              <a:buNone/>
            </a:pPr>
            <a:r>
              <a:rPr lang="en-US" sz="2500" b="1" dirty="0"/>
              <a:t>        </a:t>
            </a:r>
            <a:r>
              <a:rPr lang="en-US" sz="2500" b="1" dirty="0" err="1"/>
              <a:t>val</a:t>
            </a:r>
            <a:r>
              <a:rPr lang="en-US" sz="2500" b="1" dirty="0"/>
              <a:t> </a:t>
            </a:r>
            <a:r>
              <a:rPr lang="en-US" sz="2500" b="1" dirty="0" err="1"/>
              <a:t>skuInventoryOption</a:t>
            </a:r>
            <a:r>
              <a:rPr lang="en-US" sz="2500" b="1" dirty="0"/>
              <a:t> = </a:t>
            </a:r>
            <a:r>
              <a:rPr lang="en-US" sz="2500" b="1" dirty="0" err="1"/>
              <a:t>inventory.get</a:t>
            </a:r>
            <a:r>
              <a:rPr lang="en-US" sz="2500" b="1" dirty="0"/>
              <a:t>(</a:t>
            </a:r>
            <a:r>
              <a:rPr lang="en-US" sz="2500" b="1" dirty="0" err="1"/>
              <a:t>sku</a:t>
            </a:r>
            <a:r>
              <a:rPr lang="en-US" sz="2500" b="1" dirty="0"/>
              <a:t>)</a:t>
            </a:r>
          </a:p>
          <a:p>
            <a:pPr marL="0" lvl="0" indent="0">
              <a:buNone/>
            </a:pPr>
            <a:r>
              <a:rPr lang="en-US" sz="2500" b="1" dirty="0"/>
              <a:t>        </a:t>
            </a:r>
            <a:r>
              <a:rPr lang="en-US" sz="2500" b="1" dirty="0" err="1"/>
              <a:t>var</a:t>
            </a:r>
            <a:r>
              <a:rPr lang="en-US" sz="2500" b="1" dirty="0"/>
              <a:t> result = </a:t>
            </a:r>
            <a:r>
              <a:rPr lang="en-US" sz="2500" b="1" dirty="0" err="1"/>
              <a:t>NotFound</a:t>
            </a:r>
            <a:r>
              <a:rPr lang="en-US" sz="2500" b="1" dirty="0"/>
              <a:t>(</a:t>
            </a:r>
            <a:r>
              <a:rPr lang="en-US" sz="2500" b="1" dirty="0" err="1"/>
              <a:t>Json.toJson</a:t>
            </a:r>
            <a:r>
              <a:rPr lang="en-US" sz="2500" b="1" dirty="0"/>
              <a:t>(</a:t>
            </a:r>
            <a:r>
              <a:rPr lang="en-US" sz="2500" b="1" dirty="0" err="1"/>
              <a:t>InventoryResponseModel</a:t>
            </a:r>
            <a:r>
              <a:rPr lang="en-US" sz="2500" b="1" dirty="0"/>
              <a:t>("update", </a:t>
            </a:r>
            <a:r>
              <a:rPr lang="en-US" sz="2500" b="1" dirty="0" err="1"/>
              <a:t>sku</a:t>
            </a:r>
            <a:r>
              <a:rPr lang="en-US" sz="2500" b="1" dirty="0"/>
              <a:t>, success = false, 0, "</a:t>
            </a:r>
            <a:r>
              <a:rPr lang="en-US" sz="2500" b="1" dirty="0" err="1"/>
              <a:t>sku</a:t>
            </a:r>
            <a:r>
              <a:rPr lang="en-US" sz="2500" b="1" dirty="0"/>
              <a:t> not found")))</a:t>
            </a:r>
          </a:p>
          <a:p>
            <a:pPr marL="0" lvl="0" indent="0">
              <a:buNone/>
            </a:pPr>
            <a:r>
              <a:rPr lang="en-US" sz="2500" b="1" dirty="0"/>
              <a:t>        </a:t>
            </a:r>
            <a:r>
              <a:rPr lang="en-US" sz="2500" b="1" dirty="0" err="1"/>
              <a:t>skuInventoryOption</a:t>
            </a:r>
            <a:r>
              <a:rPr lang="en-US" sz="2500" b="1" dirty="0"/>
              <a:t> match {</a:t>
            </a:r>
          </a:p>
          <a:p>
            <a:pPr marL="0" lvl="0" indent="0">
              <a:buNone/>
            </a:pPr>
            <a:r>
              <a:rPr lang="en-US" sz="2500" b="1" dirty="0"/>
              <a:t>          case Some(</a:t>
            </a:r>
            <a:r>
              <a:rPr lang="en-US" sz="2500" b="1" dirty="0" err="1"/>
              <a:t>skuInventory</a:t>
            </a:r>
            <a:r>
              <a:rPr lang="en-US" sz="2500" b="1" dirty="0"/>
              <a:t>) =&gt;</a:t>
            </a:r>
          </a:p>
          <a:p>
            <a:pPr marL="0" lvl="0" indent="0">
              <a:buNone/>
            </a:pPr>
            <a:r>
              <a:rPr lang="en-US" sz="2500" b="1" dirty="0"/>
              <a:t>            </a:t>
            </a:r>
            <a:r>
              <a:rPr lang="en-US" sz="2500" b="1" dirty="0" err="1"/>
              <a:t>val</a:t>
            </a:r>
            <a:r>
              <a:rPr lang="en-US" sz="2500" b="1" dirty="0"/>
              <a:t> response = </a:t>
            </a:r>
            <a:r>
              <a:rPr lang="en-US" sz="2500" b="1" dirty="0" err="1"/>
              <a:t>skuInventory.updateQuantity</a:t>
            </a:r>
            <a:r>
              <a:rPr lang="en-US" sz="2500" b="1" dirty="0"/>
              <a:t>(</a:t>
            </a:r>
            <a:r>
              <a:rPr lang="en-US" sz="2500" b="1" dirty="0" err="1"/>
              <a:t>quantityChange</a:t>
            </a:r>
            <a:r>
              <a:rPr lang="en-US" sz="2500" b="1" dirty="0"/>
              <a:t>)</a:t>
            </a:r>
          </a:p>
          <a:p>
            <a:pPr marL="0" lvl="0" indent="0">
              <a:buNone/>
            </a:pPr>
            <a:r>
              <a:rPr lang="en-US" sz="2500" b="1" dirty="0"/>
              <a:t>            result = Ok(</a:t>
            </a:r>
          </a:p>
          <a:p>
            <a:pPr marL="0" lvl="0" indent="0">
              <a:buNone/>
            </a:pPr>
            <a:r>
              <a:rPr lang="en-US" sz="2500" b="1" dirty="0"/>
              <a:t>              </a:t>
            </a:r>
            <a:r>
              <a:rPr lang="en-US" sz="2500" b="1" dirty="0" err="1"/>
              <a:t>Json.toJson</a:t>
            </a:r>
            <a:r>
              <a:rPr lang="en-US" sz="2500" b="1" dirty="0"/>
              <a:t>(</a:t>
            </a:r>
          </a:p>
          <a:p>
            <a:pPr marL="0" lvl="0" indent="0">
              <a:buNone/>
            </a:pPr>
            <a:r>
              <a:rPr lang="en-US" sz="2500" b="1" dirty="0"/>
              <a:t>                </a:t>
            </a:r>
            <a:r>
              <a:rPr lang="en-US" sz="2500" b="1" dirty="0" err="1"/>
              <a:t>InventoryResponseModel</a:t>
            </a:r>
            <a:r>
              <a:rPr lang="en-US" sz="2500" b="1" dirty="0"/>
              <a:t>(</a:t>
            </a:r>
          </a:p>
          <a:p>
            <a:pPr marL="0" lvl="0" indent="0">
              <a:buNone/>
            </a:pPr>
            <a:r>
              <a:rPr lang="en-US" sz="2500" b="1" dirty="0"/>
              <a:t>                  "update", </a:t>
            </a:r>
            <a:r>
              <a:rPr lang="en-US" sz="2500" b="1" dirty="0" err="1"/>
              <a:t>sku</a:t>
            </a:r>
            <a:r>
              <a:rPr lang="en-US" sz="2500" b="1" dirty="0"/>
              <a:t>, success = response._1, </a:t>
            </a:r>
            <a:r>
              <a:rPr lang="en-US" sz="2500" b="1" dirty="0" err="1"/>
              <a:t>quantityChange</a:t>
            </a:r>
            <a:r>
              <a:rPr lang="en-US" sz="2500" b="1" dirty="0"/>
              <a:t>, if (!response._1) </a:t>
            </a:r>
            <a:r>
              <a:rPr lang="en-US" sz="2500" b="1" dirty="0" err="1"/>
              <a:t>s"Only</a:t>
            </a:r>
            <a:r>
              <a:rPr lang="en-US" sz="2500" b="1" dirty="0"/>
              <a:t> ${response._2} left" else ""</a:t>
            </a:r>
          </a:p>
          <a:p>
            <a:pPr marL="0" lvl="0" indent="0">
              <a:buNone/>
            </a:pPr>
            <a:r>
              <a:rPr lang="en-US" sz="2500" b="1" dirty="0"/>
              <a:t>            )))</a:t>
            </a:r>
          </a:p>
          <a:p>
            <a:pPr marL="0" lvl="0" indent="0">
              <a:buNone/>
            </a:pPr>
            <a:r>
              <a:rPr lang="en-US" sz="2500" b="1" dirty="0"/>
              <a:t>            response._1 match {</a:t>
            </a:r>
          </a:p>
          <a:p>
            <a:pPr marL="0" lvl="0" indent="0">
              <a:buNone/>
            </a:pPr>
            <a:r>
              <a:rPr lang="en-US" sz="2500" b="1" dirty="0"/>
              <a:t>              case true =&gt; </a:t>
            </a:r>
            <a:r>
              <a:rPr lang="en-US" sz="2500" b="1" dirty="0" err="1"/>
              <a:t>mongoRepo.setInventory</a:t>
            </a:r>
            <a:r>
              <a:rPr lang="en-US" sz="2500" b="1" dirty="0"/>
              <a:t>(</a:t>
            </a:r>
            <a:r>
              <a:rPr lang="en-US" sz="2500" b="1" dirty="0" err="1"/>
              <a:t>sku.toString</a:t>
            </a:r>
            <a:r>
              <a:rPr lang="en-US" sz="2500" b="1" dirty="0"/>
              <a:t>, response._2)</a:t>
            </a:r>
          </a:p>
          <a:p>
            <a:pPr marL="0" lvl="0" indent="0">
              <a:buNone/>
            </a:pPr>
            <a:r>
              <a:rPr lang="en-US" sz="2500" b="1" dirty="0"/>
              <a:t>              case _ =&gt;</a:t>
            </a:r>
          </a:p>
          <a:p>
            <a:pPr marL="0" lvl="0" indent="0">
              <a:buNone/>
            </a:pPr>
            <a:r>
              <a:rPr lang="en-US" sz="2500" b="1" dirty="0"/>
              <a:t>          }</a:t>
            </a:r>
          </a:p>
          <a:p>
            <a:pPr marL="0" lvl="0" indent="0">
              <a:buNone/>
            </a:pPr>
            <a:r>
              <a:rPr lang="en-US" sz="2500" b="1" dirty="0"/>
              <a:t>          case _ =&gt;</a:t>
            </a:r>
          </a:p>
          <a:p>
            <a:pPr marL="0" lvl="0" indent="0">
              <a:buNone/>
            </a:pPr>
            <a:r>
              <a:rPr lang="en-US" sz="2500" b="1" dirty="0"/>
              <a:t>        }</a:t>
            </a:r>
          </a:p>
          <a:p>
            <a:pPr marL="0" lvl="0" indent="0">
              <a:buNone/>
            </a:pPr>
            <a:r>
              <a:rPr lang="en-US" sz="2500" b="1" dirty="0"/>
              <a:t>        result</a:t>
            </a:r>
          </a:p>
          <a:p>
            <a:pPr marL="0" lvl="0" indent="0">
              <a:buNone/>
            </a:pPr>
            <a:r>
              <a:rPr lang="en-US" sz="2500" b="1" dirty="0"/>
              <a:t>      }</a:t>
            </a:r>
          </a:p>
          <a:p>
            <a:pPr marL="0" lvl="0" indent="0">
              <a:buNone/>
            </a:pPr>
            <a:r>
              <a:rPr lang="en-US" sz="2500" b="1" dirty="0"/>
              <a:t>      </a:t>
            </a:r>
            <a:r>
              <a:rPr lang="en-US" sz="2500" b="1" dirty="0" err="1"/>
              <a:t>f.onComplete</a:t>
            </a:r>
            <a:r>
              <a:rPr lang="en-US" sz="2500" b="1" dirty="0"/>
              <a:t>({case _ =&gt;</a:t>
            </a:r>
          </a:p>
          <a:p>
            <a:pPr marL="0" lvl="0" indent="0">
              <a:buNone/>
            </a:pPr>
            <a:r>
              <a:rPr lang="en-US" sz="2500" b="1" dirty="0"/>
              <a:t>        </a:t>
            </a:r>
            <a:r>
              <a:rPr lang="en-US" sz="2500" b="1" dirty="0" err="1"/>
              <a:t>statsDSender</a:t>
            </a:r>
            <a:r>
              <a:rPr lang="en-US" sz="2500" b="1" dirty="0"/>
              <a:t> ! </a:t>
            </a:r>
            <a:r>
              <a:rPr lang="en-US" sz="2500" b="1" dirty="0" err="1"/>
              <a:t>SendTimer</a:t>
            </a:r>
            <a:r>
              <a:rPr lang="en-US" sz="2500" b="1" dirty="0"/>
              <a:t>("shared-</a:t>
            </a:r>
            <a:r>
              <a:rPr lang="en-US" sz="2500" b="1" dirty="0" err="1"/>
              <a:t>state.update.duration</a:t>
            </a:r>
            <a:r>
              <a:rPr lang="en-US" sz="2500" b="1" dirty="0"/>
              <a:t>", </a:t>
            </a:r>
            <a:r>
              <a:rPr lang="en-US" sz="2500" b="1" dirty="0" err="1"/>
              <a:t>System.currentTimeMillis</a:t>
            </a:r>
            <a:r>
              <a:rPr lang="en-US" sz="2500" b="1" dirty="0"/>
              <a:t> - </a:t>
            </a:r>
            <a:r>
              <a:rPr lang="en-US" sz="2500" b="1" dirty="0" err="1"/>
              <a:t>startTime</a:t>
            </a:r>
            <a:r>
              <a:rPr lang="en-US" sz="2500" b="1" dirty="0"/>
              <a:t>)</a:t>
            </a:r>
          </a:p>
          <a:p>
            <a:pPr marL="0" lvl="0" indent="0">
              <a:buNone/>
            </a:pPr>
            <a:r>
              <a:rPr lang="en-US" sz="2500" b="1" dirty="0"/>
              <a:t>        </a:t>
            </a:r>
            <a:r>
              <a:rPr lang="en-US" sz="2500" b="1" dirty="0" err="1"/>
              <a:t>statsDSender</a:t>
            </a:r>
            <a:r>
              <a:rPr lang="en-US" sz="2500" b="1" dirty="0"/>
              <a:t> ! </a:t>
            </a:r>
            <a:r>
              <a:rPr lang="en-US" sz="2500" b="1" dirty="0" err="1"/>
              <a:t>IncrementCounter</a:t>
            </a:r>
            <a:r>
              <a:rPr lang="en-US" sz="2500" b="1" dirty="0"/>
              <a:t>("shared-</a:t>
            </a:r>
            <a:r>
              <a:rPr lang="en-US" sz="2500" b="1" dirty="0" err="1"/>
              <a:t>state.update.count</a:t>
            </a:r>
            <a:r>
              <a:rPr lang="en-US" sz="2500" b="1" dirty="0"/>
              <a:t>")</a:t>
            </a:r>
          </a:p>
          <a:p>
            <a:pPr marL="0" lvl="0" indent="0">
              <a:buNone/>
            </a:pPr>
            <a:r>
              <a:rPr lang="en-US" sz="2500" b="1" dirty="0"/>
              <a:t>      })</a:t>
            </a:r>
          </a:p>
          <a:p>
            <a:pPr marL="0" lvl="0" indent="0">
              <a:buNone/>
            </a:pPr>
            <a:r>
              <a:rPr lang="en-US" sz="2500" b="1" dirty="0"/>
              <a:t>      f</a:t>
            </a:r>
          </a:p>
          <a:p>
            <a:pPr marL="0" lvl="0" indent="0">
              <a:buNone/>
            </a:pPr>
            <a:r>
              <a:rPr lang="en-US" sz="2500" b="1" dirty="0"/>
              <a:t>  })</a:t>
            </a:r>
          </a:p>
          <a:p>
            <a:pPr marL="0" lvl="0" indent="0">
              <a:buNone/>
            </a:pPr>
            <a:r>
              <a:rPr lang="en-US" sz="2500" b="1" dirty="0"/>
              <a:t>}</a:t>
            </a:r>
          </a:p>
        </p:txBody>
      </p:sp>
    </p:spTree>
    <p:extLst>
      <p:ext uri="{BB962C8B-B14F-4D97-AF65-F5344CB8AC3E}">
        <p14:creationId xmlns:p14="http://schemas.microsoft.com/office/powerpoint/2010/main" val="7141728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300" dirty="0" smtClean="0">
                <a:solidFill>
                  <a:srgbClr val="FFFFFF"/>
                </a:solidFill>
              </a:rPr>
              <a:t>Shared-State: </a:t>
            </a:r>
            <a:r>
              <a:rPr lang="en-US" sz="4300" dirty="0" err="1" smtClean="0">
                <a:solidFill>
                  <a:srgbClr val="FFFFFF"/>
                </a:solidFill>
              </a:rPr>
              <a:t>InventoryQuantity</a:t>
            </a:r>
            <a:r>
              <a:rPr lang="en-US" sz="4300" dirty="0" smtClean="0">
                <a:solidFill>
                  <a:srgbClr val="FFFFFF"/>
                </a:solidFill>
              </a:rPr>
              <a:t> Model</a:t>
            </a:r>
            <a:endParaRPr lang="en-US" sz="4300" dirty="0">
              <a:solidFill>
                <a:srgbClr val="FFFFFF"/>
              </a:solidFill>
            </a:endParaRPr>
          </a:p>
        </p:txBody>
      </p:sp>
      <p:pic>
        <p:nvPicPr>
          <p:cNvPr id="5" name="Picture 4"/>
          <p:cNvPicPr>
            <a:picLocks noChangeAspect="1"/>
          </p:cNvPicPr>
          <p:nvPr/>
        </p:nvPicPr>
        <p:blipFill>
          <a:blip r:embed="rId3"/>
          <a:stretch>
            <a:fillRect/>
          </a:stretch>
        </p:blipFill>
        <p:spPr>
          <a:xfrm>
            <a:off x="7932474" y="6228200"/>
            <a:ext cx="529526" cy="356061"/>
          </a:xfrm>
          <a:prstGeom prst="rect">
            <a:avLst/>
          </a:prstGeom>
        </p:spPr>
      </p:pic>
      <p:sp>
        <p:nvSpPr>
          <p:cNvPr id="7" name="Content Placeholder 2"/>
          <p:cNvSpPr>
            <a:spLocks noGrp="1"/>
          </p:cNvSpPr>
          <p:nvPr>
            <p:ph idx="1"/>
          </p:nvPr>
        </p:nvSpPr>
        <p:spPr>
          <a:xfrm>
            <a:off x="0" y="1202688"/>
            <a:ext cx="9144000" cy="5655312"/>
          </a:xfrm>
        </p:spPr>
        <p:txBody>
          <a:bodyPr>
            <a:normAutofit/>
          </a:bodyPr>
          <a:lstStyle/>
          <a:p>
            <a:pPr marL="0" indent="0">
              <a:buNone/>
            </a:pPr>
            <a:r>
              <a:rPr lang="en-US" sz="2400" b="1" dirty="0" smtClean="0">
                <a:solidFill>
                  <a:srgbClr val="0000FF"/>
                </a:solidFill>
              </a:rPr>
              <a:t>	</a:t>
            </a:r>
            <a:r>
              <a:rPr lang="en-US" sz="2400" b="1" dirty="0" err="1" smtClean="0">
                <a:solidFill>
                  <a:srgbClr val="0000FF"/>
                </a:solidFill>
              </a:rPr>
              <a:t>def</a:t>
            </a:r>
            <a:r>
              <a:rPr lang="en-US" sz="2400" b="1" dirty="0" smtClean="0">
                <a:solidFill>
                  <a:srgbClr val="0000FF"/>
                </a:solidFill>
              </a:rPr>
              <a:t> </a:t>
            </a:r>
            <a:r>
              <a:rPr lang="en-US" sz="2400" b="1" dirty="0" err="1">
                <a:solidFill>
                  <a:srgbClr val="0000FF"/>
                </a:solidFill>
              </a:rPr>
              <a:t>updateQuantity</a:t>
            </a:r>
            <a:r>
              <a:rPr lang="en-US" sz="2400" b="1" dirty="0">
                <a:solidFill>
                  <a:srgbClr val="0000FF"/>
                </a:solidFill>
              </a:rPr>
              <a:t>(</a:t>
            </a:r>
            <a:r>
              <a:rPr lang="en-US" sz="2400" b="1" dirty="0" err="1">
                <a:solidFill>
                  <a:srgbClr val="0000FF"/>
                </a:solidFill>
              </a:rPr>
              <a:t>quantityUpdate</a:t>
            </a:r>
            <a:r>
              <a:rPr lang="en-US" sz="2400" b="1" dirty="0">
                <a:solidFill>
                  <a:srgbClr val="0000FF"/>
                </a:solidFill>
              </a:rPr>
              <a:t>: </a:t>
            </a:r>
            <a:r>
              <a:rPr lang="en-US" sz="2400" b="1" dirty="0" err="1">
                <a:solidFill>
                  <a:srgbClr val="0000FF"/>
                </a:solidFill>
              </a:rPr>
              <a:t>Int</a:t>
            </a:r>
            <a:r>
              <a:rPr lang="en-US" sz="2400" b="1" dirty="0">
                <a:solidFill>
                  <a:srgbClr val="0000FF"/>
                </a:solidFill>
              </a:rPr>
              <a:t>): (Boolean, </a:t>
            </a:r>
            <a:r>
              <a:rPr lang="en-US" sz="2400" b="1" dirty="0" err="1">
                <a:solidFill>
                  <a:srgbClr val="0000FF"/>
                </a:solidFill>
              </a:rPr>
              <a:t>Int</a:t>
            </a:r>
            <a:r>
              <a:rPr lang="en-US" sz="2400" b="1" dirty="0">
                <a:solidFill>
                  <a:srgbClr val="0000FF"/>
                </a:solidFill>
              </a:rPr>
              <a:t>) = {</a:t>
            </a:r>
          </a:p>
          <a:p>
            <a:pPr marL="457200" lvl="1" indent="0">
              <a:buNone/>
            </a:pPr>
            <a:r>
              <a:rPr lang="en-US" sz="2400" b="1" dirty="0">
                <a:solidFill>
                  <a:srgbClr val="0000FF"/>
                </a:solidFill>
              </a:rPr>
              <a:t>    </a:t>
            </a:r>
            <a:r>
              <a:rPr lang="en-US" sz="2400" b="1" dirty="0" err="1">
                <a:solidFill>
                  <a:srgbClr val="0000FF"/>
                </a:solidFill>
              </a:rPr>
              <a:t>var</a:t>
            </a:r>
            <a:r>
              <a:rPr lang="en-US" sz="2400" b="1" dirty="0">
                <a:solidFill>
                  <a:srgbClr val="0000FF"/>
                </a:solidFill>
              </a:rPr>
              <a:t> </a:t>
            </a:r>
            <a:r>
              <a:rPr lang="en-US" sz="2400" b="1" dirty="0" err="1">
                <a:solidFill>
                  <a:srgbClr val="0000FF"/>
                </a:solidFill>
              </a:rPr>
              <a:t>returnValue</a:t>
            </a:r>
            <a:r>
              <a:rPr lang="en-US" sz="2400" b="1" dirty="0">
                <a:solidFill>
                  <a:srgbClr val="0000FF"/>
                </a:solidFill>
              </a:rPr>
              <a:t>: (Boolean, </a:t>
            </a:r>
            <a:r>
              <a:rPr lang="en-US" sz="2400" b="1" dirty="0" err="1">
                <a:solidFill>
                  <a:srgbClr val="0000FF"/>
                </a:solidFill>
              </a:rPr>
              <a:t>Int</a:t>
            </a:r>
            <a:r>
              <a:rPr lang="en-US" sz="2400" b="1" dirty="0">
                <a:solidFill>
                  <a:srgbClr val="0000FF"/>
                </a:solidFill>
              </a:rPr>
              <a:t>) = (false, quantity)</a:t>
            </a:r>
          </a:p>
          <a:p>
            <a:pPr marL="457200" lvl="1" indent="0">
              <a:buNone/>
            </a:pPr>
            <a:r>
              <a:rPr lang="en-US" sz="2400" b="1" dirty="0">
                <a:solidFill>
                  <a:srgbClr val="0000FF"/>
                </a:solidFill>
              </a:rPr>
              <a:t>    </a:t>
            </a:r>
            <a:r>
              <a:rPr lang="en-US" sz="2400" b="1" dirty="0" err="1">
                <a:solidFill>
                  <a:srgbClr val="0000FF"/>
                </a:solidFill>
              </a:rPr>
              <a:t>writeLock.lock</a:t>
            </a:r>
            <a:r>
              <a:rPr lang="en-US" sz="2400" b="1" dirty="0">
                <a:solidFill>
                  <a:srgbClr val="0000FF"/>
                </a:solidFill>
              </a:rPr>
              <a:t>()</a:t>
            </a:r>
          </a:p>
          <a:p>
            <a:pPr marL="457200" lvl="1" indent="0">
              <a:buNone/>
            </a:pPr>
            <a:r>
              <a:rPr lang="en-US" sz="2400" b="1" dirty="0">
                <a:solidFill>
                  <a:srgbClr val="0000FF"/>
                </a:solidFill>
              </a:rPr>
              <a:t>      </a:t>
            </a:r>
            <a:r>
              <a:rPr lang="en-US" sz="2400" b="1" dirty="0" err="1">
                <a:solidFill>
                  <a:srgbClr val="0000FF"/>
                </a:solidFill>
              </a:rPr>
              <a:t>quantityUpdate</a:t>
            </a:r>
            <a:r>
              <a:rPr lang="en-US" sz="2400" b="1" dirty="0">
                <a:solidFill>
                  <a:srgbClr val="0000FF"/>
                </a:solidFill>
              </a:rPr>
              <a:t> &gt;= 0 || quantity + </a:t>
            </a:r>
            <a:r>
              <a:rPr lang="en-US" sz="2400" b="1" dirty="0" err="1">
                <a:solidFill>
                  <a:srgbClr val="0000FF"/>
                </a:solidFill>
              </a:rPr>
              <a:t>quantityUpdate</a:t>
            </a:r>
            <a:r>
              <a:rPr lang="en-US" sz="2400" b="1" dirty="0">
                <a:solidFill>
                  <a:srgbClr val="0000FF"/>
                </a:solidFill>
              </a:rPr>
              <a:t> &gt;= 0 match {</a:t>
            </a:r>
          </a:p>
          <a:p>
            <a:pPr marL="457200" lvl="1" indent="0">
              <a:buNone/>
            </a:pPr>
            <a:r>
              <a:rPr lang="en-US" sz="2400" b="1" dirty="0">
                <a:solidFill>
                  <a:srgbClr val="0000FF"/>
                </a:solidFill>
              </a:rPr>
              <a:t>        case true =&gt;</a:t>
            </a:r>
          </a:p>
          <a:p>
            <a:pPr marL="457200" lvl="1" indent="0">
              <a:buNone/>
            </a:pPr>
            <a:r>
              <a:rPr lang="en-US" sz="2400" b="1" dirty="0">
                <a:solidFill>
                  <a:srgbClr val="0000FF"/>
                </a:solidFill>
              </a:rPr>
              <a:t>          quantity += </a:t>
            </a:r>
            <a:r>
              <a:rPr lang="en-US" sz="2400" b="1" dirty="0" err="1">
                <a:solidFill>
                  <a:srgbClr val="0000FF"/>
                </a:solidFill>
              </a:rPr>
              <a:t>quantityUpdate</a:t>
            </a:r>
            <a:endParaRPr lang="en-US" sz="2400" b="1" dirty="0">
              <a:solidFill>
                <a:srgbClr val="0000FF"/>
              </a:solidFill>
            </a:endParaRPr>
          </a:p>
          <a:p>
            <a:pPr marL="457200" lvl="1" indent="0">
              <a:buNone/>
            </a:pPr>
            <a:r>
              <a:rPr lang="en-US" sz="2400" b="1" dirty="0">
                <a:solidFill>
                  <a:srgbClr val="0000FF"/>
                </a:solidFill>
              </a:rPr>
              <a:t>          </a:t>
            </a:r>
            <a:r>
              <a:rPr lang="en-US" sz="2400" b="1" dirty="0" err="1">
                <a:solidFill>
                  <a:srgbClr val="0000FF"/>
                </a:solidFill>
              </a:rPr>
              <a:t>returnValue</a:t>
            </a:r>
            <a:r>
              <a:rPr lang="en-US" sz="2400" b="1" dirty="0">
                <a:solidFill>
                  <a:srgbClr val="0000FF"/>
                </a:solidFill>
              </a:rPr>
              <a:t> = (true, quantity)</a:t>
            </a:r>
          </a:p>
          <a:p>
            <a:pPr marL="457200" lvl="1" indent="0">
              <a:buNone/>
            </a:pPr>
            <a:r>
              <a:rPr lang="en-US" sz="2400" b="1" dirty="0">
                <a:solidFill>
                  <a:srgbClr val="0000FF"/>
                </a:solidFill>
              </a:rPr>
              <a:t>        case _ =&gt;</a:t>
            </a:r>
          </a:p>
          <a:p>
            <a:pPr marL="457200" lvl="1" indent="0">
              <a:buNone/>
            </a:pPr>
            <a:r>
              <a:rPr lang="en-US" sz="2400" b="1" dirty="0">
                <a:solidFill>
                  <a:srgbClr val="0000FF"/>
                </a:solidFill>
              </a:rPr>
              <a:t>      }</a:t>
            </a:r>
          </a:p>
          <a:p>
            <a:pPr marL="457200" lvl="1" indent="0">
              <a:buNone/>
            </a:pPr>
            <a:r>
              <a:rPr lang="en-US" sz="2400" b="1" dirty="0">
                <a:solidFill>
                  <a:srgbClr val="0000FF"/>
                </a:solidFill>
              </a:rPr>
              <a:t>    </a:t>
            </a:r>
            <a:r>
              <a:rPr lang="en-US" sz="2400" b="1" dirty="0" err="1">
                <a:solidFill>
                  <a:srgbClr val="0000FF"/>
                </a:solidFill>
              </a:rPr>
              <a:t>writeLock.unlock</a:t>
            </a:r>
            <a:r>
              <a:rPr lang="en-US" sz="2400" b="1" dirty="0">
                <a:solidFill>
                  <a:srgbClr val="0000FF"/>
                </a:solidFill>
              </a:rPr>
              <a:t>()</a:t>
            </a:r>
          </a:p>
          <a:p>
            <a:pPr marL="457200" lvl="1" indent="0">
              <a:buNone/>
            </a:pPr>
            <a:r>
              <a:rPr lang="en-US" sz="2400" b="1" dirty="0">
                <a:solidFill>
                  <a:srgbClr val="0000FF"/>
                </a:solidFill>
              </a:rPr>
              <a:t>    </a:t>
            </a:r>
            <a:r>
              <a:rPr lang="en-US" sz="2400" b="1" dirty="0" err="1">
                <a:solidFill>
                  <a:srgbClr val="0000FF"/>
                </a:solidFill>
              </a:rPr>
              <a:t>returnValue</a:t>
            </a:r>
            <a:endParaRPr lang="en-US" sz="2400" b="1" dirty="0">
              <a:solidFill>
                <a:srgbClr val="0000FF"/>
              </a:solidFill>
            </a:endParaRPr>
          </a:p>
          <a:p>
            <a:pPr marL="457200" lvl="1" indent="0">
              <a:buNone/>
            </a:pPr>
            <a:r>
              <a:rPr lang="en-US" sz="2400" b="1" dirty="0">
                <a:solidFill>
                  <a:srgbClr val="0000FF"/>
                </a:solidFill>
              </a:rPr>
              <a:t>  </a:t>
            </a:r>
            <a:r>
              <a:rPr lang="en-US" sz="2400" b="1" dirty="0" smtClean="0">
                <a:solidFill>
                  <a:srgbClr val="0000FF"/>
                </a:solidFill>
              </a:rPr>
              <a:t>}</a:t>
            </a:r>
          </a:p>
        </p:txBody>
      </p:sp>
    </p:spTree>
    <p:extLst>
      <p:ext uri="{BB962C8B-B14F-4D97-AF65-F5344CB8AC3E}">
        <p14:creationId xmlns:p14="http://schemas.microsoft.com/office/powerpoint/2010/main" val="18263867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300" dirty="0" smtClean="0">
                <a:solidFill>
                  <a:srgbClr val="FFFFFF"/>
                </a:solidFill>
              </a:rPr>
              <a:t>Reactive Inventory Application </a:t>
            </a:r>
            <a:endParaRPr lang="en-US" sz="4300" dirty="0">
              <a:solidFill>
                <a:srgbClr val="FFFFFF"/>
              </a:solidFill>
            </a:endParaRPr>
          </a:p>
        </p:txBody>
      </p:sp>
      <p:pic>
        <p:nvPicPr>
          <p:cNvPr id="5" name="Picture 4"/>
          <p:cNvPicPr>
            <a:picLocks noChangeAspect="1"/>
          </p:cNvPicPr>
          <p:nvPr/>
        </p:nvPicPr>
        <p:blipFill>
          <a:blip r:embed="rId3"/>
          <a:stretch>
            <a:fillRect/>
          </a:stretch>
        </p:blipFill>
        <p:spPr>
          <a:xfrm>
            <a:off x="8354878" y="6269160"/>
            <a:ext cx="529526" cy="356061"/>
          </a:xfrm>
          <a:prstGeom prst="rect">
            <a:avLst/>
          </a:prstGeom>
        </p:spPr>
      </p:pic>
      <p:sp>
        <p:nvSpPr>
          <p:cNvPr id="7" name="Content Placeholder 2"/>
          <p:cNvSpPr>
            <a:spLocks noGrp="1"/>
          </p:cNvSpPr>
          <p:nvPr>
            <p:ph idx="1"/>
          </p:nvPr>
        </p:nvSpPr>
        <p:spPr>
          <a:xfrm>
            <a:off x="0" y="964642"/>
            <a:ext cx="9144000" cy="5893358"/>
          </a:xfrm>
        </p:spPr>
        <p:txBody>
          <a:bodyPr>
            <a:normAutofit fontScale="62500" lnSpcReduction="20000"/>
          </a:bodyPr>
          <a:lstStyle/>
          <a:p>
            <a:pPr marL="0" indent="0">
              <a:buNone/>
            </a:pPr>
            <a:r>
              <a:rPr lang="en-US" b="1" dirty="0" smtClean="0"/>
              <a:t>Application controller</a:t>
            </a:r>
            <a:endParaRPr lang="en-US" b="1" dirty="0"/>
          </a:p>
          <a:p>
            <a:pPr lvl="1"/>
            <a:r>
              <a:rPr lang="en-US" sz="2900" b="1" dirty="0"/>
              <a:t>Actor </a:t>
            </a:r>
            <a:r>
              <a:rPr lang="en-US" sz="2900" b="1" smtClean="0"/>
              <a:t>system: </a:t>
            </a:r>
            <a:r>
              <a:rPr lang="en-US" sz="2900" b="1" smtClean="0">
                <a:solidFill>
                  <a:srgbClr val="0000FF"/>
                </a:solidFill>
              </a:rPr>
              <a:t>val</a:t>
            </a:r>
            <a:r>
              <a:rPr lang="en-US" sz="2900" b="1" dirty="0" smtClean="0">
                <a:solidFill>
                  <a:srgbClr val="0000FF"/>
                </a:solidFill>
              </a:rPr>
              <a:t> </a:t>
            </a:r>
            <a:r>
              <a:rPr lang="en-US" sz="2900" b="1" dirty="0" err="1">
                <a:solidFill>
                  <a:srgbClr val="0000FF"/>
                </a:solidFill>
              </a:rPr>
              <a:t>akkaSystem</a:t>
            </a:r>
            <a:r>
              <a:rPr lang="en-US" sz="2900" b="1" dirty="0">
                <a:solidFill>
                  <a:srgbClr val="0000FF"/>
                </a:solidFill>
              </a:rPr>
              <a:t> = </a:t>
            </a:r>
            <a:r>
              <a:rPr lang="en-US" sz="2900" b="1" dirty="0" err="1">
                <a:solidFill>
                  <a:srgbClr val="0000FF"/>
                </a:solidFill>
              </a:rPr>
              <a:t>ActorSystem</a:t>
            </a:r>
            <a:r>
              <a:rPr lang="en-US" sz="2900" b="1" dirty="0">
                <a:solidFill>
                  <a:srgbClr val="0000FF"/>
                </a:solidFill>
              </a:rPr>
              <a:t>("reactive-inventory")</a:t>
            </a:r>
          </a:p>
          <a:p>
            <a:pPr lvl="1"/>
            <a:r>
              <a:rPr lang="en-US" b="1" dirty="0" smtClean="0"/>
              <a:t>Initialize actors</a:t>
            </a:r>
          </a:p>
          <a:p>
            <a:pPr marL="457200" lvl="1" indent="0">
              <a:buNone/>
            </a:pPr>
            <a:endParaRPr lang="en-US" dirty="0" smtClean="0"/>
          </a:p>
          <a:p>
            <a:pPr marL="457200" lvl="1" indent="0">
              <a:buNone/>
            </a:pPr>
            <a:r>
              <a:rPr lang="en-US" sz="2600" b="1" dirty="0" smtClean="0">
                <a:solidFill>
                  <a:srgbClr val="0000FF"/>
                </a:solidFill>
              </a:rPr>
              <a:t>for </a:t>
            </a:r>
            <a:r>
              <a:rPr lang="en-US" sz="2600" b="1" dirty="0">
                <a:solidFill>
                  <a:srgbClr val="0000FF"/>
                </a:solidFill>
              </a:rPr>
              <a:t>(</a:t>
            </a:r>
            <a:r>
              <a:rPr lang="en-US" sz="2600" b="1" dirty="0" err="1">
                <a:solidFill>
                  <a:srgbClr val="0000FF"/>
                </a:solidFill>
              </a:rPr>
              <a:t>sku</a:t>
            </a:r>
            <a:r>
              <a:rPr lang="en-US" sz="2600" b="1" dirty="0">
                <a:solidFill>
                  <a:srgbClr val="0000FF"/>
                </a:solidFill>
              </a:rPr>
              <a:t> &lt;- 1 to 100) {</a:t>
            </a:r>
          </a:p>
          <a:p>
            <a:pPr marL="457200" lvl="1" indent="0">
              <a:buNone/>
            </a:pPr>
            <a:r>
              <a:rPr lang="en-US" sz="2600" b="1" dirty="0">
                <a:solidFill>
                  <a:srgbClr val="0000FF"/>
                </a:solidFill>
              </a:rPr>
              <a:t>    </a:t>
            </a:r>
            <a:r>
              <a:rPr lang="en-US" sz="2600" b="1" dirty="0" err="1">
                <a:solidFill>
                  <a:srgbClr val="0000FF"/>
                </a:solidFill>
              </a:rPr>
              <a:t>val</a:t>
            </a:r>
            <a:r>
              <a:rPr lang="en-US" sz="2600" b="1" dirty="0">
                <a:solidFill>
                  <a:srgbClr val="0000FF"/>
                </a:solidFill>
              </a:rPr>
              <a:t> quantity = </a:t>
            </a:r>
            <a:r>
              <a:rPr lang="en-US" sz="2600" b="1" dirty="0" err="1">
                <a:solidFill>
                  <a:srgbClr val="0000FF"/>
                </a:solidFill>
              </a:rPr>
              <a:t>r.nextInt</a:t>
            </a:r>
            <a:r>
              <a:rPr lang="en-US" sz="2600" b="1" dirty="0">
                <a:solidFill>
                  <a:srgbClr val="0000FF"/>
                </a:solidFill>
              </a:rPr>
              <a:t>(10000) + 10000</a:t>
            </a:r>
          </a:p>
          <a:p>
            <a:pPr marL="457200" lvl="1" indent="0">
              <a:buNone/>
            </a:pPr>
            <a:r>
              <a:rPr lang="en-US" sz="2600" b="1" dirty="0">
                <a:solidFill>
                  <a:srgbClr val="0000FF"/>
                </a:solidFill>
              </a:rPr>
              <a:t>    </a:t>
            </a:r>
            <a:r>
              <a:rPr lang="en-US" sz="2600" b="1" dirty="0" err="1">
                <a:solidFill>
                  <a:srgbClr val="0000FF"/>
                </a:solidFill>
              </a:rPr>
              <a:t>val</a:t>
            </a:r>
            <a:r>
              <a:rPr lang="en-US" sz="2600" b="1" dirty="0">
                <a:solidFill>
                  <a:srgbClr val="0000FF"/>
                </a:solidFill>
              </a:rPr>
              <a:t> </a:t>
            </a:r>
            <a:r>
              <a:rPr lang="en-US" sz="2600" b="1" dirty="0" err="1">
                <a:solidFill>
                  <a:srgbClr val="0000FF"/>
                </a:solidFill>
              </a:rPr>
              <a:t>skuString</a:t>
            </a:r>
            <a:r>
              <a:rPr lang="en-US" sz="2600" b="1" dirty="0">
                <a:solidFill>
                  <a:srgbClr val="0000FF"/>
                </a:solidFill>
              </a:rPr>
              <a:t> = </a:t>
            </a:r>
            <a:r>
              <a:rPr lang="en-US" sz="2600" b="1" dirty="0" err="1">
                <a:solidFill>
                  <a:srgbClr val="0000FF"/>
                </a:solidFill>
              </a:rPr>
              <a:t>sku.toString</a:t>
            </a:r>
            <a:endParaRPr lang="en-US" sz="2600" b="1" dirty="0">
              <a:solidFill>
                <a:srgbClr val="0000FF"/>
              </a:solidFill>
            </a:endParaRPr>
          </a:p>
          <a:p>
            <a:pPr marL="457200" lvl="1" indent="0">
              <a:buNone/>
            </a:pPr>
            <a:r>
              <a:rPr lang="en-US" sz="2600" b="1" dirty="0">
                <a:solidFill>
                  <a:srgbClr val="0000FF"/>
                </a:solidFill>
              </a:rPr>
              <a:t>    </a:t>
            </a:r>
            <a:r>
              <a:rPr lang="en-US" sz="2600" b="1" dirty="0" err="1">
                <a:solidFill>
                  <a:srgbClr val="0000FF"/>
                </a:solidFill>
              </a:rPr>
              <a:t>val</a:t>
            </a:r>
            <a:r>
              <a:rPr lang="en-US" sz="2600" b="1" dirty="0">
                <a:solidFill>
                  <a:srgbClr val="0000FF"/>
                </a:solidFill>
              </a:rPr>
              <a:t> </a:t>
            </a:r>
            <a:r>
              <a:rPr lang="en-US" sz="2600" b="1" dirty="0" err="1">
                <a:solidFill>
                  <a:srgbClr val="0000FF"/>
                </a:solidFill>
              </a:rPr>
              <a:t>inventoryUpdater</a:t>
            </a:r>
            <a:r>
              <a:rPr lang="en-US" sz="2600" b="1" dirty="0">
                <a:solidFill>
                  <a:srgbClr val="0000FF"/>
                </a:solidFill>
              </a:rPr>
              <a:t> = </a:t>
            </a:r>
            <a:r>
              <a:rPr lang="en-US" sz="2600" b="1" dirty="0" err="1">
                <a:solidFill>
                  <a:srgbClr val="0000FF"/>
                </a:solidFill>
              </a:rPr>
              <a:t>akkaSystem.actorOf</a:t>
            </a:r>
            <a:r>
              <a:rPr lang="en-US" sz="2600" b="1" dirty="0">
                <a:solidFill>
                  <a:srgbClr val="0000FF"/>
                </a:solidFill>
              </a:rPr>
              <a:t>(</a:t>
            </a:r>
          </a:p>
          <a:p>
            <a:pPr marL="457200" lvl="1" indent="0">
              <a:buNone/>
            </a:pPr>
            <a:r>
              <a:rPr lang="en-US" sz="2600" b="1" dirty="0">
                <a:solidFill>
                  <a:srgbClr val="0000FF"/>
                </a:solidFill>
              </a:rPr>
              <a:t>      Props(</a:t>
            </a:r>
            <a:r>
              <a:rPr lang="en-US" sz="2600" b="1" dirty="0" err="1">
                <a:solidFill>
                  <a:srgbClr val="0000FF"/>
                </a:solidFill>
              </a:rPr>
              <a:t>classOf</a:t>
            </a:r>
            <a:r>
              <a:rPr lang="en-US" sz="2600" b="1" dirty="0">
                <a:solidFill>
                  <a:srgbClr val="0000FF"/>
                </a:solidFill>
              </a:rPr>
              <a:t>[</a:t>
            </a:r>
            <a:r>
              <a:rPr lang="en-US" sz="2600" b="1" dirty="0" err="1">
                <a:solidFill>
                  <a:srgbClr val="0000FF"/>
                </a:solidFill>
              </a:rPr>
              <a:t>InventoryUpdater</a:t>
            </a:r>
            <a:r>
              <a:rPr lang="en-US" sz="2600" b="1" dirty="0">
                <a:solidFill>
                  <a:srgbClr val="0000FF"/>
                </a:solidFill>
              </a:rPr>
              <a:t>], </a:t>
            </a:r>
            <a:r>
              <a:rPr lang="en-US" sz="2600" b="1" dirty="0" err="1">
                <a:solidFill>
                  <a:srgbClr val="0000FF"/>
                </a:solidFill>
              </a:rPr>
              <a:t>skuString</a:t>
            </a:r>
            <a:r>
              <a:rPr lang="en-US" sz="2600" b="1" dirty="0">
                <a:solidFill>
                  <a:srgbClr val="0000FF"/>
                </a:solidFill>
              </a:rPr>
              <a:t>, quantity, </a:t>
            </a:r>
            <a:r>
              <a:rPr lang="en-US" sz="2600" b="1" dirty="0" err="1">
                <a:solidFill>
                  <a:srgbClr val="0000FF"/>
                </a:solidFill>
              </a:rPr>
              <a:t>MongoRepo</a:t>
            </a:r>
            <a:r>
              <a:rPr lang="en-US" sz="2600" b="1" dirty="0">
                <a:solidFill>
                  <a:srgbClr val="0000FF"/>
                </a:solidFill>
              </a:rPr>
              <a:t>))</a:t>
            </a:r>
          </a:p>
          <a:p>
            <a:pPr marL="457200" lvl="1" indent="0">
              <a:buNone/>
            </a:pPr>
            <a:r>
              <a:rPr lang="en-US" sz="2600" b="1" dirty="0">
                <a:solidFill>
                  <a:srgbClr val="0000FF"/>
                </a:solidFill>
              </a:rPr>
              <a:t>    </a:t>
            </a:r>
            <a:r>
              <a:rPr lang="en-US" sz="2600" b="1" dirty="0" err="1">
                <a:solidFill>
                  <a:srgbClr val="0000FF"/>
                </a:solidFill>
              </a:rPr>
              <a:t>inventoryUpdaters.put</a:t>
            </a:r>
            <a:r>
              <a:rPr lang="en-US" sz="2600" b="1" dirty="0">
                <a:solidFill>
                  <a:srgbClr val="0000FF"/>
                </a:solidFill>
              </a:rPr>
              <a:t>(</a:t>
            </a:r>
            <a:r>
              <a:rPr lang="en-US" sz="2600" b="1" dirty="0" err="1">
                <a:solidFill>
                  <a:srgbClr val="0000FF"/>
                </a:solidFill>
              </a:rPr>
              <a:t>sku.toString</a:t>
            </a:r>
            <a:r>
              <a:rPr lang="en-US" sz="2600" b="1" dirty="0">
                <a:solidFill>
                  <a:srgbClr val="0000FF"/>
                </a:solidFill>
              </a:rPr>
              <a:t>, </a:t>
            </a:r>
            <a:r>
              <a:rPr lang="en-US" sz="2600" b="1" dirty="0" err="1">
                <a:solidFill>
                  <a:srgbClr val="0000FF"/>
                </a:solidFill>
              </a:rPr>
              <a:t>inventoryUpdater</a:t>
            </a:r>
            <a:r>
              <a:rPr lang="en-US" sz="2600" b="1" dirty="0">
                <a:solidFill>
                  <a:srgbClr val="0000FF"/>
                </a:solidFill>
              </a:rPr>
              <a:t>)</a:t>
            </a:r>
          </a:p>
          <a:p>
            <a:pPr marL="457200" lvl="1" indent="0">
              <a:buNone/>
            </a:pPr>
            <a:r>
              <a:rPr lang="en-US" sz="2600" b="1" dirty="0">
                <a:solidFill>
                  <a:srgbClr val="0000FF"/>
                </a:solidFill>
              </a:rPr>
              <a:t>    </a:t>
            </a:r>
            <a:r>
              <a:rPr lang="en-US" sz="2600" b="1" dirty="0" err="1">
                <a:solidFill>
                  <a:srgbClr val="0000FF"/>
                </a:solidFill>
              </a:rPr>
              <a:t>val</a:t>
            </a:r>
            <a:r>
              <a:rPr lang="en-US" sz="2600" b="1" dirty="0">
                <a:solidFill>
                  <a:srgbClr val="0000FF"/>
                </a:solidFill>
              </a:rPr>
              <a:t> </a:t>
            </a:r>
            <a:r>
              <a:rPr lang="en-US" sz="2600" b="1" dirty="0" err="1">
                <a:solidFill>
                  <a:srgbClr val="0000FF"/>
                </a:solidFill>
              </a:rPr>
              <a:t>routees</a:t>
            </a:r>
            <a:r>
              <a:rPr lang="en-US" sz="2600" b="1" dirty="0">
                <a:solidFill>
                  <a:srgbClr val="0000FF"/>
                </a:solidFill>
              </a:rPr>
              <a:t>: </a:t>
            </a:r>
            <a:r>
              <a:rPr lang="en-US" sz="2600" b="1" dirty="0" err="1">
                <a:solidFill>
                  <a:srgbClr val="0000FF"/>
                </a:solidFill>
              </a:rPr>
              <a:t>Seq</a:t>
            </a:r>
            <a:r>
              <a:rPr lang="en-US" sz="2600" b="1" dirty="0">
                <a:solidFill>
                  <a:srgbClr val="0000FF"/>
                </a:solidFill>
              </a:rPr>
              <a:t>[</a:t>
            </a:r>
            <a:r>
              <a:rPr lang="en-US" sz="2600" b="1" dirty="0" err="1">
                <a:solidFill>
                  <a:srgbClr val="0000FF"/>
                </a:solidFill>
              </a:rPr>
              <a:t>ActorRef</a:t>
            </a:r>
            <a:r>
              <a:rPr lang="en-US" sz="2600" b="1" dirty="0">
                <a:solidFill>
                  <a:srgbClr val="0000FF"/>
                </a:solidFill>
              </a:rPr>
              <a:t>] =</a:t>
            </a:r>
          </a:p>
          <a:p>
            <a:pPr marL="457200" lvl="1" indent="0">
              <a:buNone/>
            </a:pPr>
            <a:r>
              <a:rPr lang="en-US" sz="2600" b="1" dirty="0">
                <a:solidFill>
                  <a:srgbClr val="0000FF"/>
                </a:solidFill>
              </a:rPr>
              <a:t>      for (</a:t>
            </a:r>
            <a:r>
              <a:rPr lang="en-US" sz="2600" b="1" dirty="0" err="1">
                <a:solidFill>
                  <a:srgbClr val="0000FF"/>
                </a:solidFill>
              </a:rPr>
              <a:t>routeeId</a:t>
            </a:r>
            <a:r>
              <a:rPr lang="en-US" sz="2600" b="1" dirty="0">
                <a:solidFill>
                  <a:srgbClr val="0000FF"/>
                </a:solidFill>
              </a:rPr>
              <a:t> &lt;- 1 to 10) yield {</a:t>
            </a:r>
          </a:p>
          <a:p>
            <a:pPr marL="457200" lvl="1" indent="0">
              <a:buNone/>
            </a:pPr>
            <a:r>
              <a:rPr lang="en-US" sz="2600" b="1" dirty="0">
                <a:solidFill>
                  <a:srgbClr val="0000FF"/>
                </a:solidFill>
              </a:rPr>
              <a:t>        </a:t>
            </a:r>
            <a:r>
              <a:rPr lang="en-US" sz="2600" b="1" dirty="0" err="1">
                <a:solidFill>
                  <a:srgbClr val="0000FF"/>
                </a:solidFill>
              </a:rPr>
              <a:t>val</a:t>
            </a:r>
            <a:r>
              <a:rPr lang="en-US" sz="2600" b="1" dirty="0">
                <a:solidFill>
                  <a:srgbClr val="0000FF"/>
                </a:solidFill>
              </a:rPr>
              <a:t> </a:t>
            </a:r>
            <a:r>
              <a:rPr lang="en-US" sz="2600" b="1" dirty="0" err="1">
                <a:solidFill>
                  <a:srgbClr val="0000FF"/>
                </a:solidFill>
              </a:rPr>
              <a:t>routee</a:t>
            </a:r>
            <a:r>
              <a:rPr lang="en-US" sz="2600" b="1" dirty="0">
                <a:solidFill>
                  <a:srgbClr val="0000FF"/>
                </a:solidFill>
              </a:rPr>
              <a:t> = </a:t>
            </a:r>
            <a:r>
              <a:rPr lang="en-US" sz="2600" b="1" dirty="0" err="1">
                <a:solidFill>
                  <a:srgbClr val="0000FF"/>
                </a:solidFill>
              </a:rPr>
              <a:t>akkaSystem.actorOf</a:t>
            </a:r>
            <a:r>
              <a:rPr lang="en-US" sz="2600" b="1" dirty="0">
                <a:solidFill>
                  <a:srgbClr val="0000FF"/>
                </a:solidFill>
              </a:rPr>
              <a:t>(</a:t>
            </a:r>
          </a:p>
          <a:p>
            <a:pPr marL="457200" lvl="1" indent="0">
              <a:buNone/>
            </a:pPr>
            <a:r>
              <a:rPr lang="en-US" sz="2600" b="1" dirty="0">
                <a:solidFill>
                  <a:srgbClr val="0000FF"/>
                </a:solidFill>
              </a:rPr>
              <a:t>          Props(</a:t>
            </a:r>
            <a:r>
              <a:rPr lang="en-US" sz="2600" b="1" dirty="0" err="1">
                <a:solidFill>
                  <a:srgbClr val="0000FF"/>
                </a:solidFill>
              </a:rPr>
              <a:t>classOf</a:t>
            </a:r>
            <a:r>
              <a:rPr lang="en-US" sz="2600" b="1" dirty="0">
                <a:solidFill>
                  <a:srgbClr val="0000FF"/>
                </a:solidFill>
              </a:rPr>
              <a:t>[</a:t>
            </a:r>
            <a:r>
              <a:rPr lang="en-US" sz="2600" b="1" dirty="0" err="1">
                <a:solidFill>
                  <a:srgbClr val="0000FF"/>
                </a:solidFill>
              </a:rPr>
              <a:t>InventoryGetter</a:t>
            </a:r>
            <a:r>
              <a:rPr lang="en-US" sz="2600" b="1" dirty="0">
                <a:solidFill>
                  <a:srgbClr val="0000FF"/>
                </a:solidFill>
              </a:rPr>
              <a:t>], </a:t>
            </a:r>
            <a:r>
              <a:rPr lang="en-US" sz="2600" b="1" dirty="0" err="1">
                <a:solidFill>
                  <a:srgbClr val="0000FF"/>
                </a:solidFill>
              </a:rPr>
              <a:t>skuString</a:t>
            </a:r>
            <a:r>
              <a:rPr lang="en-US" sz="2600" b="1" dirty="0">
                <a:solidFill>
                  <a:srgbClr val="0000FF"/>
                </a:solidFill>
              </a:rPr>
              <a:t>, quantity))</a:t>
            </a:r>
          </a:p>
          <a:p>
            <a:pPr marL="457200" lvl="1" indent="0">
              <a:buNone/>
            </a:pPr>
            <a:r>
              <a:rPr lang="en-US" sz="2600" b="1" dirty="0">
                <a:solidFill>
                  <a:srgbClr val="0000FF"/>
                </a:solidFill>
              </a:rPr>
              <a:t>        </a:t>
            </a:r>
            <a:r>
              <a:rPr lang="en-US" sz="2600" b="1" dirty="0" err="1">
                <a:solidFill>
                  <a:srgbClr val="0000FF"/>
                </a:solidFill>
              </a:rPr>
              <a:t>inventoryUpdater</a:t>
            </a:r>
            <a:r>
              <a:rPr lang="en-US" sz="2600" b="1" dirty="0">
                <a:solidFill>
                  <a:srgbClr val="0000FF"/>
                </a:solidFill>
              </a:rPr>
              <a:t> ! </a:t>
            </a:r>
            <a:r>
              <a:rPr lang="en-US" sz="2600" b="1" dirty="0" err="1">
                <a:solidFill>
                  <a:srgbClr val="0000FF"/>
                </a:solidFill>
              </a:rPr>
              <a:t>RegisterListener</a:t>
            </a:r>
            <a:r>
              <a:rPr lang="en-US" sz="2600" b="1" dirty="0">
                <a:solidFill>
                  <a:srgbClr val="0000FF"/>
                </a:solidFill>
              </a:rPr>
              <a:t>(</a:t>
            </a:r>
            <a:r>
              <a:rPr lang="en-US" sz="2600" b="1" dirty="0" err="1">
                <a:solidFill>
                  <a:srgbClr val="0000FF"/>
                </a:solidFill>
              </a:rPr>
              <a:t>routee</a:t>
            </a:r>
            <a:r>
              <a:rPr lang="en-US" sz="2600" b="1" dirty="0">
                <a:solidFill>
                  <a:srgbClr val="0000FF"/>
                </a:solidFill>
              </a:rPr>
              <a:t>)</a:t>
            </a:r>
          </a:p>
          <a:p>
            <a:pPr marL="457200" lvl="1" indent="0">
              <a:buNone/>
            </a:pPr>
            <a:r>
              <a:rPr lang="en-US" sz="2600" b="1" dirty="0">
                <a:solidFill>
                  <a:srgbClr val="0000FF"/>
                </a:solidFill>
              </a:rPr>
              <a:t>        </a:t>
            </a:r>
            <a:r>
              <a:rPr lang="en-US" sz="2600" b="1" dirty="0" err="1">
                <a:solidFill>
                  <a:srgbClr val="0000FF"/>
                </a:solidFill>
              </a:rPr>
              <a:t>routee</a:t>
            </a:r>
            <a:endParaRPr lang="en-US" sz="2600" b="1" dirty="0">
              <a:solidFill>
                <a:srgbClr val="0000FF"/>
              </a:solidFill>
            </a:endParaRPr>
          </a:p>
          <a:p>
            <a:pPr marL="457200" lvl="1" indent="0">
              <a:buNone/>
            </a:pPr>
            <a:r>
              <a:rPr lang="en-US" sz="2600" b="1" dirty="0">
                <a:solidFill>
                  <a:srgbClr val="0000FF"/>
                </a:solidFill>
              </a:rPr>
              <a:t>      }</a:t>
            </a:r>
          </a:p>
          <a:p>
            <a:pPr marL="457200" lvl="1" indent="0">
              <a:buNone/>
            </a:pPr>
            <a:r>
              <a:rPr lang="en-US" sz="2600" b="1" dirty="0">
                <a:solidFill>
                  <a:srgbClr val="0000FF"/>
                </a:solidFill>
              </a:rPr>
              <a:t>    </a:t>
            </a:r>
            <a:r>
              <a:rPr lang="en-US" sz="2600" b="1" dirty="0" err="1">
                <a:solidFill>
                  <a:srgbClr val="0000FF"/>
                </a:solidFill>
              </a:rPr>
              <a:t>inventoryGetters.put</a:t>
            </a:r>
            <a:r>
              <a:rPr lang="en-US" sz="2600" b="1" dirty="0">
                <a:solidFill>
                  <a:srgbClr val="0000FF"/>
                </a:solidFill>
              </a:rPr>
              <a:t>(</a:t>
            </a:r>
          </a:p>
          <a:p>
            <a:pPr marL="457200" lvl="1" indent="0">
              <a:buNone/>
            </a:pPr>
            <a:r>
              <a:rPr lang="en-US" sz="2600" b="1" dirty="0">
                <a:solidFill>
                  <a:srgbClr val="0000FF"/>
                </a:solidFill>
              </a:rPr>
              <a:t>      </a:t>
            </a:r>
            <a:r>
              <a:rPr lang="en-US" sz="2600" b="1" dirty="0" err="1">
                <a:solidFill>
                  <a:srgbClr val="0000FF"/>
                </a:solidFill>
              </a:rPr>
              <a:t>sku.toString</a:t>
            </a:r>
            <a:r>
              <a:rPr lang="en-US" sz="2600" b="1" dirty="0" smtClean="0">
                <a:solidFill>
                  <a:srgbClr val="0000FF"/>
                </a:solidFill>
              </a:rPr>
              <a:t>,</a:t>
            </a:r>
          </a:p>
          <a:p>
            <a:pPr marL="457200" lvl="1" indent="0">
              <a:buNone/>
            </a:pPr>
            <a:r>
              <a:rPr lang="en-US" sz="2600" b="1" dirty="0" smtClean="0">
                <a:solidFill>
                  <a:srgbClr val="0000FF"/>
                </a:solidFill>
              </a:rPr>
              <a:t>      </a:t>
            </a:r>
            <a:r>
              <a:rPr lang="en-US" sz="2600" b="1" dirty="0" err="1" smtClean="0">
                <a:solidFill>
                  <a:srgbClr val="0000FF"/>
                </a:solidFill>
              </a:rPr>
              <a:t>akkaSystem.actorOf</a:t>
            </a:r>
            <a:r>
              <a:rPr lang="en-US" sz="2600" b="1" dirty="0" smtClean="0">
                <a:solidFill>
                  <a:srgbClr val="0000FF"/>
                </a:solidFill>
              </a:rPr>
              <a:t>(</a:t>
            </a:r>
          </a:p>
          <a:p>
            <a:pPr marL="457200" lvl="1" indent="0">
              <a:buNone/>
            </a:pPr>
            <a:r>
              <a:rPr lang="en-US" sz="2600" b="1" dirty="0" smtClean="0">
                <a:solidFill>
                  <a:srgbClr val="0000FF"/>
                </a:solidFill>
              </a:rPr>
              <a:t>        </a:t>
            </a:r>
            <a:r>
              <a:rPr lang="en-US" sz="2600" b="1" dirty="0" err="1" smtClean="0">
                <a:solidFill>
                  <a:srgbClr val="0000FF"/>
                </a:solidFill>
              </a:rPr>
              <a:t>RoundRobinGroup</a:t>
            </a:r>
            <a:r>
              <a:rPr lang="en-US" sz="2600" b="1" dirty="0" smtClean="0">
                <a:solidFill>
                  <a:srgbClr val="0000FF"/>
                </a:solidFill>
              </a:rPr>
              <a:t>(</a:t>
            </a:r>
            <a:r>
              <a:rPr lang="en-US" sz="2600" b="1" dirty="0" err="1" smtClean="0">
                <a:solidFill>
                  <a:srgbClr val="0000FF"/>
                </a:solidFill>
              </a:rPr>
              <a:t>routees.map</a:t>
            </a:r>
            <a:r>
              <a:rPr lang="en-US" sz="2600" b="1" dirty="0" smtClean="0">
                <a:solidFill>
                  <a:srgbClr val="0000FF"/>
                </a:solidFill>
              </a:rPr>
              <a:t>(_.</a:t>
            </a:r>
            <a:r>
              <a:rPr lang="en-US" sz="2600" b="1" dirty="0" err="1" smtClean="0">
                <a:solidFill>
                  <a:srgbClr val="0000FF"/>
                </a:solidFill>
              </a:rPr>
              <a:t>path.toStringWithoutAddress</a:t>
            </a:r>
            <a:r>
              <a:rPr lang="en-US" sz="2600" b="1" dirty="0" smtClean="0">
                <a:solidFill>
                  <a:srgbClr val="0000FF"/>
                </a:solidFill>
              </a:rPr>
              <a:t>).</a:t>
            </a:r>
            <a:r>
              <a:rPr lang="en-US" sz="2600" b="1" dirty="0" err="1" smtClean="0">
                <a:solidFill>
                  <a:srgbClr val="0000FF"/>
                </a:solidFill>
              </a:rPr>
              <a:t>toList</a:t>
            </a:r>
            <a:r>
              <a:rPr lang="en-US" sz="2600" b="1" dirty="0" smtClean="0">
                <a:solidFill>
                  <a:srgbClr val="0000FF"/>
                </a:solidFill>
              </a:rPr>
              <a:t>).props()</a:t>
            </a:r>
          </a:p>
          <a:p>
            <a:pPr marL="457200" lvl="1" indent="0">
              <a:buNone/>
            </a:pPr>
            <a:r>
              <a:rPr lang="en-US" sz="2600" b="1" dirty="0">
                <a:solidFill>
                  <a:srgbClr val="0000FF"/>
                </a:solidFill>
              </a:rPr>
              <a:t> </a:t>
            </a:r>
            <a:r>
              <a:rPr lang="en-US" sz="2600" b="1" dirty="0" smtClean="0">
                <a:solidFill>
                  <a:srgbClr val="0000FF"/>
                </a:solidFill>
              </a:rPr>
              <a:t>     </a:t>
            </a:r>
            <a:r>
              <a:rPr lang="en-US" sz="2600" b="1" dirty="0" smtClean="0">
                <a:solidFill>
                  <a:srgbClr val="0000FF"/>
                </a:solidFill>
              </a:rPr>
              <a:t>))</a:t>
            </a:r>
          </a:p>
          <a:p>
            <a:pPr marL="457200" lvl="1" indent="0">
              <a:buNone/>
            </a:pPr>
            <a:r>
              <a:rPr lang="en-US" sz="2600" b="1" dirty="0" smtClean="0">
                <a:solidFill>
                  <a:srgbClr val="0000FF"/>
                </a:solidFill>
              </a:rPr>
              <a:t>  </a:t>
            </a:r>
            <a:r>
              <a:rPr lang="en-US" sz="2600" b="1" dirty="0">
                <a:solidFill>
                  <a:srgbClr val="0000FF"/>
                </a:solidFill>
              </a:rPr>
              <a:t>}</a:t>
            </a:r>
            <a:endParaRPr lang="en-US" sz="3200" b="1" dirty="0"/>
          </a:p>
          <a:p>
            <a:endParaRPr lang="en-US" sz="2400" dirty="0" smtClean="0"/>
          </a:p>
        </p:txBody>
      </p:sp>
    </p:spTree>
    <p:extLst>
      <p:ext uri="{BB962C8B-B14F-4D97-AF65-F5344CB8AC3E}">
        <p14:creationId xmlns:p14="http://schemas.microsoft.com/office/powerpoint/2010/main" val="25469048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300" dirty="0" smtClean="0">
                <a:solidFill>
                  <a:srgbClr val="FFFFFF"/>
                </a:solidFill>
              </a:rPr>
              <a:t>Reactive Inventory Application </a:t>
            </a:r>
            <a:endParaRPr lang="en-US" sz="4300" dirty="0">
              <a:solidFill>
                <a:srgbClr val="FFFFFF"/>
              </a:solidFill>
            </a:endParaRPr>
          </a:p>
        </p:txBody>
      </p:sp>
      <p:pic>
        <p:nvPicPr>
          <p:cNvPr id="5" name="Picture 4"/>
          <p:cNvPicPr>
            <a:picLocks noChangeAspect="1"/>
          </p:cNvPicPr>
          <p:nvPr/>
        </p:nvPicPr>
        <p:blipFill>
          <a:blip r:embed="rId3"/>
          <a:stretch>
            <a:fillRect/>
          </a:stretch>
        </p:blipFill>
        <p:spPr>
          <a:xfrm>
            <a:off x="7683092" y="6118656"/>
            <a:ext cx="529526" cy="356061"/>
          </a:xfrm>
          <a:prstGeom prst="rect">
            <a:avLst/>
          </a:prstGeom>
        </p:spPr>
      </p:pic>
      <p:sp>
        <p:nvSpPr>
          <p:cNvPr id="7" name="Content Placeholder 2"/>
          <p:cNvSpPr>
            <a:spLocks noGrp="1"/>
          </p:cNvSpPr>
          <p:nvPr>
            <p:ph idx="1"/>
          </p:nvPr>
        </p:nvSpPr>
        <p:spPr>
          <a:xfrm>
            <a:off x="0" y="964643"/>
            <a:ext cx="9144000" cy="5893357"/>
          </a:xfrm>
        </p:spPr>
        <p:txBody>
          <a:bodyPr>
            <a:normAutofit/>
          </a:bodyPr>
          <a:lstStyle/>
          <a:p>
            <a:pPr marL="0" indent="0">
              <a:buNone/>
            </a:pPr>
            <a:r>
              <a:rPr lang="en-US" sz="2800" b="1" dirty="0" smtClean="0"/>
              <a:t>Application controller (</a:t>
            </a:r>
            <a:r>
              <a:rPr lang="en-US" sz="2800" b="1" dirty="0" err="1" smtClean="0"/>
              <a:t>cont</a:t>
            </a:r>
            <a:r>
              <a:rPr lang="en-US" sz="2800" b="1" dirty="0" smtClean="0"/>
              <a:t>)</a:t>
            </a:r>
            <a:endParaRPr lang="en-US" sz="2800" b="1" dirty="0"/>
          </a:p>
          <a:p>
            <a:pPr lvl="1"/>
            <a:r>
              <a:rPr lang="en-US" b="1" dirty="0" err="1" smtClean="0"/>
              <a:t>inventoryUpdater</a:t>
            </a:r>
            <a:r>
              <a:rPr lang="en-US" b="1" dirty="0" smtClean="0"/>
              <a:t> </a:t>
            </a:r>
            <a:r>
              <a:rPr lang="en-US" b="1" dirty="0"/>
              <a:t>! </a:t>
            </a:r>
            <a:r>
              <a:rPr lang="en-US" b="1" dirty="0" err="1"/>
              <a:t>RegisterListener</a:t>
            </a:r>
            <a:r>
              <a:rPr lang="en-US" b="1" dirty="0"/>
              <a:t>(</a:t>
            </a:r>
            <a:r>
              <a:rPr lang="en-US" b="1" dirty="0" err="1"/>
              <a:t>routee</a:t>
            </a:r>
            <a:r>
              <a:rPr lang="en-US" b="1" dirty="0" smtClean="0"/>
              <a:t>)</a:t>
            </a:r>
          </a:p>
          <a:p>
            <a:pPr lvl="1">
              <a:spcBef>
                <a:spcPts val="0"/>
              </a:spcBef>
            </a:pPr>
            <a:r>
              <a:rPr lang="en-US" b="1" dirty="0" smtClean="0"/>
              <a:t>Handlers</a:t>
            </a:r>
          </a:p>
          <a:p>
            <a:pPr marL="457200" lvl="1" indent="0">
              <a:spcBef>
                <a:spcPts val="0"/>
              </a:spcBef>
              <a:buNone/>
            </a:pPr>
            <a:endParaRPr lang="en-US" sz="2000" b="1" dirty="0" smtClean="0">
              <a:solidFill>
                <a:srgbClr val="0000FF"/>
              </a:solidFill>
            </a:endParaRPr>
          </a:p>
          <a:p>
            <a:pPr marL="457200" lvl="1" indent="0">
              <a:spcBef>
                <a:spcPts val="0"/>
              </a:spcBef>
              <a:buNone/>
            </a:pPr>
            <a:r>
              <a:rPr lang="en-US" sz="2000" b="1" dirty="0" err="1" smtClean="0">
                <a:solidFill>
                  <a:srgbClr val="0000FF"/>
                </a:solidFill>
              </a:rPr>
              <a:t>def</a:t>
            </a:r>
            <a:r>
              <a:rPr lang="en-US" sz="2000" b="1" dirty="0" smtClean="0">
                <a:solidFill>
                  <a:srgbClr val="0000FF"/>
                </a:solidFill>
              </a:rPr>
              <a:t> </a:t>
            </a:r>
            <a:r>
              <a:rPr lang="en-US" sz="2000" b="1" dirty="0" err="1">
                <a:solidFill>
                  <a:srgbClr val="0000FF"/>
                </a:solidFill>
              </a:rPr>
              <a:t>updateInventory</a:t>
            </a:r>
            <a:r>
              <a:rPr lang="en-US" sz="2000" b="1" dirty="0">
                <a:solidFill>
                  <a:srgbClr val="0000FF"/>
                </a:solidFill>
              </a:rPr>
              <a:t>(</a:t>
            </a:r>
            <a:r>
              <a:rPr lang="en-US" sz="2000" b="1" dirty="0" err="1">
                <a:solidFill>
                  <a:srgbClr val="0000FF"/>
                </a:solidFill>
              </a:rPr>
              <a:t>sku</a:t>
            </a:r>
            <a:r>
              <a:rPr lang="en-US" sz="2000" b="1" dirty="0">
                <a:solidFill>
                  <a:srgbClr val="0000FF"/>
                </a:solidFill>
              </a:rPr>
              <a:t>: String, </a:t>
            </a:r>
            <a:r>
              <a:rPr lang="en-US" sz="2000" b="1" dirty="0" err="1">
                <a:solidFill>
                  <a:srgbClr val="0000FF"/>
                </a:solidFill>
              </a:rPr>
              <a:t>quantityChange</a:t>
            </a:r>
            <a:r>
              <a:rPr lang="en-US" sz="2000" b="1" dirty="0">
                <a:solidFill>
                  <a:srgbClr val="0000FF"/>
                </a:solidFill>
              </a:rPr>
              <a:t>: </a:t>
            </a:r>
            <a:r>
              <a:rPr lang="en-US" sz="2000" b="1" dirty="0" err="1">
                <a:solidFill>
                  <a:srgbClr val="0000FF"/>
                </a:solidFill>
              </a:rPr>
              <a:t>Int</a:t>
            </a:r>
            <a:r>
              <a:rPr lang="en-US" sz="2000" b="1" dirty="0">
                <a:solidFill>
                  <a:srgbClr val="0000FF"/>
                </a:solidFill>
              </a:rPr>
              <a:t>) = </a:t>
            </a:r>
            <a:r>
              <a:rPr lang="en-US" sz="2000" b="1" dirty="0" err="1">
                <a:solidFill>
                  <a:srgbClr val="0000FF"/>
                </a:solidFill>
              </a:rPr>
              <a:t>Action.async</a:t>
            </a:r>
            <a:r>
              <a:rPr lang="en-US" sz="2000" b="1" dirty="0">
                <a:solidFill>
                  <a:srgbClr val="0000FF"/>
                </a:solidFill>
              </a:rPr>
              <a:t> ({</a:t>
            </a:r>
          </a:p>
          <a:p>
            <a:pPr marL="457200" lvl="1" indent="0">
              <a:lnSpc>
                <a:spcPct val="90000"/>
              </a:lnSpc>
              <a:buNone/>
            </a:pPr>
            <a:r>
              <a:rPr lang="en-US" sz="2000" b="1" dirty="0">
                <a:solidFill>
                  <a:srgbClr val="0000FF"/>
                </a:solidFill>
              </a:rPr>
              <a:t>    </a:t>
            </a:r>
            <a:r>
              <a:rPr lang="en-US" sz="2000" b="1" dirty="0" err="1">
                <a:solidFill>
                  <a:srgbClr val="0000FF"/>
                </a:solidFill>
              </a:rPr>
              <a:t>val</a:t>
            </a:r>
            <a:r>
              <a:rPr lang="en-US" sz="2000" b="1" dirty="0">
                <a:solidFill>
                  <a:srgbClr val="0000FF"/>
                </a:solidFill>
              </a:rPr>
              <a:t> </a:t>
            </a:r>
            <a:r>
              <a:rPr lang="en-US" sz="2000" b="1" dirty="0" err="1">
                <a:solidFill>
                  <a:srgbClr val="0000FF"/>
                </a:solidFill>
              </a:rPr>
              <a:t>startTime</a:t>
            </a:r>
            <a:r>
              <a:rPr lang="en-US" sz="2000" b="1" dirty="0">
                <a:solidFill>
                  <a:srgbClr val="0000FF"/>
                </a:solidFill>
              </a:rPr>
              <a:t> = </a:t>
            </a:r>
            <a:r>
              <a:rPr lang="en-US" sz="2000" b="1" dirty="0" err="1">
                <a:solidFill>
                  <a:srgbClr val="0000FF"/>
                </a:solidFill>
              </a:rPr>
              <a:t>System.currentTimeMillis</a:t>
            </a:r>
            <a:r>
              <a:rPr lang="en-US" sz="2000" b="1" dirty="0">
                <a:solidFill>
                  <a:srgbClr val="0000FF"/>
                </a:solidFill>
              </a:rPr>
              <a:t>()</a:t>
            </a:r>
          </a:p>
          <a:p>
            <a:pPr marL="457200" lvl="1" indent="0">
              <a:lnSpc>
                <a:spcPct val="90000"/>
              </a:lnSpc>
              <a:buNone/>
            </a:pPr>
            <a:r>
              <a:rPr lang="en-US" sz="2000" b="1" dirty="0">
                <a:solidFill>
                  <a:srgbClr val="0000FF"/>
                </a:solidFill>
              </a:rPr>
              <a:t>    </a:t>
            </a:r>
            <a:r>
              <a:rPr lang="en-US" sz="2000" b="1" dirty="0" err="1">
                <a:solidFill>
                  <a:srgbClr val="0000FF"/>
                </a:solidFill>
              </a:rPr>
              <a:t>val</a:t>
            </a:r>
            <a:r>
              <a:rPr lang="en-US" sz="2000" b="1" dirty="0">
                <a:solidFill>
                  <a:srgbClr val="0000FF"/>
                </a:solidFill>
              </a:rPr>
              <a:t> f = (</a:t>
            </a:r>
            <a:r>
              <a:rPr lang="en-US" sz="2000" b="1" dirty="0" err="1">
                <a:solidFill>
                  <a:srgbClr val="0000FF"/>
                </a:solidFill>
              </a:rPr>
              <a:t>inventoryUpdaters.getOrElse</a:t>
            </a:r>
            <a:r>
              <a:rPr lang="en-US" sz="2000" b="1" dirty="0">
                <a:solidFill>
                  <a:srgbClr val="0000FF"/>
                </a:solidFill>
              </a:rPr>
              <a:t>(</a:t>
            </a:r>
            <a:r>
              <a:rPr lang="en-US" sz="2000" b="1" dirty="0" err="1">
                <a:solidFill>
                  <a:srgbClr val="0000FF"/>
                </a:solidFill>
              </a:rPr>
              <a:t>sku,akkaSystem.deadLetters</a:t>
            </a:r>
            <a:r>
              <a:rPr lang="en-US" sz="2000" b="1" dirty="0">
                <a:solidFill>
                  <a:srgbClr val="0000FF"/>
                </a:solidFill>
              </a:rPr>
              <a:t>) ? </a:t>
            </a:r>
          </a:p>
          <a:p>
            <a:pPr marL="457200" lvl="1" indent="0">
              <a:lnSpc>
                <a:spcPct val="90000"/>
              </a:lnSpc>
              <a:buNone/>
            </a:pPr>
            <a:r>
              <a:rPr lang="en-US" sz="2000" b="1" dirty="0">
                <a:solidFill>
                  <a:srgbClr val="0000FF"/>
                </a:solidFill>
              </a:rPr>
              <a:t>      </a:t>
            </a:r>
            <a:r>
              <a:rPr lang="en-US" sz="2000" b="1" dirty="0" err="1">
                <a:solidFill>
                  <a:srgbClr val="0000FF"/>
                </a:solidFill>
              </a:rPr>
              <a:t>UpdateInventory</a:t>
            </a:r>
            <a:r>
              <a:rPr lang="en-US" sz="2000" b="1" dirty="0">
                <a:solidFill>
                  <a:srgbClr val="0000FF"/>
                </a:solidFill>
              </a:rPr>
              <a:t>(</a:t>
            </a:r>
            <a:r>
              <a:rPr lang="en-US" sz="2000" b="1" dirty="0" err="1">
                <a:solidFill>
                  <a:srgbClr val="0000FF"/>
                </a:solidFill>
              </a:rPr>
              <a:t>quantityChange</a:t>
            </a:r>
            <a:r>
              <a:rPr lang="en-US" sz="2000" b="1" dirty="0">
                <a:solidFill>
                  <a:srgbClr val="0000FF"/>
                </a:solidFill>
              </a:rPr>
              <a:t>)).</a:t>
            </a:r>
            <a:r>
              <a:rPr lang="en-US" sz="2000" b="1" dirty="0" err="1">
                <a:solidFill>
                  <a:srgbClr val="0000FF"/>
                </a:solidFill>
              </a:rPr>
              <a:t>mapTo</a:t>
            </a:r>
            <a:r>
              <a:rPr lang="en-US" sz="2000" b="1" dirty="0">
                <a:solidFill>
                  <a:srgbClr val="0000FF"/>
                </a:solidFill>
              </a:rPr>
              <a:t>[Result]</a:t>
            </a:r>
          </a:p>
          <a:p>
            <a:pPr marL="457200" lvl="1" indent="0">
              <a:lnSpc>
                <a:spcPct val="90000"/>
              </a:lnSpc>
              <a:buNone/>
            </a:pPr>
            <a:r>
              <a:rPr lang="en-US" sz="2000" b="1" dirty="0">
                <a:solidFill>
                  <a:srgbClr val="0000FF"/>
                </a:solidFill>
              </a:rPr>
              <a:t>    </a:t>
            </a:r>
            <a:r>
              <a:rPr lang="en-US" sz="2000" b="1" dirty="0" err="1">
                <a:solidFill>
                  <a:srgbClr val="0000FF"/>
                </a:solidFill>
              </a:rPr>
              <a:t>f.onComplete</a:t>
            </a:r>
            <a:r>
              <a:rPr lang="en-US" sz="2000" b="1" dirty="0">
                <a:solidFill>
                  <a:srgbClr val="0000FF"/>
                </a:solidFill>
              </a:rPr>
              <a:t>({case _ =&gt;</a:t>
            </a:r>
          </a:p>
          <a:p>
            <a:pPr marL="457200" lvl="1" indent="0">
              <a:lnSpc>
                <a:spcPct val="90000"/>
              </a:lnSpc>
              <a:buNone/>
            </a:pPr>
            <a:r>
              <a:rPr lang="en-US" sz="2000" b="1" dirty="0">
                <a:solidFill>
                  <a:srgbClr val="0000FF"/>
                </a:solidFill>
              </a:rPr>
              <a:t>      </a:t>
            </a:r>
            <a:r>
              <a:rPr lang="en-US" sz="2000" b="1" dirty="0" err="1">
                <a:solidFill>
                  <a:srgbClr val="0000FF"/>
                </a:solidFill>
              </a:rPr>
              <a:t>statsDSender</a:t>
            </a:r>
            <a:r>
              <a:rPr lang="en-US" sz="2000" b="1" dirty="0">
                <a:solidFill>
                  <a:srgbClr val="0000FF"/>
                </a:solidFill>
              </a:rPr>
              <a:t> ! </a:t>
            </a:r>
            <a:r>
              <a:rPr lang="en-US" sz="2000" b="1" dirty="0" err="1">
                <a:solidFill>
                  <a:srgbClr val="0000FF"/>
                </a:solidFill>
              </a:rPr>
              <a:t>SendTimer</a:t>
            </a:r>
            <a:r>
              <a:rPr lang="en-US" sz="2000" b="1" dirty="0">
                <a:solidFill>
                  <a:srgbClr val="0000FF"/>
                </a:solidFill>
              </a:rPr>
              <a:t>("</a:t>
            </a:r>
            <a:r>
              <a:rPr lang="en-US" sz="2000" b="1" dirty="0" err="1">
                <a:solidFill>
                  <a:srgbClr val="0000FF"/>
                </a:solidFill>
              </a:rPr>
              <a:t>reactive.update.duration</a:t>
            </a:r>
            <a:r>
              <a:rPr lang="en-US" sz="2000" b="1" dirty="0">
                <a:solidFill>
                  <a:srgbClr val="0000FF"/>
                </a:solidFill>
              </a:rPr>
              <a:t>",     </a:t>
            </a:r>
          </a:p>
          <a:p>
            <a:pPr marL="457200" lvl="1" indent="0">
              <a:lnSpc>
                <a:spcPct val="90000"/>
              </a:lnSpc>
              <a:buNone/>
            </a:pPr>
            <a:r>
              <a:rPr lang="en-US" sz="2000" b="1" dirty="0">
                <a:solidFill>
                  <a:srgbClr val="0000FF"/>
                </a:solidFill>
              </a:rPr>
              <a:t>        </a:t>
            </a:r>
            <a:r>
              <a:rPr lang="en-US" sz="2000" b="1" dirty="0" err="1">
                <a:solidFill>
                  <a:srgbClr val="0000FF"/>
                </a:solidFill>
              </a:rPr>
              <a:t>System.currentTimeMillis</a:t>
            </a:r>
            <a:r>
              <a:rPr lang="en-US" sz="2000" b="1" dirty="0">
                <a:solidFill>
                  <a:srgbClr val="0000FF"/>
                </a:solidFill>
              </a:rPr>
              <a:t> - </a:t>
            </a:r>
            <a:r>
              <a:rPr lang="en-US" sz="2000" b="1" dirty="0" err="1">
                <a:solidFill>
                  <a:srgbClr val="0000FF"/>
                </a:solidFill>
              </a:rPr>
              <a:t>startTime</a:t>
            </a:r>
            <a:r>
              <a:rPr lang="en-US" sz="2000" b="1" dirty="0">
                <a:solidFill>
                  <a:srgbClr val="0000FF"/>
                </a:solidFill>
              </a:rPr>
              <a:t>)</a:t>
            </a:r>
          </a:p>
          <a:p>
            <a:pPr marL="457200" lvl="1" indent="0">
              <a:lnSpc>
                <a:spcPct val="90000"/>
              </a:lnSpc>
              <a:buNone/>
            </a:pPr>
            <a:r>
              <a:rPr lang="en-US" sz="2000" b="1" dirty="0">
                <a:solidFill>
                  <a:srgbClr val="0000FF"/>
                </a:solidFill>
              </a:rPr>
              <a:t>      </a:t>
            </a:r>
            <a:r>
              <a:rPr lang="en-US" sz="2000" b="1" dirty="0" err="1">
                <a:solidFill>
                  <a:srgbClr val="0000FF"/>
                </a:solidFill>
              </a:rPr>
              <a:t>statsDSender</a:t>
            </a:r>
            <a:r>
              <a:rPr lang="en-US" sz="2000" b="1" dirty="0">
                <a:solidFill>
                  <a:srgbClr val="0000FF"/>
                </a:solidFill>
              </a:rPr>
              <a:t> ! </a:t>
            </a:r>
            <a:r>
              <a:rPr lang="en-US" sz="2000" b="1" dirty="0" err="1">
                <a:solidFill>
                  <a:srgbClr val="0000FF"/>
                </a:solidFill>
              </a:rPr>
              <a:t>IncrementCounter</a:t>
            </a:r>
            <a:r>
              <a:rPr lang="en-US" sz="2000" b="1" dirty="0">
                <a:solidFill>
                  <a:srgbClr val="0000FF"/>
                </a:solidFill>
              </a:rPr>
              <a:t>("</a:t>
            </a:r>
            <a:r>
              <a:rPr lang="en-US" sz="2000" b="1" dirty="0" err="1">
                <a:solidFill>
                  <a:srgbClr val="0000FF"/>
                </a:solidFill>
              </a:rPr>
              <a:t>reactive.update.count</a:t>
            </a:r>
            <a:r>
              <a:rPr lang="en-US" sz="2000" b="1" dirty="0">
                <a:solidFill>
                  <a:srgbClr val="0000FF"/>
                </a:solidFill>
              </a:rPr>
              <a:t>")</a:t>
            </a:r>
          </a:p>
          <a:p>
            <a:pPr marL="457200" lvl="1" indent="0">
              <a:lnSpc>
                <a:spcPct val="90000"/>
              </a:lnSpc>
              <a:buNone/>
            </a:pPr>
            <a:r>
              <a:rPr lang="en-US" sz="2000" b="1" dirty="0">
                <a:solidFill>
                  <a:srgbClr val="0000FF"/>
                </a:solidFill>
              </a:rPr>
              <a:t>    })</a:t>
            </a:r>
          </a:p>
          <a:p>
            <a:pPr marL="457200" lvl="1" indent="0">
              <a:lnSpc>
                <a:spcPct val="90000"/>
              </a:lnSpc>
              <a:buNone/>
            </a:pPr>
            <a:r>
              <a:rPr lang="en-US" sz="2000" b="1" dirty="0">
                <a:solidFill>
                  <a:srgbClr val="0000FF"/>
                </a:solidFill>
              </a:rPr>
              <a:t>    f</a:t>
            </a:r>
          </a:p>
          <a:p>
            <a:pPr marL="457200" lvl="1" indent="0">
              <a:lnSpc>
                <a:spcPct val="90000"/>
              </a:lnSpc>
              <a:buNone/>
            </a:pPr>
            <a:r>
              <a:rPr lang="en-US" sz="2000" b="1" dirty="0">
                <a:solidFill>
                  <a:srgbClr val="0000FF"/>
                </a:solidFill>
              </a:rPr>
              <a:t>  })</a:t>
            </a:r>
          </a:p>
          <a:p>
            <a:pPr marL="914400" lvl="2" indent="0">
              <a:buNone/>
            </a:pPr>
            <a:endParaRPr lang="en-US" dirty="0"/>
          </a:p>
          <a:p>
            <a:endParaRPr lang="en-US" sz="2400" dirty="0" smtClean="0"/>
          </a:p>
        </p:txBody>
      </p:sp>
    </p:spTree>
    <p:extLst>
      <p:ext uri="{BB962C8B-B14F-4D97-AF65-F5344CB8AC3E}">
        <p14:creationId xmlns:p14="http://schemas.microsoft.com/office/powerpoint/2010/main" val="40813204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300" dirty="0" smtClean="0">
                <a:solidFill>
                  <a:srgbClr val="FFFFFF"/>
                </a:solidFill>
              </a:rPr>
              <a:t>Reactive Inventory Application (Actors) </a:t>
            </a:r>
            <a:endParaRPr lang="en-US" sz="4300" dirty="0">
              <a:solidFill>
                <a:srgbClr val="FFFFFF"/>
              </a:solidFill>
            </a:endParaRPr>
          </a:p>
        </p:txBody>
      </p:sp>
      <p:pic>
        <p:nvPicPr>
          <p:cNvPr id="5" name="Picture 4"/>
          <p:cNvPicPr>
            <a:picLocks noChangeAspect="1"/>
          </p:cNvPicPr>
          <p:nvPr/>
        </p:nvPicPr>
        <p:blipFill>
          <a:blip r:embed="rId3"/>
          <a:stretch>
            <a:fillRect/>
          </a:stretch>
        </p:blipFill>
        <p:spPr>
          <a:xfrm>
            <a:off x="7849101" y="6287477"/>
            <a:ext cx="529526" cy="356061"/>
          </a:xfrm>
          <a:prstGeom prst="rect">
            <a:avLst/>
          </a:prstGeom>
        </p:spPr>
      </p:pic>
      <p:sp>
        <p:nvSpPr>
          <p:cNvPr id="7" name="Content Placeholder 2"/>
          <p:cNvSpPr>
            <a:spLocks noGrp="1"/>
          </p:cNvSpPr>
          <p:nvPr>
            <p:ph idx="1"/>
          </p:nvPr>
        </p:nvSpPr>
        <p:spPr>
          <a:xfrm>
            <a:off x="0" y="964643"/>
            <a:ext cx="9144000" cy="5893357"/>
          </a:xfrm>
        </p:spPr>
        <p:txBody>
          <a:bodyPr>
            <a:normAutofit fontScale="25000" lnSpcReduction="20000"/>
          </a:bodyPr>
          <a:lstStyle/>
          <a:p>
            <a:pPr lvl="1"/>
            <a:r>
              <a:rPr lang="en-US" sz="6400" b="1" dirty="0" err="1"/>
              <a:t>EventSource</a:t>
            </a:r>
            <a:r>
              <a:rPr lang="en-US" sz="6400" b="1" dirty="0"/>
              <a:t> </a:t>
            </a:r>
          </a:p>
          <a:p>
            <a:pPr lvl="1"/>
            <a:r>
              <a:rPr lang="en-US" sz="6400" b="1" dirty="0" err="1"/>
              <a:t>InventoryUpdater</a:t>
            </a:r>
            <a:endParaRPr lang="en-US" sz="6400" b="1" dirty="0"/>
          </a:p>
          <a:p>
            <a:pPr marL="0" indent="0">
              <a:buNone/>
            </a:pPr>
            <a:endParaRPr lang="en-US" b="1" dirty="0" smtClean="0"/>
          </a:p>
          <a:p>
            <a:pPr marL="457200" lvl="1" indent="0">
              <a:buNone/>
            </a:pPr>
            <a:endParaRPr lang="en-US" sz="5200" b="1" dirty="0" smtClean="0">
              <a:solidFill>
                <a:srgbClr val="0000FF"/>
              </a:solidFill>
            </a:endParaRPr>
          </a:p>
          <a:p>
            <a:pPr marL="457200" lvl="1" indent="0">
              <a:buNone/>
            </a:pPr>
            <a:r>
              <a:rPr lang="en-US" sz="5200" b="1" dirty="0" smtClean="0">
                <a:solidFill>
                  <a:srgbClr val="0000FF"/>
                </a:solidFill>
              </a:rPr>
              <a:t>object </a:t>
            </a:r>
            <a:r>
              <a:rPr lang="en-US" sz="5200" b="1" dirty="0" err="1">
                <a:solidFill>
                  <a:srgbClr val="0000FF"/>
                </a:solidFill>
              </a:rPr>
              <a:t>InventoryUpdater</a:t>
            </a:r>
            <a:r>
              <a:rPr lang="en-US" sz="5200" b="1" dirty="0">
                <a:solidFill>
                  <a:srgbClr val="0000FF"/>
                </a:solidFill>
              </a:rPr>
              <a:t> {</a:t>
            </a:r>
          </a:p>
          <a:p>
            <a:pPr marL="457200" lvl="1" indent="0">
              <a:buNone/>
            </a:pPr>
            <a:r>
              <a:rPr lang="en-US" sz="5200" b="1" dirty="0">
                <a:solidFill>
                  <a:srgbClr val="0000FF"/>
                </a:solidFill>
              </a:rPr>
              <a:t>  case class </a:t>
            </a:r>
            <a:r>
              <a:rPr lang="en-US" sz="5200" b="1" dirty="0" err="1">
                <a:solidFill>
                  <a:srgbClr val="0000FF"/>
                </a:solidFill>
              </a:rPr>
              <a:t>UpdateInventory</a:t>
            </a:r>
            <a:r>
              <a:rPr lang="en-US" sz="5200" b="1" dirty="0">
                <a:solidFill>
                  <a:srgbClr val="0000FF"/>
                </a:solidFill>
              </a:rPr>
              <a:t>(quantity: </a:t>
            </a:r>
            <a:r>
              <a:rPr lang="en-US" sz="5200" b="1" dirty="0" err="1">
                <a:solidFill>
                  <a:srgbClr val="0000FF"/>
                </a:solidFill>
              </a:rPr>
              <a:t>Int</a:t>
            </a:r>
            <a:r>
              <a:rPr lang="en-US" sz="5200" b="1" dirty="0">
                <a:solidFill>
                  <a:srgbClr val="0000FF"/>
                </a:solidFill>
              </a:rPr>
              <a:t>)</a:t>
            </a:r>
          </a:p>
          <a:p>
            <a:pPr marL="457200" lvl="1" indent="0">
              <a:buNone/>
            </a:pPr>
            <a:r>
              <a:rPr lang="en-US" sz="5200" b="1" dirty="0" smtClean="0">
                <a:solidFill>
                  <a:srgbClr val="0000FF"/>
                </a:solidFill>
              </a:rPr>
              <a:t>}</a:t>
            </a:r>
            <a:endParaRPr lang="en-US" sz="5200" b="1" dirty="0">
              <a:solidFill>
                <a:srgbClr val="0000FF"/>
              </a:solidFill>
            </a:endParaRPr>
          </a:p>
          <a:p>
            <a:pPr marL="457200" lvl="1" indent="0">
              <a:buNone/>
            </a:pPr>
            <a:r>
              <a:rPr lang="en-US" sz="5200" b="1" dirty="0">
                <a:solidFill>
                  <a:srgbClr val="0000FF"/>
                </a:solidFill>
              </a:rPr>
              <a:t>class </a:t>
            </a:r>
            <a:r>
              <a:rPr lang="en-US" sz="5200" b="1" dirty="0" err="1">
                <a:solidFill>
                  <a:srgbClr val="0000FF"/>
                </a:solidFill>
              </a:rPr>
              <a:t>InventoryUpdater</a:t>
            </a:r>
            <a:r>
              <a:rPr lang="en-US" sz="5200" b="1" dirty="0">
                <a:solidFill>
                  <a:srgbClr val="0000FF"/>
                </a:solidFill>
              </a:rPr>
              <a:t>(</a:t>
            </a:r>
            <a:r>
              <a:rPr lang="en-US" sz="5200" b="1" dirty="0" err="1">
                <a:solidFill>
                  <a:srgbClr val="0000FF"/>
                </a:solidFill>
              </a:rPr>
              <a:t>sku</a:t>
            </a:r>
            <a:r>
              <a:rPr lang="en-US" sz="5200" b="1" dirty="0">
                <a:solidFill>
                  <a:srgbClr val="0000FF"/>
                </a:solidFill>
              </a:rPr>
              <a:t>: String, </a:t>
            </a:r>
            <a:r>
              <a:rPr lang="en-US" sz="5200" b="1" dirty="0" err="1">
                <a:solidFill>
                  <a:srgbClr val="0000FF"/>
                </a:solidFill>
              </a:rPr>
              <a:t>var</a:t>
            </a:r>
            <a:r>
              <a:rPr lang="en-US" sz="5200" b="1" dirty="0">
                <a:solidFill>
                  <a:srgbClr val="0000FF"/>
                </a:solidFill>
              </a:rPr>
              <a:t> quantity: </a:t>
            </a:r>
            <a:r>
              <a:rPr lang="en-US" sz="5200" b="1" dirty="0" err="1">
                <a:solidFill>
                  <a:srgbClr val="0000FF"/>
                </a:solidFill>
              </a:rPr>
              <a:t>Int</a:t>
            </a:r>
            <a:r>
              <a:rPr lang="en-US" sz="5200" b="1" dirty="0">
                <a:solidFill>
                  <a:srgbClr val="0000FF"/>
                </a:solidFill>
              </a:rPr>
              <a:t>, </a:t>
            </a:r>
            <a:r>
              <a:rPr lang="en-US" sz="5200" b="1" dirty="0" err="1">
                <a:solidFill>
                  <a:srgbClr val="0000FF"/>
                </a:solidFill>
              </a:rPr>
              <a:t>mongoRepo</a:t>
            </a:r>
            <a:r>
              <a:rPr lang="en-US" sz="5200" b="1" dirty="0">
                <a:solidFill>
                  <a:srgbClr val="0000FF"/>
                </a:solidFill>
              </a:rPr>
              <a:t> : </a:t>
            </a:r>
            <a:r>
              <a:rPr lang="en-US" sz="5200" b="1" dirty="0" err="1">
                <a:solidFill>
                  <a:srgbClr val="0000FF"/>
                </a:solidFill>
              </a:rPr>
              <a:t>MongoRepoLike</a:t>
            </a:r>
            <a:r>
              <a:rPr lang="en-US" sz="5200" b="1" dirty="0">
                <a:solidFill>
                  <a:srgbClr val="0000FF"/>
                </a:solidFill>
              </a:rPr>
              <a:t>) extends </a:t>
            </a:r>
            <a:r>
              <a:rPr lang="en-US" sz="5200" b="1" dirty="0" smtClean="0">
                <a:solidFill>
                  <a:srgbClr val="0000FF"/>
                </a:solidFill>
              </a:rPr>
              <a:t>Actor</a:t>
            </a:r>
          </a:p>
          <a:p>
            <a:pPr marL="457200" lvl="1" indent="0">
              <a:buNone/>
            </a:pPr>
            <a:r>
              <a:rPr lang="en-US" sz="5200" b="1" dirty="0" smtClean="0">
                <a:solidFill>
                  <a:srgbClr val="0000FF"/>
                </a:solidFill>
              </a:rPr>
              <a:t>…</a:t>
            </a:r>
            <a:endParaRPr lang="en-US" sz="5200" b="1" dirty="0">
              <a:solidFill>
                <a:srgbClr val="0000FF"/>
              </a:solidFill>
            </a:endParaRPr>
          </a:p>
          <a:p>
            <a:pPr marL="457200" lvl="1" indent="0">
              <a:buNone/>
            </a:pPr>
            <a:r>
              <a:rPr lang="en-US" sz="5200" b="1" dirty="0">
                <a:solidFill>
                  <a:srgbClr val="0000FF"/>
                </a:solidFill>
              </a:rPr>
              <a:t>  //Persist inventory to Mongo</a:t>
            </a:r>
          </a:p>
          <a:p>
            <a:pPr marL="457200" lvl="1" indent="0">
              <a:buNone/>
            </a:pPr>
            <a:r>
              <a:rPr lang="en-US" sz="5200" b="1" dirty="0">
                <a:solidFill>
                  <a:srgbClr val="0000FF"/>
                </a:solidFill>
              </a:rPr>
              <a:t>  </a:t>
            </a:r>
            <a:r>
              <a:rPr lang="en-US" sz="5200" b="1" dirty="0" err="1">
                <a:solidFill>
                  <a:srgbClr val="0000FF"/>
                </a:solidFill>
              </a:rPr>
              <a:t>def</a:t>
            </a:r>
            <a:r>
              <a:rPr lang="en-US" sz="5200" b="1" dirty="0">
                <a:solidFill>
                  <a:srgbClr val="0000FF"/>
                </a:solidFill>
              </a:rPr>
              <a:t> </a:t>
            </a:r>
            <a:r>
              <a:rPr lang="en-US" sz="5200" b="1" dirty="0" err="1">
                <a:solidFill>
                  <a:srgbClr val="0000FF"/>
                </a:solidFill>
              </a:rPr>
              <a:t>callSetInventory</a:t>
            </a:r>
            <a:r>
              <a:rPr lang="en-US" sz="5200" b="1" dirty="0">
                <a:solidFill>
                  <a:srgbClr val="0000FF"/>
                </a:solidFill>
              </a:rPr>
              <a:t> (</a:t>
            </a:r>
            <a:r>
              <a:rPr lang="en-US" sz="5200" b="1" dirty="0" err="1">
                <a:solidFill>
                  <a:srgbClr val="0000FF"/>
                </a:solidFill>
              </a:rPr>
              <a:t>sku</a:t>
            </a:r>
            <a:r>
              <a:rPr lang="en-US" sz="5200" b="1" dirty="0">
                <a:solidFill>
                  <a:srgbClr val="0000FF"/>
                </a:solidFill>
              </a:rPr>
              <a:t>: String, quantity: </a:t>
            </a:r>
            <a:r>
              <a:rPr lang="en-US" sz="5200" b="1" dirty="0" err="1">
                <a:solidFill>
                  <a:srgbClr val="0000FF"/>
                </a:solidFill>
              </a:rPr>
              <a:t>Int</a:t>
            </a:r>
            <a:r>
              <a:rPr lang="en-US" sz="5200" b="1" dirty="0">
                <a:solidFill>
                  <a:srgbClr val="0000FF"/>
                </a:solidFill>
              </a:rPr>
              <a:t>) = {</a:t>
            </a:r>
          </a:p>
          <a:p>
            <a:pPr marL="457200" lvl="1" indent="0">
              <a:buNone/>
            </a:pPr>
            <a:r>
              <a:rPr lang="en-US" sz="5200" b="1" dirty="0" smtClean="0">
                <a:solidFill>
                  <a:srgbClr val="0000FF"/>
                </a:solidFill>
              </a:rPr>
              <a:t>  …</a:t>
            </a:r>
            <a:endParaRPr lang="en-US" sz="5200" b="1" dirty="0">
              <a:solidFill>
                <a:srgbClr val="0000FF"/>
              </a:solidFill>
            </a:endParaRPr>
          </a:p>
          <a:p>
            <a:pPr marL="457200" lvl="1" indent="0">
              <a:buNone/>
            </a:pPr>
            <a:r>
              <a:rPr lang="en-US" sz="5200" b="1" dirty="0">
                <a:solidFill>
                  <a:srgbClr val="0000FF"/>
                </a:solidFill>
              </a:rPr>
              <a:t>  </a:t>
            </a:r>
            <a:r>
              <a:rPr lang="en-US" sz="5200" b="1" dirty="0" smtClean="0">
                <a:solidFill>
                  <a:srgbClr val="0000FF"/>
                </a:solidFill>
              </a:rPr>
              <a:t>}</a:t>
            </a:r>
            <a:endParaRPr lang="en-US" sz="5200" b="1" dirty="0">
              <a:solidFill>
                <a:srgbClr val="0000FF"/>
              </a:solidFill>
            </a:endParaRPr>
          </a:p>
          <a:p>
            <a:pPr marL="457200" lvl="1" indent="0">
              <a:buNone/>
            </a:pPr>
            <a:r>
              <a:rPr lang="en-US" sz="5200" b="1" dirty="0">
                <a:solidFill>
                  <a:srgbClr val="0000FF"/>
                </a:solidFill>
              </a:rPr>
              <a:t>  </a:t>
            </a:r>
            <a:r>
              <a:rPr lang="en-US" sz="5200" b="1" dirty="0" err="1">
                <a:solidFill>
                  <a:srgbClr val="0000FF"/>
                </a:solidFill>
              </a:rPr>
              <a:t>callSetInventory</a:t>
            </a:r>
            <a:r>
              <a:rPr lang="en-US" sz="5200" b="1" dirty="0">
                <a:solidFill>
                  <a:srgbClr val="0000FF"/>
                </a:solidFill>
              </a:rPr>
              <a:t> (</a:t>
            </a:r>
            <a:r>
              <a:rPr lang="en-US" sz="5200" b="1" dirty="0" err="1">
                <a:solidFill>
                  <a:srgbClr val="0000FF"/>
                </a:solidFill>
              </a:rPr>
              <a:t>sku</a:t>
            </a:r>
            <a:r>
              <a:rPr lang="en-US" sz="5200" b="1" dirty="0">
                <a:solidFill>
                  <a:srgbClr val="0000FF"/>
                </a:solidFill>
              </a:rPr>
              <a:t>, quantity</a:t>
            </a:r>
            <a:r>
              <a:rPr lang="en-US" sz="5200" b="1" dirty="0" smtClean="0">
                <a:solidFill>
                  <a:srgbClr val="0000FF"/>
                </a:solidFill>
              </a:rPr>
              <a:t>)</a:t>
            </a:r>
            <a:endParaRPr lang="en-US" sz="5200" b="1" dirty="0">
              <a:solidFill>
                <a:srgbClr val="0000FF"/>
              </a:solidFill>
            </a:endParaRPr>
          </a:p>
          <a:p>
            <a:pPr marL="457200" lvl="1" indent="0">
              <a:buNone/>
            </a:pPr>
            <a:r>
              <a:rPr lang="en-US" sz="5200" b="1" dirty="0" smtClean="0">
                <a:solidFill>
                  <a:srgbClr val="0000FF"/>
                </a:solidFill>
              </a:rPr>
              <a:t>  </a:t>
            </a:r>
            <a:r>
              <a:rPr lang="en-US" sz="5200" b="1" dirty="0" err="1" smtClean="0">
                <a:solidFill>
                  <a:srgbClr val="0000FF"/>
                </a:solidFill>
              </a:rPr>
              <a:t>def</a:t>
            </a:r>
            <a:r>
              <a:rPr lang="en-US" sz="5200" b="1" dirty="0" smtClean="0">
                <a:solidFill>
                  <a:srgbClr val="0000FF"/>
                </a:solidFill>
              </a:rPr>
              <a:t> </a:t>
            </a:r>
            <a:r>
              <a:rPr lang="en-US" sz="5200" b="1" dirty="0" err="1">
                <a:solidFill>
                  <a:srgbClr val="0000FF"/>
                </a:solidFill>
              </a:rPr>
              <a:t>inventoryReceive</a:t>
            </a:r>
            <a:r>
              <a:rPr lang="en-US" sz="5200" b="1" dirty="0">
                <a:solidFill>
                  <a:srgbClr val="0000FF"/>
                </a:solidFill>
              </a:rPr>
              <a:t>: Receive = {</a:t>
            </a:r>
          </a:p>
          <a:p>
            <a:pPr marL="457200" lvl="1" indent="0">
              <a:buNone/>
            </a:pPr>
            <a:r>
              <a:rPr lang="en-US" sz="5200" b="1" dirty="0">
                <a:solidFill>
                  <a:srgbClr val="0000FF"/>
                </a:solidFill>
              </a:rPr>
              <a:t>    //update inventory</a:t>
            </a:r>
          </a:p>
          <a:p>
            <a:pPr marL="457200" lvl="1" indent="0">
              <a:buNone/>
            </a:pPr>
            <a:r>
              <a:rPr lang="en-US" sz="5200" b="1" dirty="0">
                <a:solidFill>
                  <a:srgbClr val="0000FF"/>
                </a:solidFill>
              </a:rPr>
              <a:t>    case </a:t>
            </a:r>
            <a:r>
              <a:rPr lang="en-US" sz="5200" b="1" dirty="0" err="1">
                <a:solidFill>
                  <a:srgbClr val="0000FF"/>
                </a:solidFill>
              </a:rPr>
              <a:t>UpdateInventory</a:t>
            </a:r>
            <a:r>
              <a:rPr lang="en-US" sz="5200" b="1" dirty="0">
                <a:solidFill>
                  <a:srgbClr val="0000FF"/>
                </a:solidFill>
              </a:rPr>
              <a:t>(</a:t>
            </a:r>
            <a:r>
              <a:rPr lang="en-US" sz="5200" b="1" dirty="0" err="1">
                <a:solidFill>
                  <a:srgbClr val="0000FF"/>
                </a:solidFill>
              </a:rPr>
              <a:t>modQuantity</a:t>
            </a:r>
            <a:r>
              <a:rPr lang="en-US" sz="5200" b="1" dirty="0">
                <a:solidFill>
                  <a:srgbClr val="0000FF"/>
                </a:solidFill>
              </a:rPr>
              <a:t>) =&gt;</a:t>
            </a:r>
          </a:p>
          <a:p>
            <a:pPr marL="457200" lvl="1" indent="0">
              <a:buNone/>
            </a:pPr>
            <a:r>
              <a:rPr lang="en-US" sz="5200" b="1" dirty="0">
                <a:solidFill>
                  <a:srgbClr val="0000FF"/>
                </a:solidFill>
              </a:rPr>
              <a:t>      </a:t>
            </a:r>
            <a:r>
              <a:rPr lang="en-US" sz="5200" b="1" dirty="0" smtClean="0">
                <a:solidFill>
                  <a:srgbClr val="0000FF"/>
                </a:solidFill>
              </a:rPr>
              <a:t>…</a:t>
            </a:r>
            <a:endParaRPr lang="en-US" sz="5200" b="1" dirty="0">
              <a:solidFill>
                <a:srgbClr val="0000FF"/>
              </a:solidFill>
            </a:endParaRPr>
          </a:p>
          <a:p>
            <a:pPr marL="457200" lvl="1" indent="0">
              <a:buNone/>
            </a:pPr>
            <a:r>
              <a:rPr lang="en-US" sz="5200" b="1" dirty="0">
                <a:solidFill>
                  <a:srgbClr val="0000FF"/>
                </a:solidFill>
              </a:rPr>
              <a:t>      </a:t>
            </a:r>
            <a:r>
              <a:rPr lang="en-US" sz="5200" b="1" dirty="0" err="1">
                <a:solidFill>
                  <a:srgbClr val="0000FF"/>
                </a:solidFill>
              </a:rPr>
              <a:t>modQuantity</a:t>
            </a:r>
            <a:r>
              <a:rPr lang="en-US" sz="5200" b="1" dirty="0">
                <a:solidFill>
                  <a:srgbClr val="0000FF"/>
                </a:solidFill>
              </a:rPr>
              <a:t> &gt;= 0 || quantity + </a:t>
            </a:r>
            <a:r>
              <a:rPr lang="en-US" sz="5200" b="1" dirty="0" err="1">
                <a:solidFill>
                  <a:srgbClr val="0000FF"/>
                </a:solidFill>
              </a:rPr>
              <a:t>modQuantity</a:t>
            </a:r>
            <a:r>
              <a:rPr lang="en-US" sz="5200" b="1" dirty="0">
                <a:solidFill>
                  <a:srgbClr val="0000FF"/>
                </a:solidFill>
              </a:rPr>
              <a:t> &gt;= 0 match {</a:t>
            </a:r>
          </a:p>
          <a:p>
            <a:pPr marL="457200" lvl="1" indent="0">
              <a:buNone/>
            </a:pPr>
            <a:r>
              <a:rPr lang="en-US" sz="5200" b="1" dirty="0">
                <a:solidFill>
                  <a:srgbClr val="0000FF"/>
                </a:solidFill>
              </a:rPr>
              <a:t>        case true =&gt;</a:t>
            </a:r>
          </a:p>
          <a:p>
            <a:pPr marL="457200" lvl="1" indent="0">
              <a:buNone/>
            </a:pPr>
            <a:r>
              <a:rPr lang="en-US" sz="5200" b="1" dirty="0">
                <a:solidFill>
                  <a:srgbClr val="0000FF"/>
                </a:solidFill>
              </a:rPr>
              <a:t>          quantity += </a:t>
            </a:r>
            <a:r>
              <a:rPr lang="en-US" sz="5200" b="1" dirty="0" err="1">
                <a:solidFill>
                  <a:srgbClr val="0000FF"/>
                </a:solidFill>
              </a:rPr>
              <a:t>modQuantity</a:t>
            </a:r>
            <a:endParaRPr lang="en-US" sz="5200" b="1" dirty="0">
              <a:solidFill>
                <a:srgbClr val="0000FF"/>
              </a:solidFill>
            </a:endParaRPr>
          </a:p>
          <a:p>
            <a:pPr marL="457200" lvl="1" indent="0">
              <a:buNone/>
            </a:pPr>
            <a:r>
              <a:rPr lang="en-US" sz="5200" b="1" dirty="0">
                <a:solidFill>
                  <a:srgbClr val="0000FF"/>
                </a:solidFill>
              </a:rPr>
              <a:t>          </a:t>
            </a:r>
            <a:r>
              <a:rPr lang="en-US" sz="5200" b="1" dirty="0" err="1">
                <a:solidFill>
                  <a:srgbClr val="0000FF"/>
                </a:solidFill>
              </a:rPr>
              <a:t>sendEvent</a:t>
            </a:r>
            <a:r>
              <a:rPr lang="en-US" sz="5200" b="1" dirty="0">
                <a:solidFill>
                  <a:srgbClr val="0000FF"/>
                </a:solidFill>
              </a:rPr>
              <a:t>(</a:t>
            </a:r>
            <a:r>
              <a:rPr lang="en-US" sz="5200" b="1" dirty="0" err="1">
                <a:solidFill>
                  <a:srgbClr val="0000FF"/>
                </a:solidFill>
              </a:rPr>
              <a:t>UpdateInventory</a:t>
            </a:r>
            <a:r>
              <a:rPr lang="en-US" sz="5200" b="1" dirty="0">
                <a:solidFill>
                  <a:srgbClr val="0000FF"/>
                </a:solidFill>
              </a:rPr>
              <a:t>(quantity))</a:t>
            </a:r>
          </a:p>
          <a:p>
            <a:pPr marL="457200" lvl="1" indent="0">
              <a:buNone/>
            </a:pPr>
            <a:r>
              <a:rPr lang="en-US" sz="5200" b="1" dirty="0">
                <a:solidFill>
                  <a:srgbClr val="0000FF"/>
                </a:solidFill>
              </a:rPr>
              <a:t>          </a:t>
            </a:r>
            <a:r>
              <a:rPr lang="en-US" sz="5200" b="1" dirty="0" err="1">
                <a:solidFill>
                  <a:srgbClr val="0000FF"/>
                </a:solidFill>
              </a:rPr>
              <a:t>callSetInventory</a:t>
            </a:r>
            <a:r>
              <a:rPr lang="en-US" sz="5200" b="1" dirty="0">
                <a:solidFill>
                  <a:srgbClr val="0000FF"/>
                </a:solidFill>
              </a:rPr>
              <a:t>(</a:t>
            </a:r>
            <a:r>
              <a:rPr lang="en-US" sz="5200" b="1" dirty="0" err="1">
                <a:solidFill>
                  <a:srgbClr val="0000FF"/>
                </a:solidFill>
              </a:rPr>
              <a:t>sku</a:t>
            </a:r>
            <a:r>
              <a:rPr lang="en-US" sz="5200" b="1" dirty="0">
                <a:solidFill>
                  <a:srgbClr val="0000FF"/>
                </a:solidFill>
              </a:rPr>
              <a:t>, quantity)</a:t>
            </a:r>
          </a:p>
          <a:p>
            <a:pPr marL="457200" lvl="1" indent="0">
              <a:buNone/>
            </a:pPr>
            <a:r>
              <a:rPr lang="en-US" sz="5200" b="1" dirty="0">
                <a:solidFill>
                  <a:srgbClr val="0000FF"/>
                </a:solidFill>
              </a:rPr>
              <a:t> </a:t>
            </a:r>
            <a:r>
              <a:rPr lang="en-US" sz="5200" b="1" dirty="0" smtClean="0">
                <a:solidFill>
                  <a:srgbClr val="0000FF"/>
                </a:solidFill>
              </a:rPr>
              <a:t>       …</a:t>
            </a:r>
            <a:endParaRPr lang="en-US" sz="5200" b="1" dirty="0">
              <a:solidFill>
                <a:srgbClr val="0000FF"/>
              </a:solidFill>
            </a:endParaRPr>
          </a:p>
          <a:p>
            <a:pPr marL="457200" lvl="1" indent="0">
              <a:buNone/>
            </a:pPr>
            <a:r>
              <a:rPr lang="en-US" sz="5200" b="1" dirty="0">
                <a:solidFill>
                  <a:srgbClr val="0000FF"/>
                </a:solidFill>
              </a:rPr>
              <a:t>      }</a:t>
            </a:r>
          </a:p>
          <a:p>
            <a:pPr marL="457200" lvl="1" indent="0">
              <a:buNone/>
            </a:pPr>
            <a:r>
              <a:rPr lang="en-US" sz="5200" b="1" dirty="0">
                <a:solidFill>
                  <a:srgbClr val="0000FF"/>
                </a:solidFill>
              </a:rPr>
              <a:t>      sender ! Ok(</a:t>
            </a:r>
            <a:r>
              <a:rPr lang="en-US" sz="5200" b="1" dirty="0" err="1">
                <a:solidFill>
                  <a:srgbClr val="0000FF"/>
                </a:solidFill>
              </a:rPr>
              <a:t>Json.toJson</a:t>
            </a:r>
            <a:r>
              <a:rPr lang="en-US" sz="5200" b="1" dirty="0">
                <a:solidFill>
                  <a:srgbClr val="0000FF"/>
                </a:solidFill>
              </a:rPr>
              <a:t>(</a:t>
            </a:r>
            <a:r>
              <a:rPr lang="en-US" sz="5200" b="1" dirty="0" err="1">
                <a:solidFill>
                  <a:srgbClr val="0000FF"/>
                </a:solidFill>
              </a:rPr>
              <a:t>InventoryResponseModel</a:t>
            </a:r>
            <a:r>
              <a:rPr lang="en-US" sz="5200" b="1" dirty="0">
                <a:solidFill>
                  <a:srgbClr val="0000FF"/>
                </a:solidFill>
              </a:rPr>
              <a:t>("update", </a:t>
            </a:r>
            <a:r>
              <a:rPr lang="en-US" sz="5200" b="1" dirty="0" err="1">
                <a:solidFill>
                  <a:srgbClr val="0000FF"/>
                </a:solidFill>
              </a:rPr>
              <a:t>sku</a:t>
            </a:r>
            <a:r>
              <a:rPr lang="en-US" sz="5200" b="1" dirty="0">
                <a:solidFill>
                  <a:srgbClr val="0000FF"/>
                </a:solidFill>
              </a:rPr>
              <a:t>, success = success, </a:t>
            </a:r>
            <a:r>
              <a:rPr lang="en-US" sz="5200" b="1" dirty="0" err="1">
                <a:solidFill>
                  <a:srgbClr val="0000FF"/>
                </a:solidFill>
              </a:rPr>
              <a:t>modQuantity</a:t>
            </a:r>
            <a:r>
              <a:rPr lang="en-US" sz="5200" b="1" dirty="0">
                <a:solidFill>
                  <a:srgbClr val="0000FF"/>
                </a:solidFill>
              </a:rPr>
              <a:t>, message)))</a:t>
            </a:r>
          </a:p>
          <a:p>
            <a:pPr marL="457200" lvl="1" indent="0">
              <a:buNone/>
            </a:pPr>
            <a:r>
              <a:rPr lang="en-US" sz="5200" b="1" dirty="0">
                <a:solidFill>
                  <a:srgbClr val="0000FF"/>
                </a:solidFill>
              </a:rPr>
              <a:t>  </a:t>
            </a:r>
            <a:r>
              <a:rPr lang="en-US" sz="5200" b="1" dirty="0" smtClean="0">
                <a:solidFill>
                  <a:srgbClr val="0000FF"/>
                </a:solidFill>
              </a:rPr>
              <a:t>}</a:t>
            </a:r>
            <a:endParaRPr lang="en-US" sz="5200" b="1" dirty="0">
              <a:solidFill>
                <a:srgbClr val="0000FF"/>
              </a:solidFill>
            </a:endParaRPr>
          </a:p>
          <a:p>
            <a:pPr marL="457200" lvl="1" indent="0">
              <a:buNone/>
            </a:pPr>
            <a:r>
              <a:rPr lang="en-US" sz="5200" b="1" dirty="0">
                <a:solidFill>
                  <a:srgbClr val="0000FF"/>
                </a:solidFill>
              </a:rPr>
              <a:t>  </a:t>
            </a:r>
            <a:r>
              <a:rPr lang="en-US" sz="5200" b="1" dirty="0" err="1">
                <a:solidFill>
                  <a:srgbClr val="0000FF"/>
                </a:solidFill>
              </a:rPr>
              <a:t>def</a:t>
            </a:r>
            <a:r>
              <a:rPr lang="en-US" sz="5200" b="1" dirty="0">
                <a:solidFill>
                  <a:srgbClr val="0000FF"/>
                </a:solidFill>
              </a:rPr>
              <a:t> receive = </a:t>
            </a:r>
            <a:r>
              <a:rPr lang="en-US" sz="5200" b="1" dirty="0" err="1">
                <a:solidFill>
                  <a:srgbClr val="0000FF"/>
                </a:solidFill>
              </a:rPr>
              <a:t>eventSourceReceive</a:t>
            </a:r>
            <a:r>
              <a:rPr lang="en-US" sz="5200" b="1" dirty="0">
                <a:solidFill>
                  <a:srgbClr val="0000FF"/>
                </a:solidFill>
              </a:rPr>
              <a:t> </a:t>
            </a:r>
            <a:r>
              <a:rPr lang="en-US" sz="5200" b="1" dirty="0" err="1">
                <a:solidFill>
                  <a:srgbClr val="0000FF"/>
                </a:solidFill>
              </a:rPr>
              <a:t>orElse</a:t>
            </a:r>
            <a:r>
              <a:rPr lang="en-US" sz="5200" b="1" dirty="0">
                <a:solidFill>
                  <a:srgbClr val="0000FF"/>
                </a:solidFill>
              </a:rPr>
              <a:t> </a:t>
            </a:r>
            <a:r>
              <a:rPr lang="en-US" sz="5200" b="1" dirty="0" err="1">
                <a:solidFill>
                  <a:srgbClr val="0000FF"/>
                </a:solidFill>
              </a:rPr>
              <a:t>inventoryReceive</a:t>
            </a:r>
            <a:endParaRPr lang="en-US" sz="5200" b="1" dirty="0">
              <a:solidFill>
                <a:srgbClr val="0000FF"/>
              </a:solidFill>
            </a:endParaRPr>
          </a:p>
          <a:p>
            <a:pPr marL="457200" lvl="1" indent="0">
              <a:buNone/>
            </a:pPr>
            <a:r>
              <a:rPr lang="en-US" sz="5200" b="1" dirty="0">
                <a:solidFill>
                  <a:srgbClr val="0000FF"/>
                </a:solidFill>
              </a:rPr>
              <a:t>}</a:t>
            </a:r>
          </a:p>
          <a:p>
            <a:pPr lvl="1"/>
            <a:endParaRPr lang="en-US" sz="5400" dirty="0"/>
          </a:p>
          <a:p>
            <a:pPr lvl="2"/>
            <a:endParaRPr lang="en-US" dirty="0"/>
          </a:p>
          <a:p>
            <a:endParaRPr lang="en-US" sz="2400" dirty="0" smtClean="0"/>
          </a:p>
        </p:txBody>
      </p:sp>
    </p:spTree>
    <p:extLst>
      <p:ext uri="{BB962C8B-B14F-4D97-AF65-F5344CB8AC3E}">
        <p14:creationId xmlns:p14="http://schemas.microsoft.com/office/powerpoint/2010/main" val="36460838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smtClean="0">
                <a:solidFill>
                  <a:srgbClr val="FFFFFF"/>
                </a:solidFill>
              </a:rPr>
              <a:t>Q&amp;A</a:t>
            </a:r>
            <a:endParaRPr lang="en-US" sz="4800" dirty="0">
              <a:solidFill>
                <a:srgbClr val="FFFFFF"/>
              </a:solidFill>
            </a:endParaRP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pic>
        <p:nvPicPr>
          <p:cNvPr id="6" name="Picture 3" descr="C:\Users\nnelson\Documents\Logos\MongoDB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68" y="1736136"/>
            <a:ext cx="4010025" cy="1143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nnelson\Documents\Logos\Scala 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200" y="1598023"/>
            <a:ext cx="3209925" cy="14192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nnelson\Documents\Logos\Play 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67" y="4034007"/>
            <a:ext cx="37052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nnelson\Documents\Logos\Akka 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5487" y="3386307"/>
            <a:ext cx="24193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9211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t>Obligatory We Are Hiring Slide</a:t>
            </a:r>
            <a:endParaRPr lang="en-US" sz="4800" dirty="0">
              <a:solidFill>
                <a:srgbClr val="FFFFFF"/>
              </a:solidFill>
            </a:endParaRP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10" name="Content Placeholder 2"/>
          <p:cNvSpPr>
            <a:spLocks noGrp="1"/>
          </p:cNvSpPr>
          <p:nvPr>
            <p:ph idx="1"/>
          </p:nvPr>
        </p:nvSpPr>
        <p:spPr>
          <a:xfrm>
            <a:off x="155222" y="1237343"/>
            <a:ext cx="8833556" cy="4881314"/>
          </a:xfrm>
        </p:spPr>
        <p:txBody>
          <a:bodyPr>
            <a:normAutofit fontScale="70000" lnSpcReduction="20000"/>
          </a:bodyPr>
          <a:lstStyle/>
          <a:p>
            <a:pPr marL="0" indent="0">
              <a:buNone/>
            </a:pPr>
            <a:r>
              <a:rPr lang="en-US" b="1" dirty="0" smtClean="0"/>
              <a:t>Surprise! </a:t>
            </a:r>
            <a:r>
              <a:rPr lang="en-US" b="1" dirty="0"/>
              <a:t>W</a:t>
            </a:r>
            <a:r>
              <a:rPr lang="en-US" b="1" dirty="0" smtClean="0"/>
              <a:t>e are hiring.</a:t>
            </a:r>
          </a:p>
          <a:p>
            <a:pPr marL="0" indent="0">
              <a:buNone/>
            </a:pPr>
            <a:endParaRPr lang="en-US" b="1" dirty="0" smtClean="0"/>
          </a:p>
          <a:p>
            <a:pPr marL="0" indent="0">
              <a:buNone/>
            </a:pPr>
            <a:r>
              <a:rPr lang="en-US" b="1" dirty="0" smtClean="0"/>
              <a:t>Follow </a:t>
            </a:r>
            <a:r>
              <a:rPr lang="en-US" b="1" dirty="0"/>
              <a:t>us:</a:t>
            </a:r>
          </a:p>
          <a:p>
            <a:pPr lvl="1"/>
            <a:r>
              <a:rPr lang="en-US" b="1" dirty="0"/>
              <a:t>Twitter: @</a:t>
            </a:r>
            <a:r>
              <a:rPr lang="en-US" b="1" dirty="0" err="1"/>
              <a:t>HBCDigital</a:t>
            </a:r>
            <a:endParaRPr lang="en-US" b="1" dirty="0"/>
          </a:p>
          <a:p>
            <a:pPr lvl="1"/>
            <a:r>
              <a:rPr lang="en-US" b="1" dirty="0"/>
              <a:t>LinkedIn: </a:t>
            </a:r>
            <a:r>
              <a:rPr lang="en-US" b="1" dirty="0">
                <a:hlinkClick r:id="rId3"/>
              </a:rPr>
              <a:t>https://www.linkedin.com/company/hbc_digital?trk=biz-companies-cym</a:t>
            </a:r>
            <a:r>
              <a:rPr lang="en-US" b="1" dirty="0"/>
              <a:t> </a:t>
            </a:r>
          </a:p>
          <a:p>
            <a:pPr marL="0" indent="0">
              <a:buNone/>
            </a:pPr>
            <a:endParaRPr lang="en-US" b="1" dirty="0" smtClean="0"/>
          </a:p>
          <a:p>
            <a:pPr marL="0" indent="0">
              <a:buNone/>
            </a:pPr>
            <a:r>
              <a:rPr lang="en-US" b="1" dirty="0" smtClean="0"/>
              <a:t>Contact Info:</a:t>
            </a:r>
          </a:p>
          <a:p>
            <a:pPr lvl="1"/>
            <a:r>
              <a:rPr lang="en-US" b="1" dirty="0" smtClean="0">
                <a:hlinkClick r:id="rId4"/>
              </a:rPr>
              <a:t>dana_peele@s5a.com</a:t>
            </a:r>
            <a:endParaRPr lang="en-US" b="1" dirty="0" smtClean="0"/>
          </a:p>
          <a:p>
            <a:pPr lvl="1"/>
            <a:r>
              <a:rPr lang="en-US" b="1" dirty="0" smtClean="0"/>
              <a:t>@</a:t>
            </a:r>
            <a:r>
              <a:rPr lang="en-US" b="1" dirty="0" err="1" smtClean="0"/>
              <a:t>Dana_S_Peele</a:t>
            </a:r>
            <a:endParaRPr lang="en-US" b="1" dirty="0" smtClean="0"/>
          </a:p>
          <a:p>
            <a:pPr marL="0" indent="0">
              <a:buNone/>
            </a:pPr>
            <a:endParaRPr lang="en-US" b="1" dirty="0" smtClean="0"/>
          </a:p>
          <a:p>
            <a:pPr marL="0" indent="0">
              <a:buNone/>
            </a:pPr>
            <a:r>
              <a:rPr lang="en-US" b="1" dirty="0" smtClean="0"/>
              <a:t>Repo </a:t>
            </a:r>
            <a:r>
              <a:rPr lang="en-US" b="1" dirty="0"/>
              <a:t>for the demo and slideshow:</a:t>
            </a:r>
          </a:p>
          <a:p>
            <a:pPr marL="0" indent="0">
              <a:buNone/>
            </a:pPr>
            <a:r>
              <a:rPr lang="en-US" b="1" dirty="0">
                <a:solidFill>
                  <a:srgbClr val="102F4B"/>
                </a:solidFill>
                <a:hlinkClick r:id="rId5"/>
              </a:rPr>
              <a:t>https://</a:t>
            </a:r>
            <a:r>
              <a:rPr lang="en-US" b="1" dirty="0" smtClean="0">
                <a:solidFill>
                  <a:srgbClr val="102F4B"/>
                </a:solidFill>
                <a:hlinkClick r:id="rId5"/>
              </a:rPr>
              <a:t>github.com/saksdirect/react-vs-shared-state-inventory</a:t>
            </a:r>
            <a:endParaRPr lang="en-US" b="1" dirty="0" smtClean="0">
              <a:solidFill>
                <a:srgbClr val="102F4B"/>
              </a:solidFill>
            </a:endParaRPr>
          </a:p>
          <a:p>
            <a:pPr marL="0" indent="0">
              <a:buNone/>
            </a:pPr>
            <a:endParaRPr lang="en-US" dirty="0" smtClean="0">
              <a:solidFill>
                <a:srgbClr val="102F4B"/>
              </a:solidFill>
            </a:endParaRPr>
          </a:p>
          <a:p>
            <a:pPr marL="0" indent="0">
              <a:buNone/>
            </a:pPr>
            <a:endParaRPr lang="en-US" sz="2400" dirty="0">
              <a:solidFill>
                <a:srgbClr val="102F4B"/>
              </a:solidFill>
            </a:endParaRPr>
          </a:p>
        </p:txBody>
      </p:sp>
    </p:spTree>
    <p:extLst>
      <p:ext uri="{BB962C8B-B14F-4D97-AF65-F5344CB8AC3E}">
        <p14:creationId xmlns:p14="http://schemas.microsoft.com/office/powerpoint/2010/main" val="14224582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ABOUT ME | DANA PEELE, SR APPLICATION DEVELOPER</a:t>
            </a:r>
            <a:endParaRPr lang="en-US" sz="2800" dirty="0"/>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pic>
        <p:nvPicPr>
          <p:cNvPr id="6" name="Picture 5" descr="dana_climbing.jpe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91453" y="1397171"/>
            <a:ext cx="3108960" cy="4145280"/>
          </a:xfrm>
          <a:prstGeom prst="rect">
            <a:avLst/>
          </a:prstGeom>
        </p:spPr>
      </p:pic>
      <p:sp>
        <p:nvSpPr>
          <p:cNvPr id="2" name="Rectangle 1"/>
          <p:cNvSpPr/>
          <p:nvPr/>
        </p:nvSpPr>
        <p:spPr>
          <a:xfrm>
            <a:off x="427268" y="2087156"/>
            <a:ext cx="4572000" cy="2554545"/>
          </a:xfrm>
          <a:prstGeom prst="rect">
            <a:avLst/>
          </a:prstGeom>
        </p:spPr>
        <p:txBody>
          <a:bodyPr>
            <a:spAutoFit/>
          </a:bodyPr>
          <a:lstStyle/>
          <a:p>
            <a:pPr marL="285750" indent="-285750">
              <a:buFont typeface="Arial" panose="020B0604020202020204" pitchFamily="34" charset="0"/>
              <a:buChar char="•"/>
            </a:pPr>
            <a:r>
              <a:rPr lang="en-US" sz="4000" b="1" dirty="0"/>
              <a:t>Developer</a:t>
            </a:r>
          </a:p>
          <a:p>
            <a:pPr marL="285750" indent="-285750">
              <a:buFont typeface="Arial" panose="020B0604020202020204" pitchFamily="34" charset="0"/>
              <a:buChar char="•"/>
            </a:pPr>
            <a:r>
              <a:rPr lang="en-US" sz="4000" b="1" dirty="0"/>
              <a:t>Rock climber</a:t>
            </a:r>
          </a:p>
          <a:p>
            <a:pPr marL="285750" indent="-285750">
              <a:buFont typeface="Arial" panose="020B0604020202020204" pitchFamily="34" charset="0"/>
              <a:buChar char="•"/>
            </a:pPr>
            <a:r>
              <a:rPr lang="en-US" sz="4000" b="1" dirty="0"/>
              <a:t>Dad</a:t>
            </a:r>
          </a:p>
          <a:p>
            <a:pPr marL="285750" indent="-285750">
              <a:buFont typeface="Arial" panose="020B0604020202020204" pitchFamily="34" charset="0"/>
              <a:buChar char="•"/>
            </a:pPr>
            <a:r>
              <a:rPr lang="en-US" sz="4000" b="1" dirty="0"/>
              <a:t>Scala junkie</a:t>
            </a:r>
          </a:p>
        </p:txBody>
      </p:sp>
    </p:spTree>
    <p:extLst>
      <p:ext uri="{BB962C8B-B14F-4D97-AF65-F5344CB8AC3E}">
        <p14:creationId xmlns:p14="http://schemas.microsoft.com/office/powerpoint/2010/main" val="3164312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427268" y="6118657"/>
            <a:ext cx="529526" cy="356061"/>
          </a:xfrm>
          <a:prstGeom prst="rect">
            <a:avLst/>
          </a:prstGeom>
        </p:spPr>
      </p:pic>
      <p:pic>
        <p:nvPicPr>
          <p:cNvPr id="9"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7267" y="623047"/>
            <a:ext cx="2307431" cy="2020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udsonsbay.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02729" y="1478367"/>
            <a:ext cx="2026920" cy="133350"/>
          </a:xfrm>
          <a:prstGeom prst="rect">
            <a:avLst/>
          </a:prstGeom>
        </p:spPr>
      </p:pic>
      <p:pic>
        <p:nvPicPr>
          <p:cNvPr id="12" name="Picture 11" descr="lordandtaylor.gif"/>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295844" y="1125465"/>
            <a:ext cx="718185" cy="705803"/>
          </a:xfrm>
          <a:prstGeom prst="rect">
            <a:avLst/>
          </a:prstGeom>
        </p:spPr>
      </p:pic>
      <p:pic>
        <p:nvPicPr>
          <p:cNvPr id="14" name="Picture 13" descr="saks.jpe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310837" y="1160516"/>
            <a:ext cx="635699" cy="635699"/>
          </a:xfrm>
          <a:prstGeom prst="rect">
            <a:avLst/>
          </a:prstGeom>
        </p:spPr>
      </p:pic>
      <p:pic>
        <p:nvPicPr>
          <p:cNvPr id="15" name="Picture 14" descr="off5th.jp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194169" y="1170326"/>
            <a:ext cx="1328166" cy="616077"/>
          </a:xfrm>
          <a:prstGeom prst="rect">
            <a:avLst/>
          </a:prstGeom>
        </p:spPr>
      </p:pic>
      <p:sp>
        <p:nvSpPr>
          <p:cNvPr id="4" name="TextBox 3"/>
          <p:cNvSpPr txBox="1"/>
          <p:nvPr/>
        </p:nvSpPr>
        <p:spPr>
          <a:xfrm>
            <a:off x="546888" y="3152150"/>
            <a:ext cx="3965453" cy="2246769"/>
          </a:xfrm>
          <a:prstGeom prst="rect">
            <a:avLst/>
          </a:prstGeom>
          <a:noFill/>
        </p:spPr>
        <p:txBody>
          <a:bodyPr wrap="square" numCol="1" rtlCol="0">
            <a:spAutoFit/>
          </a:bodyPr>
          <a:lstStyle/>
          <a:p>
            <a:pPr marL="285750" indent="-285750">
              <a:buFont typeface="Arial" panose="020B0604020202020204" pitchFamily="34" charset="0"/>
              <a:buChar char="•"/>
            </a:pPr>
            <a:r>
              <a:rPr lang="en-US" sz="2800" b="1" dirty="0"/>
              <a:t>Four E-commerce </a:t>
            </a:r>
            <a:r>
              <a:rPr lang="en-US" sz="2800" b="1" dirty="0" smtClean="0"/>
              <a:t>banners </a:t>
            </a:r>
            <a:endParaRPr lang="en-US" sz="2800" b="1" dirty="0"/>
          </a:p>
          <a:p>
            <a:pPr marL="285750" indent="-285750">
              <a:buFont typeface="Arial" panose="020B0604020202020204" pitchFamily="34" charset="0"/>
              <a:buChar char="•"/>
            </a:pPr>
            <a:r>
              <a:rPr lang="en-US" sz="2800" b="1" dirty="0"/>
              <a:t>NOT an agency</a:t>
            </a:r>
          </a:p>
          <a:p>
            <a:pPr marL="285750" indent="-285750">
              <a:buFont typeface="Arial" panose="020B0604020202020204" pitchFamily="34" charset="0"/>
              <a:buChar char="•"/>
            </a:pPr>
            <a:r>
              <a:rPr lang="en-US" sz="2800" b="1" dirty="0"/>
              <a:t>Strong engineering </a:t>
            </a:r>
            <a:r>
              <a:rPr lang="en-US" sz="2800" b="1" dirty="0" smtClean="0"/>
              <a:t>culture</a:t>
            </a:r>
            <a:endParaRPr lang="en-US" sz="2800" b="1" dirty="0"/>
          </a:p>
        </p:txBody>
      </p:sp>
      <p:sp>
        <p:nvSpPr>
          <p:cNvPr id="6" name="Rectangle 5"/>
          <p:cNvSpPr/>
          <p:nvPr/>
        </p:nvSpPr>
        <p:spPr>
          <a:xfrm>
            <a:off x="3873500" y="3152150"/>
            <a:ext cx="5210841" cy="1557349"/>
          </a:xfrm>
          <a:prstGeom prst="rect">
            <a:avLst/>
          </a:prstGeom>
        </p:spPr>
        <p:txBody>
          <a:bodyPr wrap="square">
            <a:spAutoFit/>
          </a:bodyPr>
          <a:lstStyle/>
          <a:p>
            <a:pPr marL="342900" lvl="0" indent="-342900" defTabSz="457200">
              <a:spcBef>
                <a:spcPct val="20000"/>
              </a:spcBef>
              <a:buFont typeface="Arial"/>
              <a:buChar char="•"/>
            </a:pPr>
            <a:r>
              <a:rPr lang="en-US" sz="2800" b="1" dirty="0" smtClean="0"/>
              <a:t>Incredible stacks</a:t>
            </a:r>
            <a:endParaRPr lang="en-US" sz="2800" b="1" dirty="0"/>
          </a:p>
          <a:p>
            <a:pPr marL="742950" lvl="1" indent="-285750" defTabSz="457200">
              <a:spcBef>
                <a:spcPct val="20000"/>
              </a:spcBef>
              <a:buFont typeface="Arial"/>
              <a:buChar char="–"/>
            </a:pPr>
            <a:r>
              <a:rPr lang="en-US" sz="2800" b="1" dirty="0"/>
              <a:t>Scala/Play/</a:t>
            </a:r>
            <a:r>
              <a:rPr lang="en-US" sz="2800" b="1" dirty="0" err="1"/>
              <a:t>Akka</a:t>
            </a:r>
            <a:r>
              <a:rPr lang="en-US" sz="2800" b="1" dirty="0"/>
              <a:t>/Mongo</a:t>
            </a:r>
          </a:p>
          <a:p>
            <a:pPr marL="742950" lvl="1" indent="-285750" defTabSz="457200">
              <a:spcBef>
                <a:spcPct val="20000"/>
              </a:spcBef>
              <a:buFont typeface="Arial"/>
              <a:buChar char="–"/>
            </a:pPr>
            <a:r>
              <a:rPr lang="en-US" sz="2800" b="1" dirty="0"/>
              <a:t>React/Backbone/Marionette</a:t>
            </a:r>
          </a:p>
        </p:txBody>
      </p:sp>
    </p:spTree>
    <p:extLst>
      <p:ext uri="{BB962C8B-B14F-4D97-AF65-F5344CB8AC3E}">
        <p14:creationId xmlns:p14="http://schemas.microsoft.com/office/powerpoint/2010/main" val="5333921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FFFFFF"/>
                </a:solidFill>
              </a:rPr>
              <a:t>Concurrency</a:t>
            </a: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7" name="Content Placeholder 2"/>
          <p:cNvSpPr>
            <a:spLocks noGrp="1"/>
          </p:cNvSpPr>
          <p:nvPr>
            <p:ph idx="1"/>
          </p:nvPr>
        </p:nvSpPr>
        <p:spPr>
          <a:xfrm>
            <a:off x="178130" y="1440543"/>
            <a:ext cx="8965870" cy="5034175"/>
          </a:xfrm>
        </p:spPr>
        <p:txBody>
          <a:bodyPr>
            <a:normAutofit/>
          </a:bodyPr>
          <a:lstStyle/>
          <a:p>
            <a:r>
              <a:rPr lang="en-US" b="1" dirty="0" smtClean="0"/>
              <a:t>Multiple threads executing simultaneously</a:t>
            </a:r>
          </a:p>
          <a:p>
            <a:r>
              <a:rPr lang="en-US" b="1" dirty="0" smtClean="0"/>
              <a:t>Our example- an inventory web service with multiple clients making requests in parallel</a:t>
            </a:r>
          </a:p>
          <a:p>
            <a:pPr marL="0" indent="0">
              <a:buNone/>
            </a:pPr>
            <a:endParaRPr lang="en-US" dirty="0" smtClean="0">
              <a:solidFill>
                <a:srgbClr val="102F4B"/>
              </a:solidFill>
            </a:endParaRPr>
          </a:p>
          <a:p>
            <a:pPr marL="0" indent="0">
              <a:buNone/>
            </a:pPr>
            <a:endParaRPr lang="en-US" dirty="0" smtClean="0">
              <a:solidFill>
                <a:srgbClr val="102F4B"/>
              </a:solidFill>
            </a:endParaRPr>
          </a:p>
          <a:p>
            <a:pPr marL="0" indent="0">
              <a:buNone/>
            </a:pPr>
            <a:endParaRPr lang="en-US" dirty="0" smtClean="0">
              <a:solidFill>
                <a:srgbClr val="102F4B"/>
              </a:solidFill>
            </a:endParaRPr>
          </a:p>
          <a:p>
            <a:r>
              <a:rPr lang="en-US" b="1" dirty="0" smtClean="0"/>
              <a:t>Challenge- ensure that we don’t sell inventory we don’t have</a:t>
            </a:r>
          </a:p>
          <a:p>
            <a:endParaRPr lang="en-US" dirty="0">
              <a:solidFill>
                <a:srgbClr val="102F4B"/>
              </a:solidFill>
            </a:endParaRPr>
          </a:p>
        </p:txBody>
      </p:sp>
      <p:grpSp>
        <p:nvGrpSpPr>
          <p:cNvPr id="9" name="Group 8"/>
          <p:cNvGrpSpPr/>
          <p:nvPr/>
        </p:nvGrpSpPr>
        <p:grpSpPr>
          <a:xfrm>
            <a:off x="979193" y="3388855"/>
            <a:ext cx="6108109" cy="1269539"/>
            <a:chOff x="898804" y="3515871"/>
            <a:chExt cx="6108109" cy="1269539"/>
          </a:xfrm>
        </p:grpSpPr>
        <p:sp>
          <p:nvSpPr>
            <p:cNvPr id="10" name="Left Arrow 9"/>
            <p:cNvSpPr/>
            <p:nvPr/>
          </p:nvSpPr>
          <p:spPr>
            <a:xfrm rot="10800000">
              <a:off x="898804" y="3515871"/>
              <a:ext cx="978408" cy="242316"/>
            </a:xfrm>
            <a:prstGeom prst="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10800000">
              <a:off x="1388008" y="3844816"/>
              <a:ext cx="978408" cy="242316"/>
            </a:xfrm>
            <a:prstGeom prst="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2" name="Right Arrow 11"/>
            <p:cNvSpPr/>
            <p:nvPr/>
          </p:nvSpPr>
          <p:spPr>
            <a:xfrm>
              <a:off x="2066209" y="4150640"/>
              <a:ext cx="978408" cy="242316"/>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2452011" y="4521481"/>
              <a:ext cx="978408" cy="242316"/>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749435" y="3515871"/>
              <a:ext cx="3257478" cy="12695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3975258" y="3965974"/>
              <a:ext cx="2805831" cy="369332"/>
            </a:xfrm>
            <a:prstGeom prst="rect">
              <a:avLst/>
            </a:prstGeom>
            <a:noFill/>
          </p:spPr>
          <p:txBody>
            <a:bodyPr wrap="square" rtlCol="0">
              <a:spAutoFit/>
            </a:bodyPr>
            <a:lstStyle/>
            <a:p>
              <a:pPr algn="ctr"/>
              <a:r>
                <a:rPr lang="en-US" dirty="0" smtClean="0">
                  <a:solidFill>
                    <a:schemeClr val="bg1"/>
                  </a:solidFill>
                </a:rPr>
                <a:t>Inventory Web Service </a:t>
              </a:r>
              <a:endParaRPr lang="en-US" dirty="0">
                <a:solidFill>
                  <a:schemeClr val="bg1"/>
                </a:solidFill>
              </a:endParaRPr>
            </a:p>
          </p:txBody>
        </p:sp>
      </p:grpSp>
    </p:spTree>
    <p:extLst>
      <p:ext uri="{BB962C8B-B14F-4D97-AF65-F5344CB8AC3E}">
        <p14:creationId xmlns:p14="http://schemas.microsoft.com/office/powerpoint/2010/main" val="36950448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FFFFFF"/>
                </a:solidFill>
              </a:rPr>
              <a:t>Options to Handle Concurrency</a:t>
            </a: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16" name="Content Placeholder 2"/>
          <p:cNvSpPr>
            <a:spLocks noGrp="1"/>
          </p:cNvSpPr>
          <p:nvPr>
            <p:ph idx="1"/>
          </p:nvPr>
        </p:nvSpPr>
        <p:spPr>
          <a:xfrm>
            <a:off x="457200" y="1367971"/>
            <a:ext cx="8229600" cy="4525963"/>
          </a:xfrm>
        </p:spPr>
        <p:txBody>
          <a:bodyPr>
            <a:normAutofit/>
          </a:bodyPr>
          <a:lstStyle/>
          <a:p>
            <a:r>
              <a:rPr lang="en-US" b="1" dirty="0" smtClean="0"/>
              <a:t>Shared-State</a:t>
            </a:r>
          </a:p>
          <a:p>
            <a:r>
              <a:rPr lang="en-US" b="1" dirty="0" err="1" smtClean="0"/>
              <a:t>Akka</a:t>
            </a:r>
            <a:r>
              <a:rPr lang="en-US" b="1" dirty="0" smtClean="0"/>
              <a:t> (Reactive)</a:t>
            </a:r>
          </a:p>
          <a:p>
            <a:r>
              <a:rPr lang="en-US" b="1" dirty="0" smtClean="0"/>
              <a:t>Other:</a:t>
            </a:r>
          </a:p>
          <a:p>
            <a:pPr lvl="1"/>
            <a:r>
              <a:rPr lang="en-US" b="1" dirty="0" smtClean="0"/>
              <a:t>Function Reactive Programming</a:t>
            </a:r>
          </a:p>
          <a:p>
            <a:pPr lvl="1"/>
            <a:r>
              <a:rPr lang="en-US" b="1" dirty="0" smtClean="0"/>
              <a:t>Publisher/Subscriber</a:t>
            </a:r>
          </a:p>
          <a:p>
            <a:pPr lvl="1"/>
            <a:r>
              <a:rPr lang="en-US" b="1" dirty="0" smtClean="0"/>
              <a:t>Communicating sequential processes</a:t>
            </a:r>
          </a:p>
          <a:p>
            <a:pPr lvl="1"/>
            <a:r>
              <a:rPr lang="en-US" b="1" dirty="0" smtClean="0"/>
              <a:t>Software transactional memory</a:t>
            </a:r>
            <a:endParaRPr lang="en-US" b="1" dirty="0"/>
          </a:p>
        </p:txBody>
      </p:sp>
    </p:spTree>
    <p:extLst>
      <p:ext uri="{BB962C8B-B14F-4D97-AF65-F5344CB8AC3E}">
        <p14:creationId xmlns:p14="http://schemas.microsoft.com/office/powerpoint/2010/main" val="32723482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FFFFFF"/>
                </a:solidFill>
              </a:rPr>
              <a:t>Shared-State</a:t>
            </a: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6" name="Content Placeholder 2"/>
          <p:cNvSpPr>
            <a:spLocks noGrp="1"/>
          </p:cNvSpPr>
          <p:nvPr>
            <p:ph idx="1"/>
          </p:nvPr>
        </p:nvSpPr>
        <p:spPr>
          <a:xfrm>
            <a:off x="457200" y="1287009"/>
            <a:ext cx="8229600" cy="4708525"/>
          </a:xfrm>
        </p:spPr>
        <p:txBody>
          <a:bodyPr>
            <a:normAutofit fontScale="92500" lnSpcReduction="10000"/>
          </a:bodyPr>
          <a:lstStyle/>
          <a:p>
            <a:r>
              <a:rPr lang="en-US" b="1" dirty="0" smtClean="0"/>
              <a:t>Shares mutable state across threads</a:t>
            </a:r>
          </a:p>
          <a:p>
            <a:r>
              <a:rPr lang="en-US" b="1" dirty="0" smtClean="0"/>
              <a:t>Uses locks/synchronized blocks to prevent race conditions</a:t>
            </a:r>
          </a:p>
          <a:p>
            <a:r>
              <a:rPr lang="en-US" b="1" dirty="0" smtClean="0"/>
              <a:t>Proven and well understood</a:t>
            </a:r>
          </a:p>
          <a:p>
            <a:pPr lvl="1"/>
            <a:r>
              <a:rPr lang="en-US" b="1" dirty="0" smtClean="0"/>
              <a:t>In widespread use for a long time</a:t>
            </a:r>
          </a:p>
          <a:p>
            <a:r>
              <a:rPr lang="en-US" b="1" dirty="0" smtClean="0"/>
              <a:t>Simple to reason about for trivial applications</a:t>
            </a:r>
          </a:p>
          <a:p>
            <a:r>
              <a:rPr lang="en-US" b="1" dirty="0" smtClean="0"/>
              <a:t>Complex applications are very difficult to model</a:t>
            </a:r>
          </a:p>
          <a:p>
            <a:r>
              <a:rPr lang="en-US" b="1" dirty="0"/>
              <a:t>Thread sleep/awake is </a:t>
            </a:r>
            <a:r>
              <a:rPr lang="en-US" b="1" dirty="0" smtClean="0"/>
              <a:t>expensive</a:t>
            </a:r>
          </a:p>
          <a:p>
            <a:r>
              <a:rPr lang="en-US" b="1" dirty="0" smtClean="0"/>
              <a:t>Deadlocks!</a:t>
            </a:r>
          </a:p>
          <a:p>
            <a:pPr lvl="1"/>
            <a:endParaRPr lang="en-US" dirty="0" smtClean="0">
              <a:solidFill>
                <a:srgbClr val="102F4B"/>
              </a:solidFill>
            </a:endParaRPr>
          </a:p>
          <a:p>
            <a:endParaRPr lang="en-US" dirty="0">
              <a:solidFill>
                <a:srgbClr val="102F4B"/>
              </a:solidFill>
            </a:endParaRPr>
          </a:p>
        </p:txBody>
      </p:sp>
    </p:spTree>
    <p:extLst>
      <p:ext uri="{BB962C8B-B14F-4D97-AF65-F5344CB8AC3E}">
        <p14:creationId xmlns:p14="http://schemas.microsoft.com/office/powerpoint/2010/main" val="39412027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err="1">
                <a:solidFill>
                  <a:srgbClr val="FFFFFF"/>
                </a:solidFill>
              </a:rPr>
              <a:t>Akka</a:t>
            </a:r>
            <a:r>
              <a:rPr lang="en-US" sz="4800" dirty="0">
                <a:solidFill>
                  <a:srgbClr val="FFFFFF"/>
                </a:solidFill>
              </a:rPr>
              <a:t> (Reactive)</a:t>
            </a: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7" name="Content Placeholder 2"/>
          <p:cNvSpPr>
            <a:spLocks noGrp="1"/>
          </p:cNvSpPr>
          <p:nvPr>
            <p:ph idx="1"/>
          </p:nvPr>
        </p:nvSpPr>
        <p:spPr>
          <a:xfrm>
            <a:off x="126833" y="1202688"/>
            <a:ext cx="8890334" cy="4960308"/>
          </a:xfrm>
        </p:spPr>
        <p:txBody>
          <a:bodyPr>
            <a:normAutofit fontScale="92500" lnSpcReduction="20000"/>
          </a:bodyPr>
          <a:lstStyle/>
          <a:p>
            <a:r>
              <a:rPr lang="en-US" sz="3400" b="1" dirty="0" smtClean="0"/>
              <a:t>Actors instead of threads</a:t>
            </a:r>
          </a:p>
          <a:p>
            <a:r>
              <a:rPr lang="en-US" sz="3400" b="1" dirty="0" smtClean="0"/>
              <a:t>Actors communicate with message passing</a:t>
            </a:r>
            <a:endParaRPr lang="en-US" sz="3000" b="1" dirty="0" smtClean="0"/>
          </a:p>
          <a:p>
            <a:r>
              <a:rPr lang="en-US" sz="3400" b="1" dirty="0" smtClean="0"/>
              <a:t>Mutable state, but…</a:t>
            </a:r>
            <a:endParaRPr lang="en-US" sz="3400" b="1" dirty="0"/>
          </a:p>
          <a:p>
            <a:r>
              <a:rPr lang="en-US" sz="3400" b="1" dirty="0" smtClean="0"/>
              <a:t>Each actor has a mailbox (queue)</a:t>
            </a:r>
          </a:p>
          <a:p>
            <a:r>
              <a:rPr lang="en-US" sz="3400" b="1" dirty="0" smtClean="0"/>
              <a:t>Loose coupling</a:t>
            </a:r>
            <a:endParaRPr lang="en-US" sz="3400" b="1" dirty="0"/>
          </a:p>
          <a:p>
            <a:r>
              <a:rPr lang="en-US" sz="3400" b="1" dirty="0" smtClean="0"/>
              <a:t>Requires care in modeling and refactoring to ensure resiliency</a:t>
            </a:r>
            <a:r>
              <a:rPr lang="en-US" sz="3400" b="1" dirty="0"/>
              <a:t> </a:t>
            </a:r>
            <a:r>
              <a:rPr lang="en-US" sz="3400" b="1" dirty="0" smtClean="0"/>
              <a:t>and performance </a:t>
            </a:r>
          </a:p>
          <a:p>
            <a:r>
              <a:rPr lang="en-US" sz="3400" b="1" dirty="0" smtClean="0"/>
              <a:t>Dangerous tasks and mutable state don’t mix and require supervision</a:t>
            </a:r>
            <a:endParaRPr lang="en-US" sz="3400" b="1" dirty="0"/>
          </a:p>
          <a:p>
            <a:r>
              <a:rPr lang="en-US" sz="3400" b="1" dirty="0" smtClean="0"/>
              <a:t>Can’t multi-thread mutation </a:t>
            </a:r>
          </a:p>
        </p:txBody>
      </p:sp>
    </p:spTree>
    <p:extLst>
      <p:ext uri="{BB962C8B-B14F-4D97-AF65-F5344CB8AC3E}">
        <p14:creationId xmlns:p14="http://schemas.microsoft.com/office/powerpoint/2010/main" val="6268989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27268" y="6118657"/>
            <a:ext cx="529526" cy="356061"/>
          </a:xfrm>
          <a:prstGeom prst="rect">
            <a:avLst/>
          </a:prstGeom>
        </p:spPr>
      </p:pic>
      <p:pic>
        <p:nvPicPr>
          <p:cNvPr id="3" name="Picture 2" descr="inventory (2).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736600"/>
            <a:ext cx="9144000" cy="5360007"/>
          </a:xfrm>
          <a:prstGeom prst="rect">
            <a:avLst/>
          </a:prstGeom>
        </p:spPr>
      </p:pic>
    </p:spTree>
    <p:extLst>
      <p:ext uri="{BB962C8B-B14F-4D97-AF65-F5344CB8AC3E}">
        <p14:creationId xmlns:p14="http://schemas.microsoft.com/office/powerpoint/2010/main" val="24391650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FFFFFF"/>
                </a:solidFill>
              </a:rPr>
              <a:t>DevOps</a:t>
            </a: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6" name="Content Placeholder 2"/>
          <p:cNvSpPr>
            <a:spLocks noGrp="1"/>
          </p:cNvSpPr>
          <p:nvPr>
            <p:ph idx="1"/>
          </p:nvPr>
        </p:nvSpPr>
        <p:spPr>
          <a:xfrm>
            <a:off x="166914" y="1135742"/>
            <a:ext cx="4114800" cy="4700392"/>
          </a:xfrm>
        </p:spPr>
        <p:txBody>
          <a:bodyPr>
            <a:normAutofit fontScale="70000" lnSpcReduction="20000"/>
          </a:bodyPr>
          <a:lstStyle/>
          <a:p>
            <a:pPr marL="0" indent="0">
              <a:buNone/>
            </a:pPr>
            <a:r>
              <a:rPr lang="en-US" b="1" dirty="0" smtClean="0"/>
              <a:t>At HBC we are using </a:t>
            </a:r>
          </a:p>
          <a:p>
            <a:pPr lvl="1"/>
            <a:r>
              <a:rPr lang="en-US" b="1" dirty="0" smtClean="0"/>
              <a:t>Kitchen (testing)</a:t>
            </a:r>
          </a:p>
          <a:p>
            <a:pPr lvl="1"/>
            <a:r>
              <a:rPr lang="en-US" b="1" dirty="0" smtClean="0"/>
              <a:t>Vagrant (virtual machines)</a:t>
            </a:r>
          </a:p>
          <a:p>
            <a:pPr lvl="1"/>
            <a:r>
              <a:rPr lang="en-US" b="1" dirty="0" smtClean="0"/>
              <a:t>Puppet (provisioning)</a:t>
            </a:r>
          </a:p>
          <a:p>
            <a:pPr lvl="1"/>
            <a:r>
              <a:rPr lang="en-US" b="1" dirty="0" smtClean="0"/>
              <a:t>Librarian Puppet (more provisioning)</a:t>
            </a:r>
          </a:p>
          <a:p>
            <a:pPr lvl="1"/>
            <a:r>
              <a:rPr lang="en-US" b="1" dirty="0" err="1" smtClean="0"/>
              <a:t>Docker</a:t>
            </a:r>
            <a:r>
              <a:rPr lang="en-US" b="1" dirty="0" smtClean="0"/>
              <a:t> (containers)</a:t>
            </a:r>
          </a:p>
          <a:p>
            <a:pPr marL="457200" lvl="1" indent="0">
              <a:buNone/>
            </a:pPr>
            <a:endParaRPr lang="en-US" dirty="0" smtClean="0"/>
          </a:p>
          <a:p>
            <a:pPr marL="0" indent="0">
              <a:buNone/>
            </a:pPr>
            <a:r>
              <a:rPr lang="en-US" b="1" dirty="0" smtClean="0"/>
              <a:t>We practice Infrastructure as code</a:t>
            </a:r>
          </a:p>
          <a:p>
            <a:pPr lvl="1"/>
            <a:r>
              <a:rPr lang="en-US" b="1" dirty="0" smtClean="0"/>
              <a:t>versioning </a:t>
            </a:r>
          </a:p>
          <a:p>
            <a:pPr lvl="1"/>
            <a:r>
              <a:rPr lang="en-US" b="1" dirty="0" smtClean="0"/>
              <a:t>pull requests </a:t>
            </a:r>
          </a:p>
          <a:p>
            <a:pPr lvl="1"/>
            <a:r>
              <a:rPr lang="en-US" b="1" dirty="0" smtClean="0"/>
              <a:t>code review </a:t>
            </a:r>
          </a:p>
          <a:p>
            <a:pPr lvl="1"/>
            <a:r>
              <a:rPr lang="en-US" b="1" dirty="0" smtClean="0"/>
              <a:t>regression testing</a:t>
            </a:r>
          </a:p>
          <a:p>
            <a:pPr lvl="1"/>
            <a:r>
              <a:rPr lang="en-US" b="1" dirty="0" smtClean="0"/>
              <a:t>reproducibility</a:t>
            </a:r>
            <a:endParaRPr lang="en-US" b="1" dirty="0"/>
          </a:p>
        </p:txBody>
      </p:sp>
      <p:sp>
        <p:nvSpPr>
          <p:cNvPr id="7" name="TextBox 6"/>
          <p:cNvSpPr txBox="1"/>
          <p:nvPr/>
        </p:nvSpPr>
        <p:spPr>
          <a:xfrm>
            <a:off x="4659682" y="1167416"/>
            <a:ext cx="4176470" cy="4715137"/>
          </a:xfrm>
          <a:prstGeom prst="rect">
            <a:avLst/>
          </a:prstGeom>
          <a:noFill/>
        </p:spPr>
        <p:txBody>
          <a:bodyPr wrap="square" rtlCol="0">
            <a:spAutoFit/>
          </a:bodyPr>
          <a:lstStyle/>
          <a:p>
            <a:pPr marL="342900" lvl="1" indent="-342900" defTabSz="914400">
              <a:lnSpc>
                <a:spcPct val="80000"/>
              </a:lnSpc>
              <a:spcBef>
                <a:spcPct val="20000"/>
              </a:spcBef>
              <a:buFont typeface="Arial" panose="020B0604020202020204" pitchFamily="34" charset="0"/>
              <a:buChar char="•"/>
            </a:pPr>
            <a:r>
              <a:rPr lang="en-US" sz="2200" b="1" dirty="0"/>
              <a:t>Linux base </a:t>
            </a:r>
            <a:r>
              <a:rPr lang="en-US" sz="2200" b="1" dirty="0" smtClean="0"/>
              <a:t>box</a:t>
            </a:r>
          </a:p>
          <a:p>
            <a:pPr marL="0" lvl="1" defTabSz="914400">
              <a:lnSpc>
                <a:spcPct val="80000"/>
              </a:lnSpc>
              <a:spcBef>
                <a:spcPct val="20000"/>
              </a:spcBef>
            </a:pPr>
            <a:endParaRPr lang="en-US" sz="2200" b="1" dirty="0"/>
          </a:p>
          <a:p>
            <a:pPr marL="342900" lvl="1" indent="-342900" defTabSz="914400">
              <a:lnSpc>
                <a:spcPct val="80000"/>
              </a:lnSpc>
              <a:spcBef>
                <a:spcPct val="20000"/>
              </a:spcBef>
              <a:buFont typeface="Arial" panose="020B0604020202020204" pitchFamily="34" charset="0"/>
              <a:buChar char="•"/>
            </a:pPr>
            <a:r>
              <a:rPr lang="en-US" sz="2200" b="1" dirty="0"/>
              <a:t>Puppet Librarian </a:t>
            </a:r>
          </a:p>
          <a:p>
            <a:pPr marL="742950" lvl="1" indent="-285750" defTabSz="914400">
              <a:lnSpc>
                <a:spcPct val="80000"/>
              </a:lnSpc>
              <a:spcBef>
                <a:spcPct val="20000"/>
              </a:spcBef>
              <a:buFont typeface="Arial" panose="020B0604020202020204" pitchFamily="34" charset="0"/>
              <a:buChar char="–"/>
            </a:pPr>
            <a:r>
              <a:rPr lang="en-US" sz="2000" b="1" dirty="0"/>
              <a:t>to source modules for SBT, Java, MongoDB, and </a:t>
            </a:r>
            <a:r>
              <a:rPr lang="en-US" sz="2000" b="1" dirty="0" err="1"/>
              <a:t>Docker</a:t>
            </a:r>
            <a:r>
              <a:rPr lang="en-US" sz="2000" b="1" dirty="0"/>
              <a:t> </a:t>
            </a:r>
          </a:p>
          <a:p>
            <a:pPr marL="742950" lvl="1" indent="-285750" defTabSz="914400">
              <a:lnSpc>
                <a:spcPct val="80000"/>
              </a:lnSpc>
              <a:spcBef>
                <a:spcPct val="20000"/>
              </a:spcBef>
              <a:buFont typeface="Arial" panose="020B0604020202020204" pitchFamily="34" charset="0"/>
              <a:buChar char="–"/>
            </a:pPr>
            <a:r>
              <a:rPr lang="en-US" sz="2000" b="1" dirty="0"/>
              <a:t>Installed in my base box (provision)</a:t>
            </a:r>
          </a:p>
          <a:p>
            <a:pPr marL="742950" lvl="1" indent="-285750" defTabSz="914400">
              <a:lnSpc>
                <a:spcPct val="80000"/>
              </a:lnSpc>
              <a:spcBef>
                <a:spcPct val="20000"/>
              </a:spcBef>
              <a:buFont typeface="Arial" panose="020B0604020202020204" pitchFamily="34" charset="0"/>
              <a:buChar char="–"/>
            </a:pPr>
            <a:r>
              <a:rPr lang="en-US" sz="2000" b="1" dirty="0"/>
              <a:t>spin up and deploy a </a:t>
            </a:r>
            <a:r>
              <a:rPr lang="en-US" sz="2000" b="1" dirty="0" err="1"/>
              <a:t>Docker</a:t>
            </a:r>
            <a:r>
              <a:rPr lang="en-US" sz="2000" b="1" dirty="0"/>
              <a:t> container running </a:t>
            </a:r>
            <a:r>
              <a:rPr lang="en-US" sz="2000" b="1" dirty="0" err="1"/>
              <a:t>StatsD</a:t>
            </a:r>
            <a:r>
              <a:rPr lang="en-US" sz="2000" b="1" dirty="0"/>
              <a:t> and </a:t>
            </a:r>
            <a:r>
              <a:rPr lang="en-US" sz="2000" b="1" dirty="0" smtClean="0"/>
              <a:t>Graphite</a:t>
            </a:r>
          </a:p>
          <a:p>
            <a:pPr lvl="1" defTabSz="914400">
              <a:lnSpc>
                <a:spcPct val="80000"/>
              </a:lnSpc>
              <a:spcBef>
                <a:spcPct val="20000"/>
              </a:spcBef>
            </a:pPr>
            <a:endParaRPr lang="en-US" sz="2000" b="1" dirty="0"/>
          </a:p>
          <a:p>
            <a:pPr marL="342900" lvl="1" indent="-342900" defTabSz="914400">
              <a:lnSpc>
                <a:spcPct val="80000"/>
              </a:lnSpc>
              <a:spcBef>
                <a:spcPct val="20000"/>
              </a:spcBef>
              <a:buFont typeface="Arial" panose="020B0604020202020204" pitchFamily="34" charset="0"/>
              <a:buChar char="•"/>
            </a:pPr>
            <a:r>
              <a:rPr lang="en-US" sz="2200" b="1" dirty="0" smtClean="0"/>
              <a:t>Run </a:t>
            </a:r>
            <a:r>
              <a:rPr lang="en-US" sz="2200" b="1" dirty="0"/>
              <a:t>Play applications with SBT </a:t>
            </a:r>
            <a:r>
              <a:rPr lang="en-US" sz="2200" b="1" dirty="0" smtClean="0"/>
              <a:t>and Java while running </a:t>
            </a:r>
            <a:r>
              <a:rPr lang="en-US" sz="2200" b="1" dirty="0"/>
              <a:t>MongoDB, </a:t>
            </a:r>
            <a:r>
              <a:rPr lang="en-US" sz="2200" b="1" dirty="0" err="1"/>
              <a:t>StatsD</a:t>
            </a:r>
            <a:r>
              <a:rPr lang="en-US" sz="2200" b="1" dirty="0"/>
              <a:t>, and Graphite instances ready to </a:t>
            </a:r>
            <a:r>
              <a:rPr lang="en-US" sz="2200" b="1" dirty="0" smtClean="0"/>
              <a:t>use</a:t>
            </a:r>
            <a:endParaRPr lang="en-US" sz="2200" dirty="0"/>
          </a:p>
          <a:p>
            <a:pPr marL="742950" lvl="1" indent="-285750" defTabSz="914400">
              <a:lnSpc>
                <a:spcPct val="80000"/>
              </a:lnSpc>
              <a:spcBef>
                <a:spcPct val="20000"/>
              </a:spcBef>
              <a:buFont typeface="Arial" panose="020B0604020202020204" pitchFamily="34" charset="0"/>
              <a:buChar char="–"/>
            </a:pPr>
            <a:endParaRPr lang="en-US" sz="2000" dirty="0">
              <a:solidFill>
                <a:srgbClr val="102F4B"/>
              </a:solidFill>
            </a:endParaRPr>
          </a:p>
        </p:txBody>
      </p:sp>
    </p:spTree>
    <p:extLst>
      <p:ext uri="{BB962C8B-B14F-4D97-AF65-F5344CB8AC3E}">
        <p14:creationId xmlns:p14="http://schemas.microsoft.com/office/powerpoint/2010/main" val="8966468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8291</TotalTime>
  <Words>1570</Words>
  <Application>Microsoft Macintosh PowerPoint</Application>
  <PresentationFormat>On-screen Show (4:3)</PresentationFormat>
  <Paragraphs>294</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Concurrency: Reactive vs Shared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Dana Peele</cp:lastModifiedBy>
  <cp:revision>59</cp:revision>
  <dcterms:created xsi:type="dcterms:W3CDTF">2012-09-07T19:34:33Z</dcterms:created>
  <dcterms:modified xsi:type="dcterms:W3CDTF">2015-06-17T20:54:51Z</dcterms:modified>
</cp:coreProperties>
</file>