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80"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F2B72D-2A31-A026-1B99-8D6D3EE160F7}" v="1" dt="2023-05-01T14:46:56.681"/>
    <p1510:client id="{E81FD177-D6DD-416B-88F5-8123E4F53266}" v="1124" dt="2023-05-01T14:09:14.5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F07CD3FD-BE54-4400-942B-C6C15AA73DFD}" type="datetimeFigureOut">
              <a:rPr lang="en-US" smtClean="0"/>
              <a:t>5/2/2023</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544126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F07CD3FD-BE54-4400-942B-C6C15AA73DFD}" type="datetimeFigureOut">
              <a:rPr lang="en-US" smtClean="0"/>
              <a:t>5/2/2023</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127140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F07CD3FD-BE54-4400-942B-C6C15AA73DFD}" type="datetimeFigureOut">
              <a:rPr lang="en-US" smtClean="0"/>
              <a:t>5/2/2023</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893232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F07CD3FD-BE54-4400-942B-C6C15AA73DFD}" type="datetimeFigureOut">
              <a:rPr lang="en-US" smtClean="0"/>
              <a:t>5/2/2023</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567713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07CD3FD-BE54-4400-942B-C6C15AA73DFD}" type="datetimeFigureOut">
              <a:rPr lang="en-US" smtClean="0"/>
              <a:t>5/2/2023</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17531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F07CD3FD-BE54-4400-942B-C6C15AA73DFD}" type="datetimeFigureOut">
              <a:rPr lang="en-US" smtClean="0"/>
              <a:t>5/2/2023</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4167888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F07CD3FD-BE54-4400-942B-C6C15AA73DFD}" type="datetimeFigureOut">
              <a:rPr lang="en-US" smtClean="0"/>
              <a:t>5/2/2023</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390149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F07CD3FD-BE54-4400-942B-C6C15AA73DFD}" type="datetimeFigureOut">
              <a:rPr lang="en-US" smtClean="0"/>
              <a:t>5/2/2023</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05299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F07CD3FD-BE54-4400-942B-C6C15AA73DFD}" type="datetimeFigureOut">
              <a:rPr lang="en-US" smtClean="0"/>
              <a:t>5/2/2023</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60294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F07CD3FD-BE54-4400-942B-C6C15AA73DFD}" type="datetimeFigureOut">
              <a:rPr lang="en-US" smtClean="0"/>
              <a:t>5/2/2023</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0704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F07CD3FD-BE54-4400-942B-C6C15AA73DFD}" type="datetimeFigureOut">
              <a:rPr lang="en-US" smtClean="0"/>
              <a:t>5/2/2023</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420592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F07CD3FD-BE54-4400-942B-C6C15AA73DFD}" type="datetimeFigureOut">
              <a:rPr lang="en-US" smtClean="0"/>
              <a:t>5/2/2023</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A4C0CD32-A6C8-4BA5-B3DF-D8325E32CAA4}" type="slidenum">
              <a:rPr lang="en-US" smtClean="0"/>
              <a:t>‹#›</a:t>
            </a:fld>
            <a:endParaRPr lang="en-US"/>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37976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70627" y="800450"/>
            <a:ext cx="6216768" cy="3087428"/>
          </a:xfrm>
        </p:spPr>
        <p:txBody>
          <a:bodyPr anchor="b">
            <a:normAutofit/>
          </a:bodyPr>
          <a:lstStyle/>
          <a:p>
            <a:pPr>
              <a:lnSpc>
                <a:spcPct val="90000"/>
              </a:lnSpc>
            </a:pPr>
            <a:r>
              <a:rPr lang="en-US" sz="2000" b="1" dirty="0">
                <a:latin typeface="Times New Roman"/>
                <a:cs typeface="Times New Roman"/>
              </a:rPr>
              <a:t>Viet Nam National University Ho Chi Minh City,</a:t>
            </a:r>
            <a:endParaRPr lang="en-US" sz="2000" b="1">
              <a:latin typeface="Times New Roman"/>
              <a:cs typeface="Times New Roman"/>
            </a:endParaRPr>
          </a:p>
          <a:p>
            <a:pPr>
              <a:lnSpc>
                <a:spcPct val="90000"/>
              </a:lnSpc>
            </a:pPr>
            <a:r>
              <a:rPr lang="en-US" sz="2000" b="1" dirty="0">
                <a:latin typeface="Times New Roman"/>
                <a:cs typeface="Times New Roman"/>
              </a:rPr>
              <a:t>Internation University</a:t>
            </a:r>
            <a:endParaRPr lang="en-US" sz="2000" b="1">
              <a:latin typeface="Times New Roman"/>
              <a:cs typeface="Times New Roman"/>
            </a:endParaRPr>
          </a:p>
          <a:p>
            <a:pPr>
              <a:lnSpc>
                <a:spcPct val="90000"/>
              </a:lnSpc>
            </a:pPr>
            <a:br>
              <a:rPr lang="en-US" sz="1600" dirty="0"/>
            </a:br>
            <a:endParaRPr lang="en-US" sz="2000">
              <a:latin typeface="Times New Roman"/>
              <a:cs typeface="Times New Roman"/>
            </a:endParaRPr>
          </a:p>
          <a:p>
            <a:pPr>
              <a:lnSpc>
                <a:spcPct val="90000"/>
              </a:lnSpc>
            </a:pPr>
            <a:r>
              <a:rPr lang="en-US" sz="2000" b="1" dirty="0">
                <a:latin typeface="Times New Roman"/>
                <a:cs typeface="Times New Roman"/>
              </a:rPr>
              <a:t>School of Computer Science &amp; Engineering</a:t>
            </a:r>
            <a:endParaRPr lang="en-US" sz="2000" b="1">
              <a:latin typeface="Times New Roman"/>
              <a:cs typeface="Times New Roman"/>
            </a:endParaRPr>
          </a:p>
          <a:p>
            <a:pPr>
              <a:lnSpc>
                <a:spcPct val="90000"/>
              </a:lnSpc>
            </a:pPr>
            <a:r>
              <a:rPr lang="en-US" sz="2000" b="1" dirty="0">
                <a:latin typeface="Times New Roman"/>
                <a:cs typeface="Times New Roman"/>
              </a:rPr>
              <a:t>Major: Data Science</a:t>
            </a:r>
            <a:endParaRPr lang="en-US" sz="2000" b="1">
              <a:latin typeface="Times New Roman"/>
              <a:cs typeface="Times New Roman"/>
            </a:endParaRPr>
          </a:p>
          <a:p>
            <a:pPr>
              <a:lnSpc>
                <a:spcPct val="90000"/>
              </a:lnSpc>
            </a:pPr>
            <a:r>
              <a:rPr lang="en-US" sz="2000" b="1" dirty="0">
                <a:latin typeface="Times New Roman"/>
                <a:cs typeface="Times New Roman"/>
              </a:rPr>
              <a:t>Subject: Principles of Database Management (IT079IU) </a:t>
            </a:r>
            <a:endParaRPr lang="en-US" sz="2000" b="1">
              <a:latin typeface="Times New Roman"/>
              <a:cs typeface="Times New Roman"/>
            </a:endParaRPr>
          </a:p>
          <a:p>
            <a:pPr>
              <a:lnSpc>
                <a:spcPct val="90000"/>
              </a:lnSpc>
            </a:pPr>
            <a:br>
              <a:rPr lang="en-US" sz="1600" dirty="0"/>
            </a:br>
            <a:endParaRPr lang="en-US" sz="1600"/>
          </a:p>
        </p:txBody>
      </p:sp>
      <p:sp>
        <p:nvSpPr>
          <p:cNvPr id="3" name="Subtitle 2"/>
          <p:cNvSpPr>
            <a:spLocks noGrp="1"/>
          </p:cNvSpPr>
          <p:nvPr>
            <p:ph type="subTitle" idx="1"/>
          </p:nvPr>
        </p:nvSpPr>
        <p:spPr>
          <a:xfrm>
            <a:off x="770627" y="4104757"/>
            <a:ext cx="6259901" cy="1361514"/>
          </a:xfrm>
        </p:spPr>
        <p:txBody>
          <a:bodyPr anchor="t">
            <a:normAutofit/>
          </a:bodyPr>
          <a:lstStyle/>
          <a:p>
            <a:r>
              <a:rPr lang="en-US" sz="2000" dirty="0">
                <a:latin typeface="Times New Roman"/>
                <a:cs typeface="Times New Roman"/>
              </a:rPr>
              <a:t>Final Project:</a:t>
            </a:r>
          </a:p>
          <a:p>
            <a:r>
              <a:rPr lang="en-US" sz="2000" dirty="0">
                <a:latin typeface="Times New Roman"/>
                <a:cs typeface="Times New Roman"/>
              </a:rPr>
              <a:t>College</a:t>
            </a:r>
            <a:r>
              <a:rPr lang="en-US" sz="2000" dirty="0">
                <a:latin typeface="Times New Roman"/>
                <a:ea typeface="+mn-lt"/>
                <a:cs typeface="+mn-lt"/>
              </a:rPr>
              <a:t> Data Management</a:t>
            </a:r>
            <a:endParaRPr lang="en-US" sz="2000" dirty="0">
              <a:latin typeface="Times New Roman"/>
              <a:cs typeface="Times New Roman"/>
            </a:endParaRPr>
          </a:p>
        </p:txBody>
      </p:sp>
      <p:pic>
        <p:nvPicPr>
          <p:cNvPr id="4" name="Picture 4">
            <a:extLst>
              <a:ext uri="{FF2B5EF4-FFF2-40B4-BE49-F238E27FC236}">
                <a16:creationId xmlns:a16="http://schemas.microsoft.com/office/drawing/2014/main" id="{5CA5319C-0AB7-8B3C-DE1B-D00E0A57E7F7}"/>
              </a:ext>
            </a:extLst>
          </p:cNvPr>
          <p:cNvPicPr>
            <a:picLocks noChangeAspect="1"/>
          </p:cNvPicPr>
          <p:nvPr/>
        </p:nvPicPr>
        <p:blipFill>
          <a:blip r:embed="rId2"/>
          <a:stretch>
            <a:fillRect/>
          </a:stretch>
        </p:blipFill>
        <p:spPr>
          <a:xfrm>
            <a:off x="7067966" y="797085"/>
            <a:ext cx="4857729" cy="5030258"/>
          </a:xfrm>
          <a:prstGeom prst="rect">
            <a:avLst/>
          </a:prstGeom>
        </p:spPr>
      </p:pic>
      <p:cxnSp>
        <p:nvCxnSpPr>
          <p:cNvPr id="36" name="Straight Connector 29">
            <a:extLst>
              <a:ext uri="{FF2B5EF4-FFF2-40B4-BE49-F238E27FC236}">
                <a16:creationId xmlns:a16="http://schemas.microsoft.com/office/drawing/2014/main" id="{8A5C8BF2-C035-4BFF-8802-A39723834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32631"/>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F723B-229F-26B0-FDF3-9D931219F1E0}"/>
              </a:ext>
            </a:extLst>
          </p:cNvPr>
          <p:cNvSpPr>
            <a:spLocks noGrp="1"/>
          </p:cNvSpPr>
          <p:nvPr>
            <p:ph type="title"/>
          </p:nvPr>
        </p:nvSpPr>
        <p:spPr/>
        <p:txBody>
          <a:bodyPr>
            <a:normAutofit/>
          </a:bodyPr>
          <a:lstStyle/>
          <a:p>
            <a:r>
              <a:rPr lang="en-US" sz="1200" dirty="0">
                <a:solidFill>
                  <a:srgbClr val="FF0000"/>
                </a:solidFill>
                <a:latin typeface="Times New Roman"/>
                <a:cs typeface="Times New Roman"/>
              </a:rPr>
              <a:t>.</a:t>
            </a:r>
            <a:r>
              <a:rPr lang="en-US" b="1" dirty="0">
                <a:solidFill>
                  <a:srgbClr val="FF0000"/>
                </a:solidFill>
                <a:latin typeface="Times New Roman"/>
                <a:cs typeface="Times New Roman"/>
              </a:rPr>
              <a:t>Requirements</a:t>
            </a:r>
            <a:endParaRPr lang="en-US" b="1">
              <a:latin typeface="Times New Roman"/>
              <a:cs typeface="Times New Roman"/>
            </a:endParaRPr>
          </a:p>
        </p:txBody>
      </p:sp>
      <p:sp>
        <p:nvSpPr>
          <p:cNvPr id="3" name="Content Placeholder 2">
            <a:extLst>
              <a:ext uri="{FF2B5EF4-FFF2-40B4-BE49-F238E27FC236}">
                <a16:creationId xmlns:a16="http://schemas.microsoft.com/office/drawing/2014/main" id="{114B269F-943B-AC99-922E-AD50492209B2}"/>
              </a:ext>
            </a:extLst>
          </p:cNvPr>
          <p:cNvSpPr>
            <a:spLocks noGrp="1"/>
          </p:cNvSpPr>
          <p:nvPr>
            <p:ph idx="1"/>
          </p:nvPr>
        </p:nvSpPr>
        <p:spPr/>
        <p:txBody>
          <a:bodyPr vert="horz" lIns="91440" tIns="45720" rIns="91440" bIns="45720" rtlCol="0" anchor="t">
            <a:normAutofit/>
          </a:bodyPr>
          <a:lstStyle/>
          <a:p>
            <a:r>
              <a:rPr lang="en-US" sz="3000" b="1" dirty="0">
                <a:latin typeface="Times New Roman"/>
                <a:cs typeface="Times New Roman"/>
              </a:rPr>
              <a:t>Java Development Kit (JDK)</a:t>
            </a:r>
          </a:p>
          <a:p>
            <a:r>
              <a:rPr lang="en-US" sz="3000" b="1" dirty="0">
                <a:latin typeface="Times New Roman"/>
                <a:cs typeface="Times New Roman"/>
              </a:rPr>
              <a:t>MySQL Database Management System 2019</a:t>
            </a:r>
          </a:p>
          <a:p>
            <a:r>
              <a:rPr lang="en-US" sz="3000" b="1" dirty="0">
                <a:latin typeface="Times New Roman"/>
                <a:cs typeface="Times New Roman"/>
              </a:rPr>
              <a:t>Apache </a:t>
            </a:r>
            <a:r>
              <a:rPr lang="en-US" sz="3000" b="1" dirty="0" err="1">
                <a:latin typeface="Times New Roman"/>
                <a:cs typeface="Times New Roman"/>
              </a:rPr>
              <a:t>Netbeans</a:t>
            </a:r>
            <a:r>
              <a:rPr lang="en-US" sz="3000" b="1" dirty="0">
                <a:latin typeface="Times New Roman"/>
                <a:cs typeface="Times New Roman"/>
              </a:rPr>
              <a:t> 2017</a:t>
            </a:r>
          </a:p>
          <a:p>
            <a:endParaRPr lang="en-US" dirty="0"/>
          </a:p>
        </p:txBody>
      </p:sp>
    </p:spTree>
    <p:extLst>
      <p:ext uri="{BB962C8B-B14F-4D97-AF65-F5344CB8AC3E}">
        <p14:creationId xmlns:p14="http://schemas.microsoft.com/office/powerpoint/2010/main" val="2415983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8F606-6237-63FA-CA76-21CB30276578}"/>
              </a:ext>
            </a:extLst>
          </p:cNvPr>
          <p:cNvSpPr>
            <a:spLocks noGrp="1"/>
          </p:cNvSpPr>
          <p:nvPr>
            <p:ph type="title"/>
          </p:nvPr>
        </p:nvSpPr>
        <p:spPr>
          <a:xfrm>
            <a:off x="912628" y="1170316"/>
            <a:ext cx="10442760" cy="1141036"/>
          </a:xfrm>
        </p:spPr>
        <p:txBody>
          <a:bodyPr>
            <a:normAutofit/>
          </a:bodyPr>
          <a:lstStyle/>
          <a:p>
            <a:r>
              <a:rPr lang="en-US" dirty="0">
                <a:solidFill>
                  <a:srgbClr val="FF0000"/>
                </a:solidFill>
                <a:latin typeface="Times New Roman"/>
                <a:cs typeface="Times New Roman"/>
              </a:rPr>
              <a:t>Functional and Non-Functional Requirements</a:t>
            </a:r>
            <a:endParaRPr lang="en-US" dirty="0">
              <a:latin typeface="Times New Roman"/>
              <a:cs typeface="Times New Roman"/>
            </a:endParaRPr>
          </a:p>
        </p:txBody>
      </p:sp>
      <p:sp>
        <p:nvSpPr>
          <p:cNvPr id="4" name="Text Placeholder 3">
            <a:extLst>
              <a:ext uri="{FF2B5EF4-FFF2-40B4-BE49-F238E27FC236}">
                <a16:creationId xmlns:a16="http://schemas.microsoft.com/office/drawing/2014/main" id="{4BC89C7D-4A3A-F790-F45E-83CB550E1299}"/>
              </a:ext>
            </a:extLst>
          </p:cNvPr>
          <p:cNvSpPr>
            <a:spLocks noGrp="1"/>
          </p:cNvSpPr>
          <p:nvPr>
            <p:ph type="body" idx="1"/>
          </p:nvPr>
        </p:nvSpPr>
        <p:spPr>
          <a:xfrm>
            <a:off x="912628" y="2210712"/>
            <a:ext cx="5084947" cy="796013"/>
          </a:xfrm>
        </p:spPr>
        <p:txBody>
          <a:bodyPr vert="horz" lIns="91440" tIns="45720" rIns="91440" bIns="45720" rtlCol="0" anchor="b">
            <a:noAutofit/>
          </a:bodyPr>
          <a:lstStyle/>
          <a:p>
            <a:pPr marL="285750" indent="-285750">
              <a:buFont typeface="Arial"/>
              <a:buChar char="•"/>
            </a:pPr>
            <a:endParaRPr lang="en-US" sz="1000" dirty="0">
              <a:latin typeface="Times New Roman"/>
              <a:cs typeface="Times New Roman"/>
            </a:endParaRPr>
          </a:p>
          <a:p>
            <a:pPr marL="285750" indent="-285750">
              <a:buFont typeface="Arial"/>
              <a:buChar char="•"/>
            </a:pPr>
            <a:endParaRPr lang="en-US" sz="1000" dirty="0">
              <a:latin typeface="Times New Roman"/>
              <a:cs typeface="Times New Roman"/>
            </a:endParaRPr>
          </a:p>
          <a:p>
            <a:r>
              <a:rPr lang="en-US" sz="1500" dirty="0">
                <a:latin typeface="Times New Roman"/>
                <a:cs typeface="Times New Roman"/>
              </a:rPr>
              <a:t>Functional Requirements</a:t>
            </a:r>
          </a:p>
          <a:p>
            <a:endParaRPr lang="en-US" dirty="0"/>
          </a:p>
        </p:txBody>
      </p:sp>
      <p:sp>
        <p:nvSpPr>
          <p:cNvPr id="3" name="Content Placeholder 2">
            <a:extLst>
              <a:ext uri="{FF2B5EF4-FFF2-40B4-BE49-F238E27FC236}">
                <a16:creationId xmlns:a16="http://schemas.microsoft.com/office/drawing/2014/main" id="{FA01FFAA-2AB6-7BF1-85CB-200176E1E21D}"/>
              </a:ext>
            </a:extLst>
          </p:cNvPr>
          <p:cNvSpPr>
            <a:spLocks noGrp="1"/>
          </p:cNvSpPr>
          <p:nvPr>
            <p:ph sz="half" idx="2"/>
          </p:nvPr>
        </p:nvSpPr>
        <p:spPr>
          <a:xfrm>
            <a:off x="912628" y="2877329"/>
            <a:ext cx="5314984" cy="3743653"/>
          </a:xfrm>
        </p:spPr>
        <p:txBody>
          <a:bodyPr vert="horz" lIns="91440" tIns="45720" rIns="91440" bIns="45720" rtlCol="0" anchor="t">
            <a:noAutofit/>
          </a:bodyPr>
          <a:lstStyle/>
          <a:p>
            <a:pPr marL="0" indent="0">
              <a:buNone/>
            </a:pPr>
            <a:r>
              <a:rPr lang="en-US" b="1" dirty="0">
                <a:latin typeface="Times New Roman"/>
                <a:cs typeface="Times New Roman"/>
              </a:rPr>
              <a:t>The system should allow the user to add, edit, and delete student records, instructor details, course details, department details, enrollment details</a:t>
            </a:r>
          </a:p>
          <a:p>
            <a:pPr marL="0" indent="0">
              <a:buNone/>
            </a:pPr>
            <a:r>
              <a:rPr lang="en-US" b="1" dirty="0">
                <a:latin typeface="Times New Roman"/>
                <a:cs typeface="Times New Roman"/>
              </a:rPr>
              <a:t>The system should be able to generate reports like student attendance reports, faculty performance reports, and more..</a:t>
            </a:r>
          </a:p>
          <a:p>
            <a:pPr marL="0" indent="0">
              <a:buNone/>
            </a:pPr>
            <a:r>
              <a:rPr lang="en-US" b="1" dirty="0">
                <a:latin typeface="Times New Roman"/>
                <a:cs typeface="Times New Roman"/>
              </a:rPr>
              <a:t>The system should be user-friendly and easy to use.</a:t>
            </a:r>
          </a:p>
          <a:p>
            <a:pPr marL="0" indent="0">
              <a:buNone/>
            </a:pPr>
            <a:endParaRPr lang="en-US" sz="1200" dirty="0">
              <a:latin typeface="Times New Roman"/>
              <a:cs typeface="Times New Roman"/>
            </a:endParaRPr>
          </a:p>
          <a:p>
            <a:endParaRPr lang="en-US" sz="1200" b="1" dirty="0">
              <a:latin typeface="Times New Roman"/>
              <a:cs typeface="Times New Roman"/>
            </a:endParaRPr>
          </a:p>
        </p:txBody>
      </p:sp>
      <p:sp>
        <p:nvSpPr>
          <p:cNvPr id="5" name="Text Placeholder 4">
            <a:extLst>
              <a:ext uri="{FF2B5EF4-FFF2-40B4-BE49-F238E27FC236}">
                <a16:creationId xmlns:a16="http://schemas.microsoft.com/office/drawing/2014/main" id="{E86A5633-F8B1-9AC5-D0B7-853E19DD10F0}"/>
              </a:ext>
            </a:extLst>
          </p:cNvPr>
          <p:cNvSpPr>
            <a:spLocks noGrp="1"/>
          </p:cNvSpPr>
          <p:nvPr>
            <p:ph type="body" sz="quarter" idx="3"/>
          </p:nvPr>
        </p:nvSpPr>
        <p:spPr>
          <a:xfrm>
            <a:off x="6143446" y="2210712"/>
            <a:ext cx="5211942" cy="796013"/>
          </a:xfrm>
        </p:spPr>
        <p:txBody>
          <a:bodyPr/>
          <a:lstStyle/>
          <a:p>
            <a:pPr marL="285750" indent="-285750">
              <a:buFont typeface="Arial"/>
              <a:buChar char="•"/>
            </a:pPr>
            <a:r>
              <a:rPr lang="en-US" sz="1500" dirty="0">
                <a:latin typeface="Times New Roman"/>
                <a:cs typeface="Times New Roman"/>
              </a:rPr>
              <a:t>Non-Functional Requirements</a:t>
            </a:r>
            <a:r>
              <a:rPr lang="en-US" sz="1200" b="0" dirty="0">
                <a:latin typeface="Times New Roman"/>
                <a:cs typeface="Times New Roman"/>
              </a:rPr>
              <a:t>:</a:t>
            </a:r>
            <a:endParaRPr lang="en-US" sz="1200" b="0">
              <a:latin typeface="Times New Roman"/>
              <a:cs typeface="Times New Roman"/>
            </a:endParaRPr>
          </a:p>
          <a:p>
            <a:endParaRPr lang="en-US" dirty="0"/>
          </a:p>
        </p:txBody>
      </p:sp>
      <p:sp>
        <p:nvSpPr>
          <p:cNvPr id="6" name="Content Placeholder 5">
            <a:extLst>
              <a:ext uri="{FF2B5EF4-FFF2-40B4-BE49-F238E27FC236}">
                <a16:creationId xmlns:a16="http://schemas.microsoft.com/office/drawing/2014/main" id="{473DC48D-69EB-105D-5761-360414927BCE}"/>
              </a:ext>
            </a:extLst>
          </p:cNvPr>
          <p:cNvSpPr>
            <a:spLocks noGrp="1"/>
          </p:cNvSpPr>
          <p:nvPr>
            <p:ph sz="quarter" idx="4"/>
          </p:nvPr>
        </p:nvSpPr>
        <p:spPr>
          <a:xfrm>
            <a:off x="6143446" y="3006726"/>
            <a:ext cx="5211942" cy="3182936"/>
          </a:xfrm>
        </p:spPr>
        <p:txBody>
          <a:bodyPr vert="horz" lIns="91440" tIns="45720" rIns="91440" bIns="45720" rtlCol="0" anchor="t">
            <a:normAutofit/>
          </a:bodyPr>
          <a:lstStyle/>
          <a:p>
            <a:r>
              <a:rPr lang="en-US" b="1" dirty="0">
                <a:latin typeface="Times New Roman"/>
                <a:cs typeface="Times New Roman"/>
              </a:rPr>
              <a:t>The system should be secure and prevent unauthorized access..</a:t>
            </a:r>
          </a:p>
          <a:p>
            <a:r>
              <a:rPr lang="en-US" b="1" dirty="0">
                <a:latin typeface="Times New Roman"/>
                <a:cs typeface="Times New Roman"/>
              </a:rPr>
              <a:t>The system should be scalable and able to handle a large amount of data.</a:t>
            </a:r>
          </a:p>
          <a:p>
            <a:r>
              <a:rPr lang="en-US" b="1" dirty="0">
                <a:latin typeface="Times New Roman"/>
                <a:cs typeface="Times New Roman"/>
              </a:rPr>
              <a:t>The system should be reliable and available 24/7.</a:t>
            </a:r>
          </a:p>
          <a:p>
            <a:endParaRPr lang="en-US" dirty="0">
              <a:latin typeface="Times New Roman"/>
              <a:cs typeface="Times New Roman"/>
            </a:endParaRPr>
          </a:p>
        </p:txBody>
      </p:sp>
    </p:spTree>
    <p:extLst>
      <p:ext uri="{BB962C8B-B14F-4D97-AF65-F5344CB8AC3E}">
        <p14:creationId xmlns:p14="http://schemas.microsoft.com/office/powerpoint/2010/main" val="271678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747A1-8B4F-A196-78EA-706E29CBE421}"/>
              </a:ext>
            </a:extLst>
          </p:cNvPr>
          <p:cNvSpPr>
            <a:spLocks noGrp="1"/>
          </p:cNvSpPr>
          <p:nvPr>
            <p:ph type="title"/>
          </p:nvPr>
        </p:nvSpPr>
        <p:spPr>
          <a:xfrm>
            <a:off x="914400" y="1371600"/>
            <a:ext cx="4079987" cy="1314443"/>
          </a:xfrm>
        </p:spPr>
        <p:txBody>
          <a:bodyPr>
            <a:normAutofit/>
          </a:bodyPr>
          <a:lstStyle/>
          <a:p>
            <a:r>
              <a:rPr lang="en-US" dirty="0">
                <a:solidFill>
                  <a:srgbClr val="FF0000"/>
                </a:solidFill>
                <a:latin typeface="Times New Roman"/>
                <a:cs typeface="Times New Roman"/>
              </a:rPr>
              <a:t>System Design </a:t>
            </a:r>
          </a:p>
        </p:txBody>
      </p:sp>
      <p:sp>
        <p:nvSpPr>
          <p:cNvPr id="13" name="Content Placeholder 8">
            <a:extLst>
              <a:ext uri="{FF2B5EF4-FFF2-40B4-BE49-F238E27FC236}">
                <a16:creationId xmlns:a16="http://schemas.microsoft.com/office/drawing/2014/main" id="{2A20E761-5F0E-4D79-87B4-BA9918FB4760}"/>
              </a:ext>
            </a:extLst>
          </p:cNvPr>
          <p:cNvSpPr>
            <a:spLocks noGrp="1"/>
          </p:cNvSpPr>
          <p:nvPr>
            <p:ph idx="1"/>
          </p:nvPr>
        </p:nvSpPr>
        <p:spPr>
          <a:xfrm>
            <a:off x="914400" y="2853369"/>
            <a:ext cx="4669459" cy="3088460"/>
          </a:xfrm>
        </p:spPr>
        <p:txBody>
          <a:bodyPr vert="horz" lIns="91440" tIns="45720" rIns="91440" bIns="45720" rtlCol="0" anchor="t">
            <a:normAutofit/>
          </a:bodyPr>
          <a:lstStyle/>
          <a:p>
            <a:r>
              <a:rPr lang="en-US" sz="3000" b="1" dirty="0">
                <a:latin typeface="Times New Roman"/>
                <a:cs typeface="Times New Roman"/>
              </a:rPr>
              <a:t>The Entity Relationship Diagram (ERD)</a:t>
            </a:r>
          </a:p>
        </p:txBody>
      </p:sp>
      <p:pic>
        <p:nvPicPr>
          <p:cNvPr id="8" name="Picture 8" descr="Diagram&#10;&#10;Description automatically generated">
            <a:extLst>
              <a:ext uri="{FF2B5EF4-FFF2-40B4-BE49-F238E27FC236}">
                <a16:creationId xmlns:a16="http://schemas.microsoft.com/office/drawing/2014/main" id="{E06B4821-A82E-FAD1-1D76-A7EF5FD3C15B}"/>
              </a:ext>
            </a:extLst>
          </p:cNvPr>
          <p:cNvPicPr>
            <a:picLocks noGrp="1" noChangeAspect="1"/>
          </p:cNvPicPr>
          <p:nvPr>
            <p:ph idx="1"/>
          </p:nvPr>
        </p:nvPicPr>
        <p:blipFill>
          <a:blip r:embed="rId2"/>
          <a:stretch>
            <a:fillRect/>
          </a:stretch>
        </p:blipFill>
        <p:spPr>
          <a:xfrm>
            <a:off x="5748569" y="1507762"/>
            <a:ext cx="5799963" cy="3842474"/>
          </a:xfrm>
          <a:noFill/>
        </p:spPr>
      </p:pic>
      <p:sp>
        <p:nvSpPr>
          <p:cNvPr id="15" name="Date Placeholder 3">
            <a:extLst>
              <a:ext uri="{FF2B5EF4-FFF2-40B4-BE49-F238E27FC236}">
                <a16:creationId xmlns:a16="http://schemas.microsoft.com/office/drawing/2014/main" id="{1F044AAC-B761-4B43-A7F5-E83A2E6C3D2E}"/>
              </a:ext>
            </a:extLst>
          </p:cNvPr>
          <p:cNvSpPr>
            <a:spLocks noGrp="1"/>
          </p:cNvSpPr>
          <p:nvPr>
            <p:ph type="dt" sz="half" idx="10"/>
          </p:nvPr>
        </p:nvSpPr>
        <p:spPr>
          <a:xfrm>
            <a:off x="912628" y="6356350"/>
            <a:ext cx="2743200" cy="365125"/>
          </a:xfrm>
        </p:spPr>
        <p:txBody>
          <a:bodyPr/>
          <a:lstStyle/>
          <a:p>
            <a:pPr>
              <a:spcAft>
                <a:spcPts val="600"/>
              </a:spcAft>
            </a:pPr>
            <a:fld id="{238A62C4-9532-477E-82D0-1BD0CBC71971}" type="datetime1">
              <a:rPr lang="en-US" smtClean="0"/>
              <a:pPr>
                <a:spcAft>
                  <a:spcPts val="600"/>
                </a:spcAft>
              </a:pPr>
              <a:t>5/2/2023</a:t>
            </a:fld>
            <a:endParaRPr lang="en-US" dirty="0"/>
          </a:p>
        </p:txBody>
      </p:sp>
      <p:sp>
        <p:nvSpPr>
          <p:cNvPr id="17" name="Footer Placeholder 4">
            <a:extLst>
              <a:ext uri="{FF2B5EF4-FFF2-40B4-BE49-F238E27FC236}">
                <a16:creationId xmlns:a16="http://schemas.microsoft.com/office/drawing/2014/main" id="{5A5D6226-C153-4C5F-B30C-5656FEDF3F73}"/>
              </a:ext>
            </a:extLst>
          </p:cNvPr>
          <p:cNvSpPr>
            <a:spLocks noGrp="1"/>
          </p:cNvSpPr>
          <p:nvPr>
            <p:ph type="ftr" sz="quarter" idx="11"/>
          </p:nvPr>
        </p:nvSpPr>
        <p:spPr>
          <a:xfrm>
            <a:off x="6767622" y="6356350"/>
            <a:ext cx="4040373" cy="365125"/>
          </a:xfrm>
        </p:spPr>
        <p:txBody>
          <a:bodyPr/>
          <a:lstStyle/>
          <a:p>
            <a:pPr>
              <a:spcAft>
                <a:spcPts val="600"/>
              </a:spcAft>
            </a:pPr>
            <a:r>
              <a:rPr lang="en-US"/>
              <a:t>Sample Footer Text</a:t>
            </a:r>
          </a:p>
        </p:txBody>
      </p:sp>
      <p:sp>
        <p:nvSpPr>
          <p:cNvPr id="19" name="Slide Number Placeholder 5">
            <a:extLst>
              <a:ext uri="{FF2B5EF4-FFF2-40B4-BE49-F238E27FC236}">
                <a16:creationId xmlns:a16="http://schemas.microsoft.com/office/drawing/2014/main" id="{86091187-3CD7-4891-BB4A-9A3F2309F149}"/>
              </a:ext>
            </a:extLst>
          </p:cNvPr>
          <p:cNvSpPr>
            <a:spLocks noGrp="1"/>
          </p:cNvSpPr>
          <p:nvPr>
            <p:ph type="sldNum" sz="quarter" idx="12"/>
          </p:nvPr>
        </p:nvSpPr>
        <p:spPr>
          <a:xfrm>
            <a:off x="10807995" y="6356350"/>
            <a:ext cx="723014" cy="365125"/>
          </a:xfrm>
        </p:spPr>
        <p:txBody>
          <a:bodyPr/>
          <a:lstStyle/>
          <a:p>
            <a:pPr>
              <a:spcAft>
                <a:spcPts val="600"/>
              </a:spcAft>
            </a:pPr>
            <a:fld id="{2B6A0707-BFCA-4BDD-8B25-E2A14A0F80A6}" type="slidenum">
              <a:rPr lang="en-US" smtClean="0"/>
              <a:pPr>
                <a:spcAft>
                  <a:spcPts val="600"/>
                </a:spcAft>
              </a:pPr>
              <a:t>12</a:t>
            </a:fld>
            <a:endParaRPr lang="en-US" dirty="0"/>
          </a:p>
        </p:txBody>
      </p:sp>
    </p:spTree>
    <p:extLst>
      <p:ext uri="{BB962C8B-B14F-4D97-AF65-F5344CB8AC3E}">
        <p14:creationId xmlns:p14="http://schemas.microsoft.com/office/powerpoint/2010/main" val="264022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61342DC8-C2C9-4EB6-A6E8-469C178181AD}"/>
              </a:ext>
            </a:extLst>
          </p:cNvPr>
          <p:cNvSpPr>
            <a:spLocks noGrp="1"/>
          </p:cNvSpPr>
          <p:nvPr>
            <p:ph type="dt" sz="half" idx="10"/>
          </p:nvPr>
        </p:nvSpPr>
        <p:spPr>
          <a:xfrm>
            <a:off x="912628" y="6356350"/>
            <a:ext cx="2743200" cy="365125"/>
          </a:xfrm>
        </p:spPr>
        <p:txBody>
          <a:bodyPr>
            <a:normAutofit/>
          </a:bodyPr>
          <a:lstStyle/>
          <a:p>
            <a:pPr>
              <a:spcAft>
                <a:spcPts val="600"/>
              </a:spcAft>
            </a:pPr>
            <a:fld id="{C2B66E51-54DF-4F6B-96D5-AE96E79E62A1}" type="datetime1">
              <a:rPr lang="en-US" smtClean="0">
                <a:solidFill>
                  <a:srgbClr val="FFFFFF"/>
                </a:solidFill>
                <a:effectLst>
                  <a:outerShdw blurRad="38100" dist="38100" dir="2700000" algn="tl">
                    <a:srgbClr val="000000">
                      <a:alpha val="43137"/>
                    </a:srgbClr>
                  </a:outerShdw>
                </a:effectLst>
              </a:rPr>
              <a:pPr>
                <a:spcAft>
                  <a:spcPts val="600"/>
                </a:spcAft>
              </a:pPr>
              <a:t>5/2/2023</a:t>
            </a:fld>
            <a:endParaRPr lang="en-US">
              <a:solidFill>
                <a:srgbClr val="FFFFFF"/>
              </a:solidFill>
              <a:effectLst>
                <a:outerShdw blurRad="38100" dist="38100" dir="2700000" algn="tl">
                  <a:srgbClr val="000000">
                    <a:alpha val="43137"/>
                  </a:srgbClr>
                </a:outerShdw>
              </a:effectLst>
            </a:endParaRPr>
          </a:p>
        </p:txBody>
      </p:sp>
      <p:sp>
        <p:nvSpPr>
          <p:cNvPr id="11" name="Footer Placeholder 9">
            <a:extLst>
              <a:ext uri="{FF2B5EF4-FFF2-40B4-BE49-F238E27FC236}">
                <a16:creationId xmlns:a16="http://schemas.microsoft.com/office/drawing/2014/main" id="{39E82663-ADCD-47A9-8A33-4D445033562E}"/>
              </a:ext>
            </a:extLst>
          </p:cNvPr>
          <p:cNvSpPr>
            <a:spLocks noGrp="1"/>
          </p:cNvSpPr>
          <p:nvPr>
            <p:ph type="ftr" sz="quarter" idx="11"/>
          </p:nvPr>
        </p:nvSpPr>
        <p:spPr>
          <a:xfrm>
            <a:off x="6767622" y="6356350"/>
            <a:ext cx="4040373" cy="365125"/>
          </a:xfrm>
        </p:spPr>
        <p:txBody>
          <a:bodyPr>
            <a:normAutofit/>
          </a:bodyPr>
          <a:lstStyle/>
          <a:p>
            <a:pPr>
              <a:spcAft>
                <a:spcPts val="600"/>
              </a:spcAft>
            </a:pPr>
            <a:r>
              <a:rPr lang="en-US">
                <a:solidFill>
                  <a:srgbClr val="FFFFFF"/>
                </a:solidFill>
                <a:effectLst>
                  <a:outerShdw blurRad="38100" dist="38100" dir="2700000" algn="tl">
                    <a:srgbClr val="000000">
                      <a:alpha val="43137"/>
                    </a:srgbClr>
                  </a:outerShdw>
                </a:effectLst>
              </a:rPr>
              <a:t>Sample Footer Text</a:t>
            </a:r>
          </a:p>
        </p:txBody>
      </p:sp>
      <p:sp>
        <p:nvSpPr>
          <p:cNvPr id="13" name="Slide Number Placeholder 10">
            <a:extLst>
              <a:ext uri="{FF2B5EF4-FFF2-40B4-BE49-F238E27FC236}">
                <a16:creationId xmlns:a16="http://schemas.microsoft.com/office/drawing/2014/main" id="{4B30B0A8-5AAE-4D1E-B127-757322845261}"/>
              </a:ext>
            </a:extLst>
          </p:cNvPr>
          <p:cNvSpPr>
            <a:spLocks noGrp="1"/>
          </p:cNvSpPr>
          <p:nvPr>
            <p:ph type="sldNum" sz="quarter" idx="12"/>
          </p:nvPr>
        </p:nvSpPr>
        <p:spPr>
          <a:xfrm>
            <a:off x="10807995" y="6356350"/>
            <a:ext cx="723014" cy="365125"/>
          </a:xfrm>
        </p:spPr>
        <p:txBody>
          <a:bodyPr>
            <a:normAutofit/>
          </a:bodyPr>
          <a:lstStyle/>
          <a:p>
            <a:pPr>
              <a:spcAft>
                <a:spcPts val="600"/>
              </a:spcAft>
            </a:pPr>
            <a:fld id="{A1BFDB76-373D-465E-8D98-98DB9355763B}" type="slidenum">
              <a:rPr lang="en-US" smtClean="0">
                <a:solidFill>
                  <a:srgbClr val="FFFFFF"/>
                </a:solidFill>
                <a:effectLst>
                  <a:outerShdw blurRad="38100" dist="38100" dir="2700000" algn="tl">
                    <a:srgbClr val="000000">
                      <a:alpha val="43137"/>
                    </a:srgbClr>
                  </a:outerShdw>
                </a:effectLst>
              </a:rPr>
              <a:pPr>
                <a:spcAft>
                  <a:spcPts val="600"/>
                </a:spcAft>
              </a:pPr>
              <a:t>13</a:t>
            </a:fld>
            <a:endParaRPr lang="en-US">
              <a:solidFill>
                <a:srgbClr val="FFFFFF"/>
              </a:solidFill>
              <a:effectLst>
                <a:outerShdw blurRad="38100" dist="38100" dir="2700000" algn="tl">
                  <a:srgbClr val="000000">
                    <a:alpha val="43137"/>
                  </a:srgbClr>
                </a:outerShdw>
              </a:effectLst>
            </a:endParaRPr>
          </a:p>
        </p:txBody>
      </p:sp>
      <p:pic>
        <p:nvPicPr>
          <p:cNvPr id="5" name="Picture 5" descr="Diagram&#10;&#10;Description automatically generated">
            <a:extLst>
              <a:ext uri="{FF2B5EF4-FFF2-40B4-BE49-F238E27FC236}">
                <a16:creationId xmlns:a16="http://schemas.microsoft.com/office/drawing/2014/main" id="{45D25D98-8C28-1C2D-012E-EBE3AEDF9F75}"/>
              </a:ext>
            </a:extLst>
          </p:cNvPr>
          <p:cNvPicPr>
            <a:picLocks noChangeAspect="1"/>
          </p:cNvPicPr>
          <p:nvPr/>
        </p:nvPicPr>
        <p:blipFill>
          <a:blip r:embed="rId2"/>
          <a:stretch>
            <a:fillRect/>
          </a:stretch>
        </p:blipFill>
        <p:spPr>
          <a:xfrm>
            <a:off x="-207033" y="-217390"/>
            <a:ext cx="12706708" cy="7292783"/>
          </a:xfrm>
          <a:prstGeom prst="rect">
            <a:avLst/>
          </a:prstGeom>
        </p:spPr>
      </p:pic>
    </p:spTree>
    <p:extLst>
      <p:ext uri="{BB962C8B-B14F-4D97-AF65-F5344CB8AC3E}">
        <p14:creationId xmlns:p14="http://schemas.microsoft.com/office/powerpoint/2010/main" val="3067010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BF0C6-D160-E1E8-54EE-9BA3D513B9D6}"/>
              </a:ext>
            </a:extLst>
          </p:cNvPr>
          <p:cNvSpPr>
            <a:spLocks noGrp="1"/>
          </p:cNvSpPr>
          <p:nvPr>
            <p:ph type="title"/>
          </p:nvPr>
        </p:nvSpPr>
        <p:spPr/>
        <p:txBody>
          <a:bodyPr>
            <a:normAutofit/>
          </a:bodyPr>
          <a:lstStyle/>
          <a:p>
            <a:r>
              <a:rPr lang="en-US" dirty="0">
                <a:solidFill>
                  <a:srgbClr val="FF0000"/>
                </a:solidFill>
                <a:latin typeface="Times New Roman"/>
                <a:cs typeface="Times New Roman"/>
              </a:rPr>
              <a:t>The ERD shows the following entities:</a:t>
            </a:r>
          </a:p>
        </p:txBody>
      </p:sp>
      <p:sp>
        <p:nvSpPr>
          <p:cNvPr id="3" name="Content Placeholder 2">
            <a:extLst>
              <a:ext uri="{FF2B5EF4-FFF2-40B4-BE49-F238E27FC236}">
                <a16:creationId xmlns:a16="http://schemas.microsoft.com/office/drawing/2014/main" id="{D62E667B-0620-4CD9-3490-5AA47ED970AE}"/>
              </a:ext>
            </a:extLst>
          </p:cNvPr>
          <p:cNvSpPr>
            <a:spLocks noGrp="1"/>
          </p:cNvSpPr>
          <p:nvPr>
            <p:ph sz="half" idx="1"/>
          </p:nvPr>
        </p:nvSpPr>
        <p:spPr>
          <a:xfrm>
            <a:off x="990600" y="2671316"/>
            <a:ext cx="5105400" cy="3584290"/>
          </a:xfrm>
        </p:spPr>
        <p:txBody>
          <a:bodyPr vert="horz" lIns="91440" tIns="45720" rIns="91440" bIns="45720" rtlCol="0" anchor="t">
            <a:noAutofit/>
          </a:bodyPr>
          <a:lstStyle/>
          <a:p>
            <a:r>
              <a:rPr lang="en-US" b="1" dirty="0">
                <a:latin typeface="Times New Roman"/>
                <a:cs typeface="Times New Roman"/>
              </a:rPr>
              <a:t>Student:</a:t>
            </a:r>
            <a:r>
              <a:rPr lang="en-US" dirty="0">
                <a:latin typeface="Times New Roman"/>
                <a:cs typeface="Times New Roman"/>
              </a:rPr>
              <a:t> stores information about each student, such as their name, student ID, and email address.</a:t>
            </a:r>
          </a:p>
          <a:p>
            <a:r>
              <a:rPr lang="en-US" b="1" dirty="0">
                <a:latin typeface="Times New Roman"/>
                <a:cs typeface="Times New Roman"/>
              </a:rPr>
              <a:t>Course: </a:t>
            </a:r>
            <a:r>
              <a:rPr lang="en-US" dirty="0">
                <a:latin typeface="Times New Roman"/>
                <a:cs typeface="Times New Roman"/>
              </a:rPr>
              <a:t>stores information about each course offered by the college, such as the course code, title, and credit hours.</a:t>
            </a:r>
          </a:p>
          <a:p>
            <a:r>
              <a:rPr lang="en-US" b="1" dirty="0">
                <a:latin typeface="Times New Roman"/>
                <a:cs typeface="Times New Roman"/>
              </a:rPr>
              <a:t>Enrollment:</a:t>
            </a:r>
            <a:r>
              <a:rPr lang="en-US" dirty="0">
                <a:latin typeface="Times New Roman"/>
                <a:cs typeface="Times New Roman"/>
              </a:rPr>
              <a:t> stores information about each enrollment, linking students to the courses they are enrolled in.</a:t>
            </a:r>
          </a:p>
          <a:p>
            <a:endParaRPr lang="en-US" dirty="0"/>
          </a:p>
        </p:txBody>
      </p:sp>
      <p:sp>
        <p:nvSpPr>
          <p:cNvPr id="4" name="Content Placeholder 3">
            <a:extLst>
              <a:ext uri="{FF2B5EF4-FFF2-40B4-BE49-F238E27FC236}">
                <a16:creationId xmlns:a16="http://schemas.microsoft.com/office/drawing/2014/main" id="{5AB1F400-BEA8-148F-717F-F859123A635D}"/>
              </a:ext>
            </a:extLst>
          </p:cNvPr>
          <p:cNvSpPr>
            <a:spLocks noGrp="1"/>
          </p:cNvSpPr>
          <p:nvPr>
            <p:ph sz="half" idx="2"/>
          </p:nvPr>
        </p:nvSpPr>
        <p:spPr>
          <a:xfrm>
            <a:off x="6186577" y="2559171"/>
            <a:ext cx="5091023" cy="3871838"/>
          </a:xfrm>
        </p:spPr>
        <p:txBody>
          <a:bodyPr vert="horz" lIns="91440" tIns="45720" rIns="91440" bIns="45720" rtlCol="0" anchor="t">
            <a:noAutofit/>
          </a:bodyPr>
          <a:lstStyle/>
          <a:p>
            <a:r>
              <a:rPr lang="en-US" b="1" dirty="0">
                <a:latin typeface="Times New Roman"/>
                <a:cs typeface="Times New Roman"/>
              </a:rPr>
              <a:t>Department:</a:t>
            </a:r>
            <a:r>
              <a:rPr lang="en-US" dirty="0">
                <a:latin typeface="Times New Roman"/>
                <a:cs typeface="Times New Roman"/>
              </a:rPr>
              <a:t> store information about each department, such as the department name and department code.</a:t>
            </a:r>
          </a:p>
          <a:p>
            <a:r>
              <a:rPr lang="en-US" b="1" dirty="0">
                <a:latin typeface="Times New Roman"/>
                <a:cs typeface="Times New Roman"/>
              </a:rPr>
              <a:t>Instructor: </a:t>
            </a:r>
            <a:r>
              <a:rPr lang="en-US" dirty="0">
                <a:latin typeface="Times New Roman"/>
                <a:cs typeface="Calibri"/>
              </a:rPr>
              <a:t>storing essential information related to courses, students, and academic performance.</a:t>
            </a:r>
          </a:p>
          <a:p>
            <a:r>
              <a:rPr lang="en-US" b="1" dirty="0">
                <a:latin typeface="Times New Roman"/>
                <a:cs typeface="Times New Roman"/>
              </a:rPr>
              <a:t>Schedules: </a:t>
            </a:r>
            <a:r>
              <a:rPr lang="en-US" dirty="0">
                <a:latin typeface="Times New Roman"/>
                <a:cs typeface="Times New Roman"/>
              </a:rPr>
              <a:t>the college administration can create, manage and update schedules for various academic and non-academic activities. </a:t>
            </a:r>
            <a:endParaRPr lang="en-US" dirty="0">
              <a:latin typeface="Times New Roman"/>
              <a:cs typeface="Calibri"/>
            </a:endParaRPr>
          </a:p>
          <a:p>
            <a:endParaRPr lang="en-US" dirty="0"/>
          </a:p>
        </p:txBody>
      </p:sp>
    </p:spTree>
    <p:extLst>
      <p:ext uri="{BB962C8B-B14F-4D97-AF65-F5344CB8AC3E}">
        <p14:creationId xmlns:p14="http://schemas.microsoft.com/office/powerpoint/2010/main" val="1554021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6751-2E90-7738-C667-9CF02A9177F4}"/>
              </a:ext>
            </a:extLst>
          </p:cNvPr>
          <p:cNvSpPr>
            <a:spLocks noGrp="1"/>
          </p:cNvSpPr>
          <p:nvPr>
            <p:ph type="title"/>
          </p:nvPr>
        </p:nvSpPr>
        <p:spPr>
          <a:xfrm>
            <a:off x="1015040" y="86603"/>
            <a:ext cx="10363200" cy="799382"/>
          </a:xfrm>
        </p:spPr>
        <p:txBody>
          <a:bodyPr/>
          <a:lstStyle/>
          <a:p>
            <a:r>
              <a:rPr lang="en-US" dirty="0">
                <a:solidFill>
                  <a:srgbClr val="FF0000"/>
                </a:solidFill>
                <a:latin typeface="Times New Roman"/>
                <a:cs typeface="Times New Roman"/>
              </a:rPr>
              <a:t>Relational Database Schema</a:t>
            </a:r>
          </a:p>
        </p:txBody>
      </p:sp>
      <p:pic>
        <p:nvPicPr>
          <p:cNvPr id="4" name="Picture 3">
            <a:extLst>
              <a:ext uri="{FF2B5EF4-FFF2-40B4-BE49-F238E27FC236}">
                <a16:creationId xmlns:a16="http://schemas.microsoft.com/office/drawing/2014/main" id="{0482CC0D-4015-D639-4EA2-6EFA703E0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393" y="770954"/>
            <a:ext cx="11559214" cy="6087046"/>
          </a:xfrm>
          <a:prstGeom prst="rect">
            <a:avLst/>
          </a:prstGeom>
        </p:spPr>
      </p:pic>
    </p:spTree>
    <p:extLst>
      <p:ext uri="{BB962C8B-B14F-4D97-AF65-F5344CB8AC3E}">
        <p14:creationId xmlns:p14="http://schemas.microsoft.com/office/powerpoint/2010/main" val="1931464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A5FAE-14DE-0734-2981-7C1BE68D953C}"/>
              </a:ext>
            </a:extLst>
          </p:cNvPr>
          <p:cNvSpPr>
            <a:spLocks noGrp="1"/>
          </p:cNvSpPr>
          <p:nvPr>
            <p:ph type="ctrTitle"/>
          </p:nvPr>
        </p:nvSpPr>
        <p:spPr>
          <a:xfrm>
            <a:off x="406408" y="4392500"/>
            <a:ext cx="5150689" cy="1851763"/>
          </a:xfrm>
        </p:spPr>
        <p:txBody>
          <a:bodyPr anchor="b">
            <a:normAutofit/>
          </a:bodyPr>
          <a:lstStyle/>
          <a:p>
            <a:r>
              <a:rPr lang="en-US" dirty="0">
                <a:latin typeface="Times New Roman"/>
                <a:cs typeface="Times New Roman"/>
              </a:rPr>
              <a:t>Login</a:t>
            </a:r>
          </a:p>
        </p:txBody>
      </p:sp>
      <p:sp>
        <p:nvSpPr>
          <p:cNvPr id="5" name="Subtitle 2">
            <a:extLst>
              <a:ext uri="{FF2B5EF4-FFF2-40B4-BE49-F238E27FC236}">
                <a16:creationId xmlns:a16="http://schemas.microsoft.com/office/drawing/2014/main" id="{A580AF8F-5F77-4E1B-B878-E4736CD49701}"/>
              </a:ext>
            </a:extLst>
          </p:cNvPr>
          <p:cNvSpPr>
            <a:spLocks noGrp="1"/>
          </p:cNvSpPr>
          <p:nvPr>
            <p:ph type="subTitle" idx="1"/>
          </p:nvPr>
        </p:nvSpPr>
        <p:spPr>
          <a:xfrm>
            <a:off x="6962484" y="1962531"/>
            <a:ext cx="5222575" cy="3305670"/>
          </a:xfrm>
        </p:spPr>
        <p:txBody>
          <a:bodyPr anchor="t">
            <a:normAutofit/>
          </a:bodyPr>
          <a:lstStyle/>
          <a:p>
            <a:r>
              <a:rPr lang="en-US" sz="3700" dirty="0" err="1">
                <a:solidFill>
                  <a:srgbClr val="FF0000"/>
                </a:solidFill>
                <a:latin typeface="Times New Roman"/>
                <a:ea typeface="+mn-lt"/>
                <a:cs typeface="+mn-lt"/>
              </a:rPr>
              <a:t>ImplementationDetails</a:t>
            </a:r>
            <a:r>
              <a:rPr lang="en-US" sz="3700" dirty="0">
                <a:solidFill>
                  <a:srgbClr val="FF0000"/>
                </a:solidFill>
                <a:latin typeface="Times New Roman"/>
                <a:ea typeface="+mn-lt"/>
                <a:cs typeface="+mn-lt"/>
              </a:rPr>
              <a:t> using SQL and Java</a:t>
            </a:r>
            <a:endParaRPr lang="en-US" sz="3700" dirty="0">
              <a:solidFill>
                <a:srgbClr val="FF0000"/>
              </a:solidFill>
              <a:latin typeface="Times New Roman"/>
              <a:cs typeface="Times New Roman"/>
            </a:endParaRPr>
          </a:p>
        </p:txBody>
      </p:sp>
      <p:pic>
        <p:nvPicPr>
          <p:cNvPr id="3" name="Picture 3" descr="Graphical user interface, application&#10;&#10;Description automatically generated">
            <a:extLst>
              <a:ext uri="{FF2B5EF4-FFF2-40B4-BE49-F238E27FC236}">
                <a16:creationId xmlns:a16="http://schemas.microsoft.com/office/drawing/2014/main" id="{400B1906-CF73-CE8B-5984-2E1648CDDBA6}"/>
              </a:ext>
            </a:extLst>
          </p:cNvPr>
          <p:cNvPicPr>
            <a:picLocks noChangeAspect="1"/>
          </p:cNvPicPr>
          <p:nvPr/>
        </p:nvPicPr>
        <p:blipFill>
          <a:blip r:embed="rId2"/>
          <a:stretch>
            <a:fillRect/>
          </a:stretch>
        </p:blipFill>
        <p:spPr>
          <a:xfrm>
            <a:off x="226524" y="1152371"/>
            <a:ext cx="6539995" cy="4093180"/>
          </a:xfrm>
          <a:prstGeom prst="rect">
            <a:avLst/>
          </a:prstGeom>
          <a:noFill/>
        </p:spPr>
      </p:pic>
      <p:sp>
        <p:nvSpPr>
          <p:cNvPr id="6" name="Date Placeholder 3">
            <a:extLst>
              <a:ext uri="{FF2B5EF4-FFF2-40B4-BE49-F238E27FC236}">
                <a16:creationId xmlns:a16="http://schemas.microsoft.com/office/drawing/2014/main" id="{E36EB3A5-E8FB-48A5-BB59-1E449A9F73BB}"/>
              </a:ext>
            </a:extLst>
          </p:cNvPr>
          <p:cNvSpPr>
            <a:spLocks noGrp="1"/>
          </p:cNvSpPr>
          <p:nvPr>
            <p:ph type="dt" sz="half" idx="10"/>
          </p:nvPr>
        </p:nvSpPr>
        <p:spPr>
          <a:xfrm>
            <a:off x="912628" y="6356350"/>
            <a:ext cx="2743200" cy="365125"/>
          </a:xfrm>
        </p:spPr>
        <p:txBody>
          <a:bodyPr/>
          <a:lstStyle/>
          <a:p>
            <a:pPr>
              <a:spcAft>
                <a:spcPts val="600"/>
              </a:spcAft>
            </a:pPr>
            <a:fld id="{47B991A3-FCCB-4921-B21C-3336FFF5089B}" type="datetime1">
              <a:rPr lang="en-US" smtClean="0"/>
              <a:pPr>
                <a:spcAft>
                  <a:spcPts val="600"/>
                </a:spcAft>
              </a:pPr>
              <a:t>5/2/2023</a:t>
            </a:fld>
            <a:endParaRPr lang="en-US" dirty="0"/>
          </a:p>
        </p:txBody>
      </p:sp>
      <p:sp>
        <p:nvSpPr>
          <p:cNvPr id="7" name="Footer Placeholder 4">
            <a:extLst>
              <a:ext uri="{FF2B5EF4-FFF2-40B4-BE49-F238E27FC236}">
                <a16:creationId xmlns:a16="http://schemas.microsoft.com/office/drawing/2014/main" id="{4B21C378-352D-4BF8-BD65-16270960EBE4}"/>
              </a:ext>
            </a:extLst>
          </p:cNvPr>
          <p:cNvSpPr>
            <a:spLocks noGrp="1"/>
          </p:cNvSpPr>
          <p:nvPr>
            <p:ph type="ftr" sz="quarter" idx="11"/>
          </p:nvPr>
        </p:nvSpPr>
        <p:spPr>
          <a:xfrm>
            <a:off x="6767622" y="6356350"/>
            <a:ext cx="4040373" cy="365125"/>
          </a:xfrm>
        </p:spPr>
        <p:txBody>
          <a:bodyPr/>
          <a:lstStyle/>
          <a:p>
            <a:pPr>
              <a:spcAft>
                <a:spcPts val="600"/>
              </a:spcAft>
            </a:pPr>
            <a:r>
              <a:rPr lang="en-US"/>
              <a:t>Sample Footer Text</a:t>
            </a:r>
          </a:p>
        </p:txBody>
      </p:sp>
      <p:sp>
        <p:nvSpPr>
          <p:cNvPr id="9"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a:spcAft>
                <a:spcPts val="600"/>
              </a:spcAft>
            </a:pPr>
            <a:fld id="{2B6A0707-BFCA-4BDD-8B25-E2A14A0F80A6}" type="slidenum">
              <a:rPr lang="en-US" smtClean="0"/>
              <a:pPr>
                <a:spcAft>
                  <a:spcPts val="600"/>
                </a:spcAft>
              </a:pPr>
              <a:t>16</a:t>
            </a:fld>
            <a:endParaRPr lang="en-US"/>
          </a:p>
        </p:txBody>
      </p:sp>
    </p:spTree>
    <p:extLst>
      <p:ext uri="{BB962C8B-B14F-4D97-AF65-F5344CB8AC3E}">
        <p14:creationId xmlns:p14="http://schemas.microsoft.com/office/powerpoint/2010/main" val="1684549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0F93-519D-EC2B-8B84-799B5BCBA27E}"/>
              </a:ext>
            </a:extLst>
          </p:cNvPr>
          <p:cNvSpPr>
            <a:spLocks noGrp="1"/>
          </p:cNvSpPr>
          <p:nvPr>
            <p:ph type="title"/>
          </p:nvPr>
        </p:nvSpPr>
        <p:spPr>
          <a:xfrm>
            <a:off x="914400" y="48884"/>
            <a:ext cx="10363200" cy="1187570"/>
          </a:xfrm>
        </p:spPr>
        <p:txBody>
          <a:bodyPr/>
          <a:lstStyle/>
          <a:p>
            <a:r>
              <a:rPr lang="en-US" dirty="0">
                <a:solidFill>
                  <a:srgbClr val="FF0000"/>
                </a:solidFill>
                <a:latin typeface="Times New Roman"/>
                <a:cs typeface="Times New Roman"/>
              </a:rPr>
              <a:t>Demo</a:t>
            </a:r>
          </a:p>
        </p:txBody>
      </p:sp>
      <p:pic>
        <p:nvPicPr>
          <p:cNvPr id="4" name="Picture 4" descr="Graphical user interface, application&#10;&#10;Description automatically generated">
            <a:extLst>
              <a:ext uri="{FF2B5EF4-FFF2-40B4-BE49-F238E27FC236}">
                <a16:creationId xmlns:a16="http://schemas.microsoft.com/office/drawing/2014/main" id="{30F705C4-E282-5392-9B53-A89CED996F45}"/>
              </a:ext>
            </a:extLst>
          </p:cNvPr>
          <p:cNvPicPr>
            <a:picLocks noGrp="1" noChangeAspect="1"/>
          </p:cNvPicPr>
          <p:nvPr>
            <p:ph idx="1"/>
          </p:nvPr>
        </p:nvPicPr>
        <p:blipFill>
          <a:blip r:embed="rId2"/>
          <a:stretch>
            <a:fillRect/>
          </a:stretch>
        </p:blipFill>
        <p:spPr>
          <a:xfrm>
            <a:off x="115858" y="1135813"/>
            <a:ext cx="11917149" cy="5596770"/>
          </a:xfrm>
        </p:spPr>
      </p:pic>
    </p:spTree>
    <p:extLst>
      <p:ext uri="{BB962C8B-B14F-4D97-AF65-F5344CB8AC3E}">
        <p14:creationId xmlns:p14="http://schemas.microsoft.com/office/powerpoint/2010/main" val="1273236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0F63E-AC48-9F3F-6067-4DCA196D71A0}"/>
              </a:ext>
            </a:extLst>
          </p:cNvPr>
          <p:cNvSpPr>
            <a:spLocks noGrp="1"/>
          </p:cNvSpPr>
          <p:nvPr>
            <p:ph type="title"/>
          </p:nvPr>
        </p:nvSpPr>
        <p:spPr>
          <a:xfrm>
            <a:off x="828136" y="120771"/>
            <a:ext cx="10363200" cy="1058174"/>
          </a:xfrm>
        </p:spPr>
        <p:txBody>
          <a:bodyPr/>
          <a:lstStyle/>
          <a:p>
            <a:r>
              <a:rPr lang="en-US" dirty="0">
                <a:solidFill>
                  <a:srgbClr val="FF0000"/>
                </a:solidFill>
                <a:latin typeface="Times New Roman"/>
                <a:cs typeface="Times New Roman"/>
              </a:rPr>
              <a:t>Student Table</a:t>
            </a:r>
          </a:p>
        </p:txBody>
      </p:sp>
      <p:pic>
        <p:nvPicPr>
          <p:cNvPr id="4" name="Picture 4" descr="Graphical user interface&#10;&#10;Description automatically generated">
            <a:extLst>
              <a:ext uri="{FF2B5EF4-FFF2-40B4-BE49-F238E27FC236}">
                <a16:creationId xmlns:a16="http://schemas.microsoft.com/office/drawing/2014/main" id="{06BFCBFB-7AB5-B007-4A88-90A13EB90E92}"/>
              </a:ext>
            </a:extLst>
          </p:cNvPr>
          <p:cNvPicPr>
            <a:picLocks noGrp="1" noChangeAspect="1"/>
          </p:cNvPicPr>
          <p:nvPr>
            <p:ph idx="1"/>
          </p:nvPr>
        </p:nvPicPr>
        <p:blipFill>
          <a:blip r:embed="rId2"/>
          <a:stretch>
            <a:fillRect/>
          </a:stretch>
        </p:blipFill>
        <p:spPr>
          <a:xfrm>
            <a:off x="-4085" y="1107059"/>
            <a:ext cx="12200168" cy="5754920"/>
          </a:xfrm>
        </p:spPr>
      </p:pic>
    </p:spTree>
    <p:extLst>
      <p:ext uri="{BB962C8B-B14F-4D97-AF65-F5344CB8AC3E}">
        <p14:creationId xmlns:p14="http://schemas.microsoft.com/office/powerpoint/2010/main" val="1068277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A2B97-70DB-F27D-E0E6-CAA3BDCE16DD}"/>
              </a:ext>
            </a:extLst>
          </p:cNvPr>
          <p:cNvSpPr>
            <a:spLocks noGrp="1"/>
          </p:cNvSpPr>
          <p:nvPr>
            <p:ph type="title"/>
          </p:nvPr>
        </p:nvSpPr>
        <p:spPr>
          <a:xfrm>
            <a:off x="914400" y="163903"/>
            <a:ext cx="10363200" cy="1187570"/>
          </a:xfrm>
        </p:spPr>
        <p:txBody>
          <a:bodyPr/>
          <a:lstStyle/>
          <a:p>
            <a:r>
              <a:rPr lang="en-US" dirty="0">
                <a:solidFill>
                  <a:srgbClr val="FF0000"/>
                </a:solidFill>
                <a:latin typeface="Times New Roman"/>
                <a:cs typeface="Times New Roman"/>
              </a:rPr>
              <a:t>Course Table </a:t>
            </a:r>
          </a:p>
        </p:txBody>
      </p:sp>
      <p:pic>
        <p:nvPicPr>
          <p:cNvPr id="4" name="Picture 4" descr="Graphical user interface, application&#10;&#10;Description automatically generated">
            <a:extLst>
              <a:ext uri="{FF2B5EF4-FFF2-40B4-BE49-F238E27FC236}">
                <a16:creationId xmlns:a16="http://schemas.microsoft.com/office/drawing/2014/main" id="{E8F8D97A-78CB-D035-8D73-E30CB26E5A58}"/>
              </a:ext>
            </a:extLst>
          </p:cNvPr>
          <p:cNvPicPr>
            <a:picLocks noGrp="1" noChangeAspect="1"/>
          </p:cNvPicPr>
          <p:nvPr>
            <p:ph idx="1"/>
          </p:nvPr>
        </p:nvPicPr>
        <p:blipFill>
          <a:blip r:embed="rId2"/>
          <a:stretch>
            <a:fillRect/>
          </a:stretch>
        </p:blipFill>
        <p:spPr>
          <a:xfrm>
            <a:off x="3362" y="1236455"/>
            <a:ext cx="12185274" cy="5625524"/>
          </a:xfrm>
        </p:spPr>
      </p:pic>
    </p:spTree>
    <p:extLst>
      <p:ext uri="{BB962C8B-B14F-4D97-AF65-F5344CB8AC3E}">
        <p14:creationId xmlns:p14="http://schemas.microsoft.com/office/powerpoint/2010/main" val="1742412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B8645-C0FF-9309-8BDD-4C04EE89EE70}"/>
              </a:ext>
            </a:extLst>
          </p:cNvPr>
          <p:cNvSpPr>
            <a:spLocks noGrp="1"/>
          </p:cNvSpPr>
          <p:nvPr>
            <p:ph type="title"/>
          </p:nvPr>
        </p:nvSpPr>
        <p:spPr>
          <a:xfrm>
            <a:off x="914400" y="1141563"/>
            <a:ext cx="5181600" cy="1544480"/>
          </a:xfrm>
        </p:spPr>
        <p:txBody>
          <a:bodyPr>
            <a:normAutofit/>
          </a:bodyPr>
          <a:lstStyle/>
          <a:p>
            <a:r>
              <a:rPr lang="en-US" dirty="0">
                <a:solidFill>
                  <a:srgbClr val="FF0000"/>
                </a:solidFill>
                <a:latin typeface="Times New Roman"/>
                <a:cs typeface="Times New Roman"/>
              </a:rPr>
              <a:t>Project team</a:t>
            </a:r>
          </a:p>
        </p:txBody>
      </p:sp>
      <p:sp>
        <p:nvSpPr>
          <p:cNvPr id="3" name="Content Placeholder 2">
            <a:extLst>
              <a:ext uri="{FF2B5EF4-FFF2-40B4-BE49-F238E27FC236}">
                <a16:creationId xmlns:a16="http://schemas.microsoft.com/office/drawing/2014/main" id="{070EE588-6F67-E0A7-EDEC-85EBBA098FE4}"/>
              </a:ext>
            </a:extLst>
          </p:cNvPr>
          <p:cNvSpPr>
            <a:spLocks noGrp="1"/>
          </p:cNvSpPr>
          <p:nvPr>
            <p:ph idx="1"/>
          </p:nvPr>
        </p:nvSpPr>
        <p:spPr>
          <a:xfrm>
            <a:off x="914400" y="2192011"/>
            <a:ext cx="5367120" cy="3749818"/>
          </a:xfrm>
        </p:spPr>
        <p:txBody>
          <a:bodyPr vert="horz" lIns="91440" tIns="45720" rIns="91440" bIns="45720" rtlCol="0" anchor="t">
            <a:noAutofit/>
          </a:bodyPr>
          <a:lstStyle/>
          <a:p>
            <a:r>
              <a:rPr lang="en-US" sz="2500" b="1" dirty="0">
                <a:latin typeface="Times New Roman"/>
                <a:cs typeface="Times New Roman"/>
              </a:rPr>
              <a:t>Phan Mạnh Sơn (ITDSIU21116)</a:t>
            </a:r>
          </a:p>
          <a:p>
            <a:r>
              <a:rPr lang="en-US" sz="2500" b="1" dirty="0">
                <a:latin typeface="Times New Roman"/>
                <a:cs typeface="Times New Roman"/>
              </a:rPr>
              <a:t>Phạm Huỳnh Thanh Quân (ITDSIU21110)</a:t>
            </a:r>
          </a:p>
          <a:p>
            <a:r>
              <a:rPr lang="en-US" sz="2500" b="1" dirty="0">
                <a:latin typeface="Times New Roman"/>
                <a:cs typeface="Times New Roman"/>
              </a:rPr>
              <a:t>Phan Danh Đức (ITDSIU21012)</a:t>
            </a:r>
          </a:p>
          <a:p>
            <a:r>
              <a:rPr lang="en-US" sz="2500" b="1" dirty="0">
                <a:latin typeface="Times New Roman"/>
                <a:cs typeface="Times New Roman"/>
              </a:rPr>
              <a:t>Văn </a:t>
            </a:r>
            <a:r>
              <a:rPr lang="en-US" sz="2500" b="1" dirty="0" err="1">
                <a:latin typeface="Times New Roman"/>
                <a:cs typeface="Times New Roman"/>
              </a:rPr>
              <a:t>Phú</a:t>
            </a:r>
            <a:r>
              <a:rPr lang="en-US" sz="2500" b="1" dirty="0">
                <a:latin typeface="Times New Roman"/>
                <a:cs typeface="Times New Roman"/>
              </a:rPr>
              <a:t> Minh Sang (ITDSIU21112)</a:t>
            </a:r>
          </a:p>
          <a:p>
            <a:r>
              <a:rPr lang="en-US" sz="2500" b="1" dirty="0">
                <a:latin typeface="Times New Roman"/>
                <a:cs typeface="Times New Roman"/>
              </a:rPr>
              <a:t>Nguyễn Bá Duy (ITDSIU21014)</a:t>
            </a:r>
          </a:p>
          <a:p>
            <a:endParaRPr lang="en-US" sz="2500" b="1" dirty="0">
              <a:latin typeface="Times New Roman"/>
              <a:cs typeface="Times New Roman"/>
            </a:endParaRPr>
          </a:p>
          <a:p>
            <a:endParaRPr lang="en-US" sz="2500" b="1" dirty="0">
              <a:latin typeface="Times New Roman"/>
              <a:cs typeface="Times New Roman"/>
            </a:endParaRPr>
          </a:p>
        </p:txBody>
      </p:sp>
      <p:pic>
        <p:nvPicPr>
          <p:cNvPr id="8" name="Picture 9" descr="A picture containing graphical user interface&#10;&#10;Description automatically generated">
            <a:extLst>
              <a:ext uri="{FF2B5EF4-FFF2-40B4-BE49-F238E27FC236}">
                <a16:creationId xmlns:a16="http://schemas.microsoft.com/office/drawing/2014/main" id="{9D4132F3-F42C-988C-0694-ED46DCF9611F}"/>
              </a:ext>
            </a:extLst>
          </p:cNvPr>
          <p:cNvPicPr>
            <a:picLocks noChangeAspect="1"/>
          </p:cNvPicPr>
          <p:nvPr/>
        </p:nvPicPr>
        <p:blipFill rotWithShape="1">
          <a:blip r:embed="rId2"/>
          <a:srcRect l="49124" r="627" b="2"/>
          <a:stretch/>
        </p:blipFill>
        <p:spPr>
          <a:xfrm>
            <a:off x="6409923" y="966382"/>
            <a:ext cx="5299269" cy="5026101"/>
          </a:xfrm>
          <a:custGeom>
            <a:avLst/>
            <a:gdLst/>
            <a:ahLst/>
            <a:cxnLst/>
            <a:rect l="l" t="t" r="r" b="b"/>
            <a:pathLst>
              <a:path w="5610348" h="5610348">
                <a:moveTo>
                  <a:pt x="2805174" y="0"/>
                </a:moveTo>
                <a:cubicBezTo>
                  <a:pt x="4354429" y="0"/>
                  <a:pt x="5610348" y="1255919"/>
                  <a:pt x="5610348" y="2805174"/>
                </a:cubicBezTo>
                <a:cubicBezTo>
                  <a:pt x="5610348" y="4354429"/>
                  <a:pt x="4354429" y="5610348"/>
                  <a:pt x="2805174" y="5610348"/>
                </a:cubicBezTo>
                <a:cubicBezTo>
                  <a:pt x="1255919" y="5610348"/>
                  <a:pt x="0" y="4354429"/>
                  <a:pt x="0" y="2805174"/>
                </a:cubicBezTo>
                <a:cubicBezTo>
                  <a:pt x="0" y="1255919"/>
                  <a:pt x="1255919" y="0"/>
                  <a:pt x="2805174" y="0"/>
                </a:cubicBezTo>
                <a:close/>
              </a:path>
            </a:pathLst>
          </a:custGeom>
          <a:noFill/>
        </p:spPr>
      </p:pic>
      <p:sp>
        <p:nvSpPr>
          <p:cNvPr id="9" name="Date Placeholder 3">
            <a:extLst>
              <a:ext uri="{FF2B5EF4-FFF2-40B4-BE49-F238E27FC236}">
                <a16:creationId xmlns:a16="http://schemas.microsoft.com/office/drawing/2014/main" id="{1F044AAC-B761-4B43-A7F5-E83A2E6C3D2E}"/>
              </a:ext>
            </a:extLst>
          </p:cNvPr>
          <p:cNvSpPr>
            <a:spLocks noGrp="1"/>
          </p:cNvSpPr>
          <p:nvPr>
            <p:ph type="dt" sz="half" idx="10"/>
          </p:nvPr>
        </p:nvSpPr>
        <p:spPr>
          <a:xfrm>
            <a:off x="912628" y="6356350"/>
            <a:ext cx="2743200" cy="365125"/>
          </a:xfrm>
        </p:spPr>
        <p:txBody>
          <a:bodyPr>
            <a:normAutofit/>
          </a:bodyPr>
          <a:lstStyle/>
          <a:p>
            <a:pPr>
              <a:spcAft>
                <a:spcPts val="600"/>
              </a:spcAft>
            </a:pPr>
            <a:fld id="{238A62C4-9532-477E-82D0-1BD0CBC71971}" type="datetime1">
              <a:rPr lang="en-US" smtClean="0"/>
              <a:pPr>
                <a:spcAft>
                  <a:spcPts val="600"/>
                </a:spcAft>
              </a:pPr>
              <a:t>5/2/2023</a:t>
            </a:fld>
            <a:endParaRPr lang="en-US" dirty="0"/>
          </a:p>
        </p:txBody>
      </p:sp>
      <p:sp>
        <p:nvSpPr>
          <p:cNvPr id="11" name="Footer Placeholder 4">
            <a:extLst>
              <a:ext uri="{FF2B5EF4-FFF2-40B4-BE49-F238E27FC236}">
                <a16:creationId xmlns:a16="http://schemas.microsoft.com/office/drawing/2014/main" id="{5A5D6226-C153-4C5F-B30C-5656FEDF3F73}"/>
              </a:ext>
            </a:extLst>
          </p:cNvPr>
          <p:cNvSpPr>
            <a:spLocks noGrp="1"/>
          </p:cNvSpPr>
          <p:nvPr>
            <p:ph type="ftr" sz="quarter" idx="11"/>
          </p:nvPr>
        </p:nvSpPr>
        <p:spPr>
          <a:xfrm>
            <a:off x="6767622" y="6356350"/>
            <a:ext cx="4040373" cy="365125"/>
          </a:xfrm>
        </p:spPr>
        <p:txBody>
          <a:bodyPr>
            <a:normAutofit/>
          </a:bodyPr>
          <a:lstStyle/>
          <a:p>
            <a:pPr>
              <a:spcAft>
                <a:spcPts val="600"/>
              </a:spcAft>
            </a:pPr>
            <a:r>
              <a:rPr lang="en-US">
                <a:effectLst>
                  <a:outerShdw blurRad="38100" dist="38100" dir="2700000" algn="tl">
                    <a:srgbClr val="000000">
                      <a:alpha val="43137"/>
                    </a:srgbClr>
                  </a:outerShdw>
                </a:effectLst>
              </a:rPr>
              <a:t>Sample Footer Text</a:t>
            </a:r>
          </a:p>
        </p:txBody>
      </p:sp>
      <p:sp>
        <p:nvSpPr>
          <p:cNvPr id="13" name="Slide Number Placeholder 5">
            <a:extLst>
              <a:ext uri="{FF2B5EF4-FFF2-40B4-BE49-F238E27FC236}">
                <a16:creationId xmlns:a16="http://schemas.microsoft.com/office/drawing/2014/main" id="{86091187-3CD7-4891-BB4A-9A3F2309F149}"/>
              </a:ext>
            </a:extLst>
          </p:cNvPr>
          <p:cNvSpPr>
            <a:spLocks noGrp="1"/>
          </p:cNvSpPr>
          <p:nvPr>
            <p:ph type="sldNum" sz="quarter" idx="12"/>
          </p:nvPr>
        </p:nvSpPr>
        <p:spPr>
          <a:xfrm>
            <a:off x="10807995" y="6356350"/>
            <a:ext cx="723014" cy="365125"/>
          </a:xfrm>
        </p:spPr>
        <p:txBody>
          <a:bodyPr>
            <a:normAutofit/>
          </a:bodyPr>
          <a:lstStyle/>
          <a:p>
            <a:pPr>
              <a:spcAft>
                <a:spcPts val="600"/>
              </a:spcAft>
            </a:pPr>
            <a:fld id="{2B6A0707-BFCA-4BDD-8B25-E2A14A0F80A6}" type="slidenum">
              <a:rPr lang="en-US" smtClean="0">
                <a:effectLst>
                  <a:outerShdw blurRad="38100" dist="38100" dir="2700000" algn="tl">
                    <a:srgbClr val="000000">
                      <a:alpha val="43137"/>
                    </a:srgbClr>
                  </a:outerShdw>
                </a:effectLst>
              </a:rPr>
              <a:pPr>
                <a:spcAft>
                  <a:spcPts val="600"/>
                </a:spcAft>
              </a:pPr>
              <a:t>2</a:t>
            </a:fld>
            <a:endParaRPr 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88747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1F3A5-EA1D-C198-8DBA-437D217A6062}"/>
              </a:ext>
            </a:extLst>
          </p:cNvPr>
          <p:cNvSpPr>
            <a:spLocks noGrp="1"/>
          </p:cNvSpPr>
          <p:nvPr>
            <p:ph type="title"/>
          </p:nvPr>
        </p:nvSpPr>
        <p:spPr>
          <a:xfrm>
            <a:off x="914400" y="92017"/>
            <a:ext cx="10363200" cy="1302588"/>
          </a:xfrm>
        </p:spPr>
        <p:txBody>
          <a:bodyPr/>
          <a:lstStyle/>
          <a:p>
            <a:r>
              <a:rPr lang="en-US" dirty="0">
                <a:solidFill>
                  <a:srgbClr val="FF0000"/>
                </a:solidFill>
                <a:latin typeface="Times New Roman"/>
                <a:cs typeface="Times New Roman"/>
              </a:rPr>
              <a:t>Schedules Table</a:t>
            </a:r>
          </a:p>
        </p:txBody>
      </p:sp>
      <p:pic>
        <p:nvPicPr>
          <p:cNvPr id="4" name="Picture 4" descr="Graphical user interface, application&#10;&#10;Description automatically generated">
            <a:extLst>
              <a:ext uri="{FF2B5EF4-FFF2-40B4-BE49-F238E27FC236}">
                <a16:creationId xmlns:a16="http://schemas.microsoft.com/office/drawing/2014/main" id="{12E2EE78-ABA6-F64C-BC2F-AC07D4FDF799}"/>
              </a:ext>
            </a:extLst>
          </p:cNvPr>
          <p:cNvPicPr>
            <a:picLocks noGrp="1" noChangeAspect="1"/>
          </p:cNvPicPr>
          <p:nvPr>
            <p:ph idx="1"/>
          </p:nvPr>
        </p:nvPicPr>
        <p:blipFill>
          <a:blip r:embed="rId2"/>
          <a:stretch>
            <a:fillRect/>
          </a:stretch>
        </p:blipFill>
        <p:spPr>
          <a:xfrm>
            <a:off x="5554" y="1193322"/>
            <a:ext cx="12180889" cy="5668657"/>
          </a:xfrm>
        </p:spPr>
      </p:pic>
    </p:spTree>
    <p:extLst>
      <p:ext uri="{BB962C8B-B14F-4D97-AF65-F5344CB8AC3E}">
        <p14:creationId xmlns:p14="http://schemas.microsoft.com/office/powerpoint/2010/main" val="2546336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2785E-01A3-5898-92D8-B645B2811D5A}"/>
              </a:ext>
            </a:extLst>
          </p:cNvPr>
          <p:cNvSpPr>
            <a:spLocks noGrp="1"/>
          </p:cNvSpPr>
          <p:nvPr>
            <p:ph type="title"/>
          </p:nvPr>
        </p:nvSpPr>
        <p:spPr>
          <a:xfrm>
            <a:off x="914400" y="178280"/>
            <a:ext cx="10363200" cy="1187570"/>
          </a:xfrm>
        </p:spPr>
        <p:txBody>
          <a:bodyPr/>
          <a:lstStyle/>
          <a:p>
            <a:r>
              <a:rPr lang="en-US" dirty="0">
                <a:solidFill>
                  <a:srgbClr val="FF0000"/>
                </a:solidFill>
                <a:latin typeface="Times New Roman"/>
                <a:cs typeface="Times New Roman"/>
              </a:rPr>
              <a:t>Instructor Table</a:t>
            </a:r>
          </a:p>
        </p:txBody>
      </p:sp>
      <p:pic>
        <p:nvPicPr>
          <p:cNvPr id="4" name="Picture 4" descr="Graphical user interface, application&#10;&#10;Description automatically generated">
            <a:extLst>
              <a:ext uri="{FF2B5EF4-FFF2-40B4-BE49-F238E27FC236}">
                <a16:creationId xmlns:a16="http://schemas.microsoft.com/office/drawing/2014/main" id="{A88DD39E-2EC0-E003-466E-E6244141096D}"/>
              </a:ext>
            </a:extLst>
          </p:cNvPr>
          <p:cNvPicPr>
            <a:picLocks noGrp="1" noChangeAspect="1"/>
          </p:cNvPicPr>
          <p:nvPr>
            <p:ph idx="1"/>
          </p:nvPr>
        </p:nvPicPr>
        <p:blipFill>
          <a:blip r:embed="rId2"/>
          <a:stretch>
            <a:fillRect/>
          </a:stretch>
        </p:blipFill>
        <p:spPr>
          <a:xfrm>
            <a:off x="19878" y="1250832"/>
            <a:ext cx="12180996" cy="5625524"/>
          </a:xfrm>
        </p:spPr>
      </p:pic>
    </p:spTree>
    <p:extLst>
      <p:ext uri="{BB962C8B-B14F-4D97-AF65-F5344CB8AC3E}">
        <p14:creationId xmlns:p14="http://schemas.microsoft.com/office/powerpoint/2010/main" val="3941252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6945E-A635-D61C-96E8-914044541AC6}"/>
              </a:ext>
            </a:extLst>
          </p:cNvPr>
          <p:cNvSpPr>
            <a:spLocks noGrp="1"/>
          </p:cNvSpPr>
          <p:nvPr>
            <p:ph type="title"/>
          </p:nvPr>
        </p:nvSpPr>
        <p:spPr>
          <a:xfrm>
            <a:off x="914400" y="149526"/>
            <a:ext cx="10363200" cy="1187570"/>
          </a:xfrm>
        </p:spPr>
        <p:txBody>
          <a:bodyPr/>
          <a:lstStyle/>
          <a:p>
            <a:r>
              <a:rPr lang="en-US" dirty="0">
                <a:solidFill>
                  <a:srgbClr val="FF0000"/>
                </a:solidFill>
                <a:latin typeface="Times New Roman"/>
                <a:cs typeface="Times New Roman"/>
              </a:rPr>
              <a:t>Enrollment Table</a:t>
            </a:r>
          </a:p>
        </p:txBody>
      </p:sp>
      <p:pic>
        <p:nvPicPr>
          <p:cNvPr id="4" name="Picture 4" descr="Graphical user interface&#10;&#10;Description automatically generated">
            <a:extLst>
              <a:ext uri="{FF2B5EF4-FFF2-40B4-BE49-F238E27FC236}">
                <a16:creationId xmlns:a16="http://schemas.microsoft.com/office/drawing/2014/main" id="{4CD62EE2-4344-CD8A-6201-D1B892927704}"/>
              </a:ext>
            </a:extLst>
          </p:cNvPr>
          <p:cNvPicPr>
            <a:picLocks noGrp="1" noChangeAspect="1"/>
          </p:cNvPicPr>
          <p:nvPr>
            <p:ph idx="1"/>
          </p:nvPr>
        </p:nvPicPr>
        <p:blipFill>
          <a:blip r:embed="rId2"/>
          <a:stretch>
            <a:fillRect/>
          </a:stretch>
        </p:blipFill>
        <p:spPr>
          <a:xfrm>
            <a:off x="-5120" y="1164568"/>
            <a:ext cx="12202238" cy="5697411"/>
          </a:xfrm>
        </p:spPr>
      </p:pic>
    </p:spTree>
    <p:extLst>
      <p:ext uri="{BB962C8B-B14F-4D97-AF65-F5344CB8AC3E}">
        <p14:creationId xmlns:p14="http://schemas.microsoft.com/office/powerpoint/2010/main" val="140706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E62A2-DF7C-F63D-64A0-902FB45E4511}"/>
              </a:ext>
            </a:extLst>
          </p:cNvPr>
          <p:cNvSpPr>
            <a:spLocks noGrp="1"/>
          </p:cNvSpPr>
          <p:nvPr>
            <p:ph type="title"/>
          </p:nvPr>
        </p:nvSpPr>
        <p:spPr>
          <a:xfrm>
            <a:off x="914400" y="149526"/>
            <a:ext cx="10363200" cy="1187570"/>
          </a:xfrm>
        </p:spPr>
        <p:txBody>
          <a:bodyPr/>
          <a:lstStyle/>
          <a:p>
            <a:r>
              <a:rPr lang="en-US" dirty="0">
                <a:solidFill>
                  <a:srgbClr val="FF0000"/>
                </a:solidFill>
                <a:latin typeface="Times New Roman"/>
                <a:cs typeface="Times New Roman"/>
              </a:rPr>
              <a:t>Department Table</a:t>
            </a:r>
          </a:p>
        </p:txBody>
      </p:sp>
      <p:pic>
        <p:nvPicPr>
          <p:cNvPr id="4" name="Picture 4" descr="Graphical user interface, application&#10;&#10;Description automatically generated">
            <a:extLst>
              <a:ext uri="{FF2B5EF4-FFF2-40B4-BE49-F238E27FC236}">
                <a16:creationId xmlns:a16="http://schemas.microsoft.com/office/drawing/2014/main" id="{2762D847-48EE-D49B-5113-A5871D8965C9}"/>
              </a:ext>
            </a:extLst>
          </p:cNvPr>
          <p:cNvPicPr>
            <a:picLocks noGrp="1" noChangeAspect="1"/>
          </p:cNvPicPr>
          <p:nvPr>
            <p:ph idx="1"/>
          </p:nvPr>
        </p:nvPicPr>
        <p:blipFill>
          <a:blip r:embed="rId2"/>
          <a:stretch>
            <a:fillRect/>
          </a:stretch>
        </p:blipFill>
        <p:spPr>
          <a:xfrm>
            <a:off x="4276" y="1178945"/>
            <a:ext cx="12183446" cy="5683034"/>
          </a:xfrm>
        </p:spPr>
      </p:pic>
    </p:spTree>
    <p:extLst>
      <p:ext uri="{BB962C8B-B14F-4D97-AF65-F5344CB8AC3E}">
        <p14:creationId xmlns:p14="http://schemas.microsoft.com/office/powerpoint/2010/main" val="2962123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30971-D840-FE03-C41C-1DEA18F95FE9}"/>
              </a:ext>
            </a:extLst>
          </p:cNvPr>
          <p:cNvSpPr>
            <a:spLocks noGrp="1"/>
          </p:cNvSpPr>
          <p:nvPr>
            <p:ph type="title"/>
          </p:nvPr>
        </p:nvSpPr>
        <p:spPr>
          <a:xfrm>
            <a:off x="914400" y="264544"/>
            <a:ext cx="10363200" cy="1187570"/>
          </a:xfrm>
        </p:spPr>
        <p:txBody>
          <a:bodyPr/>
          <a:lstStyle/>
          <a:p>
            <a:r>
              <a:rPr lang="en-US" dirty="0">
                <a:solidFill>
                  <a:srgbClr val="FF0000"/>
                </a:solidFill>
                <a:latin typeface="Times New Roman"/>
                <a:cs typeface="Times New Roman"/>
              </a:rPr>
              <a:t>EXAMPLE: Student Alice</a:t>
            </a:r>
          </a:p>
        </p:txBody>
      </p:sp>
      <p:pic>
        <p:nvPicPr>
          <p:cNvPr id="4" name="Picture 4" descr="Graphical user interface, application, Word&#10;&#10;Description automatically generated">
            <a:extLst>
              <a:ext uri="{FF2B5EF4-FFF2-40B4-BE49-F238E27FC236}">
                <a16:creationId xmlns:a16="http://schemas.microsoft.com/office/drawing/2014/main" id="{F3D09531-782A-4E2E-5B72-600DEE9A2722}"/>
              </a:ext>
            </a:extLst>
          </p:cNvPr>
          <p:cNvPicPr>
            <a:picLocks noGrp="1" noChangeAspect="1"/>
          </p:cNvPicPr>
          <p:nvPr>
            <p:ph idx="1"/>
          </p:nvPr>
        </p:nvPicPr>
        <p:blipFill>
          <a:blip r:embed="rId2"/>
          <a:stretch>
            <a:fillRect/>
          </a:stretch>
        </p:blipFill>
        <p:spPr>
          <a:xfrm>
            <a:off x="-454" y="1265209"/>
            <a:ext cx="12192906" cy="5596770"/>
          </a:xfrm>
        </p:spPr>
      </p:pic>
    </p:spTree>
    <p:extLst>
      <p:ext uri="{BB962C8B-B14F-4D97-AF65-F5344CB8AC3E}">
        <p14:creationId xmlns:p14="http://schemas.microsoft.com/office/powerpoint/2010/main" val="610635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7F8EB-5865-9E10-51D1-A2D17D784FFE}"/>
              </a:ext>
            </a:extLst>
          </p:cNvPr>
          <p:cNvSpPr>
            <a:spLocks noGrp="1"/>
          </p:cNvSpPr>
          <p:nvPr>
            <p:ph type="title"/>
          </p:nvPr>
        </p:nvSpPr>
        <p:spPr/>
        <p:txBody>
          <a:bodyPr>
            <a:normAutofit/>
          </a:bodyPr>
          <a:lstStyle/>
          <a:p>
            <a:r>
              <a:rPr lang="en-US" b="1" dirty="0">
                <a:solidFill>
                  <a:srgbClr val="FF0000"/>
                </a:solidFill>
                <a:latin typeface="Times New Roman"/>
                <a:cs typeface="Times New Roman"/>
              </a:rPr>
              <a:t>Challenges</a:t>
            </a:r>
            <a:endParaRPr lang="en-US" b="1" dirty="0"/>
          </a:p>
        </p:txBody>
      </p:sp>
      <p:sp>
        <p:nvSpPr>
          <p:cNvPr id="3" name="Content Placeholder 2">
            <a:extLst>
              <a:ext uri="{FF2B5EF4-FFF2-40B4-BE49-F238E27FC236}">
                <a16:creationId xmlns:a16="http://schemas.microsoft.com/office/drawing/2014/main" id="{6D359D16-F04E-31D5-3C46-885FE577BDEA}"/>
              </a:ext>
            </a:extLst>
          </p:cNvPr>
          <p:cNvSpPr>
            <a:spLocks noGrp="1"/>
          </p:cNvSpPr>
          <p:nvPr>
            <p:ph idx="1"/>
          </p:nvPr>
        </p:nvSpPr>
        <p:spPr>
          <a:xfrm>
            <a:off x="914399" y="2559171"/>
            <a:ext cx="11096445" cy="3382658"/>
          </a:xfrm>
        </p:spPr>
        <p:txBody>
          <a:bodyPr vert="horz" lIns="91440" tIns="45720" rIns="91440" bIns="45720" rtlCol="0" anchor="t">
            <a:normAutofit/>
          </a:bodyPr>
          <a:lstStyle/>
          <a:p>
            <a:r>
              <a:rPr lang="en-US" sz="3000" dirty="0">
                <a:latin typeface="Times New Roman"/>
                <a:cs typeface="Times New Roman"/>
              </a:rPr>
              <a:t>Integrating the Java code with the MySQL database.</a:t>
            </a:r>
          </a:p>
          <a:p>
            <a:r>
              <a:rPr lang="en-US" sz="3000" dirty="0">
                <a:latin typeface="Times New Roman"/>
                <a:cs typeface="Times New Roman"/>
              </a:rPr>
              <a:t>Ensuring that the system is secure and preventing unauthorized access.</a:t>
            </a:r>
          </a:p>
          <a:p>
            <a:r>
              <a:rPr lang="en-US" sz="3000" dirty="0">
                <a:latin typeface="Times New Roman"/>
                <a:cs typeface="Times New Roman"/>
              </a:rPr>
              <a:t>Handling enormous amounts of data and ensuring that the system remains scalable.</a:t>
            </a:r>
          </a:p>
          <a:p>
            <a:endParaRPr lang="en-US" dirty="0"/>
          </a:p>
        </p:txBody>
      </p:sp>
    </p:spTree>
    <p:extLst>
      <p:ext uri="{BB962C8B-B14F-4D97-AF65-F5344CB8AC3E}">
        <p14:creationId xmlns:p14="http://schemas.microsoft.com/office/powerpoint/2010/main" val="557674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EF1E9-9E10-31CE-42DF-774976A39871}"/>
              </a:ext>
            </a:extLst>
          </p:cNvPr>
          <p:cNvSpPr>
            <a:spLocks noGrp="1"/>
          </p:cNvSpPr>
          <p:nvPr>
            <p:ph type="title"/>
          </p:nvPr>
        </p:nvSpPr>
        <p:spPr/>
        <p:txBody>
          <a:bodyPr/>
          <a:lstStyle/>
          <a:p>
            <a:r>
              <a:rPr lang="en-US" dirty="0">
                <a:solidFill>
                  <a:srgbClr val="FF0000"/>
                </a:solidFill>
                <a:latin typeface="Times New Roman"/>
                <a:cs typeface="Times New Roman"/>
              </a:rPr>
              <a:t>Topic Information</a:t>
            </a:r>
          </a:p>
        </p:txBody>
      </p:sp>
      <p:sp>
        <p:nvSpPr>
          <p:cNvPr id="3" name="Content Placeholder 2">
            <a:extLst>
              <a:ext uri="{FF2B5EF4-FFF2-40B4-BE49-F238E27FC236}">
                <a16:creationId xmlns:a16="http://schemas.microsoft.com/office/drawing/2014/main" id="{412E11D0-DDFB-CCCA-0500-4E38F94BD56B}"/>
              </a:ext>
            </a:extLst>
          </p:cNvPr>
          <p:cNvSpPr>
            <a:spLocks noGrp="1"/>
          </p:cNvSpPr>
          <p:nvPr>
            <p:ph idx="1"/>
          </p:nvPr>
        </p:nvSpPr>
        <p:spPr>
          <a:xfrm>
            <a:off x="914399" y="2559171"/>
            <a:ext cx="10363200" cy="3885865"/>
          </a:xfrm>
          <a:solidFill>
            <a:schemeClr val="bg1"/>
          </a:solidFill>
        </p:spPr>
        <p:txBody>
          <a:bodyPr vert="horz" lIns="91440" tIns="45720" rIns="91440" bIns="45720" rtlCol="0" anchor="t">
            <a:noAutofit/>
          </a:bodyPr>
          <a:lstStyle/>
          <a:p>
            <a:r>
              <a:rPr lang="en-US" dirty="0">
                <a:latin typeface="Times New Roman"/>
                <a:ea typeface="+mn-lt"/>
                <a:cs typeface="+mn-lt"/>
              </a:rPr>
              <a:t>College Data Management is the process of managing all the data related to the educational institution, including student records, staff information, academic schedules, and financial transactions. It is a crucial aspect of running a college efficiently and effectively. The College Management System, which is a software tool used to manage college data, helps college administrators to streamline their operations and make data-driven decisions. With a College Management System in place, colleges can improve their efficiency, reduce administrative workload, and provide better services to their students.</a:t>
            </a:r>
            <a:endParaRPr lang="en-US">
              <a:latin typeface="Times New Roman"/>
              <a:cs typeface="Times New Roman"/>
            </a:endParaRPr>
          </a:p>
        </p:txBody>
      </p:sp>
    </p:spTree>
    <p:extLst>
      <p:ext uri="{BB962C8B-B14F-4D97-AF65-F5344CB8AC3E}">
        <p14:creationId xmlns:p14="http://schemas.microsoft.com/office/powerpoint/2010/main" val="1507172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90236-74C9-A2A3-D02E-73FD4599FFD8}"/>
              </a:ext>
            </a:extLst>
          </p:cNvPr>
          <p:cNvSpPr>
            <a:spLocks noGrp="1"/>
          </p:cNvSpPr>
          <p:nvPr>
            <p:ph type="title"/>
          </p:nvPr>
        </p:nvSpPr>
        <p:spPr>
          <a:xfrm>
            <a:off x="869496" y="1242203"/>
            <a:ext cx="10442760" cy="939753"/>
          </a:xfrm>
        </p:spPr>
        <p:txBody>
          <a:bodyPr/>
          <a:lstStyle/>
          <a:p>
            <a:r>
              <a:rPr lang="en-US" b="1" dirty="0">
                <a:solidFill>
                  <a:srgbClr val="FF0000"/>
                </a:solidFill>
                <a:latin typeface="Times New Roman"/>
                <a:cs typeface="Times New Roman"/>
              </a:rPr>
              <a:t>Table of Content</a:t>
            </a:r>
          </a:p>
        </p:txBody>
      </p:sp>
      <p:sp>
        <p:nvSpPr>
          <p:cNvPr id="4" name="Text Placeholder 3">
            <a:extLst>
              <a:ext uri="{FF2B5EF4-FFF2-40B4-BE49-F238E27FC236}">
                <a16:creationId xmlns:a16="http://schemas.microsoft.com/office/drawing/2014/main" id="{75B20D28-C775-0A47-5FD4-35C50C359C57}"/>
              </a:ext>
            </a:extLst>
          </p:cNvPr>
          <p:cNvSpPr>
            <a:spLocks noGrp="1"/>
          </p:cNvSpPr>
          <p:nvPr>
            <p:ph type="body" idx="1"/>
          </p:nvPr>
        </p:nvSpPr>
        <p:spPr>
          <a:xfrm>
            <a:off x="869496" y="1836901"/>
            <a:ext cx="5084947" cy="954164"/>
          </a:xfrm>
        </p:spPr>
        <p:txBody>
          <a:bodyPr>
            <a:normAutofit/>
          </a:bodyPr>
          <a:lstStyle/>
          <a:p>
            <a:r>
              <a:rPr lang="en-US" sz="3000" dirty="0">
                <a:latin typeface="Times New Roman"/>
                <a:cs typeface="Times New Roman"/>
              </a:rPr>
              <a:t>Part I</a:t>
            </a:r>
          </a:p>
        </p:txBody>
      </p:sp>
      <p:sp>
        <p:nvSpPr>
          <p:cNvPr id="3" name="Content Placeholder 2">
            <a:extLst>
              <a:ext uri="{FF2B5EF4-FFF2-40B4-BE49-F238E27FC236}">
                <a16:creationId xmlns:a16="http://schemas.microsoft.com/office/drawing/2014/main" id="{C9ADB713-DBD9-55A4-FB5B-A75ED9752089}"/>
              </a:ext>
            </a:extLst>
          </p:cNvPr>
          <p:cNvSpPr>
            <a:spLocks noGrp="1"/>
          </p:cNvSpPr>
          <p:nvPr>
            <p:ph sz="half" idx="2"/>
          </p:nvPr>
        </p:nvSpPr>
        <p:spPr>
          <a:xfrm>
            <a:off x="869496" y="2733555"/>
            <a:ext cx="5084947" cy="3542370"/>
          </a:xfrm>
        </p:spPr>
        <p:txBody>
          <a:bodyPr vert="horz" lIns="91440" tIns="45720" rIns="91440" bIns="45720" rtlCol="0" anchor="t">
            <a:noAutofit/>
          </a:bodyPr>
          <a:lstStyle/>
          <a:p>
            <a:pPr marL="0" indent="0">
              <a:buNone/>
            </a:pPr>
            <a:r>
              <a:rPr lang="en-US" sz="2500" dirty="0">
                <a:latin typeface="Times New Roman"/>
                <a:cs typeface="Times New Roman"/>
              </a:rPr>
              <a:t>1.Introduction and Background</a:t>
            </a:r>
            <a:endParaRPr lang="en-US" dirty="0"/>
          </a:p>
          <a:p>
            <a:pPr>
              <a:buNone/>
            </a:pPr>
            <a:r>
              <a:rPr lang="en-US" sz="2500" dirty="0">
                <a:latin typeface="Times New Roman"/>
                <a:cs typeface="Times New Roman"/>
              </a:rPr>
              <a:t>2.Purpose of the Project</a:t>
            </a:r>
          </a:p>
          <a:p>
            <a:pPr>
              <a:buNone/>
            </a:pPr>
            <a:r>
              <a:rPr lang="en-US" sz="2500" dirty="0">
                <a:latin typeface="Times New Roman"/>
                <a:cs typeface="Times New Roman"/>
              </a:rPr>
              <a:t>3.Problem Statement</a:t>
            </a:r>
          </a:p>
          <a:p>
            <a:pPr>
              <a:buNone/>
            </a:pPr>
            <a:r>
              <a:rPr lang="en-US" sz="2500" dirty="0">
                <a:latin typeface="Times New Roman"/>
                <a:cs typeface="Times New Roman"/>
              </a:rPr>
              <a:t>4.Solution</a:t>
            </a:r>
          </a:p>
          <a:p>
            <a:pPr>
              <a:buNone/>
            </a:pPr>
            <a:r>
              <a:rPr lang="en-US" sz="2500" dirty="0">
                <a:latin typeface="Times New Roman"/>
                <a:cs typeface="Times New Roman"/>
              </a:rPr>
              <a:t>5.Features and Scope</a:t>
            </a:r>
          </a:p>
          <a:p>
            <a:pPr marL="0" indent="0">
              <a:buNone/>
            </a:pPr>
            <a:endParaRPr lang="en-US" dirty="0"/>
          </a:p>
        </p:txBody>
      </p:sp>
      <p:sp>
        <p:nvSpPr>
          <p:cNvPr id="5" name="Text Placeholder 4">
            <a:extLst>
              <a:ext uri="{FF2B5EF4-FFF2-40B4-BE49-F238E27FC236}">
                <a16:creationId xmlns:a16="http://schemas.microsoft.com/office/drawing/2014/main" id="{AD92BAE6-8493-79E5-6FBC-D0C86807C9AF}"/>
              </a:ext>
            </a:extLst>
          </p:cNvPr>
          <p:cNvSpPr>
            <a:spLocks noGrp="1"/>
          </p:cNvSpPr>
          <p:nvPr>
            <p:ph type="body" sz="quarter" idx="3"/>
          </p:nvPr>
        </p:nvSpPr>
        <p:spPr>
          <a:xfrm>
            <a:off x="6100314" y="1836900"/>
            <a:ext cx="5211942" cy="896655"/>
          </a:xfrm>
        </p:spPr>
        <p:txBody>
          <a:bodyPr>
            <a:normAutofit/>
          </a:bodyPr>
          <a:lstStyle/>
          <a:p>
            <a:r>
              <a:rPr lang="en-US" sz="3000" dirty="0">
                <a:latin typeface="Times New Roman"/>
                <a:cs typeface="Times New Roman"/>
              </a:rPr>
              <a:t>Part II</a:t>
            </a:r>
          </a:p>
        </p:txBody>
      </p:sp>
      <p:sp>
        <p:nvSpPr>
          <p:cNvPr id="6" name="Content Placeholder 5">
            <a:extLst>
              <a:ext uri="{FF2B5EF4-FFF2-40B4-BE49-F238E27FC236}">
                <a16:creationId xmlns:a16="http://schemas.microsoft.com/office/drawing/2014/main" id="{B0C33AD9-B0FA-3543-816A-491C60CA3F04}"/>
              </a:ext>
            </a:extLst>
          </p:cNvPr>
          <p:cNvSpPr>
            <a:spLocks noGrp="1"/>
          </p:cNvSpPr>
          <p:nvPr>
            <p:ph sz="quarter" idx="4"/>
          </p:nvPr>
        </p:nvSpPr>
        <p:spPr>
          <a:xfrm>
            <a:off x="6100314" y="2661668"/>
            <a:ext cx="5988318" cy="3700521"/>
          </a:xfrm>
        </p:spPr>
        <p:txBody>
          <a:bodyPr vert="horz" lIns="91440" tIns="45720" rIns="91440" bIns="45720" rtlCol="0" anchor="t">
            <a:noAutofit/>
          </a:bodyPr>
          <a:lstStyle/>
          <a:p>
            <a:pPr marL="0" indent="0">
              <a:buNone/>
            </a:pPr>
            <a:r>
              <a:rPr lang="en-US" sz="2500" dirty="0">
                <a:latin typeface="Times New Roman"/>
                <a:cs typeface="Times New Roman"/>
              </a:rPr>
              <a:t>6.Requirements</a:t>
            </a:r>
          </a:p>
          <a:p>
            <a:pPr marL="0" indent="0">
              <a:buNone/>
            </a:pPr>
            <a:r>
              <a:rPr lang="en-US" sz="2500" dirty="0">
                <a:latin typeface="Times New Roman"/>
                <a:cs typeface="Times New Roman"/>
              </a:rPr>
              <a:t>7.Functional and Non-Functional Requirements</a:t>
            </a:r>
          </a:p>
          <a:p>
            <a:pPr marL="0" indent="0">
              <a:buNone/>
            </a:pPr>
            <a:r>
              <a:rPr lang="en-US" sz="2500" dirty="0">
                <a:latin typeface="Times New Roman"/>
                <a:cs typeface="Times New Roman"/>
              </a:rPr>
              <a:t>8.The Entity Relationship Diagram (ERD)</a:t>
            </a:r>
          </a:p>
          <a:p>
            <a:pPr marL="0" indent="0">
              <a:buNone/>
            </a:pPr>
            <a:r>
              <a:rPr lang="en-US" sz="2500" dirty="0">
                <a:latin typeface="Times New Roman"/>
                <a:cs typeface="Times New Roman"/>
              </a:rPr>
              <a:t>9.Challenges</a:t>
            </a:r>
          </a:p>
          <a:p>
            <a:pPr marL="0" indent="0">
              <a:buNone/>
            </a:pPr>
            <a:r>
              <a:rPr lang="en-US" sz="2500" dirty="0">
                <a:latin typeface="Times New Roman"/>
                <a:cs typeface="Times New Roman"/>
              </a:rPr>
              <a:t>10.Implementation Details using SQL and Java</a:t>
            </a:r>
          </a:p>
          <a:p>
            <a:endParaRPr lang="en-US" sz="3000" dirty="0">
              <a:latin typeface="Times New Roman"/>
              <a:cs typeface="Times New Roman"/>
            </a:endParaRPr>
          </a:p>
        </p:txBody>
      </p:sp>
    </p:spTree>
    <p:extLst>
      <p:ext uri="{BB962C8B-B14F-4D97-AF65-F5344CB8AC3E}">
        <p14:creationId xmlns:p14="http://schemas.microsoft.com/office/powerpoint/2010/main" val="626092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79314-B491-9BB2-3C92-171DA68B8EA0}"/>
              </a:ext>
            </a:extLst>
          </p:cNvPr>
          <p:cNvSpPr>
            <a:spLocks noGrp="1"/>
          </p:cNvSpPr>
          <p:nvPr>
            <p:ph type="title"/>
          </p:nvPr>
        </p:nvSpPr>
        <p:spPr>
          <a:xfrm>
            <a:off x="914400" y="1371600"/>
            <a:ext cx="4626326" cy="1314443"/>
          </a:xfrm>
        </p:spPr>
        <p:txBody>
          <a:bodyPr>
            <a:normAutofit/>
          </a:bodyPr>
          <a:lstStyle/>
          <a:p>
            <a:r>
              <a:rPr lang="en-US" b="1" dirty="0">
                <a:solidFill>
                  <a:srgbClr val="FF0000"/>
                </a:solidFill>
                <a:latin typeface="Times New Roman"/>
                <a:cs typeface="Times New Roman"/>
              </a:rPr>
              <a:t>Introduction &amp; Background </a:t>
            </a:r>
          </a:p>
        </p:txBody>
      </p:sp>
      <p:sp>
        <p:nvSpPr>
          <p:cNvPr id="4" name="Content Placeholder 3">
            <a:extLst>
              <a:ext uri="{FF2B5EF4-FFF2-40B4-BE49-F238E27FC236}">
                <a16:creationId xmlns:a16="http://schemas.microsoft.com/office/drawing/2014/main" id="{126F29F8-B9CA-3D69-01F1-3AF1A55EB97F}"/>
              </a:ext>
            </a:extLst>
          </p:cNvPr>
          <p:cNvSpPr>
            <a:spLocks noGrp="1"/>
          </p:cNvSpPr>
          <p:nvPr>
            <p:ph idx="1"/>
          </p:nvPr>
        </p:nvSpPr>
        <p:spPr>
          <a:xfrm>
            <a:off x="914400" y="2824614"/>
            <a:ext cx="4698214" cy="3088460"/>
          </a:xfrm>
        </p:spPr>
        <p:txBody>
          <a:bodyPr vert="horz" lIns="91440" tIns="45720" rIns="91440" bIns="45720" rtlCol="0" anchor="t">
            <a:noAutofit/>
          </a:bodyPr>
          <a:lstStyle/>
          <a:p>
            <a:pPr>
              <a:lnSpc>
                <a:spcPct val="110000"/>
              </a:lnSpc>
            </a:pPr>
            <a:r>
              <a:rPr lang="en-US" b="1" dirty="0">
                <a:latin typeface="Times New Roman"/>
                <a:cs typeface="Times New Roman"/>
              </a:rPr>
              <a:t>In today's world, where technology is rapidly advancing, colleges need a way to manage their data more efficiently. This is where the College Database Management System comes in. It is a software application that helps colleges manage their data effectively. With the help of this system, colleges can store, manage, and retrieve data with ease.</a:t>
            </a:r>
          </a:p>
        </p:txBody>
      </p:sp>
      <p:pic>
        <p:nvPicPr>
          <p:cNvPr id="9" name="Picture 10" descr="A picture containing arrow&#10;&#10;Description automatically generated">
            <a:extLst>
              <a:ext uri="{FF2B5EF4-FFF2-40B4-BE49-F238E27FC236}">
                <a16:creationId xmlns:a16="http://schemas.microsoft.com/office/drawing/2014/main" id="{FA4CBEC5-16A4-A2B5-0D20-47B7DC3028D0}"/>
              </a:ext>
            </a:extLst>
          </p:cNvPr>
          <p:cNvPicPr>
            <a:picLocks noChangeAspect="1"/>
          </p:cNvPicPr>
          <p:nvPr/>
        </p:nvPicPr>
        <p:blipFill>
          <a:blip r:embed="rId2"/>
          <a:stretch>
            <a:fillRect/>
          </a:stretch>
        </p:blipFill>
        <p:spPr>
          <a:xfrm>
            <a:off x="5748569" y="1877509"/>
            <a:ext cx="5799963" cy="3102980"/>
          </a:xfrm>
          <a:prstGeom prst="rect">
            <a:avLst/>
          </a:prstGeom>
          <a:noFill/>
        </p:spPr>
      </p:pic>
      <p:sp>
        <p:nvSpPr>
          <p:cNvPr id="10" name="Date Placeholder 3">
            <a:extLst>
              <a:ext uri="{FF2B5EF4-FFF2-40B4-BE49-F238E27FC236}">
                <a16:creationId xmlns:a16="http://schemas.microsoft.com/office/drawing/2014/main" id="{1F044AAC-B761-4B43-A7F5-E83A2E6C3D2E}"/>
              </a:ext>
            </a:extLst>
          </p:cNvPr>
          <p:cNvSpPr>
            <a:spLocks noGrp="1"/>
          </p:cNvSpPr>
          <p:nvPr>
            <p:ph type="dt" sz="half" idx="10"/>
          </p:nvPr>
        </p:nvSpPr>
        <p:spPr>
          <a:xfrm>
            <a:off x="912628" y="6356350"/>
            <a:ext cx="2743200" cy="365125"/>
          </a:xfrm>
        </p:spPr>
        <p:txBody>
          <a:bodyPr>
            <a:normAutofit/>
          </a:bodyPr>
          <a:lstStyle/>
          <a:p>
            <a:pPr>
              <a:spcAft>
                <a:spcPts val="600"/>
              </a:spcAft>
            </a:pPr>
            <a:fld id="{238A62C4-9532-477E-82D0-1BD0CBC71971}" type="datetime1">
              <a:rPr lang="en-US" smtClean="0"/>
              <a:pPr>
                <a:spcAft>
                  <a:spcPts val="600"/>
                </a:spcAft>
              </a:pPr>
              <a:t>5/2/2023</a:t>
            </a:fld>
            <a:endParaRPr lang="en-US" dirty="0"/>
          </a:p>
        </p:txBody>
      </p:sp>
      <p:sp>
        <p:nvSpPr>
          <p:cNvPr id="12" name="Footer Placeholder 4">
            <a:extLst>
              <a:ext uri="{FF2B5EF4-FFF2-40B4-BE49-F238E27FC236}">
                <a16:creationId xmlns:a16="http://schemas.microsoft.com/office/drawing/2014/main" id="{5A5D6226-C153-4C5F-B30C-5656FEDF3F73}"/>
              </a:ext>
            </a:extLst>
          </p:cNvPr>
          <p:cNvSpPr>
            <a:spLocks noGrp="1"/>
          </p:cNvSpPr>
          <p:nvPr>
            <p:ph type="ftr" sz="quarter" idx="11"/>
          </p:nvPr>
        </p:nvSpPr>
        <p:spPr>
          <a:xfrm>
            <a:off x="6767622" y="6356350"/>
            <a:ext cx="4040373" cy="365125"/>
          </a:xfrm>
        </p:spPr>
        <p:txBody>
          <a:bodyPr>
            <a:normAutofit/>
          </a:bodyPr>
          <a:lstStyle/>
          <a:p>
            <a:pPr>
              <a:spcAft>
                <a:spcPts val="600"/>
              </a:spcAft>
            </a:pPr>
            <a:r>
              <a:rPr lang="en-US">
                <a:effectLst>
                  <a:outerShdw blurRad="38100" dist="38100" dir="2700000" algn="tl">
                    <a:srgbClr val="000000">
                      <a:alpha val="43137"/>
                    </a:srgbClr>
                  </a:outerShdw>
                </a:effectLst>
              </a:rPr>
              <a:t>Sample Footer Text</a:t>
            </a:r>
          </a:p>
        </p:txBody>
      </p:sp>
      <p:sp>
        <p:nvSpPr>
          <p:cNvPr id="14" name="Slide Number Placeholder 5">
            <a:extLst>
              <a:ext uri="{FF2B5EF4-FFF2-40B4-BE49-F238E27FC236}">
                <a16:creationId xmlns:a16="http://schemas.microsoft.com/office/drawing/2014/main" id="{86091187-3CD7-4891-BB4A-9A3F2309F149}"/>
              </a:ext>
            </a:extLst>
          </p:cNvPr>
          <p:cNvSpPr>
            <a:spLocks noGrp="1"/>
          </p:cNvSpPr>
          <p:nvPr>
            <p:ph type="sldNum" sz="quarter" idx="12"/>
          </p:nvPr>
        </p:nvSpPr>
        <p:spPr>
          <a:xfrm>
            <a:off x="10807995" y="6356350"/>
            <a:ext cx="723014" cy="365125"/>
          </a:xfrm>
        </p:spPr>
        <p:txBody>
          <a:bodyPr>
            <a:normAutofit/>
          </a:bodyPr>
          <a:lstStyle/>
          <a:p>
            <a:pPr>
              <a:spcAft>
                <a:spcPts val="600"/>
              </a:spcAft>
            </a:pPr>
            <a:fld id="{2B6A0707-BFCA-4BDD-8B25-E2A14A0F80A6}" type="slidenum">
              <a:rPr lang="en-US" smtClean="0">
                <a:effectLst>
                  <a:outerShdw blurRad="38100" dist="38100" dir="2700000" algn="tl">
                    <a:srgbClr val="000000">
                      <a:alpha val="43137"/>
                    </a:srgbClr>
                  </a:outerShdw>
                </a:effectLst>
              </a:rPr>
              <a:pPr>
                <a:spcAft>
                  <a:spcPts val="600"/>
                </a:spcAft>
              </a:pPr>
              <a:t>5</a:t>
            </a:fld>
            <a:endParaRPr 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09004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E470-238D-3CE2-0467-A3AB9725CED2}"/>
              </a:ext>
            </a:extLst>
          </p:cNvPr>
          <p:cNvSpPr>
            <a:spLocks noGrp="1"/>
          </p:cNvSpPr>
          <p:nvPr>
            <p:ph type="title"/>
          </p:nvPr>
        </p:nvSpPr>
        <p:spPr/>
        <p:txBody>
          <a:bodyPr>
            <a:normAutofit/>
          </a:bodyPr>
          <a:lstStyle/>
          <a:p>
            <a:r>
              <a:rPr lang="en-US" b="1" dirty="0">
                <a:solidFill>
                  <a:srgbClr val="FF0000"/>
                </a:solidFill>
                <a:latin typeface="Times New Roman"/>
                <a:cs typeface="Times New Roman"/>
              </a:rPr>
              <a:t>Purpose of the Project</a:t>
            </a:r>
            <a:endParaRPr lang="en-US" b="1" dirty="0"/>
          </a:p>
        </p:txBody>
      </p:sp>
      <p:sp>
        <p:nvSpPr>
          <p:cNvPr id="3" name="Content Placeholder 2">
            <a:extLst>
              <a:ext uri="{FF2B5EF4-FFF2-40B4-BE49-F238E27FC236}">
                <a16:creationId xmlns:a16="http://schemas.microsoft.com/office/drawing/2014/main" id="{40A61941-EE4B-469B-7905-6D73609AA1E4}"/>
              </a:ext>
            </a:extLst>
          </p:cNvPr>
          <p:cNvSpPr>
            <a:spLocks noGrp="1"/>
          </p:cNvSpPr>
          <p:nvPr>
            <p:ph idx="1"/>
          </p:nvPr>
        </p:nvSpPr>
        <p:spPr>
          <a:xfrm>
            <a:off x="914399" y="2559171"/>
            <a:ext cx="11038935" cy="3382658"/>
          </a:xfrm>
        </p:spPr>
        <p:txBody>
          <a:bodyPr vert="horz" lIns="91440" tIns="45720" rIns="91440" bIns="45720" rtlCol="0" anchor="t">
            <a:normAutofit/>
          </a:bodyPr>
          <a:lstStyle/>
          <a:p>
            <a:r>
              <a:rPr lang="en-US" sz="4000" b="1" dirty="0">
                <a:latin typeface="Times New Roman"/>
                <a:cs typeface="Times New Roman"/>
              </a:rPr>
              <a:t>Store the data of College</a:t>
            </a:r>
          </a:p>
          <a:p>
            <a:r>
              <a:rPr lang="en-US" sz="4000" b="1" dirty="0">
                <a:latin typeface="Times New Roman"/>
                <a:cs typeface="Times New Roman"/>
              </a:rPr>
              <a:t>Show relational database</a:t>
            </a:r>
          </a:p>
          <a:p>
            <a:r>
              <a:rPr lang="en-US" sz="4000" b="1" dirty="0">
                <a:latin typeface="Times New Roman"/>
                <a:cs typeface="Times New Roman"/>
              </a:rPr>
              <a:t>Design </a:t>
            </a:r>
            <a:r>
              <a:rPr lang="en-US" sz="4000" b="1" dirty="0" err="1">
                <a:latin typeface="Times New Roman"/>
                <a:cs typeface="Times New Roman"/>
              </a:rPr>
              <a:t>Jframe</a:t>
            </a:r>
            <a:r>
              <a:rPr lang="en-US" sz="4000" b="1" dirty="0">
                <a:latin typeface="Times New Roman"/>
                <a:cs typeface="Times New Roman"/>
              </a:rPr>
              <a:t> to retrieve the data</a:t>
            </a:r>
          </a:p>
          <a:p>
            <a:r>
              <a:rPr lang="en-US" sz="4000" b="1" dirty="0">
                <a:latin typeface="Times New Roman"/>
                <a:cs typeface="Times New Roman"/>
              </a:rPr>
              <a:t>Develop a</a:t>
            </a:r>
            <a:r>
              <a:rPr lang="en-US" sz="4000" b="1" dirty="0">
                <a:latin typeface="Times New Roman"/>
                <a:ea typeface="+mn-lt"/>
                <a:cs typeface="Times New Roman"/>
              </a:rPr>
              <a:t> C</a:t>
            </a:r>
            <a:r>
              <a:rPr lang="en-US" sz="4000" b="1" dirty="0">
                <a:latin typeface="Times New Roman"/>
                <a:ea typeface="+mn-lt"/>
                <a:cs typeface="+mn-lt"/>
              </a:rPr>
              <a:t>ollege database management system</a:t>
            </a:r>
          </a:p>
        </p:txBody>
      </p:sp>
    </p:spTree>
    <p:extLst>
      <p:ext uri="{BB962C8B-B14F-4D97-AF65-F5344CB8AC3E}">
        <p14:creationId xmlns:p14="http://schemas.microsoft.com/office/powerpoint/2010/main" val="1810364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5F9CE-F028-CC3E-1E8E-52F60C021576}"/>
              </a:ext>
            </a:extLst>
          </p:cNvPr>
          <p:cNvSpPr>
            <a:spLocks noGrp="1"/>
          </p:cNvSpPr>
          <p:nvPr>
            <p:ph type="title"/>
          </p:nvPr>
        </p:nvSpPr>
        <p:spPr/>
        <p:txBody>
          <a:bodyPr/>
          <a:lstStyle/>
          <a:p>
            <a:r>
              <a:rPr lang="en-US" sz="1200" dirty="0">
                <a:solidFill>
                  <a:srgbClr val="FF0000"/>
                </a:solidFill>
                <a:latin typeface="Times New Roman"/>
                <a:cs typeface="Times New Roman"/>
              </a:rPr>
              <a:t>.</a:t>
            </a:r>
            <a:r>
              <a:rPr lang="en-US" b="1" dirty="0">
                <a:solidFill>
                  <a:srgbClr val="FF0000"/>
                </a:solidFill>
                <a:latin typeface="Times New Roman"/>
                <a:cs typeface="Times New Roman"/>
              </a:rPr>
              <a:t>Problem Statement</a:t>
            </a:r>
            <a:endParaRPr lang="en-US" b="1" dirty="0">
              <a:latin typeface="Times New Roman"/>
              <a:cs typeface="Times New Roman"/>
            </a:endParaRPr>
          </a:p>
        </p:txBody>
      </p:sp>
      <p:sp>
        <p:nvSpPr>
          <p:cNvPr id="3" name="Content Placeholder 2">
            <a:extLst>
              <a:ext uri="{FF2B5EF4-FFF2-40B4-BE49-F238E27FC236}">
                <a16:creationId xmlns:a16="http://schemas.microsoft.com/office/drawing/2014/main" id="{B0FCCA17-1F66-826F-13CA-623C987CFFD7}"/>
              </a:ext>
            </a:extLst>
          </p:cNvPr>
          <p:cNvSpPr>
            <a:spLocks noGrp="1"/>
          </p:cNvSpPr>
          <p:nvPr>
            <p:ph idx="1"/>
          </p:nvPr>
        </p:nvSpPr>
        <p:spPr>
          <a:xfrm>
            <a:off x="914399" y="2559171"/>
            <a:ext cx="11010181" cy="3382658"/>
          </a:xfrm>
        </p:spPr>
        <p:txBody>
          <a:bodyPr vert="horz" lIns="91440" tIns="45720" rIns="91440" bIns="45720" rtlCol="0" anchor="t">
            <a:normAutofit/>
          </a:bodyPr>
          <a:lstStyle/>
          <a:p>
            <a:r>
              <a:rPr lang="en-US" sz="3000" b="1" dirty="0">
                <a:latin typeface="Times New Roman"/>
                <a:cs typeface="Times New Roman"/>
              </a:rPr>
              <a:t>The problem that this project aims to solve is the inefficiency of the current college data management systems. Many colleges still use manual data entry methods or outdated software that are not user-friendly. This leads to delays, errors, and inconsistencies in the data management process.</a:t>
            </a:r>
          </a:p>
        </p:txBody>
      </p:sp>
    </p:spTree>
    <p:extLst>
      <p:ext uri="{BB962C8B-B14F-4D97-AF65-F5344CB8AC3E}">
        <p14:creationId xmlns:p14="http://schemas.microsoft.com/office/powerpoint/2010/main" val="1586513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6DB6-CF88-250B-7E0D-FC9312951B94}"/>
              </a:ext>
            </a:extLst>
          </p:cNvPr>
          <p:cNvSpPr>
            <a:spLocks noGrp="1"/>
          </p:cNvSpPr>
          <p:nvPr>
            <p:ph type="title"/>
          </p:nvPr>
        </p:nvSpPr>
        <p:spPr/>
        <p:txBody>
          <a:bodyPr>
            <a:normAutofit/>
          </a:bodyPr>
          <a:lstStyle/>
          <a:p>
            <a:r>
              <a:rPr lang="en-US" b="1" dirty="0">
                <a:solidFill>
                  <a:srgbClr val="FF0000"/>
                </a:solidFill>
                <a:latin typeface="Times New Roman"/>
                <a:cs typeface="Times New Roman"/>
              </a:rPr>
              <a:t>Solution</a:t>
            </a:r>
            <a:endParaRPr lang="en-US" b="1">
              <a:solidFill>
                <a:srgbClr val="FF0000"/>
              </a:solidFill>
              <a:latin typeface="Times New Roman"/>
              <a:cs typeface="Times New Roman"/>
            </a:endParaRPr>
          </a:p>
        </p:txBody>
      </p:sp>
      <p:sp>
        <p:nvSpPr>
          <p:cNvPr id="3" name="Content Placeholder 2">
            <a:extLst>
              <a:ext uri="{FF2B5EF4-FFF2-40B4-BE49-F238E27FC236}">
                <a16:creationId xmlns:a16="http://schemas.microsoft.com/office/drawing/2014/main" id="{EADEA217-7424-C5FB-E97B-49CB8AAC4920}"/>
              </a:ext>
            </a:extLst>
          </p:cNvPr>
          <p:cNvSpPr>
            <a:spLocks noGrp="1"/>
          </p:cNvSpPr>
          <p:nvPr>
            <p:ph idx="1"/>
          </p:nvPr>
        </p:nvSpPr>
        <p:spPr/>
        <p:txBody>
          <a:bodyPr vert="horz" lIns="91440" tIns="45720" rIns="91440" bIns="45720" rtlCol="0" anchor="t">
            <a:normAutofit/>
          </a:bodyPr>
          <a:lstStyle/>
          <a:p>
            <a:r>
              <a:rPr lang="en-US" sz="3000" b="1" dirty="0">
                <a:latin typeface="Times New Roman"/>
                <a:cs typeface="Times New Roman"/>
              </a:rPr>
              <a:t>College DBMS will allow colleges to manage their data in a more efficient and effective way.</a:t>
            </a:r>
          </a:p>
          <a:p>
            <a:r>
              <a:rPr lang="en-US" sz="3000" b="1" dirty="0">
                <a:latin typeface="Times New Roman"/>
                <a:cs typeface="Times New Roman"/>
              </a:rPr>
              <a:t>With the help of this system, colleges can easily store, manage, and retrieve data, which will help them save time and reduce errors.</a:t>
            </a:r>
          </a:p>
        </p:txBody>
      </p:sp>
    </p:spTree>
    <p:extLst>
      <p:ext uri="{BB962C8B-B14F-4D97-AF65-F5344CB8AC3E}">
        <p14:creationId xmlns:p14="http://schemas.microsoft.com/office/powerpoint/2010/main" val="1521836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441DA-2543-50CC-2A13-4AB281F5A7CC}"/>
              </a:ext>
            </a:extLst>
          </p:cNvPr>
          <p:cNvSpPr>
            <a:spLocks noGrp="1"/>
          </p:cNvSpPr>
          <p:nvPr>
            <p:ph type="title"/>
          </p:nvPr>
        </p:nvSpPr>
        <p:spPr>
          <a:xfrm>
            <a:off x="914399" y="1091580"/>
            <a:ext cx="10363200" cy="1187570"/>
          </a:xfrm>
        </p:spPr>
        <p:txBody>
          <a:bodyPr>
            <a:normAutofit/>
          </a:bodyPr>
          <a:lstStyle/>
          <a:p>
            <a:r>
              <a:rPr lang="en-US" b="1" dirty="0">
                <a:solidFill>
                  <a:srgbClr val="FF0000"/>
                </a:solidFill>
                <a:latin typeface="Times New Roman"/>
                <a:cs typeface="Times New Roman"/>
              </a:rPr>
              <a:t>Features and Scope:</a:t>
            </a:r>
            <a:endParaRPr lang="en-US" b="1" dirty="0"/>
          </a:p>
        </p:txBody>
      </p:sp>
      <p:sp>
        <p:nvSpPr>
          <p:cNvPr id="3" name="Content Placeholder 2">
            <a:extLst>
              <a:ext uri="{FF2B5EF4-FFF2-40B4-BE49-F238E27FC236}">
                <a16:creationId xmlns:a16="http://schemas.microsoft.com/office/drawing/2014/main" id="{DAE0F6A9-CF55-4506-0088-3E4D801D5051}"/>
              </a:ext>
            </a:extLst>
          </p:cNvPr>
          <p:cNvSpPr>
            <a:spLocks noGrp="1"/>
          </p:cNvSpPr>
          <p:nvPr>
            <p:ph idx="1"/>
          </p:nvPr>
        </p:nvSpPr>
        <p:spPr>
          <a:xfrm>
            <a:off x="914399" y="1685365"/>
            <a:ext cx="10363200" cy="5262878"/>
          </a:xfrm>
          <a:solidFill>
            <a:schemeClr val="bg1"/>
          </a:solidFill>
        </p:spPr>
        <p:txBody>
          <a:bodyPr vert="horz" lIns="91440" tIns="45720" rIns="91440" bIns="45720" rtlCol="0" anchor="t">
            <a:noAutofit/>
          </a:bodyPr>
          <a:lstStyle/>
          <a:p>
            <a:endParaRPr lang="en-US" dirty="0">
              <a:solidFill>
                <a:srgbClr val="D1D5DB"/>
              </a:solidFill>
              <a:latin typeface="Times New Roman"/>
              <a:cs typeface="Times New Roman"/>
            </a:endParaRPr>
          </a:p>
          <a:p>
            <a:r>
              <a:rPr lang="en-US" sz="1700" b="1" dirty="0">
                <a:latin typeface="Times New Roman"/>
                <a:ea typeface="+mn-lt"/>
                <a:cs typeface="+mn-lt"/>
              </a:rPr>
              <a:t>Our goal is to streamline all college operations through the implementation of a College Management System.</a:t>
            </a:r>
            <a:endParaRPr lang="en-US" sz="1700" b="1" dirty="0">
              <a:latin typeface="Times New Roman"/>
              <a:cs typeface="Times New Roman"/>
            </a:endParaRPr>
          </a:p>
          <a:p>
            <a:endParaRPr lang="en-US" sz="1700" b="1" dirty="0">
              <a:latin typeface="Times New Roman"/>
              <a:cs typeface="Times New Roman"/>
            </a:endParaRPr>
          </a:p>
          <a:p>
            <a:r>
              <a:rPr lang="en-US" sz="1700" b="1" dirty="0">
                <a:latin typeface="Times New Roman"/>
                <a:ea typeface="+mn-lt"/>
                <a:cs typeface="+mn-lt"/>
              </a:rPr>
              <a:t>This system is an educational management tool designed specifically for colleges.</a:t>
            </a:r>
            <a:endParaRPr lang="en-US" sz="1700" b="1" dirty="0">
              <a:latin typeface="Times New Roman"/>
              <a:cs typeface="Times New Roman"/>
            </a:endParaRPr>
          </a:p>
          <a:p>
            <a:endParaRPr lang="en-US" sz="1700" b="1" dirty="0">
              <a:latin typeface="Times New Roman"/>
              <a:cs typeface="Times New Roman"/>
            </a:endParaRPr>
          </a:p>
          <a:p>
            <a:r>
              <a:rPr lang="en-US" sz="1700" b="1" dirty="0">
                <a:latin typeface="Times New Roman"/>
                <a:ea typeface="+mn-lt"/>
                <a:cs typeface="+mn-lt"/>
              </a:rPr>
              <a:t> As educational institutions, colleges have a primary responsibility to provide quality education to students.</a:t>
            </a:r>
            <a:endParaRPr lang="en-US" sz="1700" b="1" dirty="0">
              <a:latin typeface="Times New Roman"/>
              <a:cs typeface="Times New Roman"/>
            </a:endParaRPr>
          </a:p>
          <a:p>
            <a:endParaRPr lang="en-US" sz="1700" b="1" dirty="0">
              <a:latin typeface="Times New Roman"/>
              <a:cs typeface="Times New Roman"/>
            </a:endParaRPr>
          </a:p>
          <a:p>
            <a:r>
              <a:rPr lang="en-US" sz="1700" b="1" dirty="0">
                <a:latin typeface="Times New Roman"/>
                <a:ea typeface="+mn-lt"/>
                <a:cs typeface="+mn-lt"/>
              </a:rPr>
              <a:t>The system enables administrators to efficiently record, manage, and control all college data.</a:t>
            </a:r>
            <a:endParaRPr lang="en-US" sz="1700" b="1" dirty="0">
              <a:latin typeface="Times New Roman"/>
              <a:cs typeface="Times New Roman"/>
            </a:endParaRPr>
          </a:p>
          <a:p>
            <a:endParaRPr lang="en-US" sz="1700" b="1" dirty="0">
              <a:latin typeface="Times New Roman"/>
              <a:cs typeface="Times New Roman"/>
            </a:endParaRPr>
          </a:p>
          <a:p>
            <a:r>
              <a:rPr lang="en-US" sz="1700" b="1" dirty="0">
                <a:latin typeface="Times New Roman"/>
                <a:ea typeface="+mn-lt"/>
                <a:cs typeface="+mn-lt"/>
              </a:rPr>
              <a:t>Additionally, the system simplifies data accessibility for administrators.</a:t>
            </a:r>
            <a:endParaRPr lang="en-US" sz="1700" b="1" dirty="0">
              <a:latin typeface="Times New Roman"/>
              <a:cs typeface="Times New Roman"/>
            </a:endParaRPr>
          </a:p>
        </p:txBody>
      </p:sp>
    </p:spTree>
    <p:extLst>
      <p:ext uri="{BB962C8B-B14F-4D97-AF65-F5344CB8AC3E}">
        <p14:creationId xmlns:p14="http://schemas.microsoft.com/office/powerpoint/2010/main" val="2211356034"/>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emplate>office theme</Template>
  <TotalTime>36</TotalTime>
  <Words>827</Words>
  <Application>Microsoft Office PowerPoint</Application>
  <PresentationFormat>Widescreen</PresentationFormat>
  <Paragraphs>107</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Grandview Display</vt:lpstr>
      <vt:lpstr>Times New Roman</vt:lpstr>
      <vt:lpstr>DashVTI</vt:lpstr>
      <vt:lpstr>Viet Nam National University Ho Chi Minh City, Internation University   School of Computer Science &amp; Engineering Major: Data Science Subject: Principles of Database Management (IT079IU)   </vt:lpstr>
      <vt:lpstr>Project team</vt:lpstr>
      <vt:lpstr>Topic Information</vt:lpstr>
      <vt:lpstr>Table of Content</vt:lpstr>
      <vt:lpstr>Introduction &amp; Background </vt:lpstr>
      <vt:lpstr>Purpose of the Project</vt:lpstr>
      <vt:lpstr>.Problem Statement</vt:lpstr>
      <vt:lpstr>Solution</vt:lpstr>
      <vt:lpstr>Features and Scope:</vt:lpstr>
      <vt:lpstr>.Requirements</vt:lpstr>
      <vt:lpstr>Functional and Non-Functional Requirements</vt:lpstr>
      <vt:lpstr>System Design </vt:lpstr>
      <vt:lpstr>PowerPoint Presentation</vt:lpstr>
      <vt:lpstr>The ERD shows the following entities:</vt:lpstr>
      <vt:lpstr>Relational Database Schema</vt:lpstr>
      <vt:lpstr>Login</vt:lpstr>
      <vt:lpstr>Demo</vt:lpstr>
      <vt:lpstr>Student Table</vt:lpstr>
      <vt:lpstr>Course Table </vt:lpstr>
      <vt:lpstr>Schedules Table</vt:lpstr>
      <vt:lpstr>Instructor Table</vt:lpstr>
      <vt:lpstr>Enrollment Table</vt:lpstr>
      <vt:lpstr>Department Table</vt:lpstr>
      <vt:lpstr>EXAMPLE: Student Alice</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Danh đức Phan</cp:lastModifiedBy>
  <cp:revision>608</cp:revision>
  <dcterms:created xsi:type="dcterms:W3CDTF">2023-05-01T02:22:06Z</dcterms:created>
  <dcterms:modified xsi:type="dcterms:W3CDTF">2023-05-02T07:52:28Z</dcterms:modified>
</cp:coreProperties>
</file>