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0" r:id="rId4"/>
    <p:sldId id="266" r:id="rId5"/>
    <p:sldId id="258" r:id="rId6"/>
    <p:sldId id="259" r:id="rId7"/>
    <p:sldId id="261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9D6C3-CE8B-DFE8-457A-CAA48F4DF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Crédit  mutuelle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0E517D-D34E-93FD-264D-9A9A7DD20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938588"/>
            <a:ext cx="8791575" cy="165576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Résultat d’images pour credit mutuelle logo">
            <a:extLst>
              <a:ext uri="{FF2B5EF4-FFF2-40B4-BE49-F238E27FC236}">
                <a16:creationId xmlns:a16="http://schemas.microsoft.com/office/drawing/2014/main" id="{9D81FCFA-F867-2786-F14F-D674046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096" y="3708400"/>
            <a:ext cx="1695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’images pour Apside">
            <a:extLst>
              <a:ext uri="{FF2B5EF4-FFF2-40B4-BE49-F238E27FC236}">
                <a16:creationId xmlns:a16="http://schemas.microsoft.com/office/drawing/2014/main" id="{B9DE98F5-78D7-D8EE-6633-488C54FF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4459584"/>
            <a:ext cx="31623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8B99B-902E-9AFD-451F-FB277D87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226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4C231-7FE6-6341-5A1C-E9C9F11F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1600"/>
            <a:ext cx="9905999" cy="4419601"/>
          </a:xfrm>
        </p:spPr>
        <p:txBody>
          <a:bodyPr>
            <a:normAutofit fontScale="25000" lnSpcReduction="20000"/>
          </a:bodyPr>
          <a:lstStyle/>
          <a:p>
            <a:r>
              <a:rPr lang="fr-FR" sz="11200" dirty="0"/>
              <a:t>Technologie</a:t>
            </a:r>
          </a:p>
          <a:p>
            <a:r>
              <a:rPr lang="fr-FR" sz="11200" dirty="0"/>
              <a:t> histoire</a:t>
            </a:r>
          </a:p>
          <a:p>
            <a:r>
              <a:rPr lang="fr-FR" sz="11200" dirty="0"/>
              <a:t> implantation</a:t>
            </a:r>
          </a:p>
          <a:p>
            <a:r>
              <a:rPr lang="fr-FR" sz="11200" dirty="0"/>
              <a:t>Chiffre d’affaire</a:t>
            </a:r>
          </a:p>
          <a:p>
            <a:r>
              <a:rPr lang="fr-FR" sz="11200" dirty="0"/>
              <a:t>Evolution  du groupe</a:t>
            </a:r>
          </a:p>
          <a:p>
            <a:r>
              <a:rPr lang="fr-FR" sz="11200" dirty="0"/>
              <a:t>Chiffre  généraux</a:t>
            </a:r>
          </a:p>
          <a:p>
            <a:r>
              <a:rPr lang="fr-FR" sz="11200" dirty="0"/>
              <a:t>RSE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63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AED34-6CEA-0DFE-9FD0-63B97D32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technologique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09A93-50A8-7E7B-ACFE-F335CAC8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3" y="1785401"/>
            <a:ext cx="4613954" cy="1275266"/>
          </a:xfrm>
        </p:spPr>
        <p:txBody>
          <a:bodyPr>
            <a:normAutofit/>
          </a:bodyPr>
          <a:lstStyle/>
          <a:p>
            <a:r>
              <a:rPr lang="fr-FR" dirty="0"/>
              <a:t>CLOUD  </a:t>
            </a:r>
          </a:p>
        </p:txBody>
      </p:sp>
      <p:pic>
        <p:nvPicPr>
          <p:cNvPr id="2050" name="Picture 2" descr="Résultat d’images pour IBM CLOUD">
            <a:extLst>
              <a:ext uri="{FF2B5EF4-FFF2-40B4-BE49-F238E27FC236}">
                <a16:creationId xmlns:a16="http://schemas.microsoft.com/office/drawing/2014/main" id="{CF59DF43-39A5-3576-0888-6B6CDF00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49" y="2456331"/>
            <a:ext cx="2019907" cy="13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4845F1F-B86E-9B4B-6991-790483476932}"/>
              </a:ext>
            </a:extLst>
          </p:cNvPr>
          <p:cNvSpPr txBox="1"/>
          <p:nvPr/>
        </p:nvSpPr>
        <p:spPr>
          <a:xfrm>
            <a:off x="7884565" y="1636216"/>
            <a:ext cx="26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  </a:t>
            </a:r>
          </a:p>
        </p:txBody>
      </p:sp>
      <p:pic>
        <p:nvPicPr>
          <p:cNvPr id="2052" name="Picture 4" descr="Afficher l’image source">
            <a:extLst>
              <a:ext uri="{FF2B5EF4-FFF2-40B4-BE49-F238E27FC236}">
                <a16:creationId xmlns:a16="http://schemas.microsoft.com/office/drawing/2014/main" id="{6758E2C0-ED1B-11D5-1E10-28A20395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980" y="1916796"/>
            <a:ext cx="2937617" cy="11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’images pour munpy">
            <a:extLst>
              <a:ext uri="{FF2B5EF4-FFF2-40B4-BE49-F238E27FC236}">
                <a16:creationId xmlns:a16="http://schemas.microsoft.com/office/drawing/2014/main" id="{75CEE914-F7E6-48EC-D91C-555FFC57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92" y="3023246"/>
            <a:ext cx="2642991" cy="127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’image source">
            <a:extLst>
              <a:ext uri="{FF2B5EF4-FFF2-40B4-BE49-F238E27FC236}">
                <a16:creationId xmlns:a16="http://schemas.microsoft.com/office/drawing/2014/main" id="{3A8A9FF2-652F-7677-D584-A4CD4A942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01" y="4402361"/>
            <a:ext cx="2501477" cy="141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’images pour kubernetes">
            <a:extLst>
              <a:ext uri="{FF2B5EF4-FFF2-40B4-BE49-F238E27FC236}">
                <a16:creationId xmlns:a16="http://schemas.microsoft.com/office/drawing/2014/main" id="{41DBF674-3F25-3CE0-E31B-6BC0D5D9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7" y="4037663"/>
            <a:ext cx="30194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’images pour spark informatique">
            <a:extLst>
              <a:ext uri="{FF2B5EF4-FFF2-40B4-BE49-F238E27FC236}">
                <a16:creationId xmlns:a16="http://schemas.microsoft.com/office/drawing/2014/main" id="{0DE08DF9-EC84-C0CF-7C94-B2C258A2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79" y="5157187"/>
            <a:ext cx="1813577" cy="12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C2C19-3DC4-47B4-DD3E-4AAC3ED6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1184"/>
          </a:xfrm>
        </p:spPr>
        <p:txBody>
          <a:bodyPr/>
          <a:lstStyle/>
          <a:p>
            <a:r>
              <a:rPr lang="fr-FR" dirty="0"/>
              <a:t>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41C60-18A1-5FA3-69DA-ABEF920C8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570" y="1158950"/>
            <a:ext cx="5902842" cy="5433237"/>
          </a:xfrm>
        </p:spPr>
        <p:txBody>
          <a:bodyPr>
            <a:normAutofit/>
          </a:bodyPr>
          <a:lstStyle/>
          <a:p>
            <a:r>
              <a:rPr lang="fr-FR" sz="1600" dirty="0"/>
              <a:t>Création de l’entreprise 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1847</a:t>
            </a:r>
          </a:p>
          <a:p>
            <a:r>
              <a:rPr lang="fr-FR" sz="1800" dirty="0">
                <a:latin typeface="Georgia" panose="02040502050405020303" pitchFamily="18" charset="0"/>
              </a:rPr>
              <a:t> </a:t>
            </a:r>
            <a:r>
              <a:rPr lang="fr-FR" sz="1600" dirty="0">
                <a:solidFill>
                  <a:srgbClr val="FFFFFF"/>
                </a:solidFill>
                <a:latin typeface="Georgia" panose="02040502050405020303" pitchFamily="18" charset="0"/>
              </a:rPr>
              <a:t>1852 à </a:t>
            </a:r>
            <a:r>
              <a:rPr lang="fr-FR" sz="1600" dirty="0" err="1">
                <a:solidFill>
                  <a:srgbClr val="FFFFFF"/>
                </a:solidFill>
                <a:latin typeface="Georgia" panose="02040502050405020303" pitchFamily="18" charset="0"/>
              </a:rPr>
              <a:t>Heddesdorf</a:t>
            </a:r>
            <a:r>
              <a:rPr lang="fr-FR" sz="1600" dirty="0">
                <a:solidFill>
                  <a:srgbClr val="FFFFFF"/>
                </a:solidFill>
                <a:latin typeface="Georgia" panose="02040502050405020303" pitchFamily="18" charset="0"/>
              </a:rPr>
              <a:t>, Raiffeisen y fonde l'Association charitable de </a:t>
            </a:r>
            <a:r>
              <a:rPr lang="fr-FR" sz="1600" dirty="0" err="1">
                <a:solidFill>
                  <a:srgbClr val="FFFFFF"/>
                </a:solidFill>
                <a:latin typeface="Georgia" panose="02040502050405020303" pitchFamily="18" charset="0"/>
              </a:rPr>
              <a:t>Heddesdorf</a:t>
            </a:r>
            <a:r>
              <a:rPr lang="fr-FR" sz="1600" dirty="0">
                <a:solidFill>
                  <a:srgbClr val="FFFFFF"/>
                </a:solidFill>
                <a:latin typeface="Georgia" panose="02040502050405020303" pitchFamily="18" charset="0"/>
              </a:rPr>
              <a:t> » qui devient en 1862 « Association-caisse de prêts de </a:t>
            </a:r>
            <a:r>
              <a:rPr lang="fr-FR" sz="1600" dirty="0" err="1">
                <a:solidFill>
                  <a:srgbClr val="FFFFFF"/>
                </a:solidFill>
                <a:latin typeface="Georgia" panose="02040502050405020303" pitchFamily="18" charset="0"/>
              </a:rPr>
              <a:t>Heddesdorf</a:t>
            </a:r>
            <a:r>
              <a:rPr lang="fr-FR" sz="1600" dirty="0">
                <a:solidFill>
                  <a:srgbClr val="FFFFFF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1882 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InterVariable"/>
              </a:rPr>
              <a:t>Les premières caisses de Crédit Mutuel</a:t>
            </a:r>
          </a:p>
          <a:p>
            <a:r>
              <a:rPr lang="fr-FR" sz="1600" dirty="0">
                <a:solidFill>
                  <a:srgbClr val="FFFFFF"/>
                </a:solidFill>
                <a:latin typeface="InterVariable"/>
              </a:rPr>
              <a:t>1894  L'Etat soutient l'agriculture et offre des avantages aux caisses acceptant de distribuer leurs aides à l'équipement rural.</a:t>
            </a:r>
          </a:p>
          <a:p>
            <a:r>
              <a:rPr lang="fr-FR" sz="1800" dirty="0">
                <a:solidFill>
                  <a:srgbClr val="FFFFFF"/>
                </a:solidFill>
                <a:latin typeface="InterVariable"/>
              </a:rPr>
              <a:t>1901-1950 </a:t>
            </a:r>
            <a:r>
              <a:rPr lang="fr-FR" sz="1600" dirty="0">
                <a:solidFill>
                  <a:srgbClr val="FFFFFF"/>
                </a:solidFill>
                <a:latin typeface="InterVariable"/>
              </a:rPr>
              <a:t>Le Crédit Mutuel s'enracine dans les campagnes, se développe, traverse les guerres et s'adapte. </a:t>
            </a:r>
          </a:p>
          <a:p>
            <a:r>
              <a:rPr lang="fr-FR" sz="2000" dirty="0">
                <a:solidFill>
                  <a:srgbClr val="FFFFFF"/>
                </a:solidFill>
                <a:latin typeface="InterVariable"/>
              </a:rPr>
              <a:t> 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1950-1980 développement du groupe </a:t>
            </a:r>
          </a:p>
          <a:p>
            <a:r>
              <a:rPr lang="fr-FR" sz="1600" dirty="0">
                <a:solidFill>
                  <a:srgbClr val="FFFFFF"/>
                </a:solidFill>
                <a:latin typeface="Georgia" panose="02040502050405020303" pitchFamily="18" charset="0"/>
              </a:rPr>
              <a:t>1984 Crédit Mutuel a désormais toute sa place dans le paysage bancaire dont les périmètres et activités sont précisés par la loi bancaire de 1984.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08ED38-F9AE-1FEE-D46C-BF0216B424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56067" y="849085"/>
            <a:ext cx="553570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Variable"/>
              </a:rPr>
              <a:t>1998 Le ministre de l’économie des  finance et de  l’entreprise et de l’entreprise le crédit mutuelle comme  repreneur de 67% du capitale  de CIC.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Varia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InterVariable"/>
              </a:rPr>
              <a:t>2000 Ouverture  à l’internationale.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InterVaria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InterVariable"/>
              </a:rPr>
              <a:t>2008-2010 renforcement  du groupe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2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3E4FF-6633-5F96-F54C-03FC2302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7882"/>
          </a:xfrm>
        </p:spPr>
        <p:txBody>
          <a:bodyPr>
            <a:normAutofit fontScale="90000"/>
          </a:bodyPr>
          <a:lstStyle/>
          <a:p>
            <a:r>
              <a:rPr lang="fr-FR" b="0" i="0" dirty="0">
                <a:effectLst/>
                <a:latin typeface="InterVariable"/>
              </a:rPr>
              <a:t>Les fédérations du Crédit Mutuel</a:t>
            </a:r>
            <a:br>
              <a:rPr lang="fr-FR" b="0" i="0" dirty="0">
                <a:solidFill>
                  <a:srgbClr val="3F8BD2"/>
                </a:solidFill>
                <a:effectLst/>
                <a:latin typeface="InterVariable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B3C2D3-A0C5-4B9C-FB7B-87D5A10B0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215" y="1676400"/>
            <a:ext cx="4821557" cy="3795854"/>
          </a:xfrm>
        </p:spPr>
      </p:pic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C67A2923-077B-FD1B-F069-BB3E49CB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9" y="1676400"/>
            <a:ext cx="6226129" cy="37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EC621-9215-5108-C88E-2BDAD927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  d’affaire du groupe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A0E26A-1D28-1538-2C21-A367DED4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646" y="1967026"/>
            <a:ext cx="9210675" cy="3257550"/>
          </a:xfrm>
        </p:spPr>
      </p:pic>
    </p:spTree>
    <p:extLst>
      <p:ext uri="{BB962C8B-B14F-4D97-AF65-F5344CB8AC3E}">
        <p14:creationId xmlns:p14="http://schemas.microsoft.com/office/powerpoint/2010/main" val="185111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259E9-F2A6-64FC-557A-FDE6F9AC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368"/>
          </a:xfrm>
        </p:spPr>
        <p:txBody>
          <a:bodyPr/>
          <a:lstStyle/>
          <a:p>
            <a:r>
              <a:rPr lang="fr-FR" dirty="0"/>
              <a:t>Evolution du groupe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2B0244-4963-183D-85A9-CA0C31A68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454" y="1534886"/>
            <a:ext cx="9415178" cy="3973286"/>
          </a:xfrm>
        </p:spPr>
      </p:pic>
    </p:spTree>
    <p:extLst>
      <p:ext uri="{BB962C8B-B14F-4D97-AF65-F5344CB8AC3E}">
        <p14:creationId xmlns:p14="http://schemas.microsoft.com/office/powerpoint/2010/main" val="40641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03948-54FF-4305-5B44-F0BFAB08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  généraux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BE7285C-6958-A9BE-B080-7EE8EF60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9816" y="2034053"/>
            <a:ext cx="6580758" cy="2516360"/>
          </a:xfr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A5214F3E-7CDB-B53B-E583-E8E9AD40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36" y="2034053"/>
            <a:ext cx="5368236" cy="25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5D91A-95A6-C5CC-2E9D-F061DD54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"/>
            <a:ext cx="9906000" cy="1031358"/>
          </a:xfrm>
        </p:spPr>
        <p:txBody>
          <a:bodyPr/>
          <a:lstStyle/>
          <a:p>
            <a:r>
              <a:rPr lang="fr-FR" dirty="0"/>
              <a:t>RSE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AF3712-0E70-4B4D-69C0-F58BED5BE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687" y="619403"/>
            <a:ext cx="5084137" cy="560811"/>
          </a:xfrm>
        </p:spPr>
        <p:txBody>
          <a:bodyPr/>
          <a:lstStyle/>
          <a:p>
            <a:r>
              <a:rPr lang="fr-FR" dirty="0"/>
              <a:t>ENVIRONEMENT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704CE00-4E84-D22C-0243-2EA42552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70" y="1477926"/>
            <a:ext cx="5713230" cy="4123416"/>
          </a:xfrm>
        </p:spPr>
        <p:txBody>
          <a:bodyPr/>
          <a:lstStyle/>
          <a:p>
            <a:r>
              <a:rPr lang="fr-FR" i="0" dirty="0">
                <a:effectLst/>
                <a:latin typeface="InterVariable"/>
              </a:rPr>
              <a:t>Accompagner la transition vers une économie bas-carbone</a:t>
            </a:r>
          </a:p>
          <a:p>
            <a:r>
              <a:rPr lang="fr-FR" i="0">
                <a:effectLst/>
                <a:latin typeface="InterVariable"/>
              </a:rPr>
              <a:t>Réduire </a:t>
            </a:r>
            <a:r>
              <a:rPr lang="fr-FR" i="0" dirty="0">
                <a:effectLst/>
                <a:latin typeface="InterVariable"/>
              </a:rPr>
              <a:t>notre empreinte carbone et environnementale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3E87BA6-0508-71B6-F5A5-EA924C436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1611" y="539660"/>
            <a:ext cx="4646602" cy="823912"/>
          </a:xfrm>
        </p:spPr>
        <p:txBody>
          <a:bodyPr/>
          <a:lstStyle/>
          <a:p>
            <a:r>
              <a:rPr lang="fr-FR" b="1" i="0" dirty="0">
                <a:effectLst/>
                <a:latin typeface="InterVariable"/>
              </a:rPr>
              <a:t>Développer la banque responsable et solidaire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A5CA261-71E7-D693-20A4-E64C264D0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169" y="1363572"/>
            <a:ext cx="5158831" cy="4016502"/>
          </a:xfrm>
        </p:spPr>
        <p:txBody>
          <a:bodyPr/>
          <a:lstStyle/>
          <a:p>
            <a:r>
              <a:rPr lang="fr-FR" i="0" dirty="0">
                <a:effectLst/>
                <a:latin typeface="InterVariable"/>
              </a:rPr>
              <a:t>Finance responsable et solidaire </a:t>
            </a:r>
          </a:p>
          <a:p>
            <a:r>
              <a:rPr lang="fr-FR" i="0" dirty="0">
                <a:effectLst/>
                <a:latin typeface="InterVariable"/>
              </a:rPr>
              <a:t>Qualité de la relation client</a:t>
            </a:r>
          </a:p>
          <a:p>
            <a:r>
              <a:rPr lang="fr-FR" i="0" dirty="0">
                <a:effectLst/>
                <a:latin typeface="InterVariable"/>
              </a:rPr>
              <a:t>Éthique et conformité</a:t>
            </a:r>
            <a:endParaRPr lang="fr-FR" i="0" dirty="0">
              <a:solidFill>
                <a:srgbClr val="414141"/>
              </a:solidFill>
              <a:effectLst/>
              <a:latin typeface="InterVariable"/>
            </a:endParaRPr>
          </a:p>
          <a:p>
            <a:pPr marL="0" indent="0">
              <a:buNone/>
            </a:pPr>
            <a:r>
              <a:rPr lang="fr-FR" b="1" i="0" dirty="0">
                <a:effectLst/>
                <a:latin typeface="InterVariable"/>
              </a:rPr>
              <a:t>Être un employeur responsable</a:t>
            </a:r>
            <a:r>
              <a:rPr lang="fr-FR" b="1" dirty="0">
                <a:latin typeface="InterVariable"/>
              </a:rPr>
              <a:t> </a:t>
            </a:r>
          </a:p>
          <a:p>
            <a:r>
              <a:rPr lang="fr-FR" b="1" i="0" dirty="0">
                <a:effectLst/>
                <a:latin typeface="InterVariable"/>
              </a:rPr>
              <a:t> </a:t>
            </a:r>
            <a:r>
              <a:rPr lang="fr-FR" i="0" dirty="0">
                <a:effectLst/>
                <a:latin typeface="InterVariable"/>
              </a:rPr>
              <a:t>Le dialogue social</a:t>
            </a:r>
          </a:p>
          <a:p>
            <a:r>
              <a:rPr lang="fr-FR" dirty="0">
                <a:latin typeface="InterVariable"/>
              </a:rPr>
              <a:t> </a:t>
            </a:r>
            <a:r>
              <a:rPr lang="fr-FR" i="0" dirty="0">
                <a:effectLst/>
                <a:latin typeface="InterVariable"/>
              </a:rPr>
              <a:t>La qualité de vie au travail</a:t>
            </a:r>
          </a:p>
          <a:p>
            <a:r>
              <a:rPr lang="fr-FR" dirty="0">
                <a:latin typeface="InterVariable"/>
              </a:rPr>
              <a:t> </a:t>
            </a:r>
            <a:r>
              <a:rPr lang="fr-FR" i="0" dirty="0">
                <a:effectLst/>
                <a:latin typeface="InterVariable"/>
              </a:rPr>
              <a:t>Employabilité, diversité et inclusion</a:t>
            </a:r>
          </a:p>
          <a:p>
            <a:endParaRPr lang="fr-FR" b="1" dirty="0">
              <a:latin typeface="InterVariable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11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3074</TotalTime>
  <Words>229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Georgia</vt:lpstr>
      <vt:lpstr>InterVariable</vt:lpstr>
      <vt:lpstr>Tw Cen MT</vt:lpstr>
      <vt:lpstr>Circuit</vt:lpstr>
      <vt:lpstr>Crédit  mutuelle </vt:lpstr>
      <vt:lpstr>Sommaire</vt:lpstr>
      <vt:lpstr>Environnement technologique </vt:lpstr>
      <vt:lpstr>Histoire</vt:lpstr>
      <vt:lpstr>Les fédérations du Crédit Mutuel </vt:lpstr>
      <vt:lpstr>Chiffre  d’affaire du groupe </vt:lpstr>
      <vt:lpstr>Evolution du groupe </vt:lpstr>
      <vt:lpstr>Chiffre  généraux</vt:lpstr>
      <vt:lpstr>RSE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Crédit  mutuelle</dc:title>
  <dc:creator>pierre marie boulnois</dc:creator>
  <cp:lastModifiedBy>Pierre-Marie Boulnois</cp:lastModifiedBy>
  <cp:revision>9</cp:revision>
  <dcterms:created xsi:type="dcterms:W3CDTF">2022-08-01T09:39:30Z</dcterms:created>
  <dcterms:modified xsi:type="dcterms:W3CDTF">2022-08-09T08:36:47Z</dcterms:modified>
</cp:coreProperties>
</file>