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57" r:id="rId3"/>
    <p:sldId id="259" r:id="rId4"/>
    <p:sldId id="260" r:id="rId5"/>
    <p:sldId id="261" r:id="rId6"/>
    <p:sldId id="262" r:id="rId7"/>
    <p:sldId id="263" r:id="rId8"/>
    <p:sldId id="264" r:id="rId9"/>
    <p:sldId id="269" r:id="rId10"/>
    <p:sldId id="258" r:id="rId11"/>
    <p:sldId id="265" r:id="rId12"/>
    <p:sldId id="270" r:id="rId13"/>
    <p:sldId id="271" r:id="rId14"/>
    <p:sldId id="267" r:id="rId15"/>
    <p:sldId id="266" r:id="rId16"/>
    <p:sldId id="268" r:id="rId17"/>
    <p:sldId id="280" r:id="rId18"/>
    <p:sldId id="281" r:id="rId19"/>
    <p:sldId id="273" r:id="rId20"/>
    <p:sldId id="274" r:id="rId21"/>
    <p:sldId id="276" r:id="rId22"/>
    <p:sldId id="284" r:id="rId23"/>
    <p:sldId id="277" r:id="rId24"/>
    <p:sldId id="282" r:id="rId25"/>
    <p:sldId id="283" r:id="rId26"/>
    <p:sldId id="285" r:id="rId27"/>
    <p:sldId id="286" r:id="rId28"/>
    <p:sldId id="278" r:id="rId29"/>
    <p:sldId id="279" r:id="rId30"/>
    <p:sldId id="287" r:id="rId31"/>
    <p:sldId id="289" r:id="rId32"/>
    <p:sldId id="288" r:id="rId33"/>
    <p:sldId id="290" r:id="rId34"/>
    <p:sldId id="292" r:id="rId35"/>
    <p:sldId id="293" r:id="rId36"/>
    <p:sldId id="294" r:id="rId37"/>
    <p:sldId id="295" r:id="rId38"/>
    <p:sldId id="297" r:id="rId39"/>
    <p:sldId id="298" r:id="rId40"/>
    <p:sldId id="299" r:id="rId41"/>
    <p:sldId id="300" r:id="rId42"/>
    <p:sldId id="301" r:id="rId43"/>
    <p:sldId id="30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037" autoAdjust="0"/>
  </p:normalViewPr>
  <p:slideViewPr>
    <p:cSldViewPr snapToGrid="0">
      <p:cViewPr>
        <p:scale>
          <a:sx n="75" d="100"/>
          <a:sy n="75" d="100"/>
        </p:scale>
        <p:origin x="11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29945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0254325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18606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0943070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6280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115193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744881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53810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9423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04761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30069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51135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68669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71934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693257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86B75A-687E-405C-8A0B-8D00578BA2C3}"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87204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8/5/2022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51826411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cloudflare.com/learning/cdn/glossary/data-cent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158D20-CE3C-2CDD-4AB7-DED5C211F60B}"/>
              </a:ext>
            </a:extLst>
          </p:cNvPr>
          <p:cNvSpPr>
            <a:spLocks noGrp="1"/>
          </p:cNvSpPr>
          <p:nvPr>
            <p:ph type="ctrTitle"/>
          </p:nvPr>
        </p:nvSpPr>
        <p:spPr>
          <a:xfrm>
            <a:off x="3023227" y="1956391"/>
            <a:ext cx="315396" cy="664980"/>
          </a:xfrm>
        </p:spPr>
        <p:txBody>
          <a:bodyPr>
            <a:normAutofit fontScale="90000"/>
          </a:bodyPr>
          <a:lstStyle/>
          <a:p>
            <a:endParaRPr lang="fr-FR" dirty="0"/>
          </a:p>
        </p:txBody>
      </p:sp>
      <p:sp>
        <p:nvSpPr>
          <p:cNvPr id="3" name="Sous-titre 2">
            <a:extLst>
              <a:ext uri="{FF2B5EF4-FFF2-40B4-BE49-F238E27FC236}">
                <a16:creationId xmlns:a16="http://schemas.microsoft.com/office/drawing/2014/main" id="{C0BA13C9-83D4-4951-01F2-2E0E1136EAC8}"/>
              </a:ext>
            </a:extLst>
          </p:cNvPr>
          <p:cNvSpPr>
            <a:spLocks noGrp="1"/>
          </p:cNvSpPr>
          <p:nvPr>
            <p:ph type="subTitle" idx="1"/>
          </p:nvPr>
        </p:nvSpPr>
        <p:spPr>
          <a:xfrm>
            <a:off x="3204878" y="4954977"/>
            <a:ext cx="7315200" cy="914400"/>
          </a:xfrm>
        </p:spPr>
        <p:txBody>
          <a:bodyPr>
            <a:normAutofit/>
          </a:bodyPr>
          <a:lstStyle/>
          <a:p>
            <a:r>
              <a:rPr lang="fr-FR" sz="5400" dirty="0"/>
              <a:t>Le  cloud  </a:t>
            </a:r>
          </a:p>
        </p:txBody>
      </p:sp>
      <p:pic>
        <p:nvPicPr>
          <p:cNvPr id="1030" name="Picture 6" descr="Résultat d’images pour le cloudaws">
            <a:extLst>
              <a:ext uri="{FF2B5EF4-FFF2-40B4-BE49-F238E27FC236}">
                <a16:creationId xmlns:a16="http://schemas.microsoft.com/office/drawing/2014/main" id="{3B03B788-C769-C63A-522B-6AA028827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51" y="3135702"/>
            <a:ext cx="2456276" cy="15222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images pour le cloud  AZURE">
            <a:extLst>
              <a:ext uri="{FF2B5EF4-FFF2-40B4-BE49-F238E27FC236}">
                <a16:creationId xmlns:a16="http://schemas.microsoft.com/office/drawing/2014/main" id="{66F5CF21-F58A-C525-EB84-0EAE9469E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476" y="3135702"/>
            <a:ext cx="2819579" cy="15222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ésultat d’images pour le cloud  GOOGLE">
            <a:extLst>
              <a:ext uri="{FF2B5EF4-FFF2-40B4-BE49-F238E27FC236}">
                <a16:creationId xmlns:a16="http://schemas.microsoft.com/office/drawing/2014/main" id="{B4192519-7A54-C907-B2F7-CFC882C95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4055" y="3069146"/>
            <a:ext cx="2715417" cy="16391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ésultat d’images pour le cloud IBM">
            <a:extLst>
              <a:ext uri="{FF2B5EF4-FFF2-40B4-BE49-F238E27FC236}">
                <a16:creationId xmlns:a16="http://schemas.microsoft.com/office/drawing/2014/main" id="{038DFF28-34E0-0EDE-973B-29514E3312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5899" y="2889056"/>
            <a:ext cx="30765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14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D031D-663D-9391-32EB-A014459A96DC}"/>
              </a:ext>
            </a:extLst>
          </p:cNvPr>
          <p:cNvSpPr>
            <a:spLocks noGrp="1"/>
          </p:cNvSpPr>
          <p:nvPr>
            <p:ph type="title"/>
          </p:nvPr>
        </p:nvSpPr>
        <p:spPr>
          <a:xfrm>
            <a:off x="669852" y="209440"/>
            <a:ext cx="10313765" cy="726225"/>
          </a:xfrm>
        </p:spPr>
        <p:txBody>
          <a:bodyPr/>
          <a:lstStyle/>
          <a:p>
            <a:pPr algn="l" fontAlgn="base"/>
            <a:r>
              <a:rPr lang="fr-FR" b="1" i="0" dirty="0">
                <a:solidFill>
                  <a:srgbClr val="161616"/>
                </a:solidFill>
                <a:effectLst/>
                <a:latin typeface="IBM Plex Sans" panose="020B0604020202020204" pitchFamily="34" charset="0"/>
              </a:rPr>
              <a:t>Watson Studio</a:t>
            </a:r>
          </a:p>
        </p:txBody>
      </p:sp>
      <p:sp>
        <p:nvSpPr>
          <p:cNvPr id="3" name="Espace réservé du contenu 2">
            <a:extLst>
              <a:ext uri="{FF2B5EF4-FFF2-40B4-BE49-F238E27FC236}">
                <a16:creationId xmlns:a16="http://schemas.microsoft.com/office/drawing/2014/main" id="{1F352FF5-B629-5B3C-0030-6D6F6246AD53}"/>
              </a:ext>
            </a:extLst>
          </p:cNvPr>
          <p:cNvSpPr>
            <a:spLocks noGrp="1"/>
          </p:cNvSpPr>
          <p:nvPr>
            <p:ph idx="1"/>
          </p:nvPr>
        </p:nvSpPr>
        <p:spPr>
          <a:xfrm>
            <a:off x="464289" y="953383"/>
            <a:ext cx="11727711" cy="5575007"/>
          </a:xfrm>
        </p:spPr>
        <p:txBody>
          <a:bodyPr/>
          <a:lstStyle/>
          <a:p>
            <a:pPr marL="0" indent="0">
              <a:buNone/>
            </a:pPr>
            <a:r>
              <a:rPr lang="fr-FR" sz="2400" b="1" i="0" dirty="0" err="1">
                <a:solidFill>
                  <a:srgbClr val="161616"/>
                </a:solidFill>
                <a:effectLst/>
                <a:latin typeface="IBM Plex Sans" panose="020B0604020202020204" pitchFamily="34" charset="0"/>
              </a:rPr>
              <a:t>AutoAI</a:t>
            </a:r>
            <a:endParaRPr lang="fr-FR" sz="2400" b="1" i="0" dirty="0">
              <a:solidFill>
                <a:srgbClr val="161616"/>
              </a:solidFill>
              <a:effectLst/>
              <a:latin typeface="IBM Plex Sans" panose="020B0604020202020204" pitchFamily="34" charset="0"/>
            </a:endParaRPr>
          </a:p>
          <a:p>
            <a:pPr algn="l" fontAlgn="base"/>
            <a:r>
              <a:rPr lang="fr-FR" sz="2400" b="0" i="0" dirty="0">
                <a:solidFill>
                  <a:srgbClr val="161616"/>
                </a:solidFill>
                <a:effectLst/>
                <a:latin typeface="inherit"/>
              </a:rPr>
              <a:t>Avec </a:t>
            </a:r>
            <a:r>
              <a:rPr lang="fr-FR" sz="2400" b="0" i="0" dirty="0" err="1">
                <a:solidFill>
                  <a:srgbClr val="161616"/>
                </a:solidFill>
                <a:effectLst/>
                <a:latin typeface="inherit"/>
              </a:rPr>
              <a:t>AutoAI</a:t>
            </a:r>
            <a:r>
              <a:rPr lang="fr-FR" sz="2400" b="0" i="0" dirty="0">
                <a:solidFill>
                  <a:srgbClr val="161616"/>
                </a:solidFill>
                <a:effectLst/>
                <a:latin typeface="inherit"/>
              </a:rPr>
              <a:t>, les débutants peuvent construire des modèles sans codage et les spécialistes des données scientifiques peuvent accélérer l'expérimentation du développement d'IA.</a:t>
            </a:r>
            <a:endParaRPr lang="fr-FR" sz="2400" b="1" i="0" dirty="0">
              <a:solidFill>
                <a:srgbClr val="161616"/>
              </a:solidFill>
              <a:effectLst/>
              <a:latin typeface="IBM Plex Sans" panose="020B0604020202020204" pitchFamily="34" charset="0"/>
            </a:endParaRPr>
          </a:p>
          <a:p>
            <a:pPr marL="0" indent="0">
              <a:buNone/>
            </a:pPr>
            <a:r>
              <a:rPr lang="fr-FR" b="1" i="0" dirty="0">
                <a:solidFill>
                  <a:srgbClr val="161616"/>
                </a:solidFill>
                <a:effectLst/>
                <a:latin typeface="IBM Plex Sans" panose="020B0604020202020204" pitchFamily="34" charset="0"/>
              </a:rPr>
              <a:t>Optimiser les décisions:</a:t>
            </a:r>
          </a:p>
          <a:p>
            <a:pPr algn="l" fontAlgn="base"/>
            <a:r>
              <a:rPr lang="fr-FR" b="0" i="0" dirty="0" err="1">
                <a:solidFill>
                  <a:srgbClr val="161616"/>
                </a:solidFill>
                <a:effectLst/>
                <a:latin typeface="IBM Plex Sans" panose="020B0604020202020204" pitchFamily="34" charset="0"/>
              </a:rPr>
              <a:t>Decision</a:t>
            </a:r>
            <a:r>
              <a:rPr lang="fr-FR" b="0" i="0" dirty="0">
                <a:solidFill>
                  <a:srgbClr val="161616"/>
                </a:solidFill>
                <a:effectLst/>
                <a:latin typeface="IBM Plex Sans" panose="020B0604020202020204" pitchFamily="34" charset="0"/>
              </a:rPr>
              <a:t> </a:t>
            </a:r>
            <a:r>
              <a:rPr lang="fr-FR" b="0" i="0" dirty="0" err="1">
                <a:solidFill>
                  <a:srgbClr val="161616"/>
                </a:solidFill>
                <a:effectLst/>
                <a:latin typeface="IBM Plex Sans" panose="020B0604020202020204" pitchFamily="34" charset="0"/>
              </a:rPr>
              <a:t>Optimization</a:t>
            </a:r>
            <a:r>
              <a:rPr lang="fr-FR" b="0" i="0" dirty="0">
                <a:solidFill>
                  <a:srgbClr val="161616"/>
                </a:solidFill>
                <a:effectLst/>
                <a:latin typeface="IBM Plex Sans" panose="020B0604020202020204" pitchFamily="34" charset="0"/>
              </a:rPr>
              <a:t> rationalise la sélection et le déploiement de modèles prescriptifs. Écrivez du code dans Python ou OPL, ou dans des expressions de langage naturel avec l'assistant de modélisation intelligent. Examinez et comparez les solutions pour plusieurs scénarios avec des tableaux de bord.</a:t>
            </a:r>
          </a:p>
          <a:p>
            <a:pPr marL="0" indent="0" algn="l" fontAlgn="base">
              <a:buNone/>
            </a:pPr>
            <a:r>
              <a:rPr lang="fr-FR" b="1" i="0" dirty="0">
                <a:solidFill>
                  <a:srgbClr val="161616"/>
                </a:solidFill>
                <a:effectLst/>
                <a:latin typeface="IBM Plex Sans" panose="020B0604020202020204" pitchFamily="34" charset="0"/>
              </a:rPr>
              <a:t>Développer visuellement des modèles</a:t>
            </a:r>
          </a:p>
          <a:p>
            <a:pPr algn="l" fontAlgn="base"/>
            <a:r>
              <a:rPr lang="fr-FR" b="0" i="0" dirty="0">
                <a:solidFill>
                  <a:srgbClr val="161616"/>
                </a:solidFill>
                <a:effectLst/>
                <a:latin typeface="inherit"/>
              </a:rPr>
              <a:t>Avec le canevas graphique IBM SPSS Modeler, créez un flux d'étapes pour préparer les données et générer des modèles prédictifs. </a:t>
            </a:r>
          </a:p>
          <a:p>
            <a:pPr algn="l" fontAlgn="base"/>
            <a:endParaRPr lang="fr-FR" b="0" i="0" dirty="0">
              <a:solidFill>
                <a:srgbClr val="161616"/>
              </a:solidFill>
              <a:effectLst/>
              <a:latin typeface="inherit"/>
            </a:endParaRPr>
          </a:p>
          <a:p>
            <a:endParaRPr lang="fr-FR" b="1" i="0" dirty="0">
              <a:solidFill>
                <a:srgbClr val="161616"/>
              </a:solidFill>
              <a:effectLst/>
              <a:latin typeface="IBM Plex Sans" panose="020B0604020202020204" pitchFamily="34" charset="0"/>
            </a:endParaRPr>
          </a:p>
          <a:p>
            <a:endParaRPr lang="fr-FR" dirty="0"/>
          </a:p>
        </p:txBody>
      </p:sp>
      <p:pic>
        <p:nvPicPr>
          <p:cNvPr id="4" name="Picture 12" descr="Résultat d’images pour le cloud IBM">
            <a:extLst>
              <a:ext uri="{FF2B5EF4-FFF2-40B4-BE49-F238E27FC236}">
                <a16:creationId xmlns:a16="http://schemas.microsoft.com/office/drawing/2014/main" id="{2CFD19C7-51FD-4A14-10C7-07BB077C1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3907" y="4610743"/>
            <a:ext cx="3242929" cy="19176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Résultat d’images pour ibm cloud">
            <a:extLst>
              <a:ext uri="{FF2B5EF4-FFF2-40B4-BE49-F238E27FC236}">
                <a16:creationId xmlns:a16="http://schemas.microsoft.com/office/drawing/2014/main" id="{E48D4468-CAD4-E3F9-C5C5-507559550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691" y="4526147"/>
            <a:ext cx="324802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67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25A1B-A307-F57D-FF72-37CFF571B65D}"/>
              </a:ext>
            </a:extLst>
          </p:cNvPr>
          <p:cNvSpPr>
            <a:spLocks noGrp="1"/>
          </p:cNvSpPr>
          <p:nvPr>
            <p:ph type="title"/>
          </p:nvPr>
        </p:nvSpPr>
        <p:spPr>
          <a:xfrm>
            <a:off x="1701209" y="318977"/>
            <a:ext cx="9803404" cy="627801"/>
          </a:xfrm>
        </p:spPr>
        <p:txBody>
          <a:bodyPr>
            <a:normAutofit fontScale="90000"/>
          </a:bodyPr>
          <a:lstStyle/>
          <a:p>
            <a:r>
              <a:rPr lang="fr-FR" sz="4000" b="1" dirty="0">
                <a:solidFill>
                  <a:srgbClr val="161616"/>
                </a:solidFill>
                <a:latin typeface="IBM Plex Sans" panose="020B0604020202020204" pitchFamily="34" charset="0"/>
              </a:rPr>
              <a:t>Analytics</a:t>
            </a:r>
            <a:r>
              <a:rPr lang="fr-FR" b="1" i="0" dirty="0">
                <a:solidFill>
                  <a:srgbClr val="161616"/>
                </a:solidFill>
                <a:effectLst/>
                <a:latin typeface="IBM Plex Sans" panose="020B0503050203000203" pitchFamily="34" charset="0"/>
              </a:rPr>
              <a:t> Engine IBM CLOUD</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A48539CA-5D76-9A8E-C83D-B78783B21CCF}"/>
              </a:ext>
            </a:extLst>
          </p:cNvPr>
          <p:cNvSpPr>
            <a:spLocks noGrp="1"/>
          </p:cNvSpPr>
          <p:nvPr>
            <p:ph idx="1"/>
          </p:nvPr>
        </p:nvSpPr>
        <p:spPr>
          <a:xfrm>
            <a:off x="520995" y="1095153"/>
            <a:ext cx="11419368" cy="5550195"/>
          </a:xfrm>
        </p:spPr>
        <p:txBody>
          <a:bodyPr/>
          <a:lstStyle/>
          <a:p>
            <a:pPr marL="0" indent="0">
              <a:buNone/>
            </a:pPr>
            <a:r>
              <a:rPr lang="fr-FR" sz="2800" b="0" i="0" dirty="0">
                <a:solidFill>
                  <a:srgbClr val="161616"/>
                </a:solidFill>
                <a:effectLst/>
                <a:latin typeface="IBM Plex Sans" panose="020B0503050203000203" pitchFamily="34" charset="0"/>
              </a:rPr>
              <a:t>BUT: </a:t>
            </a:r>
          </a:p>
          <a:p>
            <a:pPr marL="0" indent="0">
              <a:buNone/>
            </a:pPr>
            <a:r>
              <a:rPr lang="fr-FR" b="0" i="0" dirty="0">
                <a:solidFill>
                  <a:srgbClr val="161616"/>
                </a:solidFill>
                <a:effectLst/>
                <a:latin typeface="IBM Plex Sans" panose="020B0503050203000203" pitchFamily="34" charset="0"/>
              </a:rPr>
              <a:t>Développez et déployez des applications d'analyse à l'aide d'Apache Spark et d'Apache Hadoop open source. </a:t>
            </a:r>
          </a:p>
          <a:p>
            <a:pPr marL="0" indent="0" algn="l" fontAlgn="base">
              <a:buNone/>
            </a:pPr>
            <a:r>
              <a:rPr lang="fr-FR" b="1" i="0" dirty="0">
                <a:solidFill>
                  <a:srgbClr val="161616"/>
                </a:solidFill>
                <a:effectLst/>
                <a:latin typeface="IBM Plex Sans" panose="020B0503050203000203" pitchFamily="34" charset="0"/>
              </a:rPr>
              <a:t>Lancement et mise à l'échelle de clusters à la demande</a:t>
            </a:r>
          </a:p>
          <a:p>
            <a:pPr algn="l" fontAlgn="base"/>
            <a:r>
              <a:rPr lang="fr-FR" b="0" i="0" dirty="0">
                <a:solidFill>
                  <a:srgbClr val="161616"/>
                </a:solidFill>
                <a:effectLst/>
                <a:latin typeface="inherit"/>
              </a:rPr>
              <a:t>Définissez des clusters en fonction des exigences de votre application en choisissant le package logiciel approprié, la version et la taille du cluster.</a:t>
            </a:r>
          </a:p>
          <a:p>
            <a:pPr marL="0" indent="0" algn="l" fontAlgn="base">
              <a:buNone/>
            </a:pPr>
            <a:r>
              <a:rPr lang="fr-FR" b="1" i="0" dirty="0">
                <a:solidFill>
                  <a:srgbClr val="161616"/>
                </a:solidFill>
                <a:effectLst/>
                <a:latin typeface="IBM Plex Sans" panose="020B0503050203000203" pitchFamily="34" charset="0"/>
              </a:rPr>
              <a:t>Personnalisation de l'environnement</a:t>
            </a:r>
          </a:p>
          <a:p>
            <a:pPr algn="l" fontAlgn="base"/>
            <a:r>
              <a:rPr lang="fr-FR" b="0" i="0" dirty="0">
                <a:solidFill>
                  <a:srgbClr val="161616"/>
                </a:solidFill>
                <a:effectLst/>
                <a:latin typeface="inherit"/>
              </a:rPr>
              <a:t>Personnalisez des clusters avec des bibliothèques d'analyse tierces et des packages, et déployez des charges de travail à partir d'IBM Watson comme IBM Watson Studio et Machine Learning.</a:t>
            </a:r>
          </a:p>
          <a:p>
            <a:pPr marL="0" indent="0" algn="l" fontAlgn="base">
              <a:buNone/>
            </a:pPr>
            <a:r>
              <a:rPr lang="fr-FR" b="1" i="0" dirty="0">
                <a:solidFill>
                  <a:srgbClr val="161616"/>
                </a:solidFill>
                <a:effectLst/>
                <a:latin typeface="IBM Plex Sans" panose="020B0503050203000203" pitchFamily="34" charset="0"/>
              </a:rPr>
              <a:t>Exploitation de la puissance de l'open source</a:t>
            </a:r>
          </a:p>
          <a:p>
            <a:pPr algn="l" fontAlgn="base"/>
            <a:r>
              <a:rPr lang="fr-FR" b="0" i="0" dirty="0">
                <a:solidFill>
                  <a:srgbClr val="161616"/>
                </a:solidFill>
                <a:effectLst/>
                <a:latin typeface="inherit"/>
              </a:rPr>
              <a:t>Appuyez-vous sur une pile Apache Spark et Apache Hadoop compatible </a:t>
            </a:r>
            <a:r>
              <a:rPr lang="fr-FR" b="0" i="0" dirty="0" err="1">
                <a:solidFill>
                  <a:srgbClr val="161616"/>
                </a:solidFill>
                <a:effectLst/>
                <a:latin typeface="inherit"/>
              </a:rPr>
              <a:t>ODPi</a:t>
            </a:r>
            <a:r>
              <a:rPr lang="fr-FR" b="0" i="0" dirty="0">
                <a:solidFill>
                  <a:srgbClr val="161616"/>
                </a:solidFill>
                <a:effectLst/>
                <a:latin typeface="inherit"/>
              </a:rPr>
              <a:t> pour développer des investissements open source. Intégrez des outils d'analyse à l'aide des bibliothèques et des API open source standard.</a:t>
            </a:r>
          </a:p>
          <a:p>
            <a:pPr algn="l" fontAlgn="base"/>
            <a:endParaRPr lang="fr-FR" b="0" i="0" dirty="0">
              <a:solidFill>
                <a:srgbClr val="161616"/>
              </a:solidFill>
              <a:effectLst/>
              <a:latin typeface="inherit"/>
            </a:endParaRPr>
          </a:p>
          <a:p>
            <a:pPr marL="0" indent="0" algn="l" fontAlgn="base">
              <a:buNone/>
            </a:pPr>
            <a:endParaRPr lang="fr-FR" b="0" i="0" dirty="0">
              <a:solidFill>
                <a:srgbClr val="161616"/>
              </a:solidFill>
              <a:effectLst/>
              <a:latin typeface="inherit"/>
            </a:endParaRPr>
          </a:p>
          <a:p>
            <a:pPr marL="0" indent="0">
              <a:buNone/>
            </a:pPr>
            <a:endParaRPr lang="fr-FR" dirty="0"/>
          </a:p>
        </p:txBody>
      </p:sp>
      <p:pic>
        <p:nvPicPr>
          <p:cNvPr id="4" name="Picture 12" descr="Résultat d’images pour le cloud IBM">
            <a:extLst>
              <a:ext uri="{FF2B5EF4-FFF2-40B4-BE49-F238E27FC236}">
                <a16:creationId xmlns:a16="http://schemas.microsoft.com/office/drawing/2014/main" id="{5553BE0C-C1E2-9EC6-1C0B-4CABC8D2A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6261" y="5312426"/>
            <a:ext cx="2254102" cy="13329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Résultat d’images pour ibm cloud">
            <a:extLst>
              <a:ext uri="{FF2B5EF4-FFF2-40B4-BE49-F238E27FC236}">
                <a16:creationId xmlns:a16="http://schemas.microsoft.com/office/drawing/2014/main" id="{FB06E167-8FCB-D113-FB71-6C71F7352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948" y="5354216"/>
            <a:ext cx="2254103" cy="1249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59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80BDF-06FE-2756-EE12-DBD978E872E7}"/>
              </a:ext>
            </a:extLst>
          </p:cNvPr>
          <p:cNvSpPr>
            <a:spLocks noGrp="1"/>
          </p:cNvSpPr>
          <p:nvPr>
            <p:ph type="title"/>
          </p:nvPr>
        </p:nvSpPr>
        <p:spPr>
          <a:xfrm>
            <a:off x="1825072" y="631512"/>
            <a:ext cx="10366928" cy="630532"/>
          </a:xfrm>
        </p:spPr>
        <p:txBody>
          <a:bodyPr>
            <a:normAutofit fontScale="90000"/>
          </a:bodyPr>
          <a:lstStyle/>
          <a:p>
            <a:r>
              <a:rPr lang="fr-FR" b="1" i="0" dirty="0">
                <a:solidFill>
                  <a:srgbClr val="161616"/>
                </a:solidFill>
                <a:effectLst/>
                <a:latin typeface="IBM Plex Sans" panose="020B0503050203000203" pitchFamily="34" charset="0"/>
              </a:rPr>
              <a:t>Streaming Analytics</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E9A11505-687C-7844-B0F7-6F3ED47C4FBA}"/>
              </a:ext>
            </a:extLst>
          </p:cNvPr>
          <p:cNvSpPr>
            <a:spLocks noGrp="1"/>
          </p:cNvSpPr>
          <p:nvPr>
            <p:ph idx="1"/>
          </p:nvPr>
        </p:nvSpPr>
        <p:spPr>
          <a:xfrm>
            <a:off x="204256" y="1067449"/>
            <a:ext cx="11452108" cy="4297495"/>
          </a:xfrm>
        </p:spPr>
        <p:txBody>
          <a:bodyPr/>
          <a:lstStyle/>
          <a:p>
            <a:pPr marL="0" indent="0" algn="l" fontAlgn="base">
              <a:buNone/>
            </a:pPr>
            <a:r>
              <a:rPr lang="fr-FR" b="1" i="0" dirty="0">
                <a:solidFill>
                  <a:srgbClr val="161616"/>
                </a:solidFill>
                <a:effectLst/>
                <a:latin typeface="IBM Plex Sans" panose="020B0503050203000203" pitchFamily="34" charset="0"/>
              </a:rPr>
              <a:t>Analysez des données dynamiques.</a:t>
            </a:r>
          </a:p>
          <a:p>
            <a:pPr algn="l" fontAlgn="base"/>
            <a:r>
              <a:rPr lang="fr-FR" b="0" i="0" dirty="0">
                <a:solidFill>
                  <a:srgbClr val="161616"/>
                </a:solidFill>
                <a:effectLst/>
                <a:latin typeface="inherit"/>
              </a:rPr>
              <a:t>Effectuez l'analyse des données dynamiques en temps réel dans le cadre de votre application IBM Cloud. Le service Streaming Analytics est régi par IBM </a:t>
            </a:r>
            <a:r>
              <a:rPr lang="fr-FR" b="0" i="0" dirty="0" err="1">
                <a:solidFill>
                  <a:srgbClr val="161616"/>
                </a:solidFill>
                <a:effectLst/>
                <a:latin typeface="inherit"/>
              </a:rPr>
              <a:t>Streams</a:t>
            </a:r>
            <a:r>
              <a:rPr lang="fr-FR" b="0" i="0" dirty="0">
                <a:solidFill>
                  <a:srgbClr val="161616"/>
                </a:solidFill>
                <a:effectLst/>
                <a:latin typeface="inherit"/>
              </a:rPr>
              <a:t>, ce qui permet d'analyser des millions d'événements par seconde .</a:t>
            </a:r>
          </a:p>
          <a:p>
            <a:pPr marL="0" indent="0" algn="l" fontAlgn="base">
              <a:buNone/>
            </a:pPr>
            <a:r>
              <a:rPr lang="fr-FR" b="1" i="0" dirty="0">
                <a:solidFill>
                  <a:srgbClr val="161616"/>
                </a:solidFill>
                <a:effectLst/>
                <a:latin typeface="IBM Plex Sans" panose="020B0503050203000203" pitchFamily="34" charset="0"/>
              </a:rPr>
              <a:t>Déployez vos applications IBM </a:t>
            </a:r>
            <a:r>
              <a:rPr lang="fr-FR" b="1" i="0" dirty="0" err="1">
                <a:solidFill>
                  <a:srgbClr val="161616"/>
                </a:solidFill>
                <a:effectLst/>
                <a:latin typeface="IBM Plex Sans" panose="020B0503050203000203" pitchFamily="34" charset="0"/>
              </a:rPr>
              <a:t>Streams</a:t>
            </a:r>
            <a:r>
              <a:rPr lang="fr-FR" b="1" i="0" dirty="0">
                <a:solidFill>
                  <a:srgbClr val="161616"/>
                </a:solidFill>
                <a:effectLst/>
                <a:latin typeface="IBM Plex Sans" panose="020B0503050203000203" pitchFamily="34" charset="0"/>
              </a:rPr>
              <a:t> dans le cloud.</a:t>
            </a:r>
          </a:p>
          <a:p>
            <a:pPr algn="l" fontAlgn="base"/>
            <a:r>
              <a:rPr lang="fr-FR" b="0" i="0" dirty="0">
                <a:solidFill>
                  <a:srgbClr val="161616"/>
                </a:solidFill>
                <a:effectLst/>
                <a:latin typeface="inherit"/>
              </a:rPr>
              <a:t>Déployez vos applications IBM </a:t>
            </a:r>
            <a:r>
              <a:rPr lang="fr-FR" b="0" i="0" dirty="0" err="1">
                <a:solidFill>
                  <a:srgbClr val="161616"/>
                </a:solidFill>
                <a:effectLst/>
                <a:latin typeface="inherit"/>
              </a:rPr>
              <a:t>Streams</a:t>
            </a:r>
            <a:r>
              <a:rPr lang="fr-FR" b="0" i="0" dirty="0">
                <a:solidFill>
                  <a:srgbClr val="161616"/>
                </a:solidFill>
                <a:effectLst/>
                <a:latin typeface="inherit"/>
              </a:rPr>
              <a:t> dans votre instance Streaming Analytics qui s'exécute dans IBM Cloud. IBM </a:t>
            </a:r>
            <a:r>
              <a:rPr lang="fr-FR" b="0" i="0" dirty="0" err="1">
                <a:solidFill>
                  <a:srgbClr val="161616"/>
                </a:solidFill>
                <a:effectLst/>
                <a:latin typeface="inherit"/>
              </a:rPr>
              <a:t>Streams</a:t>
            </a:r>
            <a:r>
              <a:rPr lang="fr-FR" b="0" i="0" dirty="0">
                <a:solidFill>
                  <a:srgbClr val="161616"/>
                </a:solidFill>
                <a:effectLst/>
                <a:latin typeface="inherit"/>
              </a:rPr>
              <a:t> peut traiter de très hauts débits de données .</a:t>
            </a:r>
          </a:p>
          <a:p>
            <a:pPr marL="0" indent="0" algn="l" fontAlgn="base">
              <a:buNone/>
            </a:pPr>
            <a:endParaRPr lang="fr-FR" dirty="0">
              <a:solidFill>
                <a:srgbClr val="161616"/>
              </a:solidFill>
              <a:latin typeface="inherit"/>
            </a:endParaRPr>
          </a:p>
          <a:p>
            <a:pPr marL="0" indent="0" algn="l" fontAlgn="base">
              <a:buNone/>
            </a:pPr>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endParaRPr lang="fr-FR" dirty="0"/>
          </a:p>
        </p:txBody>
      </p:sp>
      <p:pic>
        <p:nvPicPr>
          <p:cNvPr id="13314" name="Picture 2" descr="Streams dans les notebooks Python de Watson Studio">
            <a:extLst>
              <a:ext uri="{FF2B5EF4-FFF2-40B4-BE49-F238E27FC236}">
                <a16:creationId xmlns:a16="http://schemas.microsoft.com/office/drawing/2014/main" id="{6178D452-C426-7E1D-BDEB-12F277CD4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160" y="2871318"/>
            <a:ext cx="4063022" cy="38909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Résultat d’images pour le cloud IBM">
            <a:extLst>
              <a:ext uri="{FF2B5EF4-FFF2-40B4-BE49-F238E27FC236}">
                <a16:creationId xmlns:a16="http://schemas.microsoft.com/office/drawing/2014/main" id="{C3184AAB-536C-A505-F193-E9451335A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155" y="3665984"/>
            <a:ext cx="2751046" cy="162678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Afficher l’image source">
            <a:extLst>
              <a:ext uri="{FF2B5EF4-FFF2-40B4-BE49-F238E27FC236}">
                <a16:creationId xmlns:a16="http://schemas.microsoft.com/office/drawing/2014/main" id="{6D9379D4-D27E-BD48-3195-F78642CF7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380" y="3488774"/>
            <a:ext cx="17526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69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1E7E9-B42E-1C08-066C-94962BEAAF4C}"/>
              </a:ext>
            </a:extLst>
          </p:cNvPr>
          <p:cNvSpPr>
            <a:spLocks noGrp="1"/>
          </p:cNvSpPr>
          <p:nvPr>
            <p:ph type="title"/>
          </p:nvPr>
        </p:nvSpPr>
        <p:spPr>
          <a:xfrm>
            <a:off x="1552353" y="624110"/>
            <a:ext cx="9952259" cy="790020"/>
          </a:xfrm>
        </p:spPr>
        <p:txBody>
          <a:bodyPr>
            <a:normAutofit fontScale="90000"/>
          </a:bodyPr>
          <a:lstStyle/>
          <a:p>
            <a:r>
              <a:rPr lang="fr-FR" b="1" i="0" dirty="0">
                <a:solidFill>
                  <a:srgbClr val="161616"/>
                </a:solidFill>
                <a:effectLst/>
                <a:latin typeface="IBM Plex Sans" panose="020B0503050203000203" pitchFamily="34" charset="0"/>
              </a:rPr>
              <a:t>IBM Cognos Dashboard Embedded</a:t>
            </a:r>
            <a:br>
              <a:rPr lang="fr-FR" b="1" i="0" dirty="0">
                <a:solidFill>
                  <a:srgbClr val="161616"/>
                </a:solidFill>
                <a:effectLst/>
                <a:latin typeface="IBM Plex Sans" panose="020B0503050203000203" pitchFamily="34" charset="0"/>
              </a:rPr>
            </a:br>
            <a:r>
              <a:rPr lang="fr-FR" b="1" i="0" dirty="0">
                <a:solidFill>
                  <a:srgbClr val="161616"/>
                </a:solidFill>
                <a:effectLst/>
                <a:latin typeface="IBM Plex Sans" panose="020B0503050203000203" pitchFamily="34" charset="0"/>
              </a:rPr>
              <a:t> </a:t>
            </a:r>
            <a:endParaRPr lang="fr-FR" dirty="0"/>
          </a:p>
        </p:txBody>
      </p:sp>
      <p:sp>
        <p:nvSpPr>
          <p:cNvPr id="3" name="Espace réservé du contenu 2">
            <a:extLst>
              <a:ext uri="{FF2B5EF4-FFF2-40B4-BE49-F238E27FC236}">
                <a16:creationId xmlns:a16="http://schemas.microsoft.com/office/drawing/2014/main" id="{C7704234-10EC-BF90-C813-D81AFB5BFF08}"/>
              </a:ext>
            </a:extLst>
          </p:cNvPr>
          <p:cNvSpPr>
            <a:spLocks noGrp="1"/>
          </p:cNvSpPr>
          <p:nvPr>
            <p:ph idx="1"/>
          </p:nvPr>
        </p:nvSpPr>
        <p:spPr>
          <a:xfrm>
            <a:off x="520995" y="1318437"/>
            <a:ext cx="11451265" cy="5358810"/>
          </a:xfrm>
        </p:spPr>
        <p:txBody>
          <a:bodyPr/>
          <a:lstStyle/>
          <a:p>
            <a:pPr marL="0" indent="0">
              <a:buNone/>
            </a:pPr>
            <a:r>
              <a:rPr lang="fr-FR" b="1" i="0" dirty="0">
                <a:solidFill>
                  <a:srgbClr val="161616"/>
                </a:solidFill>
                <a:effectLst/>
                <a:latin typeface="IBM Plex Sans" panose="020B0503050203000203" pitchFamily="34" charset="0"/>
              </a:rPr>
              <a:t>Connexion active aux données sous-jacentes</a:t>
            </a:r>
          </a:p>
          <a:p>
            <a:r>
              <a:rPr lang="fr-FR" b="0" i="0" dirty="0">
                <a:solidFill>
                  <a:srgbClr val="161616"/>
                </a:solidFill>
                <a:effectLst/>
                <a:latin typeface="IBM Plex Sans" panose="020B0503050203000203" pitchFamily="34" charset="0"/>
              </a:rPr>
              <a:t>Des tableaux de bord interactifs génèrent des visualisations directement à partir de vos données en temps réel.</a:t>
            </a:r>
            <a:endParaRPr lang="fr-FR" b="1" dirty="0">
              <a:solidFill>
                <a:srgbClr val="161616"/>
              </a:solidFill>
              <a:latin typeface="IBM Plex Sans" panose="020B0503050203000203" pitchFamily="34" charset="0"/>
            </a:endParaRPr>
          </a:p>
          <a:p>
            <a:pPr marL="0" indent="0">
              <a:buNone/>
            </a:pPr>
            <a:r>
              <a:rPr lang="fr-FR" b="1" i="0" dirty="0">
                <a:solidFill>
                  <a:srgbClr val="161616"/>
                </a:solidFill>
                <a:effectLst/>
                <a:latin typeface="IBM Plex Sans" panose="020B0503050203000203" pitchFamily="34" charset="0"/>
              </a:rPr>
              <a:t>Création intelligente de visualisations</a:t>
            </a:r>
          </a:p>
          <a:p>
            <a:pPr marL="0" indent="0">
              <a:buNone/>
            </a:pPr>
            <a:r>
              <a:rPr lang="fr-FR" b="0" i="0" dirty="0">
                <a:solidFill>
                  <a:srgbClr val="161616"/>
                </a:solidFill>
                <a:effectLst/>
                <a:latin typeface="IBM Plex Sans" panose="020B0503050203000203" pitchFamily="34" charset="0"/>
              </a:rPr>
              <a:t>Des fonctionnalités d'analyse de données intelligentes et de visualisation permettent aux utilisateurs de reconnaître des significations et des modèles sous-jacents dans leurs données.</a:t>
            </a:r>
          </a:p>
          <a:p>
            <a:pPr marL="0" indent="0" algn="l" fontAlgn="base">
              <a:buNone/>
            </a:pPr>
            <a:r>
              <a:rPr lang="fr-FR" b="1" i="0" dirty="0">
                <a:solidFill>
                  <a:srgbClr val="161616"/>
                </a:solidFill>
                <a:effectLst/>
                <a:latin typeface="IBM Plex Sans" panose="020B0503050203000203" pitchFamily="34" charset="0"/>
              </a:rPr>
              <a:t>Exploration de données interactive</a:t>
            </a:r>
          </a:p>
          <a:p>
            <a:pPr algn="l" fontAlgn="base"/>
            <a:r>
              <a:rPr lang="fr-FR" b="0" i="0" dirty="0">
                <a:solidFill>
                  <a:srgbClr val="161616"/>
                </a:solidFill>
                <a:effectLst/>
                <a:latin typeface="inherit"/>
              </a:rPr>
              <a:t>Exploration possible des données à l'aide de filtres et de chemins de navigation.</a:t>
            </a:r>
          </a:p>
          <a:p>
            <a:pPr marL="0" indent="0" fontAlgn="base">
              <a:buNone/>
            </a:pPr>
            <a:r>
              <a:rPr lang="fr-FR" b="1" i="0" dirty="0">
                <a:solidFill>
                  <a:srgbClr val="161616"/>
                </a:solidFill>
                <a:effectLst/>
                <a:latin typeface="IBM Plex Sans" panose="020B0503050203000203" pitchFamily="34" charset="0"/>
              </a:rPr>
              <a:t>Intégration dans votre application</a:t>
            </a:r>
          </a:p>
          <a:p>
            <a:pPr marL="0" indent="0" fontAlgn="base">
              <a:buNone/>
            </a:pPr>
            <a:r>
              <a:rPr lang="fr-FR" b="0" i="0" dirty="0">
                <a:solidFill>
                  <a:srgbClr val="161616"/>
                </a:solidFill>
                <a:effectLst/>
                <a:latin typeface="IBM Plex Sans" panose="020B0503050203000203" pitchFamily="34" charset="0"/>
              </a:rPr>
              <a:t>Etant donné que les tableaux de bord sont entièrement imbriqués, ils sont intégrés dans le contexte de votre application, favorisant ainsi l'implication des utilisateurs.</a:t>
            </a:r>
            <a:endParaRPr lang="fr-FR" b="1" i="0" dirty="0">
              <a:solidFill>
                <a:srgbClr val="161616"/>
              </a:solidFill>
              <a:effectLst/>
              <a:latin typeface="IBM Plex Sans" panose="020B0503050203000203" pitchFamily="34" charset="0"/>
            </a:endParaRPr>
          </a:p>
          <a:p>
            <a:pPr marL="0" indent="0" algn="l" fontAlgn="base">
              <a:buNone/>
            </a:pPr>
            <a:endParaRPr lang="fr-FR" b="0" i="0" dirty="0">
              <a:solidFill>
                <a:srgbClr val="161616"/>
              </a:solidFill>
              <a:effectLst/>
              <a:latin typeface="inherit"/>
            </a:endParaRPr>
          </a:p>
          <a:p>
            <a:pPr marL="0" indent="0">
              <a:buNone/>
            </a:pPr>
            <a:endParaRPr lang="fr-FR" b="1" dirty="0">
              <a:solidFill>
                <a:srgbClr val="161616"/>
              </a:solidFill>
              <a:latin typeface="IBM Plex Sans" panose="020B0503050203000203" pitchFamily="34" charset="0"/>
            </a:endParaRPr>
          </a:p>
          <a:p>
            <a:pPr marL="0" indent="0">
              <a:buNone/>
            </a:pPr>
            <a:endParaRPr lang="fr-FR" b="1" i="0" dirty="0">
              <a:solidFill>
                <a:srgbClr val="161616"/>
              </a:solidFill>
              <a:effectLst/>
              <a:latin typeface="IBM Plex Sans" panose="020B0503050203000203" pitchFamily="34" charset="0"/>
            </a:endParaRPr>
          </a:p>
          <a:p>
            <a:endParaRPr lang="fr-FR" b="1" i="0" dirty="0">
              <a:solidFill>
                <a:srgbClr val="161616"/>
              </a:solidFill>
              <a:effectLst/>
              <a:latin typeface="IBM Plex Sans" panose="020B0503050203000203" pitchFamily="34" charset="0"/>
            </a:endParaRPr>
          </a:p>
          <a:p>
            <a:pPr marL="0" indent="0">
              <a:buNone/>
            </a:pPr>
            <a:endParaRPr lang="fr-FR" b="1" i="0" dirty="0">
              <a:solidFill>
                <a:srgbClr val="161616"/>
              </a:solidFill>
              <a:effectLst/>
              <a:latin typeface="IBM Plex Sans" panose="020B0503050203000203" pitchFamily="34" charset="0"/>
            </a:endParaRPr>
          </a:p>
          <a:p>
            <a:endParaRPr lang="fr-FR" dirty="0"/>
          </a:p>
        </p:txBody>
      </p:sp>
      <p:sp>
        <p:nvSpPr>
          <p:cNvPr id="4" name="Rectangle 1">
            <a:extLst>
              <a:ext uri="{FF2B5EF4-FFF2-40B4-BE49-F238E27FC236}">
                <a16:creationId xmlns:a16="http://schemas.microsoft.com/office/drawing/2014/main" id="{67FE72DD-0629-6021-9CF9-FA7087483B09}"/>
              </a:ext>
            </a:extLst>
          </p:cNvPr>
          <p:cNvSpPr>
            <a:spLocks noChangeArrowheads="1"/>
          </p:cNvSpPr>
          <p:nvPr/>
        </p:nvSpPr>
        <p:spPr bwMode="auto">
          <a:xfrm>
            <a:off x="988828" y="4362570"/>
            <a:ext cx="65" cy="32316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Résultat d’images pour cloud ibm watson">
            <a:extLst>
              <a:ext uri="{FF2B5EF4-FFF2-40B4-BE49-F238E27FC236}">
                <a16:creationId xmlns:a16="http://schemas.microsoft.com/office/drawing/2014/main" id="{18206456-3D42-15CF-F111-CFDB040A3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661" y="5430648"/>
            <a:ext cx="1895083" cy="12465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Résultat d’images pour le cloud IBM">
            <a:extLst>
              <a:ext uri="{FF2B5EF4-FFF2-40B4-BE49-F238E27FC236}">
                <a16:creationId xmlns:a16="http://schemas.microsoft.com/office/drawing/2014/main" id="{45276EF3-3C21-A623-E17C-D50789AE4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969" y="5231219"/>
            <a:ext cx="2751046" cy="162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9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45EB9-F2C8-32C3-D0D5-2643AB61ACC4}"/>
              </a:ext>
            </a:extLst>
          </p:cNvPr>
          <p:cNvSpPr>
            <a:spLocks noGrp="1"/>
          </p:cNvSpPr>
          <p:nvPr>
            <p:ph type="ctrTitle"/>
          </p:nvPr>
        </p:nvSpPr>
        <p:spPr>
          <a:xfrm>
            <a:off x="3628141" y="2514598"/>
            <a:ext cx="8915399" cy="2262781"/>
          </a:xfrm>
        </p:spPr>
        <p:txBody>
          <a:bodyPr/>
          <a:lstStyle/>
          <a:p>
            <a:r>
              <a:rPr lang="fr-FR" dirty="0"/>
              <a:t>CLOUD IBM DEVOPS </a:t>
            </a:r>
          </a:p>
        </p:txBody>
      </p:sp>
      <p:pic>
        <p:nvPicPr>
          <p:cNvPr id="2050" name="Picture 2" descr="Résultat d’images pour DEVOPS">
            <a:extLst>
              <a:ext uri="{FF2B5EF4-FFF2-40B4-BE49-F238E27FC236}">
                <a16:creationId xmlns:a16="http://schemas.microsoft.com/office/drawing/2014/main" id="{019E3D3E-6468-4223-138A-9B14C9827307}"/>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274827" y="468041"/>
            <a:ext cx="5491163" cy="2955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 d’images pour cloud ibm watson">
            <a:extLst>
              <a:ext uri="{FF2B5EF4-FFF2-40B4-BE49-F238E27FC236}">
                <a16:creationId xmlns:a16="http://schemas.microsoft.com/office/drawing/2014/main" id="{FCD4106B-5537-CA9C-8FAD-DBFFFD48E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610" y="5154064"/>
            <a:ext cx="2481119" cy="16320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Résultat d’images pour le cloud IBM">
            <a:extLst>
              <a:ext uri="{FF2B5EF4-FFF2-40B4-BE49-F238E27FC236}">
                <a16:creationId xmlns:a16="http://schemas.microsoft.com/office/drawing/2014/main" id="{95E9EB29-E314-4DA5-5B81-0855116E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690" y="5090271"/>
            <a:ext cx="2751046" cy="162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99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CB1C48-C26E-5490-2681-4F2F8FF083E2}"/>
              </a:ext>
            </a:extLst>
          </p:cNvPr>
          <p:cNvSpPr>
            <a:spLocks noGrp="1"/>
          </p:cNvSpPr>
          <p:nvPr>
            <p:ph type="title"/>
          </p:nvPr>
        </p:nvSpPr>
        <p:spPr>
          <a:xfrm>
            <a:off x="1675717" y="182818"/>
            <a:ext cx="10122379" cy="1280890"/>
          </a:xfrm>
        </p:spPr>
        <p:txBody>
          <a:bodyPr/>
          <a:lstStyle/>
          <a:p>
            <a:r>
              <a:rPr lang="fr-FR" b="1" i="0" dirty="0">
                <a:solidFill>
                  <a:srgbClr val="161616"/>
                </a:solidFill>
                <a:effectLst/>
                <a:latin typeface="IBM Plex Sans" panose="020B0503050203000203" pitchFamily="34" charset="0"/>
              </a:rPr>
              <a:t>Python Flask App et  python </a:t>
            </a:r>
            <a:r>
              <a:rPr lang="fr-FR" b="1" i="0" dirty="0" err="1">
                <a:solidFill>
                  <a:srgbClr val="161616"/>
                </a:solidFill>
                <a:effectLst/>
                <a:latin typeface="IBM Plex Sans" panose="020B0503050203000203" pitchFamily="34" charset="0"/>
              </a:rPr>
              <a:t>django</a:t>
            </a:r>
            <a:r>
              <a:rPr lang="fr-FR" b="1" i="0" dirty="0">
                <a:solidFill>
                  <a:srgbClr val="161616"/>
                </a:solidFill>
                <a:effectLst/>
                <a:latin typeface="IBM Plex Sans" panose="020B0503050203000203" pitchFamily="34" charset="0"/>
              </a:rPr>
              <a:t> App   </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59734409-4B5E-5F41-5C50-4B3C15380661}"/>
              </a:ext>
            </a:extLst>
          </p:cNvPr>
          <p:cNvSpPr>
            <a:spLocks noGrp="1"/>
          </p:cNvSpPr>
          <p:nvPr>
            <p:ph idx="1"/>
          </p:nvPr>
        </p:nvSpPr>
        <p:spPr>
          <a:xfrm>
            <a:off x="498815" y="992040"/>
            <a:ext cx="11097586" cy="5443869"/>
          </a:xfrm>
        </p:spPr>
        <p:txBody>
          <a:bodyPr/>
          <a:lstStyle/>
          <a:p>
            <a:pPr marL="0" indent="0" algn="l" fontAlgn="base">
              <a:buNone/>
            </a:pPr>
            <a:r>
              <a:rPr lang="fr-FR" b="1" i="0" dirty="0">
                <a:effectLst/>
                <a:latin typeface="IBM Plex Sans" panose="020B0503050203000203" pitchFamily="34" charset="0"/>
              </a:rPr>
              <a:t>Python FLASK APP </a:t>
            </a:r>
          </a:p>
          <a:p>
            <a:pPr algn="l" fontAlgn="base"/>
            <a:r>
              <a:rPr lang="fr-FR" b="0" i="0" dirty="0">
                <a:effectLst/>
                <a:latin typeface="IBM Plex Sans" panose="020B0503050203000203" pitchFamily="34" charset="0"/>
              </a:rPr>
              <a:t>Ce kit de démarrage est préconfiguré en tant que </a:t>
            </a:r>
            <a:r>
              <a:rPr lang="fr-FR" b="0" i="0" dirty="0" err="1">
                <a:effectLst/>
                <a:latin typeface="IBM Plex Sans" panose="020B0503050203000203" pitchFamily="34" charset="0"/>
              </a:rPr>
              <a:t>microservice</a:t>
            </a:r>
            <a:r>
              <a:rPr lang="fr-FR" b="0" i="0" dirty="0">
                <a:effectLst/>
                <a:latin typeface="IBM Plex Sans" panose="020B0503050203000203" pitchFamily="34" charset="0"/>
              </a:rPr>
              <a:t> avec Flask. </a:t>
            </a:r>
          </a:p>
          <a:p>
            <a:pPr algn="l" fontAlgn="base"/>
            <a:r>
              <a:rPr lang="fr-FR" b="0" i="0" dirty="0">
                <a:effectLst/>
                <a:latin typeface="IBM Plex Sans" panose="020B0503050203000203" pitchFamily="34" charset="0"/>
              </a:rPr>
              <a:t>Ajoutez des services, générez et téléchargez le code, utilisez l'interface CLI d'IBM Cloud </a:t>
            </a:r>
            <a:r>
              <a:rPr lang="fr-FR" b="0" i="0" dirty="0" err="1">
                <a:effectLst/>
                <a:latin typeface="IBM Plex Sans" panose="020B0503050203000203" pitchFamily="34" charset="0"/>
              </a:rPr>
              <a:t>Developer</a:t>
            </a:r>
            <a:r>
              <a:rPr lang="fr-FR" b="0" i="0" dirty="0">
                <a:effectLst/>
                <a:latin typeface="IBM Plex Sans" panose="020B0503050203000203" pitchFamily="34" charset="0"/>
              </a:rPr>
              <a:t> Tools pour exécuter et déboguer localement, puis déployez sur </a:t>
            </a:r>
            <a:r>
              <a:rPr lang="fr-FR" b="0" i="0" dirty="0" err="1">
                <a:effectLst/>
                <a:latin typeface="IBM Plex Sans" panose="020B0503050203000203" pitchFamily="34" charset="0"/>
              </a:rPr>
              <a:t>Kubernetes</a:t>
            </a:r>
            <a:r>
              <a:rPr lang="fr-FR" b="0" i="0" dirty="0">
                <a:effectLst/>
                <a:latin typeface="IBM Plex Sans" panose="020B0503050203000203" pitchFamily="34" charset="0"/>
              </a:rPr>
              <a:t>, Cloud </a:t>
            </a:r>
            <a:r>
              <a:rPr lang="fr-FR" b="0" i="0" dirty="0" err="1">
                <a:effectLst/>
                <a:latin typeface="IBM Plex Sans" panose="020B0503050203000203" pitchFamily="34" charset="0"/>
              </a:rPr>
              <a:t>Foundry</a:t>
            </a:r>
            <a:r>
              <a:rPr lang="fr-FR" b="0" i="0" dirty="0">
                <a:effectLst/>
                <a:latin typeface="IBM Plex Sans" panose="020B0503050203000203" pitchFamily="34" charset="0"/>
              </a:rPr>
              <a:t> ou un pipeline DevOps.</a:t>
            </a:r>
          </a:p>
          <a:p>
            <a:pPr marL="0" indent="0" algn="l" fontAlgn="base">
              <a:buNone/>
            </a:pPr>
            <a:r>
              <a:rPr lang="fr-FR" b="1" dirty="0">
                <a:latin typeface="IBM Plex Sans" panose="020B0503050203000203" pitchFamily="34" charset="0"/>
              </a:rPr>
              <a:t>Python Django APP </a:t>
            </a:r>
          </a:p>
          <a:p>
            <a:pPr algn="l" fontAlgn="base"/>
            <a:r>
              <a:rPr lang="fr-FR" dirty="0">
                <a:latin typeface="IBM Plex Sans" panose="020B0503050203000203" pitchFamily="34" charset="0"/>
              </a:rPr>
              <a:t>Ce kit </a:t>
            </a:r>
            <a:r>
              <a:rPr lang="fr-FR" b="0" i="0" dirty="0">
                <a:effectLst/>
                <a:latin typeface="IBM Plex Sans" panose="020B0503050203000203" pitchFamily="34" charset="0"/>
              </a:rPr>
              <a:t>de démarrage est préconfiguré en tant que </a:t>
            </a:r>
            <a:r>
              <a:rPr lang="fr-FR" b="0" i="0" dirty="0" err="1">
                <a:effectLst/>
                <a:latin typeface="IBM Plex Sans" panose="020B0503050203000203" pitchFamily="34" charset="0"/>
              </a:rPr>
              <a:t>microservice</a:t>
            </a:r>
            <a:r>
              <a:rPr lang="fr-FR" b="0" i="0" dirty="0">
                <a:effectLst/>
                <a:latin typeface="IBM Plex Sans" panose="020B0503050203000203" pitchFamily="34" charset="0"/>
              </a:rPr>
              <a:t> avec Django.</a:t>
            </a:r>
          </a:p>
          <a:p>
            <a:pPr algn="l" fontAlgn="base"/>
            <a:r>
              <a:rPr lang="fr-FR" b="0" i="0" dirty="0">
                <a:effectLst/>
                <a:latin typeface="IBM Plex Sans" panose="020B0503050203000203" pitchFamily="34" charset="0"/>
              </a:rPr>
              <a:t> Ajoutez des services, générez et téléchargez le code, utilisez l'interface CLI d'IBM Cloud </a:t>
            </a:r>
            <a:r>
              <a:rPr lang="fr-FR" b="0" i="0" dirty="0" err="1">
                <a:effectLst/>
                <a:latin typeface="IBM Plex Sans" panose="020B0503050203000203" pitchFamily="34" charset="0"/>
              </a:rPr>
              <a:t>Developer</a:t>
            </a:r>
            <a:r>
              <a:rPr lang="fr-FR" b="0" i="0" dirty="0">
                <a:effectLst/>
                <a:latin typeface="IBM Plex Sans" panose="020B0503050203000203" pitchFamily="34" charset="0"/>
              </a:rPr>
              <a:t> Tools pour exécuter et déboguer localement, puis déployez sur </a:t>
            </a:r>
            <a:r>
              <a:rPr lang="fr-FR" b="0" i="0" dirty="0" err="1">
                <a:effectLst/>
                <a:latin typeface="IBM Plex Sans" panose="020B0503050203000203" pitchFamily="34" charset="0"/>
              </a:rPr>
              <a:t>Kubernetes</a:t>
            </a:r>
            <a:r>
              <a:rPr lang="fr-FR" b="0" i="0" dirty="0">
                <a:effectLst/>
                <a:latin typeface="IBM Plex Sans" panose="020B0503050203000203" pitchFamily="34" charset="0"/>
              </a:rPr>
              <a:t>, Cloud </a:t>
            </a:r>
            <a:r>
              <a:rPr lang="fr-FR" b="0" i="0" dirty="0" err="1">
                <a:effectLst/>
                <a:latin typeface="IBM Plex Sans" panose="020B0503050203000203" pitchFamily="34" charset="0"/>
              </a:rPr>
              <a:t>Foundry</a:t>
            </a:r>
            <a:r>
              <a:rPr lang="fr-FR" b="0" i="0" dirty="0">
                <a:effectLst/>
                <a:latin typeface="IBM Plex Sans" panose="020B0503050203000203" pitchFamily="34" charset="0"/>
              </a:rPr>
              <a:t> ou un pipeline DevOps.</a:t>
            </a:r>
          </a:p>
          <a:p>
            <a:endParaRPr lang="fr-FR" dirty="0"/>
          </a:p>
        </p:txBody>
      </p:sp>
      <p:pic>
        <p:nvPicPr>
          <p:cNvPr id="3074" name="Picture 2" descr="Résultat d’images pour Python Flask App ibm logo">
            <a:extLst>
              <a:ext uri="{FF2B5EF4-FFF2-40B4-BE49-F238E27FC236}">
                <a16:creationId xmlns:a16="http://schemas.microsoft.com/office/drawing/2014/main" id="{D21A7372-3BDA-FF3F-983C-51A7BBC12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516" y="4921938"/>
            <a:ext cx="3274880" cy="17489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ésultat d’images pour Python django  App ibm logo">
            <a:extLst>
              <a:ext uri="{FF2B5EF4-FFF2-40B4-BE49-F238E27FC236}">
                <a16:creationId xmlns:a16="http://schemas.microsoft.com/office/drawing/2014/main" id="{7B5F57AA-58B7-CA69-2889-76DEBBDC8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132" y="4809634"/>
            <a:ext cx="2907582" cy="1626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Résultat d’images pour le cloud IBM">
            <a:extLst>
              <a:ext uri="{FF2B5EF4-FFF2-40B4-BE49-F238E27FC236}">
                <a16:creationId xmlns:a16="http://schemas.microsoft.com/office/drawing/2014/main" id="{B5F4CE84-780C-7C1D-AC03-AEA6B79C35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2379" y="654485"/>
            <a:ext cx="1877413" cy="111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46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9A96D5-04AB-D735-7CD0-04F6366E7A89}"/>
              </a:ext>
            </a:extLst>
          </p:cNvPr>
          <p:cNvSpPr>
            <a:spLocks noGrp="1"/>
          </p:cNvSpPr>
          <p:nvPr>
            <p:ph type="title"/>
          </p:nvPr>
        </p:nvSpPr>
        <p:spPr>
          <a:xfrm>
            <a:off x="1701209" y="446567"/>
            <a:ext cx="9803403" cy="627321"/>
          </a:xfrm>
        </p:spPr>
        <p:txBody>
          <a:bodyPr>
            <a:normAutofit fontScale="90000"/>
          </a:bodyPr>
          <a:lstStyle/>
          <a:p>
            <a:r>
              <a:rPr lang="fr-FR" b="1" i="0" dirty="0">
                <a:solidFill>
                  <a:srgbClr val="161616"/>
                </a:solidFill>
                <a:effectLst/>
                <a:latin typeface="IBM Plex Sans" panose="020B0503050203000203" pitchFamily="34" charset="0"/>
              </a:rPr>
              <a:t>                     App Configuration</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9062EFF4-A810-4E1F-C7F0-A5BA536231DA}"/>
              </a:ext>
            </a:extLst>
          </p:cNvPr>
          <p:cNvSpPr>
            <a:spLocks noGrp="1"/>
          </p:cNvSpPr>
          <p:nvPr>
            <p:ph idx="1"/>
          </p:nvPr>
        </p:nvSpPr>
        <p:spPr>
          <a:xfrm>
            <a:off x="290549" y="1265274"/>
            <a:ext cx="11610901" cy="5507665"/>
          </a:xfrm>
        </p:spPr>
        <p:txBody>
          <a:bodyPr/>
          <a:lstStyle/>
          <a:p>
            <a:r>
              <a:rPr lang="fr-FR" b="0" i="0" dirty="0">
                <a:solidFill>
                  <a:srgbClr val="161616"/>
                </a:solidFill>
                <a:effectLst/>
                <a:latin typeface="IBM Plex Sans" panose="020B0503050203000203" pitchFamily="34" charset="0"/>
              </a:rPr>
              <a:t>IBM Cloud App Configuration est un service centralisé de gestion et de configuration des fonctions pour les applications Web et mobiles, les </a:t>
            </a:r>
            <a:r>
              <a:rPr lang="fr-FR" b="0" i="0" dirty="0" err="1">
                <a:solidFill>
                  <a:srgbClr val="161616"/>
                </a:solidFill>
                <a:effectLst/>
                <a:latin typeface="IBM Plex Sans" panose="020B0503050203000203" pitchFamily="34" charset="0"/>
              </a:rPr>
              <a:t>microservices</a:t>
            </a:r>
            <a:r>
              <a:rPr lang="fr-FR" b="0" i="0" dirty="0">
                <a:solidFill>
                  <a:srgbClr val="161616"/>
                </a:solidFill>
                <a:effectLst/>
                <a:latin typeface="IBM Plex Sans" panose="020B0503050203000203" pitchFamily="34" charset="0"/>
              </a:rPr>
              <a:t> et les environnements distribués.</a:t>
            </a:r>
          </a:p>
          <a:p>
            <a:pPr marL="0" indent="0" algn="l" fontAlgn="base">
              <a:buNone/>
            </a:pPr>
            <a:r>
              <a:rPr lang="fr-FR" b="1" i="0" dirty="0">
                <a:solidFill>
                  <a:srgbClr val="161616"/>
                </a:solidFill>
                <a:effectLst/>
                <a:latin typeface="IBM Plex Sans" panose="020B0503050203000203" pitchFamily="34" charset="0"/>
              </a:rPr>
              <a:t>Configuration centralisée</a:t>
            </a:r>
          </a:p>
          <a:p>
            <a:pPr algn="l" fontAlgn="base"/>
            <a:r>
              <a:rPr lang="fr-FR" b="0" i="0" dirty="0">
                <a:solidFill>
                  <a:srgbClr val="161616"/>
                </a:solidFill>
                <a:effectLst/>
                <a:latin typeface="inherit"/>
              </a:rPr>
              <a:t>Configurez plusieurs ressources réparties à partir d'un emplacement central.</a:t>
            </a:r>
          </a:p>
          <a:p>
            <a:pPr marL="0" indent="0" algn="l" fontAlgn="base">
              <a:buNone/>
            </a:pPr>
            <a:r>
              <a:rPr lang="fr-FR" b="1" i="0" dirty="0">
                <a:solidFill>
                  <a:srgbClr val="161616"/>
                </a:solidFill>
                <a:effectLst/>
                <a:latin typeface="IBM Plex Sans" panose="020B0503050203000203" pitchFamily="34" charset="0"/>
              </a:rPr>
              <a:t>Lancement noir</a:t>
            </a:r>
          </a:p>
          <a:p>
            <a:pPr algn="l" fontAlgn="base"/>
            <a:r>
              <a:rPr lang="fr-FR" b="0" i="0" dirty="0">
                <a:solidFill>
                  <a:srgbClr val="161616"/>
                </a:solidFill>
                <a:effectLst/>
                <a:latin typeface="inherit"/>
              </a:rPr>
              <a:t>Incluez les fonctions qui ne sont pas prêtes pour le lancement dans vos déploiements et les activer lorsqu'elles sont prêtes.</a:t>
            </a:r>
          </a:p>
          <a:p>
            <a:pPr marL="0" indent="0" algn="l" fontAlgn="base">
              <a:buNone/>
            </a:pPr>
            <a:r>
              <a:rPr lang="fr-FR" b="1" i="0" dirty="0">
                <a:solidFill>
                  <a:srgbClr val="161616"/>
                </a:solidFill>
                <a:effectLst/>
                <a:latin typeface="IBM Plex Sans" panose="020B0503050203000203" pitchFamily="34" charset="0"/>
              </a:rPr>
              <a:t>Fonctions segmentées</a:t>
            </a:r>
          </a:p>
          <a:p>
            <a:pPr algn="l" fontAlgn="base"/>
            <a:r>
              <a:rPr lang="fr-FR" b="0" i="0" dirty="0">
                <a:solidFill>
                  <a:srgbClr val="161616"/>
                </a:solidFill>
                <a:effectLst/>
                <a:latin typeface="inherit"/>
              </a:rPr>
              <a:t>Activer les fonctions pour différents segments à différents moments, ou modifier les fonctions par segment. </a:t>
            </a:r>
          </a:p>
          <a:p>
            <a:pPr marL="0" indent="0" algn="l" fontAlgn="base">
              <a:buNone/>
            </a:pPr>
            <a:r>
              <a:rPr lang="fr-FR" b="1" i="0" dirty="0">
                <a:solidFill>
                  <a:srgbClr val="161616"/>
                </a:solidFill>
                <a:effectLst/>
                <a:latin typeface="IBM Plex Sans" panose="020B0503050203000203" pitchFamily="34" charset="0"/>
              </a:rPr>
              <a:t>Le déploiement du dispositif est découplé des déploiements</a:t>
            </a:r>
          </a:p>
          <a:p>
            <a:pPr algn="l" fontAlgn="base"/>
            <a:r>
              <a:rPr lang="fr-FR" b="0" i="0" dirty="0" err="1">
                <a:solidFill>
                  <a:srgbClr val="161616"/>
                </a:solidFill>
                <a:effectLst/>
                <a:latin typeface="inherit"/>
              </a:rPr>
              <a:t>Déploylez</a:t>
            </a:r>
            <a:r>
              <a:rPr lang="fr-FR" b="0" i="0" dirty="0">
                <a:solidFill>
                  <a:srgbClr val="161616"/>
                </a:solidFill>
                <a:effectLst/>
                <a:latin typeface="inherit"/>
              </a:rPr>
              <a:t> les fonctions et les configurations sans nécessiter de nouveaux déploiements de code.</a:t>
            </a:r>
          </a:p>
          <a:p>
            <a:pPr marL="0" indent="0" algn="l" fontAlgn="base">
              <a:buNone/>
            </a:pPr>
            <a:r>
              <a:rPr lang="fr-FR" b="1" i="0" dirty="0">
                <a:solidFill>
                  <a:srgbClr val="161616"/>
                </a:solidFill>
                <a:effectLst/>
                <a:latin typeface="IBM Plex Sans" panose="020B0503050203000203" pitchFamily="34" charset="0"/>
              </a:rPr>
              <a:t>Rappel automatique</a:t>
            </a:r>
          </a:p>
          <a:p>
            <a:pPr algn="l" fontAlgn="base"/>
            <a:r>
              <a:rPr lang="fr-FR" b="0" i="0" dirty="0">
                <a:solidFill>
                  <a:srgbClr val="161616"/>
                </a:solidFill>
                <a:effectLst/>
                <a:latin typeface="inherit"/>
              </a:rPr>
              <a:t>Rétrogradé instantanément des fonctions problématiques en activant des indicateurs de fonction dans le tableau de bord du nuage de configuration d'application.</a:t>
            </a:r>
          </a:p>
          <a:p>
            <a:pPr marL="0" indent="0" algn="l" fontAlgn="base">
              <a:buNone/>
            </a:pPr>
            <a:endParaRPr lang="fr-FR" b="0" i="0" dirty="0">
              <a:solidFill>
                <a:srgbClr val="161616"/>
              </a:solidFill>
              <a:effectLst/>
              <a:latin typeface="inherit"/>
            </a:endParaRPr>
          </a:p>
          <a:p>
            <a:pPr marL="0" indent="0" algn="l" fontAlgn="base">
              <a:buNone/>
            </a:pPr>
            <a:endParaRPr lang="fr-FR" b="0" i="0" dirty="0">
              <a:solidFill>
                <a:srgbClr val="161616"/>
              </a:solidFill>
              <a:effectLst/>
              <a:latin typeface="inherit"/>
            </a:endParaRPr>
          </a:p>
          <a:p>
            <a:pPr marL="0" indent="0" algn="l" fontAlgn="base">
              <a:buNone/>
            </a:pPr>
            <a:endParaRPr lang="fr-FR" b="0" i="0" dirty="0">
              <a:solidFill>
                <a:srgbClr val="161616"/>
              </a:solidFill>
              <a:effectLst/>
              <a:latin typeface="inherit"/>
            </a:endParaRPr>
          </a:p>
          <a:p>
            <a:pPr marL="0" indent="0" algn="l" fontAlgn="base">
              <a:buNone/>
            </a:pPr>
            <a:endParaRPr lang="fr-FR" b="0" i="0" dirty="0">
              <a:solidFill>
                <a:srgbClr val="161616"/>
              </a:solidFill>
              <a:effectLst/>
              <a:latin typeface="inherit"/>
            </a:endParaRPr>
          </a:p>
          <a:p>
            <a:pPr marL="0" indent="0">
              <a:buNone/>
            </a:pPr>
            <a:endParaRPr lang="fr-FR" b="0" i="0" dirty="0">
              <a:solidFill>
                <a:srgbClr val="161616"/>
              </a:solidFill>
              <a:effectLst/>
              <a:latin typeface="IBM Plex Sans" panose="020B0503050203000203" pitchFamily="34" charset="0"/>
            </a:endParaRPr>
          </a:p>
        </p:txBody>
      </p:sp>
      <p:pic>
        <p:nvPicPr>
          <p:cNvPr id="4" name="Picture 12" descr="Résultat d’images pour le cloud IBM">
            <a:extLst>
              <a:ext uri="{FF2B5EF4-FFF2-40B4-BE49-F238E27FC236}">
                <a16:creationId xmlns:a16="http://schemas.microsoft.com/office/drawing/2014/main" id="{22E3AC89-2637-8D38-CBA0-DE0C64107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0871" y="1711842"/>
            <a:ext cx="2103741" cy="124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31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06E0A-6D27-4262-F4C4-E256C83E9E64}"/>
              </a:ext>
            </a:extLst>
          </p:cNvPr>
          <p:cNvSpPr>
            <a:spLocks noGrp="1"/>
          </p:cNvSpPr>
          <p:nvPr>
            <p:ph type="title"/>
          </p:nvPr>
        </p:nvSpPr>
        <p:spPr>
          <a:xfrm>
            <a:off x="1411111" y="338667"/>
            <a:ext cx="11164711" cy="1566333"/>
          </a:xfrm>
        </p:spPr>
        <p:txBody>
          <a:bodyPr>
            <a:normAutofit fontScale="90000"/>
          </a:bodyPr>
          <a:lstStyle/>
          <a:p>
            <a:pPr fontAlgn="base"/>
            <a:r>
              <a:rPr lang="fr-FR" b="1" i="0" dirty="0" err="1">
                <a:solidFill>
                  <a:srgbClr val="161616"/>
                </a:solidFill>
                <a:effectLst/>
                <a:latin typeface="inherit"/>
              </a:rPr>
              <a:t>Continuous</a:t>
            </a:r>
            <a:r>
              <a:rPr lang="fr-FR" b="1" i="0" dirty="0">
                <a:solidFill>
                  <a:srgbClr val="161616"/>
                </a:solidFill>
                <a:effectLst/>
                <a:latin typeface="inherit"/>
              </a:rPr>
              <a:t> Delivery</a:t>
            </a:r>
            <a:br>
              <a:rPr lang="fr-FR" b="1" i="0" dirty="0">
                <a:solidFill>
                  <a:srgbClr val="161616"/>
                </a:solidFill>
                <a:effectLst/>
                <a:latin typeface="inherit"/>
              </a:rPr>
            </a:br>
            <a:br>
              <a:rPr lang="fr-FR" b="0" i="0" dirty="0">
                <a:solidFill>
                  <a:srgbClr val="161616"/>
                </a:solidFill>
                <a:effectLst/>
                <a:latin typeface="inherit"/>
              </a:rPr>
            </a:br>
            <a:endParaRPr lang="fr-FR" dirty="0"/>
          </a:p>
        </p:txBody>
      </p:sp>
      <p:sp>
        <p:nvSpPr>
          <p:cNvPr id="3" name="ZoneTexte 2">
            <a:extLst>
              <a:ext uri="{FF2B5EF4-FFF2-40B4-BE49-F238E27FC236}">
                <a16:creationId xmlns:a16="http://schemas.microsoft.com/office/drawing/2014/main" id="{F3159D5D-2204-3448-2C11-832FC46978D8}"/>
              </a:ext>
            </a:extLst>
          </p:cNvPr>
          <p:cNvSpPr txBox="1"/>
          <p:nvPr/>
        </p:nvSpPr>
        <p:spPr>
          <a:xfrm>
            <a:off x="242710" y="948266"/>
            <a:ext cx="11706579" cy="6555641"/>
          </a:xfrm>
          <a:prstGeom prst="rect">
            <a:avLst/>
          </a:prstGeom>
          <a:noFill/>
        </p:spPr>
        <p:txBody>
          <a:bodyPr wrap="square" rtlCol="0">
            <a:spAutoFit/>
          </a:bodyPr>
          <a:lstStyle/>
          <a:p>
            <a:pPr algn="l" fontAlgn="base"/>
            <a:r>
              <a:rPr lang="fr-FR" sz="2000" b="1" i="0" dirty="0">
                <a:solidFill>
                  <a:srgbClr val="161616"/>
                </a:solidFill>
                <a:effectLst/>
                <a:latin typeface="IBM Plex Sans" panose="020B0503050203000203" pitchFamily="34" charset="0"/>
              </a:rPr>
              <a:t>                 Créez une chaîne d'outils DevOps intégrée</a:t>
            </a:r>
            <a:r>
              <a:rPr lang="fr-FR" b="1" i="0" dirty="0">
                <a:solidFill>
                  <a:srgbClr val="161616"/>
                </a:solidFill>
                <a:effectLst/>
                <a:latin typeface="IBM Plex Sans" panose="020B0503050203000203" pitchFamily="34" charset="0"/>
              </a:rPr>
              <a:t>.</a:t>
            </a:r>
          </a:p>
          <a:p>
            <a:pPr algn="l" fontAlgn="base"/>
            <a:r>
              <a:rPr lang="fr-FR" sz="2000" b="0" i="0" dirty="0">
                <a:solidFill>
                  <a:srgbClr val="161616"/>
                </a:solidFill>
                <a:effectLst/>
                <a:latin typeface="inherit"/>
              </a:rPr>
              <a:t>Les chaînes d'outils fournissent un ensemble d'outils intégré vous permettant de générer, </a:t>
            </a:r>
          </a:p>
          <a:p>
            <a:pPr algn="l" fontAlgn="base"/>
            <a:r>
              <a:rPr lang="fr-FR" sz="2000" b="0" i="0" dirty="0">
                <a:solidFill>
                  <a:srgbClr val="161616"/>
                </a:solidFill>
                <a:effectLst/>
                <a:latin typeface="inherit"/>
              </a:rPr>
              <a:t>déployer et gérer vos applications.</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Distribuez en continu à l'aide d'un pipeline automatisé.</a:t>
            </a:r>
          </a:p>
          <a:p>
            <a:pPr algn="l" fontAlgn="base"/>
            <a:r>
              <a:rPr lang="fr-FR" b="0" i="0" dirty="0">
                <a:solidFill>
                  <a:srgbClr val="161616"/>
                </a:solidFill>
                <a:effectLst/>
                <a:latin typeface="inherit"/>
              </a:rPr>
              <a:t>Générez, testez et déployez de manière reproductible en intervenant le moins possible. Soyez prêt à lancer en production à tout moment.</a:t>
            </a:r>
          </a:p>
          <a:p>
            <a:pPr algn="l" fontAlgn="base"/>
            <a:r>
              <a:rPr lang="fr-FR" b="1" i="0" dirty="0">
                <a:solidFill>
                  <a:srgbClr val="161616"/>
                </a:solidFill>
                <a:effectLst/>
                <a:latin typeface="IBM Plex Sans" panose="020B0503050203000203" pitchFamily="34" charset="0"/>
              </a:rPr>
              <a:t>Editez votre code de n'importe où.</a:t>
            </a:r>
          </a:p>
          <a:p>
            <a:pPr algn="l" fontAlgn="base"/>
            <a:r>
              <a:rPr lang="fr-FR" b="0" i="0" dirty="0">
                <a:solidFill>
                  <a:srgbClr val="161616"/>
                </a:solidFill>
                <a:effectLst/>
                <a:latin typeface="inherit"/>
              </a:rPr>
              <a:t>Vous pouvez choisir d'utiliser l'environnement Web intégré </a:t>
            </a:r>
            <a:r>
              <a:rPr lang="fr-FR" b="0" i="0" dirty="0" err="1">
                <a:solidFill>
                  <a:srgbClr val="161616"/>
                </a:solidFill>
                <a:effectLst/>
                <a:latin typeface="inherit"/>
              </a:rPr>
              <a:t>Built</a:t>
            </a:r>
            <a:r>
              <a:rPr lang="fr-FR" b="0" i="0" dirty="0">
                <a:solidFill>
                  <a:srgbClr val="161616"/>
                </a:solidFill>
                <a:effectLst/>
                <a:latin typeface="inherit"/>
              </a:rPr>
              <a:t> on Eclipse Orion.</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Améliorez la qualité via Insights.</a:t>
            </a:r>
          </a:p>
          <a:p>
            <a:pPr algn="l" fontAlgn="base"/>
            <a:r>
              <a:rPr lang="fr-FR" b="0" i="0" dirty="0">
                <a:solidFill>
                  <a:srgbClr val="161616"/>
                </a:solidFill>
                <a:effectLst/>
                <a:latin typeface="inherit"/>
              </a:rPr>
              <a:t>Décryptez le statut de génération, les résultats d'examen de la sécurité, la couverture de code et la couverture de test pour déterminer si vous devez promouvoir votre application vers l'environnement suivant. </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Git Repos et Issue </a:t>
            </a:r>
            <a:r>
              <a:rPr lang="fr-FR" b="1" i="0" dirty="0" err="1">
                <a:solidFill>
                  <a:srgbClr val="161616"/>
                </a:solidFill>
                <a:effectLst/>
                <a:latin typeface="IBM Plex Sans" panose="020B0503050203000203" pitchFamily="34" charset="0"/>
              </a:rPr>
              <a:t>Tracking</a:t>
            </a:r>
            <a:endParaRPr lang="fr-FR" b="1" i="0" dirty="0">
              <a:solidFill>
                <a:srgbClr val="161616"/>
              </a:solidFill>
              <a:effectLst/>
              <a:latin typeface="IBM Plex Sans" panose="020B0503050203000203" pitchFamily="34" charset="0"/>
            </a:endParaRPr>
          </a:p>
          <a:p>
            <a:pPr algn="l" fontAlgn="base"/>
            <a:r>
              <a:rPr lang="fr-FR" b="0" i="0" dirty="0">
                <a:solidFill>
                  <a:srgbClr val="161616"/>
                </a:solidFill>
                <a:effectLst/>
                <a:latin typeface="inherit"/>
              </a:rPr>
              <a:t>Gérez votre code source et assurez le suivi de votre travail à l'aide de Git Repos and Issue </a:t>
            </a:r>
            <a:r>
              <a:rPr lang="fr-FR" b="0" i="0" dirty="0" err="1">
                <a:solidFill>
                  <a:srgbClr val="161616"/>
                </a:solidFill>
                <a:effectLst/>
                <a:latin typeface="inherit"/>
              </a:rPr>
              <a:t>Tracking</a:t>
            </a:r>
            <a:r>
              <a:rPr lang="fr-FR" b="0" i="0" dirty="0">
                <a:solidFill>
                  <a:srgbClr val="161616"/>
                </a:solidFill>
                <a:effectLst/>
                <a:latin typeface="inherit"/>
              </a:rPr>
              <a:t> hébergé par IBM et basé sur </a:t>
            </a:r>
            <a:r>
              <a:rPr lang="fr-FR" b="0" i="0" dirty="0" err="1">
                <a:solidFill>
                  <a:srgbClr val="161616"/>
                </a:solidFill>
                <a:effectLst/>
                <a:latin typeface="inherit"/>
              </a:rPr>
              <a:t>GitLab</a:t>
            </a:r>
            <a:r>
              <a:rPr lang="fr-FR" b="0" i="0" dirty="0">
                <a:solidFill>
                  <a:srgbClr val="161616"/>
                </a:solidFill>
                <a:effectLst/>
                <a:latin typeface="inherit"/>
              </a:rPr>
              <a:t> Community Edition.</a:t>
            </a: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endParaRPr lang="fr-FR" dirty="0"/>
          </a:p>
        </p:txBody>
      </p:sp>
      <p:pic>
        <p:nvPicPr>
          <p:cNvPr id="5" name="Picture 12" descr="Résultat d’images pour le cloud IBM">
            <a:extLst>
              <a:ext uri="{FF2B5EF4-FFF2-40B4-BE49-F238E27FC236}">
                <a16:creationId xmlns:a16="http://schemas.microsoft.com/office/drawing/2014/main" id="{406CD128-1C51-9BFF-05E8-5E31F1DC8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321" y="338667"/>
            <a:ext cx="2201136" cy="130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188BE2-2E4A-90EB-6C52-6F221FA38FCD}"/>
              </a:ext>
            </a:extLst>
          </p:cNvPr>
          <p:cNvSpPr>
            <a:spLocks noGrp="1"/>
          </p:cNvSpPr>
          <p:nvPr>
            <p:ph type="title"/>
          </p:nvPr>
        </p:nvSpPr>
        <p:spPr>
          <a:xfrm>
            <a:off x="1704622" y="624110"/>
            <a:ext cx="9799989" cy="741846"/>
          </a:xfrm>
        </p:spPr>
        <p:txBody>
          <a:bodyPr>
            <a:normAutofit fontScale="90000"/>
          </a:bodyPr>
          <a:lstStyle/>
          <a:p>
            <a:r>
              <a:rPr lang="fr-FR" b="1" i="0" dirty="0">
                <a:solidFill>
                  <a:srgbClr val="161616"/>
                </a:solidFill>
                <a:effectLst/>
                <a:latin typeface="IBM Plex Sans" panose="020B0503050203000203" pitchFamily="34" charset="0"/>
              </a:rPr>
              <a:t>App Configuration</a:t>
            </a:r>
            <a:br>
              <a:rPr lang="fr-FR" b="1" i="0" dirty="0">
                <a:solidFill>
                  <a:srgbClr val="161616"/>
                </a:solidFill>
                <a:effectLst/>
                <a:latin typeface="IBM Plex Sans" panose="020B0503050203000203" pitchFamily="34" charset="0"/>
              </a:rPr>
            </a:br>
            <a:endParaRPr lang="fr-FR" dirty="0"/>
          </a:p>
        </p:txBody>
      </p:sp>
      <p:sp>
        <p:nvSpPr>
          <p:cNvPr id="3" name="ZoneTexte 2">
            <a:extLst>
              <a:ext uri="{FF2B5EF4-FFF2-40B4-BE49-F238E27FC236}">
                <a16:creationId xmlns:a16="http://schemas.microsoft.com/office/drawing/2014/main" id="{D5490BFB-8E93-D69A-AD7D-7B498068F66E}"/>
              </a:ext>
            </a:extLst>
          </p:cNvPr>
          <p:cNvSpPr txBox="1"/>
          <p:nvPr/>
        </p:nvSpPr>
        <p:spPr>
          <a:xfrm>
            <a:off x="282222" y="1196622"/>
            <a:ext cx="12192000" cy="8156079"/>
          </a:xfrm>
          <a:prstGeom prst="rect">
            <a:avLst/>
          </a:prstGeom>
          <a:noFill/>
        </p:spPr>
        <p:txBody>
          <a:bodyPr wrap="square" rtlCol="0">
            <a:spAutoFit/>
          </a:bodyPr>
          <a:lstStyle/>
          <a:p>
            <a:pPr algn="l" fontAlgn="base"/>
            <a:r>
              <a:rPr lang="fr-FR" sz="2000" b="1" i="0" dirty="0">
                <a:solidFill>
                  <a:srgbClr val="161616"/>
                </a:solidFill>
                <a:effectLst/>
                <a:latin typeface="IBM Plex Sans" panose="020B0503050203000203" pitchFamily="34" charset="0"/>
              </a:rPr>
              <a:t>Configuration centralisée</a:t>
            </a:r>
          </a:p>
          <a:p>
            <a:pPr algn="l" fontAlgn="base"/>
            <a:r>
              <a:rPr lang="fr-FR" sz="2000" b="0" i="0" dirty="0">
                <a:solidFill>
                  <a:srgbClr val="161616"/>
                </a:solidFill>
                <a:effectLst/>
                <a:latin typeface="inherit"/>
              </a:rPr>
              <a:t>Configurez plusieurs ressources réparties à partir d'un emplacement central.</a:t>
            </a:r>
          </a:p>
          <a:p>
            <a:pPr algn="l" fontAlgn="base"/>
            <a:r>
              <a:rPr lang="fr-FR" sz="2400" b="1" i="0" dirty="0">
                <a:solidFill>
                  <a:srgbClr val="161616"/>
                </a:solidFill>
                <a:effectLst/>
                <a:latin typeface="IBM Plex Sans" panose="020B0503050203000203" pitchFamily="34" charset="0"/>
              </a:rPr>
              <a:t>Lancement noir</a:t>
            </a:r>
          </a:p>
          <a:p>
            <a:pPr algn="l" fontAlgn="base"/>
            <a:r>
              <a:rPr lang="fr-FR" sz="2000" b="0" i="0" dirty="0">
                <a:solidFill>
                  <a:srgbClr val="161616"/>
                </a:solidFill>
                <a:effectLst/>
                <a:latin typeface="inherit"/>
              </a:rPr>
              <a:t>Incluez les fonctions qui ne sont pas prêtes pour le lancement dans vos déploiements et les activer lorsqu'elles </a:t>
            </a:r>
          </a:p>
          <a:p>
            <a:pPr algn="l" fontAlgn="base"/>
            <a:r>
              <a:rPr lang="fr-FR" sz="2000" b="0" i="0" dirty="0">
                <a:solidFill>
                  <a:srgbClr val="161616"/>
                </a:solidFill>
                <a:effectLst/>
                <a:latin typeface="inherit"/>
              </a:rPr>
              <a:t>sont prêtes. </a:t>
            </a:r>
          </a:p>
          <a:p>
            <a:pPr algn="l" fontAlgn="base"/>
            <a:r>
              <a:rPr lang="fr-FR" sz="2000" b="1" i="0" dirty="0">
                <a:solidFill>
                  <a:srgbClr val="161616"/>
                </a:solidFill>
                <a:effectLst/>
                <a:latin typeface="IBM Plex Sans" panose="020B0503050203000203" pitchFamily="34" charset="0"/>
              </a:rPr>
              <a:t>Fonctions segmentées</a:t>
            </a:r>
          </a:p>
          <a:p>
            <a:pPr algn="l" fontAlgn="base"/>
            <a:r>
              <a:rPr lang="fr-FR" sz="2000" b="0" i="0" dirty="0">
                <a:solidFill>
                  <a:srgbClr val="161616"/>
                </a:solidFill>
                <a:effectLst/>
                <a:latin typeface="inherit"/>
              </a:rPr>
              <a:t>Activer les fonctions pour différents segments à différents moments, ou modifier les fonctions par segment. Les propriétaires d'application peuvent affiner les applications pour les utilisateurs, et les ingénieurs DevOps peuvent disposer d'un contrôle granulaire sur les configurations d'environnement.</a:t>
            </a:r>
          </a:p>
          <a:p>
            <a:pPr algn="l" fontAlgn="base"/>
            <a:endParaRPr lang="fr-FR" sz="2000" b="0" i="0" dirty="0">
              <a:solidFill>
                <a:srgbClr val="161616"/>
              </a:solidFill>
              <a:effectLst/>
              <a:latin typeface="inherit"/>
            </a:endParaRPr>
          </a:p>
          <a:p>
            <a:pPr algn="l" fontAlgn="base"/>
            <a:r>
              <a:rPr lang="fr-FR" sz="2000" b="1" i="0" dirty="0">
                <a:solidFill>
                  <a:srgbClr val="161616"/>
                </a:solidFill>
                <a:effectLst/>
                <a:latin typeface="IBM Plex Sans" panose="020B0503050203000203" pitchFamily="34" charset="0"/>
              </a:rPr>
              <a:t>Le déploiement du dispositif est découplé des déploiements</a:t>
            </a:r>
          </a:p>
          <a:p>
            <a:pPr algn="l" fontAlgn="base"/>
            <a:r>
              <a:rPr lang="fr-FR" sz="2000" b="0" i="0" dirty="0">
                <a:solidFill>
                  <a:srgbClr val="161616"/>
                </a:solidFill>
                <a:effectLst/>
                <a:latin typeface="inherit"/>
              </a:rPr>
              <a:t>Déployez les fonctions et les configurations sans nécessiter de nouveaux déploiements de code. </a:t>
            </a:r>
          </a:p>
          <a:p>
            <a:pPr algn="l" fontAlgn="base"/>
            <a:endParaRPr lang="fr-FR" sz="2000" dirty="0">
              <a:solidFill>
                <a:srgbClr val="161616"/>
              </a:solidFill>
              <a:latin typeface="inherit"/>
            </a:endParaRPr>
          </a:p>
          <a:p>
            <a:pPr algn="l" fontAlgn="base"/>
            <a:r>
              <a:rPr lang="fr-FR" sz="2000" b="1" i="0" dirty="0">
                <a:solidFill>
                  <a:srgbClr val="161616"/>
                </a:solidFill>
                <a:effectLst/>
                <a:latin typeface="IBM Plex Sans" panose="020B0503050203000203" pitchFamily="34" charset="0"/>
              </a:rPr>
              <a:t>Rappel automatique</a:t>
            </a:r>
          </a:p>
          <a:p>
            <a:pPr algn="l" fontAlgn="base"/>
            <a:r>
              <a:rPr lang="fr-FR" sz="2000" b="0" i="0" dirty="0">
                <a:solidFill>
                  <a:srgbClr val="161616"/>
                </a:solidFill>
                <a:effectLst/>
                <a:latin typeface="inherit"/>
              </a:rPr>
              <a:t>Rétrogradé instantanément des fonctions problématiques en activant des indicateurs de fonction dans le tableau de bord du nuage de configuration d'application.</a:t>
            </a:r>
          </a:p>
          <a:p>
            <a:br>
              <a:rPr lang="fr-FR" sz="2000" dirty="0">
                <a:effectLst/>
                <a:latin typeface="inherit"/>
              </a:rPr>
            </a:br>
            <a:endParaRPr lang="fr-FR" sz="2000" b="0" i="0" dirty="0">
              <a:solidFill>
                <a:srgbClr val="161616"/>
              </a:solidFill>
              <a:effectLst/>
              <a:latin typeface="inherit"/>
            </a:endParaRPr>
          </a:p>
          <a:p>
            <a:pPr algn="l" fontAlgn="base"/>
            <a:endParaRPr lang="fr-FR" sz="2000" b="0" i="0" dirty="0">
              <a:solidFill>
                <a:srgbClr val="161616"/>
              </a:solidFill>
              <a:effectLst/>
              <a:latin typeface="inherit"/>
            </a:endParaRPr>
          </a:p>
          <a:p>
            <a:pPr algn="l" fontAlgn="base"/>
            <a:endParaRPr lang="fr-FR" sz="2000" b="0" i="0" dirty="0">
              <a:solidFill>
                <a:srgbClr val="161616"/>
              </a:solidFill>
              <a:effectLst/>
              <a:latin typeface="inherit"/>
            </a:endParaRPr>
          </a:p>
          <a:p>
            <a:pPr algn="l" fontAlgn="base"/>
            <a:endParaRPr lang="fr-FR" sz="2000" b="0" i="0" dirty="0">
              <a:solidFill>
                <a:srgbClr val="161616"/>
              </a:solidFill>
              <a:effectLst/>
              <a:latin typeface="inherit"/>
            </a:endParaRPr>
          </a:p>
          <a:p>
            <a:pPr algn="l" fontAlgn="base"/>
            <a:endParaRPr lang="fr-FR" sz="2000" b="0" i="0" dirty="0">
              <a:solidFill>
                <a:srgbClr val="161616"/>
              </a:solidFill>
              <a:effectLst/>
              <a:latin typeface="inherit"/>
            </a:endParaRPr>
          </a:p>
          <a:p>
            <a:pPr algn="l" fontAlgn="base"/>
            <a:endParaRPr lang="fr-FR" sz="2000" b="0" i="0" dirty="0">
              <a:solidFill>
                <a:srgbClr val="161616"/>
              </a:solidFill>
              <a:effectLst/>
              <a:latin typeface="inherit"/>
            </a:endParaRPr>
          </a:p>
          <a:p>
            <a:pPr algn="l" fontAlgn="base"/>
            <a:endParaRPr lang="fr-FR" sz="2400" b="0" i="0" dirty="0">
              <a:solidFill>
                <a:srgbClr val="161616"/>
              </a:solidFill>
              <a:effectLst/>
              <a:latin typeface="inherit"/>
            </a:endParaRPr>
          </a:p>
          <a:p>
            <a:pPr algn="l" fontAlgn="base"/>
            <a:endParaRPr lang="fr-FR" b="0" i="0" dirty="0">
              <a:solidFill>
                <a:srgbClr val="161616"/>
              </a:solidFill>
              <a:effectLst/>
              <a:latin typeface="inherit"/>
            </a:endParaRPr>
          </a:p>
          <a:p>
            <a:endParaRPr lang="fr-FR" dirty="0"/>
          </a:p>
        </p:txBody>
      </p:sp>
      <p:pic>
        <p:nvPicPr>
          <p:cNvPr id="4" name="Picture 12" descr="Résultat d’images pour le cloud IBM">
            <a:extLst>
              <a:ext uri="{FF2B5EF4-FFF2-40B4-BE49-F238E27FC236}">
                <a16:creationId xmlns:a16="http://schemas.microsoft.com/office/drawing/2014/main" id="{C16FA6D7-4CB3-17E5-AD79-F8C08DE6C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077" y="624110"/>
            <a:ext cx="2201136" cy="130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6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86ED5DA-4DED-AB43-7AB0-F4BF0699B07C}"/>
              </a:ext>
            </a:extLst>
          </p:cNvPr>
          <p:cNvSpPr>
            <a:spLocks noGrp="1"/>
          </p:cNvSpPr>
          <p:nvPr>
            <p:ph type="ctrTitle"/>
          </p:nvPr>
        </p:nvSpPr>
        <p:spPr>
          <a:xfrm>
            <a:off x="1727976" y="1403110"/>
            <a:ext cx="8915399" cy="2262781"/>
          </a:xfrm>
        </p:spPr>
        <p:txBody>
          <a:bodyPr/>
          <a:lstStyle/>
          <a:p>
            <a:r>
              <a:rPr lang="fr-FR" dirty="0"/>
              <a:t>Base  de  données  cloud</a:t>
            </a:r>
          </a:p>
        </p:txBody>
      </p:sp>
      <p:sp>
        <p:nvSpPr>
          <p:cNvPr id="5" name="Sous-titre 4">
            <a:extLst>
              <a:ext uri="{FF2B5EF4-FFF2-40B4-BE49-F238E27FC236}">
                <a16:creationId xmlns:a16="http://schemas.microsoft.com/office/drawing/2014/main" id="{83B6D60A-6E5B-3685-193F-EE1748766DC2}"/>
              </a:ext>
            </a:extLst>
          </p:cNvPr>
          <p:cNvSpPr>
            <a:spLocks noGrp="1"/>
          </p:cNvSpPr>
          <p:nvPr>
            <p:ph type="subTitle" idx="1"/>
          </p:nvPr>
        </p:nvSpPr>
        <p:spPr>
          <a:xfrm>
            <a:off x="5943416" y="6256910"/>
            <a:ext cx="8915399" cy="1126283"/>
          </a:xfrm>
        </p:spPr>
        <p:txBody>
          <a:bodyPr/>
          <a:lstStyle/>
          <a:p>
            <a:endParaRPr lang="fr-FR" dirty="0"/>
          </a:p>
        </p:txBody>
      </p:sp>
      <p:pic>
        <p:nvPicPr>
          <p:cNvPr id="18434" name="Picture 2" descr="Résultat d’images pour base de données">
            <a:extLst>
              <a:ext uri="{FF2B5EF4-FFF2-40B4-BE49-F238E27FC236}">
                <a16:creationId xmlns:a16="http://schemas.microsoft.com/office/drawing/2014/main" id="{88927B5F-7BF6-4CB9-0985-AC3F764AA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790" y="4256383"/>
            <a:ext cx="2381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Résultat d’images pour base de données">
            <a:extLst>
              <a:ext uri="{FF2B5EF4-FFF2-40B4-BE49-F238E27FC236}">
                <a16:creationId xmlns:a16="http://schemas.microsoft.com/office/drawing/2014/main" id="{692E9BF0-3C9D-EE63-76BC-093B28961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762" y="4259359"/>
            <a:ext cx="23622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Résultat d’images pour base de données">
            <a:extLst>
              <a:ext uri="{FF2B5EF4-FFF2-40B4-BE49-F238E27FC236}">
                <a16:creationId xmlns:a16="http://schemas.microsoft.com/office/drawing/2014/main" id="{6D468459-AEA1-90FD-E34E-17028F2F4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887" y="460135"/>
            <a:ext cx="25717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Résultat d’images pour le cloud IBM">
            <a:extLst>
              <a:ext uri="{FF2B5EF4-FFF2-40B4-BE49-F238E27FC236}">
                <a16:creationId xmlns:a16="http://schemas.microsoft.com/office/drawing/2014/main" id="{D6A23AED-2EC0-9BC4-B50E-48F4D8FE8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8419" y="4375713"/>
            <a:ext cx="2785729" cy="164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43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894C7A5-763F-DEF7-13CD-2C16C1B768FB}"/>
              </a:ext>
            </a:extLst>
          </p:cNvPr>
          <p:cNvSpPr>
            <a:spLocks noGrp="1"/>
          </p:cNvSpPr>
          <p:nvPr>
            <p:ph type="title"/>
          </p:nvPr>
        </p:nvSpPr>
        <p:spPr>
          <a:xfrm>
            <a:off x="1541722" y="188175"/>
            <a:ext cx="9261142" cy="1280890"/>
          </a:xfrm>
        </p:spPr>
        <p:txBody>
          <a:bodyPr/>
          <a:lstStyle/>
          <a:p>
            <a:r>
              <a:rPr lang="fr-FR" dirty="0"/>
              <a:t>Définition du cloud  </a:t>
            </a:r>
          </a:p>
        </p:txBody>
      </p:sp>
      <p:sp>
        <p:nvSpPr>
          <p:cNvPr id="5" name="Espace réservé du contenu 4">
            <a:extLst>
              <a:ext uri="{FF2B5EF4-FFF2-40B4-BE49-F238E27FC236}">
                <a16:creationId xmlns:a16="http://schemas.microsoft.com/office/drawing/2014/main" id="{343A5FDF-F05A-DD46-1630-76E1F1F2B902}"/>
              </a:ext>
            </a:extLst>
          </p:cNvPr>
          <p:cNvSpPr>
            <a:spLocks noGrp="1"/>
          </p:cNvSpPr>
          <p:nvPr>
            <p:ph idx="1"/>
          </p:nvPr>
        </p:nvSpPr>
        <p:spPr>
          <a:xfrm>
            <a:off x="882502" y="1254642"/>
            <a:ext cx="10622110" cy="4656580"/>
          </a:xfrm>
        </p:spPr>
        <p:txBody>
          <a:bodyPr>
            <a:normAutofit/>
          </a:bodyPr>
          <a:lstStyle/>
          <a:p>
            <a:r>
              <a:rPr lang="fr-FR" sz="2400" b="0" i="0" dirty="0">
                <a:solidFill>
                  <a:srgbClr val="222222"/>
                </a:solidFill>
                <a:effectLst/>
                <a:latin typeface="-apple-system"/>
              </a:rPr>
              <a:t>Le terme « cloud » désigne les serveurs accessibles sur Internet, ainsi que les logiciels et bases de données qui fonctionnent sur ces serveurs. Les serveurs situés dans le cloud sont hébergés au sein de </a:t>
            </a:r>
            <a:r>
              <a:rPr lang="fr-FR" sz="2400" dirty="0">
                <a:solidFill>
                  <a:srgbClr val="222222"/>
                </a:solidFill>
                <a:latin typeface="-apple-system"/>
                <a:hlinkClick r:id="rId2">
                  <a:extLst>
                    <a:ext uri="{A12FA001-AC4F-418D-AE19-62706E023703}">
                      <ahyp:hlinkClr xmlns:ahyp="http://schemas.microsoft.com/office/drawing/2018/hyperlinkcolor" val="tx"/>
                    </a:ext>
                  </a:extLst>
                </a:hlinkClick>
              </a:rPr>
              <a:t>datacenters</a:t>
            </a:r>
            <a:r>
              <a:rPr lang="fr-FR" sz="2400" dirty="0">
                <a:solidFill>
                  <a:srgbClr val="222222"/>
                </a:solidFill>
                <a:latin typeface="-apple-system"/>
              </a:rPr>
              <a:t> </a:t>
            </a:r>
            <a:r>
              <a:rPr lang="fr-FR" sz="2400" b="0" i="0" dirty="0">
                <a:solidFill>
                  <a:srgbClr val="222222"/>
                </a:solidFill>
                <a:effectLst/>
                <a:latin typeface="-apple-system"/>
              </a:rPr>
              <a:t>répartis dans le monde entier. </a:t>
            </a:r>
          </a:p>
          <a:p>
            <a:r>
              <a:rPr lang="fr-FR" sz="2400" b="0" i="0" dirty="0">
                <a:solidFill>
                  <a:srgbClr val="222222"/>
                </a:solidFill>
                <a:effectLst/>
                <a:latin typeface="-apple-system"/>
              </a:rPr>
              <a:t>L'utilisation du cloud </a:t>
            </a:r>
            <a:r>
              <a:rPr lang="fr-FR" sz="2400" b="0" i="0" dirty="0" err="1">
                <a:solidFill>
                  <a:srgbClr val="222222"/>
                </a:solidFill>
                <a:effectLst/>
                <a:latin typeface="-apple-system"/>
              </a:rPr>
              <a:t>computing</a:t>
            </a:r>
            <a:r>
              <a:rPr lang="fr-FR" sz="2400" b="0" i="0" dirty="0">
                <a:solidFill>
                  <a:srgbClr val="222222"/>
                </a:solidFill>
                <a:effectLst/>
                <a:latin typeface="-apple-system"/>
              </a:rPr>
              <a:t> (informatique cloud) permet aux utilisateurs et aux entreprises de s'affranchir de la nécessité de gérer des serveurs physiques eux-mêmes ou d'exécuter des applications logicielles sur leurs propres équipements.</a:t>
            </a:r>
            <a:endParaRPr lang="fr-FR" sz="2400" dirty="0"/>
          </a:p>
        </p:txBody>
      </p:sp>
      <p:pic>
        <p:nvPicPr>
          <p:cNvPr id="6" name="Picture 12" descr="Résultat d’images pour le cloud IBM">
            <a:extLst>
              <a:ext uri="{FF2B5EF4-FFF2-40B4-BE49-F238E27FC236}">
                <a16:creationId xmlns:a16="http://schemas.microsoft.com/office/drawing/2014/main" id="{8B47F46F-B3EF-2EC5-CB17-013085EE5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4001" y="4324451"/>
            <a:ext cx="30765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08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5D4EC-D191-9131-A0D0-2D0F7240EFB3}"/>
              </a:ext>
            </a:extLst>
          </p:cNvPr>
          <p:cNvSpPr>
            <a:spLocks noGrp="1"/>
          </p:cNvSpPr>
          <p:nvPr>
            <p:ph type="title"/>
          </p:nvPr>
        </p:nvSpPr>
        <p:spPr>
          <a:xfrm>
            <a:off x="1924861" y="175550"/>
            <a:ext cx="8911687" cy="1280890"/>
          </a:xfrm>
        </p:spPr>
        <p:txBody>
          <a:bodyPr/>
          <a:lstStyle/>
          <a:p>
            <a:r>
              <a:rPr lang="fr-FR" dirty="0"/>
              <a:t>IBM  base  de  données  cloud  </a:t>
            </a:r>
          </a:p>
        </p:txBody>
      </p:sp>
      <p:sp>
        <p:nvSpPr>
          <p:cNvPr id="4" name="Espace réservé du texte 3">
            <a:extLst>
              <a:ext uri="{FF2B5EF4-FFF2-40B4-BE49-F238E27FC236}">
                <a16:creationId xmlns:a16="http://schemas.microsoft.com/office/drawing/2014/main" id="{FF31A4CE-7968-8E87-6A72-8E90B2155265}"/>
              </a:ext>
            </a:extLst>
          </p:cNvPr>
          <p:cNvSpPr>
            <a:spLocks noGrp="1"/>
          </p:cNvSpPr>
          <p:nvPr>
            <p:ph type="body" idx="1"/>
          </p:nvPr>
        </p:nvSpPr>
        <p:spPr>
          <a:xfrm>
            <a:off x="515481" y="1235715"/>
            <a:ext cx="4165506" cy="796988"/>
          </a:xfrm>
        </p:spPr>
        <p:txBody>
          <a:bodyPr/>
          <a:lstStyle/>
          <a:p>
            <a:r>
              <a:rPr lang="fr-FR" b="1" dirty="0">
                <a:solidFill>
                  <a:srgbClr val="161616"/>
                </a:solidFill>
                <a:latin typeface="IBM Plex Sans" panose="020B0503050203000203" pitchFamily="34" charset="0"/>
              </a:rPr>
              <a:t>Base de données </a:t>
            </a:r>
          </a:p>
        </p:txBody>
      </p:sp>
      <p:sp>
        <p:nvSpPr>
          <p:cNvPr id="3" name="Espace réservé du contenu 2">
            <a:extLst>
              <a:ext uri="{FF2B5EF4-FFF2-40B4-BE49-F238E27FC236}">
                <a16:creationId xmlns:a16="http://schemas.microsoft.com/office/drawing/2014/main" id="{49DB0427-1975-4BF1-4ADB-2DE25A71F615}"/>
              </a:ext>
            </a:extLst>
          </p:cNvPr>
          <p:cNvSpPr>
            <a:spLocks noGrp="1"/>
          </p:cNvSpPr>
          <p:nvPr>
            <p:ph sz="half" idx="2"/>
          </p:nvPr>
        </p:nvSpPr>
        <p:spPr>
          <a:xfrm>
            <a:off x="297712" y="2158410"/>
            <a:ext cx="5225051" cy="3741388"/>
          </a:xfrm>
        </p:spPr>
        <p:txBody>
          <a:bodyPr/>
          <a:lstStyle/>
          <a:p>
            <a:r>
              <a:rPr lang="fr-FR" sz="2400" b="1" i="0" dirty="0" err="1">
                <a:solidFill>
                  <a:srgbClr val="161616"/>
                </a:solidFill>
                <a:effectLst/>
                <a:latin typeface="IBM Plex Sans" panose="020B0503050203000203" pitchFamily="34" charset="0"/>
              </a:rPr>
              <a:t>Databases</a:t>
            </a:r>
            <a:r>
              <a:rPr lang="fr-FR" sz="2400" b="1" i="0" dirty="0">
                <a:solidFill>
                  <a:srgbClr val="161616"/>
                </a:solidFill>
                <a:effectLst/>
                <a:latin typeface="IBM Plex Sans" panose="020B0503050203000203" pitchFamily="34" charset="0"/>
              </a:rPr>
              <a:t> for MySQL</a:t>
            </a:r>
          </a:p>
          <a:p>
            <a:pPr algn="l" fontAlgn="base"/>
            <a:r>
              <a:rPr lang="fr-FR" sz="2400" b="1" i="0" dirty="0" err="1">
                <a:solidFill>
                  <a:srgbClr val="161616"/>
                </a:solidFill>
                <a:effectLst/>
                <a:latin typeface="IBM Plex Sans" panose="020B0503050203000203" pitchFamily="34" charset="0"/>
              </a:rPr>
              <a:t>Databases</a:t>
            </a:r>
            <a:r>
              <a:rPr lang="fr-FR" sz="2400" b="1" i="0" dirty="0">
                <a:solidFill>
                  <a:srgbClr val="161616"/>
                </a:solidFill>
                <a:effectLst/>
                <a:latin typeface="IBM Plex Sans" panose="020B0503050203000203" pitchFamily="34" charset="0"/>
              </a:rPr>
              <a:t> for PostgreSQL</a:t>
            </a:r>
          </a:p>
          <a:p>
            <a:pPr algn="l" fontAlgn="base"/>
            <a:endParaRPr lang="fr-FR" sz="2400" b="1" i="0" dirty="0">
              <a:solidFill>
                <a:srgbClr val="161616"/>
              </a:solidFill>
              <a:effectLst/>
              <a:latin typeface="IBM Plex Sans" panose="020B0503050203000203" pitchFamily="34" charset="0"/>
            </a:endParaRPr>
          </a:p>
          <a:p>
            <a:pPr fontAlgn="base"/>
            <a:r>
              <a:rPr lang="fr-FR" sz="2800" b="1" i="0" dirty="0">
                <a:solidFill>
                  <a:srgbClr val="161616"/>
                </a:solidFill>
                <a:effectLst/>
                <a:latin typeface="inherit"/>
              </a:rPr>
              <a:t>Db2</a:t>
            </a:r>
          </a:p>
          <a:p>
            <a:pPr marL="0" indent="0" algn="l" fontAlgn="base">
              <a:buNone/>
            </a:pPr>
            <a:r>
              <a:rPr lang="fr-FR" sz="2000" b="0" i="0" dirty="0">
                <a:solidFill>
                  <a:srgbClr val="161616"/>
                </a:solidFill>
                <a:effectLst/>
                <a:latin typeface="inherit"/>
              </a:rPr>
              <a:t>Magasin de données relationnel entièrement géré et hautement performant exécutant le moteur de base de données Db2 de niveau professionnel.</a:t>
            </a:r>
          </a:p>
          <a:p>
            <a:pPr algn="l" fontAlgn="base"/>
            <a:endParaRPr lang="fr-FR" sz="2000" b="0" i="0" dirty="0">
              <a:solidFill>
                <a:srgbClr val="161616"/>
              </a:solidFill>
              <a:effectLst/>
              <a:latin typeface="inherit"/>
            </a:endParaRPr>
          </a:p>
          <a:p>
            <a:endParaRPr lang="fr-FR" sz="2000" dirty="0"/>
          </a:p>
        </p:txBody>
      </p:sp>
      <p:sp>
        <p:nvSpPr>
          <p:cNvPr id="5" name="Espace réservé du texte 4">
            <a:extLst>
              <a:ext uri="{FF2B5EF4-FFF2-40B4-BE49-F238E27FC236}">
                <a16:creationId xmlns:a16="http://schemas.microsoft.com/office/drawing/2014/main" id="{475308DB-60BD-DA63-02DA-80F7AF88572D}"/>
              </a:ext>
            </a:extLst>
          </p:cNvPr>
          <p:cNvSpPr>
            <a:spLocks noGrp="1"/>
          </p:cNvSpPr>
          <p:nvPr>
            <p:ph type="body" sz="quarter" idx="3"/>
          </p:nvPr>
        </p:nvSpPr>
        <p:spPr>
          <a:xfrm>
            <a:off x="5584470" y="1231163"/>
            <a:ext cx="3999001" cy="576262"/>
          </a:xfrm>
        </p:spPr>
        <p:txBody>
          <a:bodyPr/>
          <a:lstStyle/>
          <a:p>
            <a:r>
              <a:rPr lang="fr-FR" b="1" dirty="0" err="1">
                <a:solidFill>
                  <a:srgbClr val="161616"/>
                </a:solidFill>
                <a:latin typeface="IBM Plex Sans" panose="020B0503050203000203" pitchFamily="34" charset="0"/>
              </a:rPr>
              <a:t>noSQL</a:t>
            </a:r>
            <a:r>
              <a:rPr lang="fr-FR" dirty="0"/>
              <a:t> </a:t>
            </a:r>
          </a:p>
        </p:txBody>
      </p:sp>
      <p:sp>
        <p:nvSpPr>
          <p:cNvPr id="6" name="Espace réservé du contenu 5">
            <a:extLst>
              <a:ext uri="{FF2B5EF4-FFF2-40B4-BE49-F238E27FC236}">
                <a16:creationId xmlns:a16="http://schemas.microsoft.com/office/drawing/2014/main" id="{DD1FB7A2-D8F9-4F44-B3E1-A42BC43A8676}"/>
              </a:ext>
            </a:extLst>
          </p:cNvPr>
          <p:cNvSpPr>
            <a:spLocks noGrp="1"/>
          </p:cNvSpPr>
          <p:nvPr>
            <p:ph sz="quarter" idx="4"/>
          </p:nvPr>
        </p:nvSpPr>
        <p:spPr>
          <a:xfrm>
            <a:off x="4965406" y="1807425"/>
            <a:ext cx="7091916" cy="4614641"/>
          </a:xfrm>
        </p:spPr>
        <p:txBody>
          <a:bodyPr/>
          <a:lstStyle/>
          <a:p>
            <a:r>
              <a:rPr lang="fr-FR" sz="2400" b="1" i="0" dirty="0" err="1">
                <a:solidFill>
                  <a:srgbClr val="161616"/>
                </a:solidFill>
                <a:effectLst/>
                <a:latin typeface="IBM Plex Sans" panose="020B0503050203000203" pitchFamily="34" charset="0"/>
              </a:rPr>
              <a:t>Databases</a:t>
            </a:r>
            <a:r>
              <a:rPr lang="fr-FR" sz="2400" b="1" i="0" dirty="0">
                <a:solidFill>
                  <a:srgbClr val="161616"/>
                </a:solidFill>
                <a:effectLst/>
                <a:latin typeface="IBM Plex Sans" panose="020B0503050203000203" pitchFamily="34" charset="0"/>
              </a:rPr>
              <a:t> pour MongoDB</a:t>
            </a:r>
          </a:p>
          <a:p>
            <a:r>
              <a:rPr lang="en-US" sz="2400" b="1" dirty="0">
                <a:solidFill>
                  <a:srgbClr val="161616"/>
                </a:solidFill>
                <a:latin typeface="IBM Plex Sans" panose="020B0503050203000203" pitchFamily="34" charset="0"/>
              </a:rPr>
              <a:t>Apache Cassandra packaged by </a:t>
            </a:r>
            <a:r>
              <a:rPr lang="en-US" sz="2400" b="1" dirty="0" err="1">
                <a:solidFill>
                  <a:srgbClr val="161616"/>
                </a:solidFill>
                <a:latin typeface="IBM Plex Sans" panose="020B0503050203000203" pitchFamily="34" charset="0"/>
              </a:rPr>
              <a:t>Bitnami</a:t>
            </a:r>
            <a:endParaRPr lang="en-US" sz="2400" b="1" dirty="0">
              <a:solidFill>
                <a:srgbClr val="161616"/>
              </a:solidFill>
              <a:latin typeface="IBM Plex Sans" panose="020B0503050203000203" pitchFamily="34" charset="0"/>
            </a:endParaRPr>
          </a:p>
          <a:p>
            <a:r>
              <a:rPr lang="fr-FR" sz="2400" b="1" dirty="0">
                <a:solidFill>
                  <a:srgbClr val="161616"/>
                </a:solidFill>
                <a:latin typeface="IBM Plex Sans" panose="020B0503050203000203" pitchFamily="34" charset="0"/>
              </a:rPr>
              <a:t>Neo4j </a:t>
            </a:r>
            <a:r>
              <a:rPr lang="fr-FR" sz="2400" b="1" dirty="0" err="1">
                <a:solidFill>
                  <a:srgbClr val="161616"/>
                </a:solidFill>
                <a:latin typeface="IBM Plex Sans" panose="020B0503050203000203" pitchFamily="34" charset="0"/>
              </a:rPr>
              <a:t>packaged</a:t>
            </a:r>
            <a:r>
              <a:rPr lang="fr-FR" sz="2400" b="1" dirty="0">
                <a:solidFill>
                  <a:srgbClr val="161616"/>
                </a:solidFill>
                <a:latin typeface="IBM Plex Sans" panose="020B0503050203000203" pitchFamily="34" charset="0"/>
              </a:rPr>
              <a:t> by </a:t>
            </a:r>
            <a:r>
              <a:rPr lang="fr-FR" sz="2400" b="1" dirty="0" err="1">
                <a:solidFill>
                  <a:srgbClr val="161616"/>
                </a:solidFill>
                <a:latin typeface="IBM Plex Sans" panose="020B0503050203000203" pitchFamily="34" charset="0"/>
              </a:rPr>
              <a:t>Bitnami</a:t>
            </a:r>
            <a:endParaRPr lang="fr-FR" sz="2400" b="1" dirty="0">
              <a:solidFill>
                <a:srgbClr val="161616"/>
              </a:solidFill>
              <a:latin typeface="IBM Plex Sans" panose="020B0503050203000203" pitchFamily="34" charset="0"/>
            </a:endParaRPr>
          </a:p>
          <a:p>
            <a:r>
              <a:rPr lang="fr-FR" sz="2400" b="1" dirty="0" err="1">
                <a:solidFill>
                  <a:srgbClr val="161616"/>
                </a:solidFill>
                <a:latin typeface="IBM Plex Sans" panose="020B0503050203000203" pitchFamily="34" charset="0"/>
              </a:rPr>
              <a:t>Databases</a:t>
            </a:r>
            <a:r>
              <a:rPr lang="fr-FR" sz="2400" b="1" dirty="0">
                <a:solidFill>
                  <a:srgbClr val="161616"/>
                </a:solidFill>
                <a:latin typeface="IBM Plex Sans" panose="020B0503050203000203" pitchFamily="34" charset="0"/>
              </a:rPr>
              <a:t> pour Informix</a:t>
            </a:r>
          </a:p>
          <a:p>
            <a:r>
              <a:rPr lang="fr-FR" sz="2400" b="1" dirty="0" err="1">
                <a:solidFill>
                  <a:srgbClr val="161616"/>
                </a:solidFill>
                <a:latin typeface="IBM Plex Sans" panose="020B0503050203000203" pitchFamily="34" charset="0"/>
              </a:rPr>
              <a:t>Databases</a:t>
            </a:r>
            <a:r>
              <a:rPr lang="fr-FR" sz="2400" b="1" dirty="0">
                <a:solidFill>
                  <a:srgbClr val="161616"/>
                </a:solidFill>
                <a:latin typeface="IBM Plex Sans" panose="020B0503050203000203" pitchFamily="34" charset="0"/>
              </a:rPr>
              <a:t> pour </a:t>
            </a:r>
            <a:r>
              <a:rPr lang="fr-FR" sz="2400" b="1" dirty="0" err="1">
                <a:solidFill>
                  <a:srgbClr val="161616"/>
                </a:solidFill>
                <a:latin typeface="IBM Plex Sans" panose="020B0503050203000203" pitchFamily="34" charset="0"/>
              </a:rPr>
              <a:t>etcd</a:t>
            </a:r>
            <a:endParaRPr lang="fr-FR" sz="2400" b="1" dirty="0">
              <a:solidFill>
                <a:srgbClr val="161616"/>
              </a:solidFill>
              <a:latin typeface="IBM Plex Sans" panose="020B0503050203000203" pitchFamily="34" charset="0"/>
            </a:endParaRPr>
          </a:p>
          <a:p>
            <a:r>
              <a:rPr lang="fr-FR" sz="2400" b="1" dirty="0" err="1">
                <a:solidFill>
                  <a:srgbClr val="161616"/>
                </a:solidFill>
                <a:latin typeface="IBM Plex Sans" panose="020B0503050203000203" pitchFamily="34" charset="0"/>
              </a:rPr>
              <a:t>Databases</a:t>
            </a:r>
            <a:r>
              <a:rPr lang="fr-FR" sz="2400" b="1" dirty="0">
                <a:solidFill>
                  <a:srgbClr val="161616"/>
                </a:solidFill>
                <a:latin typeface="IBM Plex Sans" panose="020B0503050203000203" pitchFamily="34" charset="0"/>
              </a:rPr>
              <a:t> pour  Redis</a:t>
            </a:r>
          </a:p>
          <a:p>
            <a:r>
              <a:rPr lang="fr-FR" sz="2400" b="1" dirty="0" err="1">
                <a:solidFill>
                  <a:srgbClr val="161616"/>
                </a:solidFill>
                <a:latin typeface="IBM Plex Sans" panose="020B0503050203000203" pitchFamily="34" charset="0"/>
              </a:rPr>
              <a:t>Databases</a:t>
            </a:r>
            <a:r>
              <a:rPr lang="fr-FR" sz="2400" b="1" dirty="0">
                <a:solidFill>
                  <a:srgbClr val="161616"/>
                </a:solidFill>
                <a:latin typeface="IBM Plex Sans" panose="020B0503050203000203" pitchFamily="34" charset="0"/>
              </a:rPr>
              <a:t> pour  </a:t>
            </a:r>
            <a:r>
              <a:rPr lang="fr-FR" sz="2400" b="1" dirty="0" err="1">
                <a:solidFill>
                  <a:srgbClr val="161616"/>
                </a:solidFill>
                <a:latin typeface="IBM Plex Sans" panose="020B0503050203000203" pitchFamily="34" charset="0"/>
              </a:rPr>
              <a:t>Elasticsearch</a:t>
            </a:r>
            <a:endParaRPr lang="fr-FR" sz="2400" b="1" dirty="0">
              <a:solidFill>
                <a:srgbClr val="161616"/>
              </a:solidFill>
              <a:latin typeface="IBM Plex Sans" panose="020B0503050203000203" pitchFamily="34" charset="0"/>
            </a:endParaRPr>
          </a:p>
          <a:p>
            <a:r>
              <a:rPr lang="fr-FR" sz="2400" b="1" i="0" dirty="0" err="1">
                <a:solidFill>
                  <a:srgbClr val="161616"/>
                </a:solidFill>
                <a:effectLst/>
                <a:latin typeface="IBM Plex Sans" panose="020B0503050203000203" pitchFamily="34" charset="0"/>
              </a:rPr>
              <a:t>CouchDB</a:t>
            </a:r>
            <a:r>
              <a:rPr lang="fr-FR" sz="2400" b="1" i="0" dirty="0">
                <a:solidFill>
                  <a:srgbClr val="161616"/>
                </a:solidFill>
                <a:effectLst/>
                <a:latin typeface="IBM Plex Sans" panose="020B0503050203000203" pitchFamily="34" charset="0"/>
              </a:rPr>
              <a:t> </a:t>
            </a:r>
            <a:r>
              <a:rPr lang="fr-FR" sz="2400" b="1" i="0" dirty="0" err="1">
                <a:solidFill>
                  <a:srgbClr val="161616"/>
                </a:solidFill>
                <a:effectLst/>
                <a:latin typeface="IBM Plex Sans" panose="020B0503050203000203" pitchFamily="34" charset="0"/>
              </a:rPr>
              <a:t>packaged</a:t>
            </a:r>
            <a:r>
              <a:rPr lang="fr-FR" sz="2400" b="1" i="0" dirty="0">
                <a:solidFill>
                  <a:srgbClr val="161616"/>
                </a:solidFill>
                <a:effectLst/>
                <a:latin typeface="IBM Plex Sans" panose="020B0503050203000203" pitchFamily="34" charset="0"/>
              </a:rPr>
              <a:t> by </a:t>
            </a:r>
            <a:r>
              <a:rPr lang="fr-FR" sz="2400" b="1" i="0" dirty="0" err="1">
                <a:solidFill>
                  <a:srgbClr val="161616"/>
                </a:solidFill>
                <a:effectLst/>
                <a:latin typeface="IBM Plex Sans" panose="020B0503050203000203" pitchFamily="34" charset="0"/>
              </a:rPr>
              <a:t>Bitnami</a:t>
            </a:r>
            <a:endParaRPr lang="fr-FR" sz="2400" b="1" i="0" dirty="0">
              <a:solidFill>
                <a:srgbClr val="161616"/>
              </a:solidFill>
              <a:effectLst/>
              <a:latin typeface="IBM Plex Sans" panose="020B0503050203000203" pitchFamily="34" charset="0"/>
            </a:endParaRPr>
          </a:p>
          <a:p>
            <a:endParaRPr lang="fr-FR" sz="2400" b="1" dirty="0">
              <a:solidFill>
                <a:srgbClr val="161616"/>
              </a:solidFill>
              <a:latin typeface="IBM Plex Sans" panose="020B0503050203000203" pitchFamily="34" charset="0"/>
            </a:endParaRPr>
          </a:p>
          <a:p>
            <a:endParaRPr lang="fr-FR" dirty="0"/>
          </a:p>
        </p:txBody>
      </p:sp>
    </p:spTree>
    <p:extLst>
      <p:ext uri="{BB962C8B-B14F-4D97-AF65-F5344CB8AC3E}">
        <p14:creationId xmlns:p14="http://schemas.microsoft.com/office/powerpoint/2010/main" val="319348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E9FEED0-AD82-3F36-2CA5-DF592E5C3F40}"/>
              </a:ext>
            </a:extLst>
          </p:cNvPr>
          <p:cNvSpPr>
            <a:spLocks noGrp="1"/>
          </p:cNvSpPr>
          <p:nvPr>
            <p:ph type="title"/>
          </p:nvPr>
        </p:nvSpPr>
        <p:spPr>
          <a:xfrm>
            <a:off x="350875" y="0"/>
            <a:ext cx="11993527" cy="2006009"/>
          </a:xfrm>
        </p:spPr>
        <p:txBody>
          <a:bodyPr>
            <a:normAutofit/>
          </a:bodyPr>
          <a:lstStyle/>
          <a:p>
            <a:pPr fontAlgn="base"/>
            <a:r>
              <a:rPr lang="fr-FR" b="1" i="0" dirty="0">
                <a:solidFill>
                  <a:srgbClr val="161616"/>
                </a:solidFill>
                <a:effectLst/>
                <a:latin typeface="inherit"/>
              </a:rPr>
              <a:t>           </a:t>
            </a:r>
            <a:r>
              <a:rPr lang="fr-FR" sz="3600" b="0" i="0" dirty="0">
                <a:solidFill>
                  <a:srgbClr val="161616"/>
                </a:solidFill>
                <a:effectLst/>
                <a:latin typeface="IBM Plex Sans" panose="020B0503050203000203" pitchFamily="34" charset="0"/>
              </a:rPr>
              <a:t>IBM Informix on Cloud</a:t>
            </a:r>
            <a:br>
              <a:rPr lang="fr-FR" b="1" i="0" dirty="0">
                <a:solidFill>
                  <a:srgbClr val="161616"/>
                </a:solidFill>
                <a:effectLst/>
                <a:latin typeface="inherit"/>
              </a:rPr>
            </a:br>
            <a:endParaRPr lang="fr-FR" dirty="0"/>
          </a:p>
        </p:txBody>
      </p:sp>
      <p:sp>
        <p:nvSpPr>
          <p:cNvPr id="8" name="Espace réservé du contenu 7">
            <a:extLst>
              <a:ext uri="{FF2B5EF4-FFF2-40B4-BE49-F238E27FC236}">
                <a16:creationId xmlns:a16="http://schemas.microsoft.com/office/drawing/2014/main" id="{113F3412-45DE-2837-0A94-42E67384CA4D}"/>
              </a:ext>
            </a:extLst>
          </p:cNvPr>
          <p:cNvSpPr>
            <a:spLocks noGrp="1"/>
          </p:cNvSpPr>
          <p:nvPr>
            <p:ph idx="1"/>
          </p:nvPr>
        </p:nvSpPr>
        <p:spPr>
          <a:xfrm>
            <a:off x="350875" y="978195"/>
            <a:ext cx="11557590" cy="5539563"/>
          </a:xfrm>
        </p:spPr>
        <p:txBody>
          <a:bodyPr>
            <a:normAutofit lnSpcReduction="10000"/>
          </a:bodyPr>
          <a:lstStyle/>
          <a:p>
            <a:r>
              <a:rPr lang="fr-FR" sz="2400" b="0" i="0" dirty="0">
                <a:solidFill>
                  <a:srgbClr val="161616"/>
                </a:solidFill>
                <a:effectLst/>
                <a:latin typeface="inherit"/>
              </a:rPr>
              <a:t>             Affichez, manipulez, analysez et accédez à vos données sans les déplacer.</a:t>
            </a:r>
          </a:p>
          <a:p>
            <a:pPr marL="0" indent="0">
              <a:buNone/>
            </a:pPr>
            <a:r>
              <a:rPr lang="fr-FR" sz="2400" b="1" i="0" dirty="0">
                <a:solidFill>
                  <a:srgbClr val="161616"/>
                </a:solidFill>
                <a:effectLst/>
                <a:latin typeface="IBM Plex Sans" panose="020B0503050203000203" pitchFamily="34" charset="0"/>
              </a:rPr>
              <a:t>Rapide et flexible : </a:t>
            </a:r>
            <a:r>
              <a:rPr lang="fr-FR" sz="2000" dirty="0">
                <a:solidFill>
                  <a:srgbClr val="161616"/>
                </a:solidFill>
                <a:latin typeface="IBM Plex Sans" panose="020B0503050203000203" pitchFamily="34" charset="0"/>
              </a:rPr>
              <a:t>l</a:t>
            </a:r>
            <a:r>
              <a:rPr lang="fr-FR" sz="2000" b="0" i="0" dirty="0">
                <a:solidFill>
                  <a:srgbClr val="161616"/>
                </a:solidFill>
                <a:effectLst/>
                <a:latin typeface="IBM Plex Sans" panose="020B0503050203000203" pitchFamily="34" charset="0"/>
              </a:rPr>
              <a:t>e serveur IBM Informix sur  Cloud est livré avec une instance préconfigurée optimisée pour les applications de traitement des transactions en ligne. L'accès administratif complet vous permet de reconfigurer votre système pour l'analyse ou les charges de travail mixtes.</a:t>
            </a:r>
          </a:p>
          <a:p>
            <a:pPr marL="0" indent="0">
              <a:buNone/>
            </a:pPr>
            <a:r>
              <a:rPr lang="fr-FR" sz="2400" b="1" i="0" dirty="0">
                <a:solidFill>
                  <a:srgbClr val="161616"/>
                </a:solidFill>
                <a:effectLst/>
                <a:latin typeface="IBM Plex Sans" panose="020B0503050203000203" pitchFamily="34" charset="0"/>
              </a:rPr>
              <a:t>Contrôle ultime du serveur :</a:t>
            </a:r>
          </a:p>
          <a:p>
            <a:r>
              <a:rPr lang="fr-FR" sz="2000" b="0" i="0" dirty="0">
                <a:solidFill>
                  <a:srgbClr val="161616"/>
                </a:solidFill>
                <a:effectLst/>
                <a:latin typeface="IBM Plex Sans" panose="020B0503050203000203" pitchFamily="34" charset="0"/>
              </a:rPr>
              <a:t>Installez des logiciels personnalisés directement sur le serveur pour réduire la latence des applications. Configurez votre serveur exactement comme vous en avez besoin.</a:t>
            </a:r>
            <a:endParaRPr lang="fr-FR" sz="2000" b="1" i="0" dirty="0">
              <a:solidFill>
                <a:srgbClr val="161616"/>
              </a:solidFill>
              <a:effectLst/>
              <a:latin typeface="IBM Plex Sans" panose="020B0503050203000203" pitchFamily="34" charset="0"/>
            </a:endParaRPr>
          </a:p>
          <a:p>
            <a:pPr marL="0" indent="0">
              <a:buNone/>
            </a:pPr>
            <a:r>
              <a:rPr lang="fr-FR" sz="2400" b="1" i="0" dirty="0">
                <a:solidFill>
                  <a:srgbClr val="161616"/>
                </a:solidFill>
                <a:effectLst/>
                <a:latin typeface="IBM Plex Sans" panose="020B0503050203000203" pitchFamily="34" charset="0"/>
              </a:rPr>
              <a:t>Réduit le délai de rentabilisation :</a:t>
            </a:r>
          </a:p>
          <a:p>
            <a:pPr marL="0" indent="0">
              <a:buNone/>
            </a:pPr>
            <a:r>
              <a:rPr lang="fr-FR" sz="2000" dirty="0">
                <a:solidFill>
                  <a:srgbClr val="161616"/>
                </a:solidFill>
                <a:latin typeface="IBM Plex Sans" panose="020B0503050203000203" pitchFamily="34" charset="0"/>
              </a:rPr>
              <a:t>L'utilisation de cette offre réduit le temps nécessaire à l'approvisionnement et au déploiement d'Informix afin que davantage de ressources puissent être consacrées au développement de nouvelles solutions et à l'innovation</a:t>
            </a:r>
            <a:endParaRPr lang="fr-FR" sz="2000" b="1" i="0" dirty="0">
              <a:solidFill>
                <a:srgbClr val="161616"/>
              </a:solidFill>
              <a:effectLst/>
              <a:latin typeface="IBM Plex Sans" panose="020B0503050203000203" pitchFamily="34" charset="0"/>
            </a:endParaRPr>
          </a:p>
          <a:p>
            <a:pPr marL="0" indent="0">
              <a:buNone/>
            </a:pPr>
            <a:endParaRPr lang="fr-FR" sz="2000" dirty="0">
              <a:solidFill>
                <a:srgbClr val="161616"/>
              </a:solidFill>
              <a:latin typeface="IBM Plex Sans" panose="020B0503050203000203" pitchFamily="34" charset="0"/>
            </a:endParaRPr>
          </a:p>
          <a:p>
            <a:pPr marL="0" indent="0">
              <a:buNone/>
            </a:pPr>
            <a:br>
              <a:rPr lang="fr-FR" sz="2000" dirty="0">
                <a:solidFill>
                  <a:srgbClr val="161616"/>
                </a:solidFill>
                <a:latin typeface="IBM Plex Sans" panose="020B0503050203000203" pitchFamily="34" charset="0"/>
              </a:rPr>
            </a:br>
            <a:r>
              <a:rPr lang="fr-FR" sz="2400" b="0" i="0" dirty="0">
                <a:solidFill>
                  <a:srgbClr val="161616"/>
                </a:solidFill>
                <a:effectLst/>
                <a:latin typeface="inherit"/>
              </a:rPr>
              <a:t>  </a:t>
            </a:r>
            <a:endParaRPr lang="fr-FR" sz="2400" b="1" i="0" dirty="0">
              <a:solidFill>
                <a:srgbClr val="161616"/>
              </a:solidFill>
              <a:effectLst/>
              <a:latin typeface="IBM Plex Sans" panose="020B0503050203000203" pitchFamily="34" charset="0"/>
            </a:endParaRPr>
          </a:p>
          <a:p>
            <a:endParaRPr lang="fr-FR" sz="2400" dirty="0"/>
          </a:p>
        </p:txBody>
      </p:sp>
      <p:pic>
        <p:nvPicPr>
          <p:cNvPr id="11" name="Picture 2" descr="Résultat d’images pour base de données">
            <a:extLst>
              <a:ext uri="{FF2B5EF4-FFF2-40B4-BE49-F238E27FC236}">
                <a16:creationId xmlns:a16="http://schemas.microsoft.com/office/drawing/2014/main" id="{8B862744-D1E5-1CC9-86FD-CA18EE369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920" y="5223790"/>
            <a:ext cx="1782503" cy="14117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ésultat d’images pour base de données">
            <a:extLst>
              <a:ext uri="{FF2B5EF4-FFF2-40B4-BE49-F238E27FC236}">
                <a16:creationId xmlns:a16="http://schemas.microsoft.com/office/drawing/2014/main" id="{AC55DB25-B358-315A-80E4-789C264A7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330" y="5174904"/>
            <a:ext cx="1890704" cy="15095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Résultat d’images pour le cloud IBM">
            <a:extLst>
              <a:ext uri="{FF2B5EF4-FFF2-40B4-BE49-F238E27FC236}">
                <a16:creationId xmlns:a16="http://schemas.microsoft.com/office/drawing/2014/main" id="{BE04E7D0-CB36-E07D-02B4-6ECEC76EC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5971" y="4988242"/>
            <a:ext cx="2785729" cy="164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60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E5D406-E7AF-8F5C-91D9-C62D0705857B}"/>
              </a:ext>
            </a:extLst>
          </p:cNvPr>
          <p:cNvSpPr>
            <a:spLocks noGrp="1"/>
          </p:cNvSpPr>
          <p:nvPr>
            <p:ph type="title"/>
          </p:nvPr>
        </p:nvSpPr>
        <p:spPr>
          <a:xfrm>
            <a:off x="2276836" y="385555"/>
            <a:ext cx="8911687" cy="561223"/>
          </a:xfrm>
        </p:spPr>
        <p:txBody>
          <a:bodyPr>
            <a:normAutofit fontScale="90000"/>
          </a:bodyPr>
          <a:lstStyle/>
          <a:p>
            <a:r>
              <a:rPr lang="fr-FR" b="1" i="0" dirty="0">
                <a:solidFill>
                  <a:srgbClr val="161616"/>
                </a:solidFill>
                <a:effectLst/>
                <a:latin typeface="IBM Plex Sans" panose="020B0503050203000203" pitchFamily="34" charset="0"/>
              </a:rPr>
              <a:t>Data </a:t>
            </a:r>
            <a:r>
              <a:rPr lang="fr-FR" b="1" i="0" dirty="0" err="1">
                <a:solidFill>
                  <a:srgbClr val="161616"/>
                </a:solidFill>
                <a:effectLst/>
                <a:latin typeface="IBM Plex Sans" panose="020B0503050203000203" pitchFamily="34" charset="0"/>
              </a:rPr>
              <a:t>Replication</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1DE236CC-6C0C-7E57-B81B-317AADBDF626}"/>
              </a:ext>
            </a:extLst>
          </p:cNvPr>
          <p:cNvSpPr>
            <a:spLocks noGrp="1"/>
          </p:cNvSpPr>
          <p:nvPr>
            <p:ph idx="1"/>
          </p:nvPr>
        </p:nvSpPr>
        <p:spPr>
          <a:xfrm>
            <a:off x="1061156" y="1230489"/>
            <a:ext cx="10443456" cy="4680733"/>
          </a:xfrm>
        </p:spPr>
        <p:txBody>
          <a:bodyPr/>
          <a:lstStyle/>
          <a:p>
            <a:pPr marL="0" indent="0" algn="l" fontAlgn="base">
              <a:buNone/>
            </a:pPr>
            <a:r>
              <a:rPr lang="fr-FR" b="1" i="0" dirty="0">
                <a:solidFill>
                  <a:srgbClr val="161616"/>
                </a:solidFill>
                <a:effectLst/>
                <a:latin typeface="IBM Plex Sans" panose="020B0503050203000203" pitchFamily="34" charset="0"/>
              </a:rPr>
              <a:t>Meilleure agilité de l'entreprise</a:t>
            </a:r>
          </a:p>
          <a:p>
            <a:pPr algn="l" fontAlgn="base"/>
            <a:r>
              <a:rPr lang="fr-FR" b="0" i="0" dirty="0">
                <a:solidFill>
                  <a:srgbClr val="161616"/>
                </a:solidFill>
                <a:effectLst/>
                <a:latin typeface="inherit"/>
              </a:rPr>
              <a:t>Distribuez des données dynamiques stratégiques en temps quasi réel, afin de pouvoir prendre des décisions métier proactives basées sur des données parfaitement actualisées.</a:t>
            </a:r>
          </a:p>
          <a:p>
            <a:pPr marL="0" indent="0" algn="l" fontAlgn="base">
              <a:buNone/>
            </a:pPr>
            <a:r>
              <a:rPr lang="fr-FR" b="1" i="0" dirty="0">
                <a:solidFill>
                  <a:srgbClr val="161616"/>
                </a:solidFill>
                <a:effectLst/>
                <a:latin typeface="IBM Plex Sans" panose="020B0503050203000203" pitchFamily="34" charset="0"/>
              </a:rPr>
              <a:t>Fonctions efficaces de capture de données de changement</a:t>
            </a:r>
          </a:p>
          <a:p>
            <a:pPr algn="l" fontAlgn="base"/>
            <a:r>
              <a:rPr lang="fr-FR" b="0" i="0" dirty="0">
                <a:solidFill>
                  <a:srgbClr val="161616"/>
                </a:solidFill>
                <a:effectLst/>
                <a:latin typeface="inherit"/>
              </a:rPr>
              <a:t>Les captures de données sont effectuées de manière discrète, en général via des opérations de lecture des journaux de la base de données source afin de minimiser l'impact sur les bases de données source stratégiques.</a:t>
            </a:r>
          </a:p>
          <a:p>
            <a:pPr marL="0" indent="0" algn="l" fontAlgn="base">
              <a:buNone/>
            </a:pPr>
            <a:endParaRPr lang="fr-FR" b="0" i="0" dirty="0">
              <a:solidFill>
                <a:srgbClr val="161616"/>
              </a:solidFill>
              <a:effectLst/>
              <a:latin typeface="inherit"/>
            </a:endParaRPr>
          </a:p>
          <a:p>
            <a:endParaRPr lang="fr-FR" dirty="0"/>
          </a:p>
        </p:txBody>
      </p:sp>
      <p:pic>
        <p:nvPicPr>
          <p:cNvPr id="5" name="Picture 12" descr="Résultat d’images pour le cloud IBM">
            <a:extLst>
              <a:ext uri="{FF2B5EF4-FFF2-40B4-BE49-F238E27FC236}">
                <a16:creationId xmlns:a16="http://schemas.microsoft.com/office/drawing/2014/main" id="{96067015-6676-FADF-1A3D-F00C17B31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299" y="0"/>
            <a:ext cx="2785729" cy="16472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ésultat d’images pour base de données">
            <a:extLst>
              <a:ext uri="{FF2B5EF4-FFF2-40B4-BE49-F238E27FC236}">
                <a16:creationId xmlns:a16="http://schemas.microsoft.com/office/drawing/2014/main" id="{6F92997B-6F0F-C949-6C11-DC6406E6F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98" y="4215769"/>
            <a:ext cx="1782503" cy="14117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ésultat d’images pour base de données">
            <a:extLst>
              <a:ext uri="{FF2B5EF4-FFF2-40B4-BE49-F238E27FC236}">
                <a16:creationId xmlns:a16="http://schemas.microsoft.com/office/drawing/2014/main" id="{7146EB36-8F90-BF80-DD3D-ACC4FFCF1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574" y="4215769"/>
            <a:ext cx="1890704" cy="15095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ésultat d’images pour le cloud IBM">
            <a:extLst>
              <a:ext uri="{FF2B5EF4-FFF2-40B4-BE49-F238E27FC236}">
                <a16:creationId xmlns:a16="http://schemas.microsoft.com/office/drawing/2014/main" id="{73BBAE9A-454E-C748-AEE8-B4E54B070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884" y="4263932"/>
            <a:ext cx="2785729" cy="164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57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971F75-298C-F139-ADFC-F5FD1807C5DE}"/>
              </a:ext>
            </a:extLst>
          </p:cNvPr>
          <p:cNvSpPr>
            <a:spLocks noGrp="1"/>
          </p:cNvSpPr>
          <p:nvPr>
            <p:ph type="title"/>
          </p:nvPr>
        </p:nvSpPr>
        <p:spPr>
          <a:xfrm>
            <a:off x="1295753" y="313995"/>
            <a:ext cx="8911687" cy="1280890"/>
          </a:xfrm>
        </p:spPr>
        <p:txBody>
          <a:bodyPr/>
          <a:lstStyle/>
          <a:p>
            <a:r>
              <a:rPr lang="fr-FR" b="1" i="0" dirty="0">
                <a:solidFill>
                  <a:srgbClr val="161616"/>
                </a:solidFill>
                <a:effectLst/>
                <a:latin typeface="IBM Plex Sans" panose="020B0503050203000203" pitchFamily="34" charset="0"/>
              </a:rPr>
              <a:t>Watson </a:t>
            </a:r>
            <a:r>
              <a:rPr lang="fr-FR" b="1" i="0" dirty="0" err="1">
                <a:solidFill>
                  <a:srgbClr val="161616"/>
                </a:solidFill>
                <a:effectLst/>
                <a:latin typeface="IBM Plex Sans" panose="020B0503050203000203" pitchFamily="34" charset="0"/>
              </a:rPr>
              <a:t>Query</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FA2ABC82-B4DB-F655-7E8B-A8D0ABB87966}"/>
              </a:ext>
            </a:extLst>
          </p:cNvPr>
          <p:cNvSpPr>
            <a:spLocks noGrp="1"/>
          </p:cNvSpPr>
          <p:nvPr>
            <p:ph idx="1"/>
          </p:nvPr>
        </p:nvSpPr>
        <p:spPr>
          <a:xfrm>
            <a:off x="679836" y="956536"/>
            <a:ext cx="11197396" cy="5587469"/>
          </a:xfrm>
        </p:spPr>
        <p:txBody>
          <a:bodyPr/>
          <a:lstStyle/>
          <a:p>
            <a:pPr marL="0" indent="0">
              <a:buNone/>
            </a:pPr>
            <a:r>
              <a:rPr lang="fr-FR" b="1" i="0" dirty="0">
                <a:solidFill>
                  <a:srgbClr val="161616"/>
                </a:solidFill>
                <a:effectLst/>
                <a:latin typeface="IBM Plex Sans" panose="020B0503050203000203" pitchFamily="34" charset="0"/>
              </a:rPr>
              <a:t>Accès aux données actualisées:</a:t>
            </a:r>
          </a:p>
          <a:p>
            <a:r>
              <a:rPr lang="fr-FR" b="0" i="0" dirty="0">
                <a:solidFill>
                  <a:srgbClr val="161616"/>
                </a:solidFill>
                <a:effectLst/>
                <a:latin typeface="IBM Plex Sans" panose="020B0503050203000203" pitchFamily="34" charset="0"/>
              </a:rPr>
              <a:t>Obtenez des analyses à jour sur les sources de données réparties, sans avoir à stocker les données à l'extérieur de votre centre de données. Découvrez un référentiel de données unique dans lequel vos applications SQL peuvent se connecter et s'exécuter.</a:t>
            </a:r>
          </a:p>
          <a:p>
            <a:pPr marL="0" indent="0">
              <a:buNone/>
            </a:pPr>
            <a:r>
              <a:rPr lang="fr-FR" b="1" i="0" dirty="0">
                <a:solidFill>
                  <a:srgbClr val="161616"/>
                </a:solidFill>
                <a:effectLst/>
                <a:latin typeface="IBM Plex Sans" panose="020B0503050203000203" pitchFamily="34" charset="0"/>
              </a:rPr>
              <a:t>Rapidité sans précédent:</a:t>
            </a:r>
          </a:p>
          <a:p>
            <a:r>
              <a:rPr lang="fr-FR" b="0" i="0" dirty="0">
                <a:solidFill>
                  <a:srgbClr val="161616"/>
                </a:solidFill>
                <a:effectLst/>
                <a:latin typeface="IBM Plex Sans" panose="020B0503050203000203" pitchFamily="34" charset="0"/>
              </a:rPr>
              <a:t>Tirez parti des dispositifs en réseau pour obtenir des gains polynomiaux en matière de traitement. Organisez automatiquement vos nœuds de données en un réseau collaboratif en vue d'une efficacité informatique. Définissez des constellations comportant des sources de données de grande ou petite taille.</a:t>
            </a:r>
            <a:endParaRPr lang="fr-FR" b="1" i="0" dirty="0">
              <a:solidFill>
                <a:srgbClr val="161616"/>
              </a:solidFill>
              <a:effectLst/>
              <a:latin typeface="IBM Plex Sans" panose="020B0503050203000203" pitchFamily="34" charset="0"/>
            </a:endParaRPr>
          </a:p>
          <a:p>
            <a:pPr marL="0" indent="0">
              <a:buNone/>
            </a:pPr>
            <a:r>
              <a:rPr lang="fr-FR" b="1" i="0" dirty="0">
                <a:solidFill>
                  <a:srgbClr val="161616"/>
                </a:solidFill>
                <a:effectLst/>
                <a:latin typeface="IBM Plex Sans" panose="020B0503050203000203" pitchFamily="34" charset="0"/>
              </a:rPr>
              <a:t>Sécurité et confidentialité:</a:t>
            </a:r>
          </a:p>
          <a:p>
            <a:pPr marL="0" indent="0">
              <a:buNone/>
            </a:pPr>
            <a:r>
              <a:rPr lang="fr-FR" b="0" i="0" dirty="0">
                <a:solidFill>
                  <a:srgbClr val="161616"/>
                </a:solidFill>
                <a:effectLst/>
                <a:latin typeface="IBM Plex Sans" panose="020B0503050203000203" pitchFamily="34" charset="0"/>
              </a:rPr>
              <a:t>Les données ne sont jamais mises en cache dans le cloud ou sur d'autres unités. Les données d'identification de vos bases de données privées sont chiffrées et stockées sur votre unité locale.</a:t>
            </a:r>
            <a:endParaRPr lang="fr-FR" b="1" i="0" dirty="0">
              <a:solidFill>
                <a:srgbClr val="161616"/>
              </a:solidFill>
              <a:effectLst/>
              <a:latin typeface="IBM Plex Sans" panose="020B0503050203000203" pitchFamily="34" charset="0"/>
            </a:endParaRPr>
          </a:p>
          <a:p>
            <a:endParaRPr lang="fr-FR" dirty="0"/>
          </a:p>
        </p:txBody>
      </p:sp>
      <p:pic>
        <p:nvPicPr>
          <p:cNvPr id="19458" name="Picture 2" descr="Résultat d’images pour Watson Query logo ">
            <a:extLst>
              <a:ext uri="{FF2B5EF4-FFF2-40B4-BE49-F238E27FC236}">
                <a16:creationId xmlns:a16="http://schemas.microsoft.com/office/drawing/2014/main" id="{4C1F8E8A-0F2B-0DA8-D6C0-E783A8322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294" y="5142973"/>
            <a:ext cx="2036574" cy="14010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images pour base de données">
            <a:extLst>
              <a:ext uri="{FF2B5EF4-FFF2-40B4-BE49-F238E27FC236}">
                <a16:creationId xmlns:a16="http://schemas.microsoft.com/office/drawing/2014/main" id="{C2153223-8D32-3CC5-9C6E-BBC3FF08A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899" y="5195593"/>
            <a:ext cx="1782503" cy="14117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ésultat d’images pour base de données">
            <a:extLst>
              <a:ext uri="{FF2B5EF4-FFF2-40B4-BE49-F238E27FC236}">
                <a16:creationId xmlns:a16="http://schemas.microsoft.com/office/drawing/2014/main" id="{2F1FED9C-7C9C-9BAB-C29F-A24AF3C01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7962" y="5088732"/>
            <a:ext cx="1890704" cy="150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190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57315367-EBB3-BEB1-190F-CC9C997C64DF}"/>
              </a:ext>
            </a:extLst>
          </p:cNvPr>
          <p:cNvSpPr>
            <a:spLocks noGrp="1"/>
          </p:cNvSpPr>
          <p:nvPr>
            <p:ph type="ctrTitle"/>
          </p:nvPr>
        </p:nvSpPr>
        <p:spPr>
          <a:xfrm>
            <a:off x="1516769" y="1166219"/>
            <a:ext cx="8915399" cy="1552675"/>
          </a:xfrm>
        </p:spPr>
        <p:txBody>
          <a:bodyPr>
            <a:normAutofit fontScale="90000"/>
          </a:bodyPr>
          <a:lstStyle/>
          <a:p>
            <a:r>
              <a:rPr lang="fr-FR" dirty="0"/>
              <a:t>Intégration  avec Cloud  IBM </a:t>
            </a:r>
          </a:p>
        </p:txBody>
      </p:sp>
      <p:sp>
        <p:nvSpPr>
          <p:cNvPr id="10" name="Sous-titre 9">
            <a:extLst>
              <a:ext uri="{FF2B5EF4-FFF2-40B4-BE49-F238E27FC236}">
                <a16:creationId xmlns:a16="http://schemas.microsoft.com/office/drawing/2014/main" id="{2B1C39C9-82C9-534F-7E8E-E8E63F16BAAB}"/>
              </a:ext>
            </a:extLst>
          </p:cNvPr>
          <p:cNvSpPr>
            <a:spLocks noGrp="1"/>
          </p:cNvSpPr>
          <p:nvPr>
            <p:ph type="subTitle" idx="1"/>
          </p:nvPr>
        </p:nvSpPr>
        <p:spPr/>
        <p:txBody>
          <a:bodyPr/>
          <a:lstStyle/>
          <a:p>
            <a:endParaRPr lang="fr-FR" dirty="0"/>
          </a:p>
        </p:txBody>
      </p:sp>
      <p:pic>
        <p:nvPicPr>
          <p:cNvPr id="22530" name="Picture 2" descr="Résultat d’images pour INTEGRATION INFORMATIQUE">
            <a:extLst>
              <a:ext uri="{FF2B5EF4-FFF2-40B4-BE49-F238E27FC236}">
                <a16:creationId xmlns:a16="http://schemas.microsoft.com/office/drawing/2014/main" id="{AA88EEF0-9468-DB9B-DBA2-7972D3D34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84" y="4059946"/>
            <a:ext cx="2344384" cy="15526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Résultat d’images pour le cloud IBM">
            <a:extLst>
              <a:ext uri="{FF2B5EF4-FFF2-40B4-BE49-F238E27FC236}">
                <a16:creationId xmlns:a16="http://schemas.microsoft.com/office/drawing/2014/main" id="{EA84A3A1-A6F7-5608-EB47-E44D89F7D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208" y="3965330"/>
            <a:ext cx="2785729" cy="164729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Résultat d’images pour INTEGRATION INFORMATIQUE">
            <a:extLst>
              <a:ext uri="{FF2B5EF4-FFF2-40B4-BE49-F238E27FC236}">
                <a16:creationId xmlns:a16="http://schemas.microsoft.com/office/drawing/2014/main" id="{AD8A3848-C69A-2A0E-2D0A-9B4FCBAA8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752" y="3893308"/>
            <a:ext cx="22002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843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B5F817-D981-A8A2-B8B2-DDB2155C14C0}"/>
              </a:ext>
            </a:extLst>
          </p:cNvPr>
          <p:cNvSpPr>
            <a:spLocks noGrp="1"/>
          </p:cNvSpPr>
          <p:nvPr>
            <p:ph type="title"/>
          </p:nvPr>
        </p:nvSpPr>
        <p:spPr>
          <a:xfrm>
            <a:off x="2592925" y="624110"/>
            <a:ext cx="8911687" cy="628957"/>
          </a:xfrm>
        </p:spPr>
        <p:txBody>
          <a:bodyPr>
            <a:normAutofit fontScale="90000"/>
          </a:bodyPr>
          <a:lstStyle/>
          <a:p>
            <a:r>
              <a:rPr lang="fr-FR" b="1" i="0" dirty="0">
                <a:solidFill>
                  <a:srgbClr val="161616"/>
                </a:solidFill>
                <a:effectLst/>
                <a:latin typeface="IBM Plex Sans" panose="020B0503050203000203" pitchFamily="34" charset="0"/>
              </a:rPr>
              <a:t>API </a:t>
            </a:r>
            <a:r>
              <a:rPr lang="fr-FR" b="1" i="0" dirty="0" err="1">
                <a:solidFill>
                  <a:srgbClr val="161616"/>
                </a:solidFill>
                <a:effectLst/>
                <a:latin typeface="IBM Plex Sans" panose="020B0503050203000203" pitchFamily="34" charset="0"/>
              </a:rPr>
              <a:t>Connect</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EC45F92E-959F-FB85-EEC5-D7E1F1086663}"/>
              </a:ext>
            </a:extLst>
          </p:cNvPr>
          <p:cNvSpPr>
            <a:spLocks noGrp="1"/>
          </p:cNvSpPr>
          <p:nvPr>
            <p:ph idx="1"/>
          </p:nvPr>
        </p:nvSpPr>
        <p:spPr>
          <a:xfrm>
            <a:off x="361244" y="1151467"/>
            <a:ext cx="11830756" cy="5706533"/>
          </a:xfrm>
        </p:spPr>
        <p:txBody>
          <a:bodyPr/>
          <a:lstStyle/>
          <a:p>
            <a:pPr marL="0" indent="0" algn="l" fontAlgn="base">
              <a:buNone/>
            </a:pPr>
            <a:r>
              <a:rPr lang="fr-FR" b="1" i="0" dirty="0">
                <a:solidFill>
                  <a:srgbClr val="161616"/>
                </a:solidFill>
                <a:effectLst/>
                <a:latin typeface="IBM Plex Sans" panose="020B0503050203000203" pitchFamily="34" charset="0"/>
              </a:rPr>
              <a:t>Outils intuitifs de développement et de test d'API</a:t>
            </a:r>
          </a:p>
          <a:p>
            <a:pPr algn="l" fontAlgn="base"/>
            <a:r>
              <a:rPr lang="fr-FR" b="0" i="0" dirty="0">
                <a:solidFill>
                  <a:srgbClr val="161616"/>
                </a:solidFill>
                <a:effectLst/>
                <a:latin typeface="inherit"/>
              </a:rPr>
              <a:t>Créez des API personnalisées qui exposent toutes les capacités de vos applications aux développeurs, tant à l'intérieur qu'à l'extérieur de votre organisation. Testez vos API avec soin avant de les déployer</a:t>
            </a:r>
          </a:p>
          <a:p>
            <a:pPr marL="0" indent="0" algn="l" fontAlgn="base">
              <a:buNone/>
            </a:pPr>
            <a:r>
              <a:rPr lang="fr-FR" b="1" i="0" dirty="0">
                <a:solidFill>
                  <a:srgbClr val="161616"/>
                </a:solidFill>
                <a:effectLst/>
                <a:latin typeface="IBM Plex Sans" panose="020B0503050203000203" pitchFamily="34" charset="0"/>
              </a:rPr>
              <a:t>Des politiques de sécurité puissantes</a:t>
            </a:r>
          </a:p>
          <a:p>
            <a:pPr algn="l" fontAlgn="base"/>
            <a:r>
              <a:rPr lang="fr-FR" b="0" i="0" dirty="0">
                <a:solidFill>
                  <a:srgbClr val="161616"/>
                </a:solidFill>
                <a:effectLst/>
                <a:latin typeface="inherit"/>
              </a:rPr>
              <a:t>Appliquez facilement des politiques de passerelle prêtes à l'emploi et personnalisées pour sécuriser et régir l'utilisation des API, afin de protéger vos services et données </a:t>
            </a:r>
            <a:r>
              <a:rPr lang="fr-FR" b="0" i="0" dirty="0" err="1">
                <a:solidFill>
                  <a:srgbClr val="161616"/>
                </a:solidFill>
                <a:effectLst/>
                <a:latin typeface="inherit"/>
              </a:rPr>
              <a:t>back-end</a:t>
            </a:r>
            <a:r>
              <a:rPr lang="fr-FR" b="0" i="0" dirty="0">
                <a:solidFill>
                  <a:srgbClr val="161616"/>
                </a:solidFill>
                <a:effectLst/>
                <a:latin typeface="inherit"/>
              </a:rPr>
              <a:t>.</a:t>
            </a:r>
          </a:p>
          <a:p>
            <a:pPr marL="0" indent="0" algn="l" fontAlgn="base">
              <a:buNone/>
            </a:pPr>
            <a:r>
              <a:rPr lang="fr-FR" b="1" i="0" dirty="0">
                <a:solidFill>
                  <a:srgbClr val="161616"/>
                </a:solidFill>
                <a:effectLst/>
                <a:latin typeface="IBM Plex Sans" panose="020B0503050203000203" pitchFamily="34" charset="0"/>
              </a:rPr>
              <a:t>Gestion du cycle de vie des API</a:t>
            </a:r>
          </a:p>
          <a:p>
            <a:pPr algn="l" fontAlgn="base"/>
            <a:r>
              <a:rPr lang="fr-FR" b="0" i="0" dirty="0">
                <a:solidFill>
                  <a:srgbClr val="161616"/>
                </a:solidFill>
                <a:effectLst/>
                <a:latin typeface="inherit"/>
              </a:rPr>
              <a:t>Gérez le cycle de vie complet de vos API internes, externes et tierces. Publiez, remplacez, supprimez, migrez, dépréciez et retirez vos API en toute simplicité.</a:t>
            </a:r>
          </a:p>
          <a:p>
            <a:pPr marL="0" indent="0" algn="l" fontAlgn="base">
              <a:buNone/>
            </a:pPr>
            <a:r>
              <a:rPr lang="fr-FR" b="1" i="0" dirty="0">
                <a:solidFill>
                  <a:srgbClr val="161616"/>
                </a:solidFill>
                <a:effectLst/>
                <a:latin typeface="IBM Plex Sans" panose="020B0503050203000203" pitchFamily="34" charset="0"/>
              </a:rPr>
              <a:t>Portail libre-service pour les développeurs</a:t>
            </a:r>
          </a:p>
          <a:p>
            <a:pPr algn="l" fontAlgn="base"/>
            <a:r>
              <a:rPr lang="fr-FR" b="0" i="0" dirty="0">
                <a:solidFill>
                  <a:srgbClr val="161616"/>
                </a:solidFill>
                <a:effectLst/>
                <a:latin typeface="inherit"/>
              </a:rPr>
              <a:t>Regroupez les API en produits à partager avec d'autres développeurs via un portail en libre-service entièrement personnalisable. Utilisez les blogues, forums et messageries intégrés pour communiquer avec les consommateurs d'API</a:t>
            </a:r>
          </a:p>
          <a:p>
            <a:pPr marL="0" indent="0" algn="l" fontAlgn="base">
              <a:buNone/>
            </a:pPr>
            <a:r>
              <a:rPr lang="fr-FR" b="1" i="0" dirty="0">
                <a:solidFill>
                  <a:srgbClr val="161616"/>
                </a:solidFill>
                <a:effectLst/>
                <a:latin typeface="IBM Plex Sans" panose="020B0503050203000203" pitchFamily="34" charset="0"/>
              </a:rPr>
              <a:t>Tableaux de bord d'analyse</a:t>
            </a:r>
          </a:p>
          <a:p>
            <a:pPr algn="l" fontAlgn="base"/>
            <a:r>
              <a:rPr lang="fr-FR" b="0" i="0" dirty="0">
                <a:solidFill>
                  <a:srgbClr val="161616"/>
                </a:solidFill>
                <a:effectLst/>
                <a:latin typeface="inherit"/>
              </a:rPr>
              <a:t>Filtrez, triez et agrégez vos données d'utilisation et de performances des API. Utilisez des graphiques, des tableaux et des cartes corrélés pour gérer les niveaux de service, fixer des quotas, établir des contrôles, mettre en place des politiques de sécurité, gérer des communautés et analyser les tendances.</a:t>
            </a: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endParaRPr lang="fr-FR" dirty="0"/>
          </a:p>
        </p:txBody>
      </p:sp>
      <p:pic>
        <p:nvPicPr>
          <p:cNvPr id="4" name="Picture 12" descr="Résultat d’images pour le cloud IBM">
            <a:extLst>
              <a:ext uri="{FF2B5EF4-FFF2-40B4-BE49-F238E27FC236}">
                <a16:creationId xmlns:a16="http://schemas.microsoft.com/office/drawing/2014/main" id="{07A33A32-88DB-02A6-BCA1-DC62F86E7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42" y="175533"/>
            <a:ext cx="2302933" cy="136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81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B6FEF8-B604-184C-F7D1-027340785F50}"/>
              </a:ext>
            </a:extLst>
          </p:cNvPr>
          <p:cNvSpPr>
            <a:spLocks noGrp="1"/>
          </p:cNvSpPr>
          <p:nvPr>
            <p:ph type="title"/>
          </p:nvPr>
        </p:nvSpPr>
        <p:spPr>
          <a:xfrm>
            <a:off x="1411111" y="372533"/>
            <a:ext cx="10093502" cy="1532467"/>
          </a:xfrm>
        </p:spPr>
        <p:txBody>
          <a:bodyPr>
            <a:normAutofit fontScale="90000"/>
          </a:bodyPr>
          <a:lstStyle/>
          <a:p>
            <a:pPr fontAlgn="base"/>
            <a:r>
              <a:rPr lang="fr-FR" sz="4000" b="1" i="0" dirty="0" err="1">
                <a:solidFill>
                  <a:srgbClr val="161616"/>
                </a:solidFill>
                <a:effectLst/>
                <a:latin typeface="inherit"/>
              </a:rPr>
              <a:t>DataStage</a:t>
            </a:r>
            <a:br>
              <a:rPr lang="fr-FR" b="1" i="0" dirty="0">
                <a:solidFill>
                  <a:srgbClr val="161616"/>
                </a:solidFill>
                <a:effectLst/>
                <a:latin typeface="inherit"/>
              </a:rPr>
            </a:br>
            <a:r>
              <a:rPr lang="fr-FR" b="0" i="0" dirty="0">
                <a:solidFill>
                  <a:srgbClr val="161616"/>
                </a:solidFill>
                <a:effectLst/>
                <a:latin typeface="inherit"/>
              </a:rPr>
              <a:t> </a:t>
            </a:r>
            <a:r>
              <a:rPr lang="fr-FR" sz="2700" b="0" i="0" dirty="0">
                <a:solidFill>
                  <a:srgbClr val="161616"/>
                </a:solidFill>
                <a:effectLst/>
                <a:latin typeface="inherit"/>
              </a:rPr>
              <a:t>offre un traitement par lots et une intégration de données en temps réel permettant de générer des pipelines de données fiables.</a:t>
            </a:r>
            <a:br>
              <a:rPr lang="fr-FR" sz="2700" b="0" i="0" dirty="0">
                <a:solidFill>
                  <a:srgbClr val="161616"/>
                </a:solidFill>
                <a:effectLst/>
                <a:latin typeface="inherit"/>
              </a:rPr>
            </a:br>
            <a:endParaRPr lang="fr-FR" dirty="0"/>
          </a:p>
        </p:txBody>
      </p:sp>
      <p:sp>
        <p:nvSpPr>
          <p:cNvPr id="3" name="Espace réservé du contenu 2">
            <a:extLst>
              <a:ext uri="{FF2B5EF4-FFF2-40B4-BE49-F238E27FC236}">
                <a16:creationId xmlns:a16="http://schemas.microsoft.com/office/drawing/2014/main" id="{79F1C56B-C79B-B2C6-B7FB-DE7D749A9451}"/>
              </a:ext>
            </a:extLst>
          </p:cNvPr>
          <p:cNvSpPr>
            <a:spLocks noGrp="1"/>
          </p:cNvSpPr>
          <p:nvPr>
            <p:ph idx="1"/>
          </p:nvPr>
        </p:nvSpPr>
        <p:spPr>
          <a:xfrm>
            <a:off x="553156" y="1904999"/>
            <a:ext cx="11492087" cy="4580467"/>
          </a:xfrm>
        </p:spPr>
        <p:txBody>
          <a:bodyPr/>
          <a:lstStyle/>
          <a:p>
            <a:pPr algn="l" fontAlgn="base"/>
            <a:r>
              <a:rPr lang="fr-FR" sz="2400" b="1" i="0" dirty="0">
                <a:solidFill>
                  <a:srgbClr val="161616"/>
                </a:solidFill>
                <a:effectLst/>
                <a:latin typeface="IBM Plex Sans" panose="020B0503050203000203" pitchFamily="34" charset="0"/>
              </a:rPr>
              <a:t>Collaborer</a:t>
            </a:r>
          </a:p>
          <a:p>
            <a:pPr algn="l" fontAlgn="base"/>
            <a:r>
              <a:rPr lang="fr-FR" b="0" i="0" dirty="0">
                <a:solidFill>
                  <a:srgbClr val="161616"/>
                </a:solidFill>
                <a:effectLst/>
                <a:latin typeface="inherit"/>
              </a:rPr>
              <a:t>Collaborez avec vos homologues sur </a:t>
            </a:r>
            <a:r>
              <a:rPr lang="fr-FR" b="0" i="0" dirty="0" err="1">
                <a:solidFill>
                  <a:srgbClr val="161616"/>
                </a:solidFill>
                <a:effectLst/>
                <a:latin typeface="inherit"/>
              </a:rPr>
              <a:t>DataStage</a:t>
            </a:r>
            <a:r>
              <a:rPr lang="fr-FR" b="0" i="0" dirty="0">
                <a:solidFill>
                  <a:srgbClr val="161616"/>
                </a:solidFill>
                <a:effectLst/>
                <a:latin typeface="inherit"/>
              </a:rPr>
              <a:t> Flows et contrôlez les accès administrateur, éditeur ou afficheur à vos projets.</a:t>
            </a:r>
          </a:p>
          <a:p>
            <a:pPr marL="0" indent="0" algn="l" fontAlgn="base">
              <a:buNone/>
            </a:pPr>
            <a:r>
              <a:rPr lang="fr-FR" sz="2400" b="1" i="0" dirty="0">
                <a:solidFill>
                  <a:srgbClr val="161616"/>
                </a:solidFill>
                <a:effectLst/>
                <a:latin typeface="IBM Plex Sans" panose="020B0503050203000203" pitchFamily="34" charset="0"/>
              </a:rPr>
              <a:t>Générez des pipelines de données</a:t>
            </a:r>
          </a:p>
          <a:p>
            <a:pPr algn="l" fontAlgn="base"/>
            <a:r>
              <a:rPr lang="fr-FR" b="0" i="0" dirty="0">
                <a:solidFill>
                  <a:srgbClr val="161616"/>
                </a:solidFill>
                <a:effectLst/>
                <a:latin typeface="inherit"/>
              </a:rPr>
              <a:t>Réalisez facilement une intégration de données dans un environnement sans code/</a:t>
            </a:r>
            <a:r>
              <a:rPr lang="fr-FR" b="0" i="0" dirty="0" err="1">
                <a:solidFill>
                  <a:srgbClr val="161616"/>
                </a:solidFill>
                <a:effectLst/>
                <a:latin typeface="inherit"/>
              </a:rPr>
              <a:t>low</a:t>
            </a:r>
            <a:r>
              <a:rPr lang="fr-FR" b="0" i="0" dirty="0">
                <a:solidFill>
                  <a:srgbClr val="161616"/>
                </a:solidFill>
                <a:effectLst/>
                <a:latin typeface="inherit"/>
              </a:rPr>
              <a:t>-code avec une interface utilisateur conviviale</a:t>
            </a:r>
          </a:p>
          <a:p>
            <a:pPr marL="0" indent="0" algn="l" fontAlgn="base">
              <a:buNone/>
            </a:pPr>
            <a:r>
              <a:rPr lang="fr-FR" sz="2400" b="1" i="0" dirty="0">
                <a:solidFill>
                  <a:srgbClr val="161616"/>
                </a:solidFill>
                <a:effectLst/>
                <a:latin typeface="IBM Plex Sans" panose="020B0503050203000203" pitchFamily="34" charset="0"/>
              </a:rPr>
              <a:t>Puissance à la demande</a:t>
            </a:r>
          </a:p>
          <a:p>
            <a:pPr algn="l" fontAlgn="base"/>
            <a:r>
              <a:rPr lang="fr-FR" b="0" i="0" dirty="0">
                <a:solidFill>
                  <a:srgbClr val="161616"/>
                </a:solidFill>
                <a:effectLst/>
                <a:latin typeface="inherit"/>
              </a:rPr>
              <a:t>Effectuez une mise à l'échelle horizontale ou verticale selon les besoins dans un environnement de cloud sécurisé</a:t>
            </a:r>
          </a:p>
          <a:p>
            <a:pPr marL="0" indent="0" algn="l" fontAlgn="base">
              <a:buNone/>
            </a:pPr>
            <a:r>
              <a:rPr lang="fr-FR" sz="2000" b="1" i="0" dirty="0">
                <a:solidFill>
                  <a:srgbClr val="161616"/>
                </a:solidFill>
                <a:effectLst/>
                <a:latin typeface="IBM Plex Sans" panose="020B0503050203000203" pitchFamily="34" charset="0"/>
              </a:rPr>
              <a:t>Connexions partagées</a:t>
            </a:r>
          </a:p>
          <a:p>
            <a:pPr algn="l" fontAlgn="base"/>
            <a:r>
              <a:rPr lang="fr-FR" b="0" i="0" dirty="0">
                <a:solidFill>
                  <a:srgbClr val="161616"/>
                </a:solidFill>
                <a:effectLst/>
                <a:latin typeface="inherit"/>
              </a:rPr>
              <a:t>Profitez des connexions de plateforme partagées et des intégrations à d'autres produits dans le Cloud Pak for Data.</a:t>
            </a:r>
          </a:p>
          <a:p>
            <a:pPr algn="l" fontAlgn="base"/>
            <a:endParaRPr lang="fr-FR" b="0" i="0" dirty="0">
              <a:solidFill>
                <a:srgbClr val="161616"/>
              </a:solidFill>
              <a:effectLst/>
              <a:latin typeface="inherit"/>
            </a:endParaRPr>
          </a:p>
          <a:p>
            <a:endParaRPr lang="fr-FR" dirty="0"/>
          </a:p>
        </p:txBody>
      </p:sp>
      <p:pic>
        <p:nvPicPr>
          <p:cNvPr id="4" name="Picture 12" descr="Résultat d’images pour le cloud IBM">
            <a:extLst>
              <a:ext uri="{FF2B5EF4-FFF2-40B4-BE49-F238E27FC236}">
                <a16:creationId xmlns:a16="http://schemas.microsoft.com/office/drawing/2014/main" id="{ECDB666D-D666-4287-9B46-CE7E7ACA5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9734" y="1447729"/>
            <a:ext cx="1546575" cy="91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695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22D877-B478-0EC2-5265-5D2EA06520C5}"/>
              </a:ext>
            </a:extLst>
          </p:cNvPr>
          <p:cNvSpPr>
            <a:spLocks noGrp="1"/>
          </p:cNvSpPr>
          <p:nvPr>
            <p:ph type="title"/>
          </p:nvPr>
        </p:nvSpPr>
        <p:spPr>
          <a:xfrm>
            <a:off x="1569155" y="225900"/>
            <a:ext cx="9788701" cy="516068"/>
          </a:xfrm>
        </p:spPr>
        <p:txBody>
          <a:bodyPr>
            <a:normAutofit fontScale="90000"/>
          </a:bodyPr>
          <a:lstStyle/>
          <a:p>
            <a:pPr fontAlgn="base"/>
            <a:r>
              <a:rPr lang="fr-FR" b="1" i="0" dirty="0">
                <a:solidFill>
                  <a:srgbClr val="161616"/>
                </a:solidFill>
                <a:effectLst/>
                <a:latin typeface="inherit"/>
              </a:rPr>
              <a:t>Secure Gateway</a:t>
            </a:r>
            <a:br>
              <a:rPr lang="fr-FR" b="1" i="0" dirty="0">
                <a:solidFill>
                  <a:srgbClr val="161616"/>
                </a:solidFill>
                <a:effectLst/>
                <a:latin typeface="inherit"/>
              </a:rPr>
            </a:br>
            <a:r>
              <a:rPr lang="fr-FR" sz="2200" b="0" i="0" dirty="0">
                <a:solidFill>
                  <a:srgbClr val="161616"/>
                </a:solidFill>
                <a:effectLst/>
                <a:latin typeface="inherit"/>
              </a:rPr>
              <a:t>IBM Secure Gateway for IBM Cloud permet aux utilisateurs </a:t>
            </a:r>
            <a:br>
              <a:rPr lang="fr-FR" sz="2200" b="0" i="0" dirty="0">
                <a:solidFill>
                  <a:srgbClr val="161616"/>
                </a:solidFill>
                <a:effectLst/>
                <a:latin typeface="inherit"/>
              </a:rPr>
            </a:br>
            <a:r>
              <a:rPr lang="fr-FR" sz="2200" b="0" i="0" dirty="0">
                <a:solidFill>
                  <a:srgbClr val="161616"/>
                </a:solidFill>
                <a:effectLst/>
                <a:latin typeface="inherit"/>
              </a:rPr>
              <a:t>d'intégrer des services de cloud à des systèmes d'entreprise sur site</a:t>
            </a:r>
            <a:r>
              <a:rPr lang="fr-FR" b="0" i="0" dirty="0">
                <a:solidFill>
                  <a:srgbClr val="161616"/>
                </a:solidFill>
                <a:effectLst/>
                <a:latin typeface="inherit"/>
              </a:rPr>
              <a:t>.</a:t>
            </a:r>
            <a:br>
              <a:rPr lang="fr-FR" b="0" i="0" dirty="0">
                <a:solidFill>
                  <a:srgbClr val="161616"/>
                </a:solidFill>
                <a:effectLst/>
                <a:latin typeface="inherit"/>
              </a:rPr>
            </a:br>
            <a:endParaRPr lang="fr-FR" dirty="0"/>
          </a:p>
        </p:txBody>
      </p:sp>
      <p:sp>
        <p:nvSpPr>
          <p:cNvPr id="3" name="Espace réservé du contenu 2">
            <a:extLst>
              <a:ext uri="{FF2B5EF4-FFF2-40B4-BE49-F238E27FC236}">
                <a16:creationId xmlns:a16="http://schemas.microsoft.com/office/drawing/2014/main" id="{19B83799-DDBD-840C-CB13-E28B19BFCAD7}"/>
              </a:ext>
            </a:extLst>
          </p:cNvPr>
          <p:cNvSpPr>
            <a:spLocks noGrp="1"/>
          </p:cNvSpPr>
          <p:nvPr>
            <p:ph idx="1"/>
          </p:nvPr>
        </p:nvSpPr>
        <p:spPr>
          <a:xfrm>
            <a:off x="936978" y="1535289"/>
            <a:ext cx="11130844" cy="5096811"/>
          </a:xfrm>
        </p:spPr>
        <p:txBody>
          <a:bodyPr>
            <a:normAutofit fontScale="92500" lnSpcReduction="20000"/>
          </a:bodyPr>
          <a:lstStyle/>
          <a:p>
            <a:pPr marL="0" indent="0" algn="l" fontAlgn="base">
              <a:buNone/>
            </a:pPr>
            <a:r>
              <a:rPr lang="fr-FR" b="1" i="0" dirty="0">
                <a:solidFill>
                  <a:srgbClr val="161616"/>
                </a:solidFill>
                <a:effectLst/>
                <a:latin typeface="IBM Plex Sans" panose="020B0503050203000203" pitchFamily="34" charset="0"/>
              </a:rPr>
              <a:t>Rapide et simple</a:t>
            </a:r>
          </a:p>
          <a:p>
            <a:pPr algn="l" fontAlgn="base"/>
            <a:r>
              <a:rPr lang="fr-FR" b="0" i="0" dirty="0">
                <a:solidFill>
                  <a:srgbClr val="161616"/>
                </a:solidFill>
                <a:effectLst/>
                <a:latin typeface="inherit"/>
              </a:rPr>
              <a:t>Configurez rapidement les passerelles pour connecter vos environnements, gérez le mappage entre vos destinations locales et distantes et surveillez tout votre trafic.</a:t>
            </a:r>
          </a:p>
          <a:p>
            <a:pPr marL="0" indent="0" algn="l" fontAlgn="base">
              <a:buNone/>
            </a:pPr>
            <a:r>
              <a:rPr lang="fr-FR" b="1" i="0" dirty="0">
                <a:solidFill>
                  <a:srgbClr val="161616"/>
                </a:solidFill>
                <a:effectLst/>
                <a:latin typeface="IBM Plex Sans" panose="020B0503050203000203" pitchFamily="34" charset="0"/>
              </a:rPr>
              <a:t>Liste de contrôle d'accès</a:t>
            </a:r>
          </a:p>
          <a:p>
            <a:pPr algn="l" fontAlgn="base"/>
            <a:r>
              <a:rPr lang="fr-FR" b="0" i="0" dirty="0">
                <a:solidFill>
                  <a:srgbClr val="161616"/>
                </a:solidFill>
                <a:effectLst/>
                <a:latin typeface="inherit"/>
              </a:rPr>
              <a:t>Des contrôles simples de la gestion des accès sont disponibles sur Secure Gateway Client pour accepter ou refuser l'accès pour chaque ressource afin d'éviter les accès non autorisés. Cette liste se synchronisera automatiquement avec chaque client connecté à la même passerelle.</a:t>
            </a:r>
          </a:p>
          <a:p>
            <a:pPr marL="0" indent="0" algn="l" fontAlgn="base">
              <a:buNone/>
            </a:pPr>
            <a:r>
              <a:rPr lang="fr-FR" b="1" i="0" dirty="0">
                <a:solidFill>
                  <a:srgbClr val="161616"/>
                </a:solidFill>
                <a:effectLst/>
                <a:latin typeface="IBM Plex Sans" panose="020B0503050203000203" pitchFamily="34" charset="0"/>
              </a:rPr>
              <a:t>Chiffrement et authentification</a:t>
            </a:r>
          </a:p>
          <a:p>
            <a:pPr algn="l" fontAlgn="base"/>
            <a:r>
              <a:rPr lang="fr-FR" b="0" i="0" dirty="0">
                <a:solidFill>
                  <a:srgbClr val="161616"/>
                </a:solidFill>
                <a:effectLst/>
                <a:latin typeface="inherit"/>
              </a:rPr>
              <a:t>Toutes les communications avec Secure Gateway sont facilement configurables pour fournir un chiffrement TLS et une authentification mutuelle.</a:t>
            </a:r>
          </a:p>
          <a:p>
            <a:pPr marL="0" indent="0" algn="l" fontAlgn="base">
              <a:buNone/>
            </a:pPr>
            <a:r>
              <a:rPr lang="fr-FR" b="1" i="0" dirty="0">
                <a:solidFill>
                  <a:srgbClr val="161616"/>
                </a:solidFill>
                <a:effectLst/>
                <a:latin typeface="IBM Plex Sans" panose="020B0503050203000203" pitchFamily="34" charset="0"/>
              </a:rPr>
              <a:t>Equilibrage des charges et haute disponibilité</a:t>
            </a:r>
          </a:p>
          <a:p>
            <a:pPr algn="l" fontAlgn="base"/>
            <a:r>
              <a:rPr lang="fr-FR" b="0" i="0" dirty="0">
                <a:solidFill>
                  <a:srgbClr val="161616"/>
                </a:solidFill>
                <a:effectLst/>
                <a:latin typeface="inherit"/>
              </a:rPr>
              <a:t>Sur les plans Professionnel et Entreprise, vous pouvez connecter plusieurs instances de Secure Gateway Client à votre passerelle pour récupérer automatiquement l'équilibrage des charges de connexion et la reprise en ligne de connexion intégrée si une instance client tombe en panne.</a:t>
            </a:r>
          </a:p>
          <a:p>
            <a:pPr marL="0" indent="0" algn="l" fontAlgn="base">
              <a:buNone/>
            </a:pPr>
            <a:r>
              <a:rPr lang="fr-FR" b="1" i="0" dirty="0">
                <a:solidFill>
                  <a:srgbClr val="161616"/>
                </a:solidFill>
                <a:effectLst/>
                <a:latin typeface="IBM Plex Sans" panose="020B0503050203000203" pitchFamily="34" charset="0"/>
              </a:rPr>
              <a:t>Contrôle des ressources</a:t>
            </a:r>
          </a:p>
          <a:p>
            <a:pPr algn="l" fontAlgn="base"/>
            <a:r>
              <a:rPr lang="fr-FR" b="0" i="0" dirty="0">
                <a:solidFill>
                  <a:srgbClr val="161616"/>
                </a:solidFill>
                <a:effectLst/>
                <a:latin typeface="inherit"/>
              </a:rPr>
              <a:t>Surveillance de toutes vos passerelles depuis le tableau de bord de Secure Gateway et contrôle des passerelles individuelles depuis Secure Gateway Client.</a:t>
            </a: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endParaRPr lang="fr-FR" dirty="0"/>
          </a:p>
        </p:txBody>
      </p:sp>
      <p:pic>
        <p:nvPicPr>
          <p:cNvPr id="4" name="Picture 12" descr="Résultat d’images pour le cloud IBM">
            <a:extLst>
              <a:ext uri="{FF2B5EF4-FFF2-40B4-BE49-F238E27FC236}">
                <a16:creationId xmlns:a16="http://schemas.microsoft.com/office/drawing/2014/main" id="{CA7E2115-24EA-5A1A-1FF2-8C937EB72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631" y="188445"/>
            <a:ext cx="2785729" cy="164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25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BE10017-B72C-CD6E-00EE-112A8764D440}"/>
              </a:ext>
            </a:extLst>
          </p:cNvPr>
          <p:cNvSpPr>
            <a:spLocks noGrp="1"/>
          </p:cNvSpPr>
          <p:nvPr>
            <p:ph type="title"/>
          </p:nvPr>
        </p:nvSpPr>
        <p:spPr>
          <a:xfrm>
            <a:off x="2361679" y="3052433"/>
            <a:ext cx="8911687" cy="753134"/>
          </a:xfrm>
        </p:spPr>
        <p:txBody>
          <a:bodyPr/>
          <a:lstStyle/>
          <a:p>
            <a:r>
              <a:rPr lang="fr-FR" b="0" i="0" dirty="0">
                <a:solidFill>
                  <a:srgbClr val="161616"/>
                </a:solidFill>
                <a:effectLst/>
                <a:latin typeface="IBM Plex Sans" panose="020B0503050203000203" pitchFamily="34" charset="0"/>
              </a:rPr>
              <a:t>Conteneurs </a:t>
            </a:r>
            <a:r>
              <a:rPr lang="fr-FR" dirty="0">
                <a:solidFill>
                  <a:srgbClr val="161616"/>
                </a:solidFill>
                <a:latin typeface="IBM Plex Sans" panose="020B0503050203000203" pitchFamily="34" charset="0"/>
              </a:rPr>
              <a:t>C</a:t>
            </a:r>
            <a:r>
              <a:rPr lang="fr-FR" b="0" i="0" dirty="0">
                <a:solidFill>
                  <a:srgbClr val="161616"/>
                </a:solidFill>
                <a:effectLst/>
                <a:latin typeface="IBM Plex Sans" panose="020B0503050203000203" pitchFamily="34" charset="0"/>
              </a:rPr>
              <a:t>hez  IBM </a:t>
            </a:r>
            <a:endParaRPr lang="fr-FR" dirty="0"/>
          </a:p>
        </p:txBody>
      </p:sp>
      <p:pic>
        <p:nvPicPr>
          <p:cNvPr id="21506" name="Picture 2" descr="Résultat d’images pour CONTENEUR  CLOUD  ">
            <a:extLst>
              <a:ext uri="{FF2B5EF4-FFF2-40B4-BE49-F238E27FC236}">
                <a16:creationId xmlns:a16="http://schemas.microsoft.com/office/drawing/2014/main" id="{D3F38CC3-8DB5-983D-8CDD-6142CA5CF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964" y="4506737"/>
            <a:ext cx="30670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Cluster API Kubernetes">
            <a:extLst>
              <a:ext uri="{FF2B5EF4-FFF2-40B4-BE49-F238E27FC236}">
                <a16:creationId xmlns:a16="http://schemas.microsoft.com/office/drawing/2014/main" id="{FE74FDFF-407C-AE5C-14CA-93A09953F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6163" y="4374751"/>
            <a:ext cx="1859139" cy="1859139"/>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Résultat d’images pour CONTENEUR  CLOUD  ">
            <a:extLst>
              <a:ext uri="{FF2B5EF4-FFF2-40B4-BE49-F238E27FC236}">
                <a16:creationId xmlns:a16="http://schemas.microsoft.com/office/drawing/2014/main" id="{FEEF4B63-0065-6027-B974-5DD8D2F8FF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5897" y="4333829"/>
            <a:ext cx="33242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ésultat d’images pour le cloud IBM">
            <a:extLst>
              <a:ext uri="{FF2B5EF4-FFF2-40B4-BE49-F238E27FC236}">
                <a16:creationId xmlns:a16="http://schemas.microsoft.com/office/drawing/2014/main" id="{EF30A637-39C2-E0FB-1885-7F6BB7EC99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3619" y="1054558"/>
            <a:ext cx="2785729" cy="164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06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22B2D-0091-C24E-116F-271AEE1484FD}"/>
              </a:ext>
            </a:extLst>
          </p:cNvPr>
          <p:cNvSpPr>
            <a:spLocks noGrp="1"/>
          </p:cNvSpPr>
          <p:nvPr>
            <p:ph type="title"/>
          </p:nvPr>
        </p:nvSpPr>
        <p:spPr>
          <a:xfrm>
            <a:off x="1870436" y="646687"/>
            <a:ext cx="8911687" cy="843446"/>
          </a:xfrm>
        </p:spPr>
        <p:txBody>
          <a:bodyPr>
            <a:normAutofit fontScale="90000"/>
          </a:bodyPr>
          <a:lstStyle/>
          <a:p>
            <a:r>
              <a:rPr lang="fr-FR" b="1" i="0" dirty="0">
                <a:solidFill>
                  <a:srgbClr val="161616"/>
                </a:solidFill>
                <a:effectLst/>
                <a:latin typeface="IBM Plex Sans" panose="020B0503050203000203" pitchFamily="34" charset="0"/>
              </a:rPr>
              <a:t>cluster </a:t>
            </a:r>
            <a:r>
              <a:rPr lang="fr-FR" b="1" i="0" dirty="0" err="1">
                <a:solidFill>
                  <a:srgbClr val="161616"/>
                </a:solidFill>
                <a:effectLst/>
                <a:latin typeface="IBM Plex Sans" panose="020B0503050203000203" pitchFamily="34" charset="0"/>
              </a:rPr>
              <a:t>Kubernetes</a:t>
            </a:r>
            <a:br>
              <a:rPr lang="fr-FR" b="1" i="0" dirty="0">
                <a:solidFill>
                  <a:srgbClr val="161616"/>
                </a:solidFill>
                <a:effectLst/>
                <a:latin typeface="IBM Plex Sans" panose="020B0503050203000203" pitchFamily="34" charset="0"/>
              </a:rPr>
            </a:br>
            <a:endParaRPr lang="fr-FR" dirty="0"/>
          </a:p>
        </p:txBody>
      </p:sp>
      <p:sp>
        <p:nvSpPr>
          <p:cNvPr id="3" name="ZoneTexte 2">
            <a:extLst>
              <a:ext uri="{FF2B5EF4-FFF2-40B4-BE49-F238E27FC236}">
                <a16:creationId xmlns:a16="http://schemas.microsoft.com/office/drawing/2014/main" id="{BD2661A0-6691-5478-E2F5-BD8E950F46B8}"/>
              </a:ext>
            </a:extLst>
          </p:cNvPr>
          <p:cNvSpPr txBox="1"/>
          <p:nvPr/>
        </p:nvSpPr>
        <p:spPr>
          <a:xfrm>
            <a:off x="670545" y="1354668"/>
            <a:ext cx="11521455" cy="369332"/>
          </a:xfrm>
          <a:prstGeom prst="rect">
            <a:avLst/>
          </a:prstGeom>
          <a:noFill/>
        </p:spPr>
        <p:txBody>
          <a:bodyPr wrap="square" rtlCol="0">
            <a:spAutoFit/>
          </a:bodyPr>
          <a:lstStyle/>
          <a:p>
            <a:r>
              <a:rPr lang="fr-FR" b="0" i="0" dirty="0">
                <a:solidFill>
                  <a:srgbClr val="161616"/>
                </a:solidFill>
                <a:effectLst/>
                <a:latin typeface="IBM Plex Sans" panose="020B0503050203000203" pitchFamily="34" charset="0"/>
              </a:rPr>
              <a:t>IBM Cloud </a:t>
            </a:r>
            <a:r>
              <a:rPr lang="fr-FR" b="0" i="0" dirty="0" err="1">
                <a:solidFill>
                  <a:srgbClr val="161616"/>
                </a:solidFill>
                <a:effectLst/>
                <a:latin typeface="IBM Plex Sans" panose="020B0503050203000203" pitchFamily="34" charset="0"/>
              </a:rPr>
              <a:t>Kubernetes</a:t>
            </a:r>
            <a:r>
              <a:rPr lang="fr-FR" b="0" i="0" dirty="0">
                <a:solidFill>
                  <a:srgbClr val="161616"/>
                </a:solidFill>
                <a:effectLst/>
                <a:latin typeface="IBM Plex Sans" panose="020B0503050203000203" pitchFamily="34" charset="0"/>
              </a:rPr>
              <a:t> Service créé un cluster d'hôtes de calcul et déploie des conteneurs haute disponibilité.</a:t>
            </a:r>
          </a:p>
        </p:txBody>
      </p:sp>
      <p:sp>
        <p:nvSpPr>
          <p:cNvPr id="4" name="ZoneTexte 3">
            <a:extLst>
              <a:ext uri="{FF2B5EF4-FFF2-40B4-BE49-F238E27FC236}">
                <a16:creationId xmlns:a16="http://schemas.microsoft.com/office/drawing/2014/main" id="{4714B622-610E-430C-958A-17C364CCF79F}"/>
              </a:ext>
            </a:extLst>
          </p:cNvPr>
          <p:cNvSpPr txBox="1"/>
          <p:nvPr/>
        </p:nvSpPr>
        <p:spPr>
          <a:xfrm>
            <a:off x="372535" y="1724000"/>
            <a:ext cx="11661422" cy="6740307"/>
          </a:xfrm>
          <a:prstGeom prst="rect">
            <a:avLst/>
          </a:prstGeom>
          <a:noFill/>
        </p:spPr>
        <p:txBody>
          <a:bodyPr wrap="square" rtlCol="0">
            <a:spAutoFit/>
          </a:bodyPr>
          <a:lstStyle/>
          <a:p>
            <a:pPr algn="l" fontAlgn="base"/>
            <a:r>
              <a:rPr lang="fr-FR" b="1" i="0" dirty="0">
                <a:solidFill>
                  <a:srgbClr val="161616"/>
                </a:solidFill>
                <a:effectLst/>
                <a:latin typeface="IBM Plex Sans" panose="020B0503050203000203" pitchFamily="34" charset="0"/>
              </a:rPr>
              <a:t>Expérience native </a:t>
            </a:r>
            <a:r>
              <a:rPr lang="fr-FR" b="1" i="0" dirty="0" err="1">
                <a:solidFill>
                  <a:srgbClr val="161616"/>
                </a:solidFill>
                <a:effectLst/>
                <a:latin typeface="IBM Plex Sans" panose="020B0503050203000203" pitchFamily="34" charset="0"/>
              </a:rPr>
              <a:t>Kubernetes</a:t>
            </a:r>
            <a:r>
              <a:rPr lang="fr-FR" b="1" dirty="0">
                <a:solidFill>
                  <a:srgbClr val="161616"/>
                </a:solidFill>
                <a:latin typeface="IBM Plex Sans" panose="020B0503050203000203" pitchFamily="34" charset="0"/>
              </a:rPr>
              <a:t>:</a:t>
            </a:r>
            <a:endParaRPr lang="fr-FR" b="1" i="0" dirty="0">
              <a:solidFill>
                <a:srgbClr val="161616"/>
              </a:solidFill>
              <a:effectLst/>
              <a:latin typeface="IBM Plex Sans" panose="020B0503050203000203" pitchFamily="34" charset="0"/>
            </a:endParaRPr>
          </a:p>
          <a:p>
            <a:pPr algn="l" fontAlgn="base"/>
            <a:r>
              <a:rPr lang="fr-FR" b="1" i="0" dirty="0">
                <a:solidFill>
                  <a:srgbClr val="161616"/>
                </a:solidFill>
                <a:effectLst/>
                <a:latin typeface="IBM Plex Sans" panose="020B0503050203000203" pitchFamily="34" charset="0"/>
              </a:rPr>
              <a:t>Optimiser Watson</a:t>
            </a:r>
          </a:p>
          <a:p>
            <a:pPr marL="285750" indent="-285750" algn="l" fontAlgn="base">
              <a:buFont typeface="Arial" panose="020B0604020202020204" pitchFamily="34" charset="0"/>
              <a:buChar char="•"/>
            </a:pPr>
            <a:r>
              <a:rPr lang="fr-FR" b="0" i="0" dirty="0">
                <a:solidFill>
                  <a:srgbClr val="161616"/>
                </a:solidFill>
                <a:effectLst/>
                <a:latin typeface="IBM Plex Sans" panose="020B0503050203000203" pitchFamily="34" charset="0"/>
              </a:rPr>
              <a:t>Intégrez aisément des solutions cognitives à différentes API Watson afin d'étendre la puissance de vos applications.</a:t>
            </a:r>
          </a:p>
          <a:p>
            <a:pPr fontAlgn="base"/>
            <a:r>
              <a:rPr lang="fr-FR" b="1" i="0" dirty="0">
                <a:solidFill>
                  <a:srgbClr val="161616"/>
                </a:solidFill>
                <a:effectLst/>
                <a:latin typeface="IBM Plex Sans" panose="020B0503050203000203" pitchFamily="34" charset="0"/>
              </a:rPr>
              <a:t>Clusters sécurisés:</a:t>
            </a:r>
          </a:p>
          <a:p>
            <a:pPr fontAlgn="base"/>
            <a:r>
              <a:rPr lang="fr-FR" b="0" i="0" dirty="0">
                <a:solidFill>
                  <a:srgbClr val="161616"/>
                </a:solidFill>
                <a:effectLst/>
                <a:latin typeface="IBM Plex Sans" panose="020B0503050203000203" pitchFamily="34" charset="0"/>
              </a:rPr>
              <a:t>IBM fournit des fonctions de sécurité pour protéger l'infrastructure de votre cluster, isoler vos ressources informatiques et garantir la conformité en matière de sécurité dans vos déploiements de conteneur.</a:t>
            </a:r>
          </a:p>
          <a:p>
            <a:pPr algn="l" fontAlgn="base"/>
            <a:r>
              <a:rPr lang="fr-FR" b="1" i="0" dirty="0">
                <a:solidFill>
                  <a:srgbClr val="161616"/>
                </a:solidFill>
                <a:effectLst/>
                <a:latin typeface="IBM Plex Sans" panose="020B0503050203000203" pitchFamily="34" charset="0"/>
              </a:rPr>
              <a:t>Conteneurs de réparation spontanée</a:t>
            </a:r>
          </a:p>
          <a:p>
            <a:pPr algn="l" fontAlgn="base"/>
            <a:r>
              <a:rPr lang="fr-FR" b="0" i="0" dirty="0">
                <a:solidFill>
                  <a:srgbClr val="161616"/>
                </a:solidFill>
                <a:effectLst/>
                <a:latin typeface="IBM Plex Sans" panose="020B0503050203000203" pitchFamily="34" charset="0"/>
              </a:rPr>
              <a:t>Configurez un cluster </a:t>
            </a:r>
            <a:r>
              <a:rPr lang="fr-FR" b="0" i="0" dirty="0" err="1">
                <a:solidFill>
                  <a:srgbClr val="161616"/>
                </a:solidFill>
                <a:effectLst/>
                <a:latin typeface="IBM Plex Sans" panose="020B0503050203000203" pitchFamily="34" charset="0"/>
              </a:rPr>
              <a:t>Kubernetes</a:t>
            </a:r>
            <a:r>
              <a:rPr lang="fr-FR" b="0" i="0" dirty="0">
                <a:solidFill>
                  <a:srgbClr val="161616"/>
                </a:solidFill>
                <a:effectLst/>
                <a:latin typeface="IBM Plex Sans" panose="020B0503050203000203" pitchFamily="34" charset="0"/>
              </a:rPr>
              <a:t> personnalisé qui se met à l'échelle automatiquement et récupère les conteneurs en fonction des politiques définies.</a:t>
            </a:r>
          </a:p>
          <a:p>
            <a:pPr algn="l" fontAlgn="base"/>
            <a:r>
              <a:rPr lang="fr-FR" b="1" i="0" dirty="0">
                <a:solidFill>
                  <a:srgbClr val="161616"/>
                </a:solidFill>
                <a:effectLst/>
                <a:latin typeface="IBM Plex Sans" panose="020B0503050203000203" pitchFamily="34" charset="0"/>
              </a:rPr>
              <a:t>Journalisation et surveillance</a:t>
            </a:r>
          </a:p>
          <a:p>
            <a:pPr algn="l" fontAlgn="base"/>
            <a:r>
              <a:rPr lang="fr-FR" b="0" i="0" dirty="0">
                <a:solidFill>
                  <a:srgbClr val="161616"/>
                </a:solidFill>
                <a:effectLst/>
                <a:latin typeface="IBM Plex Sans" panose="020B0503050203000203" pitchFamily="34" charset="0"/>
              </a:rPr>
              <a:t>Utilisez le service de métriques et de consignation intégré pour surveiller la performance de vos clusters et conteneurs.</a:t>
            </a:r>
          </a:p>
          <a:p>
            <a:pPr algn="l" fontAlgn="base"/>
            <a:r>
              <a:rPr lang="fr-FR" b="1" i="0" dirty="0">
                <a:solidFill>
                  <a:srgbClr val="161616"/>
                </a:solidFill>
                <a:effectLst/>
                <a:latin typeface="IBM Plex Sans" panose="020B0503050203000203" pitchFamily="34" charset="0"/>
              </a:rPr>
              <a:t>Planification intelligente</a:t>
            </a:r>
          </a:p>
          <a:p>
            <a:pPr algn="l" fontAlgn="base"/>
            <a:r>
              <a:rPr lang="fr-FR" b="0" i="0" dirty="0" err="1">
                <a:solidFill>
                  <a:srgbClr val="161616"/>
                </a:solidFill>
                <a:effectLst/>
                <a:latin typeface="IBM Plex Sans" panose="020B0503050203000203" pitchFamily="34" charset="0"/>
              </a:rPr>
              <a:t>Kubernetes</a:t>
            </a:r>
            <a:r>
              <a:rPr lang="fr-FR" b="0" i="0" dirty="0">
                <a:solidFill>
                  <a:srgbClr val="161616"/>
                </a:solidFill>
                <a:effectLst/>
                <a:latin typeface="IBM Plex Sans" panose="020B0503050203000203" pitchFamily="34" charset="0"/>
              </a:rPr>
              <a:t> déploie automatiquement des conteneurs sur les hôtes de calcul en fonction des ressources disponibles au sein du cluster.</a:t>
            </a:r>
          </a:p>
          <a:p>
            <a:pPr algn="l" fontAlgn="base"/>
            <a:endParaRPr lang="fr-FR" b="0" i="0" dirty="0">
              <a:solidFill>
                <a:srgbClr val="161616"/>
              </a:solidFill>
              <a:effectLst/>
              <a:latin typeface="IBM Plex Sans" panose="020B0503050203000203" pitchFamily="34" charset="0"/>
            </a:endParaRPr>
          </a:p>
          <a:p>
            <a:pPr algn="l" fontAlgn="base"/>
            <a:endParaRPr lang="fr-FR" b="0" i="0" dirty="0">
              <a:solidFill>
                <a:srgbClr val="161616"/>
              </a:solidFill>
              <a:effectLst/>
              <a:latin typeface="IBM Plex Sans" panose="020B0503050203000203" pitchFamily="34" charset="0"/>
            </a:endParaRPr>
          </a:p>
          <a:p>
            <a:pPr fontAlgn="base"/>
            <a:endParaRPr lang="fr-FR" b="1" i="0" dirty="0">
              <a:solidFill>
                <a:srgbClr val="161616"/>
              </a:solidFill>
              <a:effectLst/>
              <a:latin typeface="IBM Plex Sans" panose="020B0503050203000203" pitchFamily="34" charset="0"/>
            </a:endParaRPr>
          </a:p>
          <a:p>
            <a:pPr marL="285750" indent="-285750" algn="l" fontAlgn="base">
              <a:buFont typeface="Arial" panose="020B0604020202020204" pitchFamily="34" charset="0"/>
              <a:buChar char="•"/>
            </a:pPr>
            <a:endParaRPr lang="fr-FR" b="0" i="0" dirty="0">
              <a:solidFill>
                <a:srgbClr val="161616"/>
              </a:solidFill>
              <a:effectLst/>
              <a:latin typeface="IBM Plex Sans" panose="020B0503050203000203" pitchFamily="34" charset="0"/>
            </a:endParaRPr>
          </a:p>
          <a:p>
            <a:pPr algn="l" fontAlgn="base"/>
            <a:endParaRPr lang="fr-FR" b="0" i="0" dirty="0">
              <a:solidFill>
                <a:srgbClr val="161616"/>
              </a:solidFill>
              <a:effectLst/>
              <a:latin typeface="IBM Plex Sans" panose="020B0503050203000203" pitchFamily="34" charset="0"/>
            </a:endParaRPr>
          </a:p>
          <a:p>
            <a:pPr marL="285750" indent="-285750" algn="l" fontAlgn="base">
              <a:buFont typeface="Arial" panose="020B0604020202020204" pitchFamily="34" charset="0"/>
              <a:buChar char="•"/>
            </a:pPr>
            <a:endParaRPr lang="fr-FR" b="1" i="0" dirty="0">
              <a:solidFill>
                <a:srgbClr val="161616"/>
              </a:solidFill>
              <a:effectLst/>
              <a:latin typeface="IBM Plex Sans" panose="020B0503050203000203" pitchFamily="34" charset="0"/>
            </a:endParaRPr>
          </a:p>
          <a:p>
            <a:br>
              <a:rPr lang="fr-FR" dirty="0"/>
            </a:br>
            <a:endParaRPr lang="fr-FR" dirty="0"/>
          </a:p>
        </p:txBody>
      </p:sp>
      <p:pic>
        <p:nvPicPr>
          <p:cNvPr id="5" name="Picture 12" descr="Résultat d’images pour le cloud IBM">
            <a:extLst>
              <a:ext uri="{FF2B5EF4-FFF2-40B4-BE49-F238E27FC236}">
                <a16:creationId xmlns:a16="http://schemas.microsoft.com/office/drawing/2014/main" id="{BC9204FD-BEAB-B743-F7DA-AED3127C6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0767" y="165620"/>
            <a:ext cx="2010797" cy="118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57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D7EE4-38F3-B564-C245-331BE186A825}"/>
              </a:ext>
            </a:extLst>
          </p:cNvPr>
          <p:cNvSpPr>
            <a:spLocks noGrp="1"/>
          </p:cNvSpPr>
          <p:nvPr>
            <p:ph type="title"/>
          </p:nvPr>
        </p:nvSpPr>
        <p:spPr>
          <a:xfrm>
            <a:off x="1531089" y="687905"/>
            <a:ext cx="10537050" cy="832550"/>
          </a:xfrm>
        </p:spPr>
        <p:txBody>
          <a:bodyPr/>
          <a:lstStyle/>
          <a:p>
            <a:r>
              <a:rPr lang="fr-FR" dirty="0"/>
              <a:t>Le cloud </a:t>
            </a:r>
            <a:r>
              <a:rPr lang="fr-FR" dirty="0" err="1"/>
              <a:t>hybrid</a:t>
            </a:r>
            <a:r>
              <a:rPr lang="fr-FR" dirty="0"/>
              <a:t> </a:t>
            </a:r>
          </a:p>
        </p:txBody>
      </p:sp>
      <p:sp>
        <p:nvSpPr>
          <p:cNvPr id="3" name="Espace réservé du contenu 2">
            <a:extLst>
              <a:ext uri="{FF2B5EF4-FFF2-40B4-BE49-F238E27FC236}">
                <a16:creationId xmlns:a16="http://schemas.microsoft.com/office/drawing/2014/main" id="{B55E5088-744D-2019-12DA-0D666CC237A7}"/>
              </a:ext>
            </a:extLst>
          </p:cNvPr>
          <p:cNvSpPr>
            <a:spLocks noGrp="1"/>
          </p:cNvSpPr>
          <p:nvPr>
            <p:ph idx="1"/>
          </p:nvPr>
        </p:nvSpPr>
        <p:spPr>
          <a:xfrm>
            <a:off x="244549" y="1233377"/>
            <a:ext cx="11748977" cy="5135525"/>
          </a:xfrm>
        </p:spPr>
        <p:txBody>
          <a:bodyPr>
            <a:normAutofit/>
          </a:bodyPr>
          <a:lstStyle/>
          <a:p>
            <a:r>
              <a:rPr lang="fr-FR" sz="3200" b="0" i="0" dirty="0">
                <a:solidFill>
                  <a:srgbClr val="222222"/>
                </a:solidFill>
                <a:effectLst/>
                <a:latin typeface="-apple-system"/>
              </a:rPr>
              <a:t>Un cloud hybride mélange deux ou plusieurs types d’environnements cloud</a:t>
            </a:r>
            <a:r>
              <a:rPr lang="fr-FR" sz="3200" dirty="0">
                <a:solidFill>
                  <a:srgbClr val="222222"/>
                </a:solidFill>
                <a:latin typeface="-apple-system"/>
              </a:rPr>
              <a:t>.</a:t>
            </a:r>
          </a:p>
          <a:p>
            <a:r>
              <a:rPr lang="fr-FR" sz="3200" b="0" i="0" dirty="0">
                <a:solidFill>
                  <a:srgbClr val="222222"/>
                </a:solidFill>
                <a:effectLst/>
                <a:latin typeface="-apple-system"/>
              </a:rPr>
              <a:t> Les déploiements de cloud hybride combinent les cloud  publics </a:t>
            </a:r>
            <a:r>
              <a:rPr lang="fr-FR" sz="3200" dirty="0">
                <a:solidFill>
                  <a:srgbClr val="222222"/>
                </a:solidFill>
                <a:latin typeface="-apple-system"/>
              </a:rPr>
              <a:t>et privés, </a:t>
            </a:r>
            <a:r>
              <a:rPr lang="fr-FR" sz="3200" b="0" i="0" dirty="0">
                <a:solidFill>
                  <a:srgbClr val="222222"/>
                </a:solidFill>
                <a:effectLst/>
                <a:latin typeface="-apple-system"/>
              </a:rPr>
              <a:t>et ils peuvent également inclure une infrastructure existante sur site.</a:t>
            </a:r>
          </a:p>
          <a:p>
            <a:r>
              <a:rPr lang="fr-FR" sz="3200" b="0" i="0" dirty="0">
                <a:solidFill>
                  <a:srgbClr val="222222"/>
                </a:solidFill>
                <a:effectLst/>
                <a:latin typeface="-apple-system"/>
              </a:rPr>
              <a:t> Pour qu’un cloud soit vraiment hybride, ces différents environnements de </a:t>
            </a:r>
            <a:r>
              <a:rPr lang="fr-FR" sz="3200" b="0" i="0" dirty="0" err="1">
                <a:solidFill>
                  <a:srgbClr val="222222"/>
                </a:solidFill>
                <a:effectLst/>
                <a:latin typeface="-apple-system"/>
              </a:rPr>
              <a:t>clouds</a:t>
            </a:r>
            <a:r>
              <a:rPr lang="fr-FR" sz="3200" b="0" i="0" dirty="0">
                <a:solidFill>
                  <a:srgbClr val="222222"/>
                </a:solidFill>
                <a:effectLst/>
                <a:latin typeface="-apple-system"/>
              </a:rPr>
              <a:t> doivent être étroitement interconnectés les uns aux autres.</a:t>
            </a:r>
            <a:endParaRPr lang="fr-FR" sz="3200" dirty="0"/>
          </a:p>
        </p:txBody>
      </p:sp>
      <p:pic>
        <p:nvPicPr>
          <p:cNvPr id="4" name="Picture 12" descr="Résultat d’images pour le cloud IBM">
            <a:extLst>
              <a:ext uri="{FF2B5EF4-FFF2-40B4-BE49-F238E27FC236}">
                <a16:creationId xmlns:a16="http://schemas.microsoft.com/office/drawing/2014/main" id="{D360D79B-0910-5787-F939-14816B765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7797" y="4951772"/>
            <a:ext cx="30765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739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64E57-CADB-8292-B312-AD933CC3A4C2}"/>
              </a:ext>
            </a:extLst>
          </p:cNvPr>
          <p:cNvSpPr>
            <a:spLocks noGrp="1"/>
          </p:cNvSpPr>
          <p:nvPr>
            <p:ph type="title"/>
          </p:nvPr>
        </p:nvSpPr>
        <p:spPr>
          <a:xfrm>
            <a:off x="1640156" y="251576"/>
            <a:ext cx="8911687" cy="787002"/>
          </a:xfrm>
        </p:spPr>
        <p:txBody>
          <a:bodyPr>
            <a:normAutofit fontScale="90000"/>
          </a:bodyPr>
          <a:lstStyle/>
          <a:p>
            <a:r>
              <a:rPr lang="fr-FR" b="1" i="0" dirty="0">
                <a:solidFill>
                  <a:srgbClr val="161616"/>
                </a:solidFill>
                <a:effectLst/>
                <a:latin typeface="IBM Plex Sans" panose="020B0503050203000203" pitchFamily="34" charset="0"/>
              </a:rPr>
              <a:t>Container </a:t>
            </a:r>
            <a:r>
              <a:rPr lang="fr-FR" b="1" i="0" dirty="0" err="1">
                <a:solidFill>
                  <a:srgbClr val="161616"/>
                </a:solidFill>
                <a:effectLst/>
                <a:latin typeface="IBM Plex Sans" panose="020B0503050203000203" pitchFamily="34" charset="0"/>
              </a:rPr>
              <a:t>Registry</a:t>
            </a:r>
            <a:br>
              <a:rPr lang="fr-FR" b="1" i="0" dirty="0">
                <a:solidFill>
                  <a:srgbClr val="161616"/>
                </a:solidFill>
                <a:effectLst/>
                <a:latin typeface="IBM Plex Sans" panose="020B0503050203000203" pitchFamily="34" charset="0"/>
              </a:rPr>
            </a:br>
            <a:endParaRPr lang="fr-FR" dirty="0"/>
          </a:p>
        </p:txBody>
      </p:sp>
      <p:sp>
        <p:nvSpPr>
          <p:cNvPr id="3" name="ZoneTexte 2">
            <a:extLst>
              <a:ext uri="{FF2B5EF4-FFF2-40B4-BE49-F238E27FC236}">
                <a16:creationId xmlns:a16="http://schemas.microsoft.com/office/drawing/2014/main" id="{D77EB33E-2A1E-03BB-74DE-B08B5A7EDF43}"/>
              </a:ext>
            </a:extLst>
          </p:cNvPr>
          <p:cNvSpPr txBox="1"/>
          <p:nvPr/>
        </p:nvSpPr>
        <p:spPr>
          <a:xfrm>
            <a:off x="880532" y="1038578"/>
            <a:ext cx="10430934" cy="923330"/>
          </a:xfrm>
          <a:prstGeom prst="rect">
            <a:avLst/>
          </a:prstGeom>
          <a:noFill/>
        </p:spPr>
        <p:txBody>
          <a:bodyPr wrap="square" rtlCol="0">
            <a:spAutoFit/>
          </a:bodyPr>
          <a:lstStyle/>
          <a:p>
            <a:r>
              <a:rPr lang="fr-FR" b="0" i="0" dirty="0">
                <a:solidFill>
                  <a:srgbClr val="161616"/>
                </a:solidFill>
                <a:effectLst/>
                <a:latin typeface="IBM Plex Sans" panose="020B0503050203000203" pitchFamily="34" charset="0"/>
              </a:rPr>
              <a:t>Gérez les images de conteneurs Docker dans un registre privé entièrement géré. Insérez les images privées push dans ce registre pour les exécuter dans IBM Cloud </a:t>
            </a:r>
            <a:r>
              <a:rPr lang="fr-FR" b="0" i="0" dirty="0" err="1">
                <a:solidFill>
                  <a:srgbClr val="161616"/>
                </a:solidFill>
                <a:effectLst/>
                <a:latin typeface="IBM Plex Sans" panose="020B0503050203000203" pitchFamily="34" charset="0"/>
              </a:rPr>
              <a:t>Kubernetes</a:t>
            </a:r>
            <a:r>
              <a:rPr lang="fr-FR" b="0" i="0" dirty="0">
                <a:solidFill>
                  <a:srgbClr val="161616"/>
                </a:solidFill>
                <a:effectLst/>
                <a:latin typeface="IBM Plex Sans" panose="020B0503050203000203" pitchFamily="34" charset="0"/>
              </a:rPr>
              <a:t> Service et d'autres environnements d'exécution.</a:t>
            </a:r>
            <a:endParaRPr lang="fr-FR" dirty="0"/>
          </a:p>
        </p:txBody>
      </p:sp>
      <p:sp>
        <p:nvSpPr>
          <p:cNvPr id="4" name="ZoneTexte 3">
            <a:extLst>
              <a:ext uri="{FF2B5EF4-FFF2-40B4-BE49-F238E27FC236}">
                <a16:creationId xmlns:a16="http://schemas.microsoft.com/office/drawing/2014/main" id="{91831EE7-3965-8836-60DB-DC2CE0ECD9D5}"/>
              </a:ext>
            </a:extLst>
          </p:cNvPr>
          <p:cNvSpPr txBox="1"/>
          <p:nvPr/>
        </p:nvSpPr>
        <p:spPr>
          <a:xfrm>
            <a:off x="666044" y="2359107"/>
            <a:ext cx="11288890" cy="4247317"/>
          </a:xfrm>
          <a:prstGeom prst="rect">
            <a:avLst/>
          </a:prstGeom>
          <a:noFill/>
        </p:spPr>
        <p:txBody>
          <a:bodyPr wrap="square" rtlCol="0">
            <a:spAutoFit/>
          </a:bodyPr>
          <a:lstStyle/>
          <a:p>
            <a:pPr algn="l" fontAlgn="base"/>
            <a:r>
              <a:rPr lang="fr-FR" b="1" i="0" dirty="0">
                <a:solidFill>
                  <a:srgbClr val="161616"/>
                </a:solidFill>
                <a:effectLst/>
                <a:latin typeface="IBM Plex Sans" panose="020B0503050203000203" pitchFamily="34" charset="0"/>
              </a:rPr>
              <a:t>Registre privé hautement disponible et évolutif</a:t>
            </a:r>
          </a:p>
          <a:p>
            <a:pPr algn="l" fontAlgn="base"/>
            <a:r>
              <a:rPr lang="fr-FR" b="0" i="0" dirty="0">
                <a:solidFill>
                  <a:srgbClr val="161616"/>
                </a:solidFill>
                <a:effectLst/>
                <a:latin typeface="IBM Plex Sans" panose="020B0503050203000203" pitchFamily="34" charset="0"/>
              </a:rPr>
              <a:t>Configurez votre propre espace de nom d'images dans un registre privé à service partagé, hautement disponible et évolutif, hébergé et géré par IBM. Stockez en toute sécurité vos images Docker privées et partagez-les avec les utilisateurs dans votre compte IBM Cloud.</a:t>
            </a:r>
          </a:p>
          <a:p>
            <a:pPr algn="l" fontAlgn="base"/>
            <a:endParaRPr lang="fr-FR" b="0" i="0" dirty="0">
              <a:solidFill>
                <a:srgbClr val="161616"/>
              </a:solidFill>
              <a:effectLst/>
              <a:latin typeface="IBM Plex Sans" panose="020B0503050203000203" pitchFamily="34" charset="0"/>
            </a:endParaRPr>
          </a:p>
          <a:p>
            <a:pPr algn="l" fontAlgn="base"/>
            <a:r>
              <a:rPr lang="fr-FR" b="1" i="0" dirty="0">
                <a:solidFill>
                  <a:srgbClr val="161616"/>
                </a:solidFill>
                <a:effectLst/>
                <a:latin typeface="IBM Plex Sans" panose="020B0503050203000203" pitchFamily="34" charset="0"/>
              </a:rPr>
              <a:t>Conformité de la sécurité de l'image par </a:t>
            </a:r>
            <a:r>
              <a:rPr lang="fr-FR" b="1" i="0" dirty="0" err="1">
                <a:solidFill>
                  <a:srgbClr val="161616"/>
                </a:solidFill>
                <a:effectLst/>
                <a:latin typeface="IBM Plex Sans" panose="020B0503050203000203" pitchFamily="34" charset="0"/>
              </a:rPr>
              <a:t>Vulnerability</a:t>
            </a:r>
            <a:r>
              <a:rPr lang="fr-FR" b="1" i="0" dirty="0">
                <a:solidFill>
                  <a:srgbClr val="161616"/>
                </a:solidFill>
                <a:effectLst/>
                <a:latin typeface="IBM Plex Sans" panose="020B0503050203000203" pitchFamily="34" charset="0"/>
              </a:rPr>
              <a:t> Advisor</a:t>
            </a:r>
          </a:p>
          <a:p>
            <a:pPr algn="l" fontAlgn="base"/>
            <a:r>
              <a:rPr lang="fr-FR" b="0" i="0" dirty="0">
                <a:solidFill>
                  <a:srgbClr val="161616"/>
                </a:solidFill>
                <a:effectLst/>
                <a:latin typeface="IBM Plex Sans" panose="020B0503050203000203" pitchFamily="34" charset="0"/>
              </a:rPr>
              <a:t>Bénéficiez de la numérisation automatique des images dans vos espaces de nom. Passez en revue les suggestions spécifiques à votre système d'exploitation afin de corriger les vulnérabilités potentielles et de protéger vos conteneurs contre toute compromission.</a:t>
            </a:r>
          </a:p>
          <a:p>
            <a:pPr algn="l" fontAlgn="base"/>
            <a:endParaRPr lang="fr-FR" b="0" i="0" dirty="0">
              <a:solidFill>
                <a:srgbClr val="161616"/>
              </a:solidFill>
              <a:effectLst/>
              <a:latin typeface="IBM Plex Sans" panose="020B0503050203000203" pitchFamily="34" charset="0"/>
            </a:endParaRPr>
          </a:p>
          <a:p>
            <a:pPr algn="l" fontAlgn="base"/>
            <a:r>
              <a:rPr lang="fr-FR" b="1" i="0" dirty="0">
                <a:solidFill>
                  <a:srgbClr val="161616"/>
                </a:solidFill>
                <a:effectLst/>
                <a:latin typeface="IBM Plex Sans" panose="020B0503050203000203" pitchFamily="34" charset="0"/>
              </a:rPr>
              <a:t>Limites de quota pour le stockage et le trafic d'extraction</a:t>
            </a:r>
          </a:p>
          <a:p>
            <a:pPr algn="l" fontAlgn="base"/>
            <a:r>
              <a:rPr lang="fr-FR" b="0" i="0" dirty="0">
                <a:solidFill>
                  <a:srgbClr val="161616"/>
                </a:solidFill>
                <a:effectLst/>
                <a:latin typeface="IBM Plex Sans" panose="020B0503050203000203" pitchFamily="34" charset="0"/>
              </a:rPr>
              <a:t>Bénéficiez du stockage et du trafic d'extraction gratuit vers vos images privées jusqu'à votre limite de quota gratuit. Définissez des limites de quota personnalisées pour la quantité de stockage et le trafic d'extraction par mois afin d'éviter de dépasser votre niveau de paiement préféré.</a:t>
            </a:r>
          </a:p>
          <a:p>
            <a:pPr algn="l" fontAlgn="base"/>
            <a:endParaRPr lang="fr-FR" b="0" i="0" dirty="0">
              <a:solidFill>
                <a:srgbClr val="161616"/>
              </a:solidFill>
              <a:effectLst/>
              <a:latin typeface="IBM Plex Sans" panose="020B0503050203000203" pitchFamily="34" charset="0"/>
            </a:endParaRPr>
          </a:p>
        </p:txBody>
      </p:sp>
      <p:pic>
        <p:nvPicPr>
          <p:cNvPr id="5" name="Picture 12" descr="Résultat d’images pour le cloud IBM">
            <a:extLst>
              <a:ext uri="{FF2B5EF4-FFF2-40B4-BE49-F238E27FC236}">
                <a16:creationId xmlns:a16="http://schemas.microsoft.com/office/drawing/2014/main" id="{D818A5B5-3FA9-F26B-0340-8E199E474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9610" y="0"/>
            <a:ext cx="1633368" cy="96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484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9296288-84A5-6839-19FB-78112CD17D59}"/>
              </a:ext>
            </a:extLst>
          </p:cNvPr>
          <p:cNvSpPr>
            <a:spLocks noGrp="1"/>
          </p:cNvSpPr>
          <p:nvPr>
            <p:ph type="title"/>
          </p:nvPr>
        </p:nvSpPr>
        <p:spPr/>
        <p:txBody>
          <a:bodyPr/>
          <a:lstStyle/>
          <a:p>
            <a:r>
              <a:rPr lang="fr-FR" b="0" i="0" dirty="0">
                <a:solidFill>
                  <a:srgbClr val="161616"/>
                </a:solidFill>
                <a:effectLst/>
                <a:latin typeface="IBM Plex Sans" panose="020B0503050203000203" pitchFamily="34" charset="0"/>
              </a:rPr>
              <a:t>Internet des objets</a:t>
            </a:r>
            <a:endParaRPr lang="fr-FR" dirty="0"/>
          </a:p>
        </p:txBody>
      </p:sp>
      <p:sp>
        <p:nvSpPr>
          <p:cNvPr id="4" name="Espace réservé du texte 3">
            <a:extLst>
              <a:ext uri="{FF2B5EF4-FFF2-40B4-BE49-F238E27FC236}">
                <a16:creationId xmlns:a16="http://schemas.microsoft.com/office/drawing/2014/main" id="{B6D4123B-F0F7-E7A2-F41B-049B0CC1B53F}"/>
              </a:ext>
            </a:extLst>
          </p:cNvPr>
          <p:cNvSpPr>
            <a:spLocks noGrp="1"/>
          </p:cNvSpPr>
          <p:nvPr>
            <p:ph type="body" idx="1"/>
          </p:nvPr>
        </p:nvSpPr>
        <p:spPr/>
        <p:txBody>
          <a:bodyPr/>
          <a:lstStyle/>
          <a:p>
            <a:endParaRPr lang="fr-FR"/>
          </a:p>
        </p:txBody>
      </p:sp>
      <p:pic>
        <p:nvPicPr>
          <p:cNvPr id="25602" name="Picture 2" descr="Résultat d’images pour IOT">
            <a:extLst>
              <a:ext uri="{FF2B5EF4-FFF2-40B4-BE49-F238E27FC236}">
                <a16:creationId xmlns:a16="http://schemas.microsoft.com/office/drawing/2014/main" id="{B14D660B-9575-18A0-589C-49AAE9DC3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3960329"/>
            <a:ext cx="23145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Résultat d’images pour IOT">
            <a:extLst>
              <a:ext uri="{FF2B5EF4-FFF2-40B4-BE49-F238E27FC236}">
                <a16:creationId xmlns:a16="http://schemas.microsoft.com/office/drawing/2014/main" id="{D913BF0A-709B-1392-6772-FFBB32DBF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4" y="4027004"/>
            <a:ext cx="348615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Résultat d’images pour IOT">
            <a:extLst>
              <a:ext uri="{FF2B5EF4-FFF2-40B4-BE49-F238E27FC236}">
                <a16:creationId xmlns:a16="http://schemas.microsoft.com/office/drawing/2014/main" id="{28BBE53F-1C92-B1A1-98CD-0315731CC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9763" y="3934929"/>
            <a:ext cx="26860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ésultat d’images pour le cloud IBM">
            <a:extLst>
              <a:ext uri="{FF2B5EF4-FFF2-40B4-BE49-F238E27FC236}">
                <a16:creationId xmlns:a16="http://schemas.microsoft.com/office/drawing/2014/main" id="{F1D05C98-C9D3-1643-F4F0-549BCCF90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8497" y="986668"/>
            <a:ext cx="2785729" cy="164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91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19321-3863-9387-86E0-4DC9E7262C97}"/>
              </a:ext>
            </a:extLst>
          </p:cNvPr>
          <p:cNvSpPr>
            <a:spLocks noGrp="1"/>
          </p:cNvSpPr>
          <p:nvPr>
            <p:ph type="title"/>
          </p:nvPr>
        </p:nvSpPr>
        <p:spPr>
          <a:xfrm>
            <a:off x="1670755" y="657977"/>
            <a:ext cx="10025767" cy="753134"/>
          </a:xfrm>
        </p:spPr>
        <p:txBody>
          <a:bodyPr>
            <a:normAutofit fontScale="90000"/>
          </a:bodyPr>
          <a:lstStyle/>
          <a:p>
            <a:pPr algn="l" fontAlgn="base"/>
            <a:r>
              <a:rPr lang="fr-FR" dirty="0"/>
              <a:t>IOT avec le cloud  IBM </a:t>
            </a:r>
            <a:br>
              <a:rPr lang="fr-FR" dirty="0"/>
            </a:br>
            <a:br>
              <a:rPr lang="fr-FR" dirty="0"/>
            </a:br>
            <a:br>
              <a:rPr lang="fr-FR" sz="1200" b="0" i="0" dirty="0">
                <a:solidFill>
                  <a:srgbClr val="161616"/>
                </a:solidFill>
                <a:effectLst/>
                <a:latin typeface="inherit"/>
              </a:rPr>
            </a:br>
            <a:br>
              <a:rPr lang="fr-FR" sz="2200" b="0" i="0" dirty="0">
                <a:solidFill>
                  <a:srgbClr val="161616"/>
                </a:solidFill>
                <a:effectLst/>
                <a:latin typeface="inherit"/>
              </a:rPr>
            </a:br>
            <a:br>
              <a:rPr lang="fr-FR" b="0" i="0" dirty="0">
                <a:solidFill>
                  <a:srgbClr val="161616"/>
                </a:solidFill>
                <a:effectLst/>
                <a:latin typeface="inherit"/>
              </a:rPr>
            </a:br>
            <a:endParaRPr lang="fr-FR" dirty="0"/>
          </a:p>
        </p:txBody>
      </p:sp>
      <p:sp>
        <p:nvSpPr>
          <p:cNvPr id="3" name="ZoneTexte 2">
            <a:extLst>
              <a:ext uri="{FF2B5EF4-FFF2-40B4-BE49-F238E27FC236}">
                <a16:creationId xmlns:a16="http://schemas.microsoft.com/office/drawing/2014/main" id="{35AEF7E8-B5A2-FDBE-AD57-51FFCE044464}"/>
              </a:ext>
            </a:extLst>
          </p:cNvPr>
          <p:cNvSpPr txBox="1"/>
          <p:nvPr/>
        </p:nvSpPr>
        <p:spPr>
          <a:xfrm>
            <a:off x="495478" y="1162757"/>
            <a:ext cx="11527189" cy="6848084"/>
          </a:xfrm>
          <a:prstGeom prst="rect">
            <a:avLst/>
          </a:prstGeom>
          <a:noFill/>
        </p:spPr>
        <p:txBody>
          <a:bodyPr wrap="square" rtlCol="0">
            <a:spAutoFit/>
          </a:bodyPr>
          <a:lstStyle/>
          <a:p>
            <a:pPr algn="l" fontAlgn="base"/>
            <a:r>
              <a:rPr lang="fr-FR" sz="2400" b="1" i="0" dirty="0">
                <a:solidFill>
                  <a:srgbClr val="161616"/>
                </a:solidFill>
                <a:effectLst/>
                <a:latin typeface="IBM Plex Sans" panose="020B0503050203000203" pitchFamily="34" charset="0"/>
              </a:rPr>
              <a:t>Connecter</a:t>
            </a:r>
          </a:p>
          <a:p>
            <a:pPr algn="l" fontAlgn="base"/>
            <a:r>
              <a:rPr lang="fr-FR" b="0" i="0" dirty="0">
                <a:solidFill>
                  <a:srgbClr val="161616"/>
                </a:solidFill>
                <a:effectLst/>
                <a:latin typeface="inherit"/>
              </a:rPr>
              <a:t>Enregistrez et connectez rapidement et en toute sécurité vos terminaux et passerelles. Vous trouverez, sur notre site de recettes, des instructions pas à pas expliquant comment connecter les terminaux, capteurs et passerelles les plus populaires.</a:t>
            </a:r>
            <a:endParaRPr lang="fr-FR" sz="2400" dirty="0">
              <a:solidFill>
                <a:srgbClr val="161616"/>
              </a:solidFill>
              <a:latin typeface="inherit"/>
            </a:endParaRPr>
          </a:p>
          <a:p>
            <a:pPr algn="l" fontAlgn="base"/>
            <a:r>
              <a:rPr lang="fr-FR" sz="2400" b="1" i="0" dirty="0">
                <a:solidFill>
                  <a:srgbClr val="161616"/>
                </a:solidFill>
                <a:effectLst/>
                <a:latin typeface="IBM Plex Sans" panose="020B0503050203000203" pitchFamily="34" charset="0"/>
              </a:rPr>
              <a:t>Gestion de l'information</a:t>
            </a:r>
          </a:p>
          <a:p>
            <a:pPr algn="l" fontAlgn="base"/>
            <a:r>
              <a:rPr lang="fr-FR" b="0" i="0" dirty="0">
                <a:solidFill>
                  <a:srgbClr val="161616"/>
                </a:solidFill>
                <a:effectLst/>
                <a:latin typeface="inherit"/>
              </a:rPr>
              <a:t>Contrôlez ce que deviennent les données reçues de vos terminaux connectés. Gérez leur stockage, configurez leur transformation et utilisez-les en intégration avec les autres services de données et plateformes de terminaux.</a:t>
            </a:r>
          </a:p>
          <a:p>
            <a:pPr algn="l" fontAlgn="base"/>
            <a:r>
              <a:rPr lang="fr-FR" sz="2000" b="1" i="0" dirty="0">
                <a:solidFill>
                  <a:srgbClr val="161616"/>
                </a:solidFill>
                <a:effectLst/>
                <a:latin typeface="IBM Plex Sans" panose="020B0503050203000203" pitchFamily="34" charset="0"/>
              </a:rPr>
              <a:t>Analyse en temps réel</a:t>
            </a:r>
          </a:p>
          <a:p>
            <a:pPr algn="l" fontAlgn="base"/>
            <a:r>
              <a:rPr lang="fr-FR" b="0" i="0" dirty="0">
                <a:solidFill>
                  <a:srgbClr val="161616"/>
                </a:solidFill>
                <a:effectLst/>
                <a:latin typeface="inherit"/>
              </a:rPr>
              <a:t>Surveillez les données temps réel de vos terminaux au moyen de règles, d'analyses et de tableaux de bords. Définissez des règles pour surveiller les conditions et déclencher des actions automatiques telles que l'émission d'alertes, l'envoi d'</a:t>
            </a:r>
            <a:r>
              <a:rPr lang="fr-FR" b="0" i="0" dirty="0" err="1">
                <a:solidFill>
                  <a:srgbClr val="161616"/>
                </a:solidFill>
                <a:effectLst/>
                <a:latin typeface="inherit"/>
              </a:rPr>
              <a:t>e-mails,le</a:t>
            </a:r>
            <a:r>
              <a:rPr lang="fr-FR" b="0" i="0" dirty="0">
                <a:solidFill>
                  <a:srgbClr val="161616"/>
                </a:solidFill>
                <a:effectLst/>
                <a:latin typeface="inherit"/>
              </a:rPr>
              <a:t> déclenchement de recettes IFTTT, l'entrée dans des flux Node-RED et le recours à des services externes pour réagir rapidement aux changements critiques.</a:t>
            </a:r>
          </a:p>
          <a:p>
            <a:pPr algn="l" fontAlgn="base"/>
            <a:r>
              <a:rPr lang="fr-FR" b="1" i="0" dirty="0">
                <a:solidFill>
                  <a:srgbClr val="161616"/>
                </a:solidFill>
                <a:effectLst/>
                <a:latin typeface="IBM Plex Sans" panose="020B0503050203000203" pitchFamily="34" charset="0"/>
              </a:rPr>
              <a:t>Gestion du risque et de la sécurité</a:t>
            </a:r>
          </a:p>
          <a:p>
            <a:pPr algn="l" fontAlgn="base"/>
            <a:r>
              <a:rPr lang="fr-FR" b="0" i="0" dirty="0">
                <a:solidFill>
                  <a:srgbClr val="161616"/>
                </a:solidFill>
                <a:effectLst/>
                <a:latin typeface="inherit"/>
              </a:rPr>
              <a:t>Nos capacités de contrôle protègent l'intégrité de votre solution IoT en sécurisant son accès par les utilisateurs et les applications. Etendez la sécurité de base avec un mécanisme de veille et de renseignement sur les menaces pour IoT afin de visualiser les risques critiques et de les contrer par des actions automatisées, déclenchées par une politique de gestion du risque.</a:t>
            </a: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p:txBody>
      </p:sp>
      <p:pic>
        <p:nvPicPr>
          <p:cNvPr id="4" name="Picture 12" descr="Résultat d’images pour le cloud IBM">
            <a:extLst>
              <a:ext uri="{FF2B5EF4-FFF2-40B4-BE49-F238E27FC236}">
                <a16:creationId xmlns:a16="http://schemas.microsoft.com/office/drawing/2014/main" id="{250F3398-6CAB-1758-3B2C-099EAA729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8667" y="115541"/>
            <a:ext cx="2190936" cy="129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95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F692DB2-FE3F-ECF3-7239-2CD6964BEC25}"/>
              </a:ext>
            </a:extLst>
          </p:cNvPr>
          <p:cNvSpPr>
            <a:spLocks noGrp="1"/>
          </p:cNvSpPr>
          <p:nvPr>
            <p:ph type="title"/>
          </p:nvPr>
        </p:nvSpPr>
        <p:spPr>
          <a:xfrm>
            <a:off x="2340856" y="2061329"/>
            <a:ext cx="8915399" cy="1468800"/>
          </a:xfrm>
        </p:spPr>
        <p:txBody>
          <a:bodyPr/>
          <a:lstStyle/>
          <a:p>
            <a:r>
              <a:rPr lang="fr-FR" dirty="0"/>
              <a:t>Sécurité  ave  le cloud  IBM</a:t>
            </a:r>
          </a:p>
        </p:txBody>
      </p:sp>
      <p:sp>
        <p:nvSpPr>
          <p:cNvPr id="4" name="Espace réservé du texte 3">
            <a:extLst>
              <a:ext uri="{FF2B5EF4-FFF2-40B4-BE49-F238E27FC236}">
                <a16:creationId xmlns:a16="http://schemas.microsoft.com/office/drawing/2014/main" id="{3DE45A24-B5A2-EBFB-9175-AB702B01B4C9}"/>
              </a:ext>
            </a:extLst>
          </p:cNvPr>
          <p:cNvSpPr>
            <a:spLocks noGrp="1"/>
          </p:cNvSpPr>
          <p:nvPr>
            <p:ph type="body" idx="1"/>
          </p:nvPr>
        </p:nvSpPr>
        <p:spPr/>
        <p:txBody>
          <a:bodyPr/>
          <a:lstStyle/>
          <a:p>
            <a:endParaRPr lang="fr-FR"/>
          </a:p>
        </p:txBody>
      </p:sp>
      <p:pic>
        <p:nvPicPr>
          <p:cNvPr id="32770" name="Picture 2" descr="Résultat d’images pour S2CURITé informatiQUE">
            <a:extLst>
              <a:ext uri="{FF2B5EF4-FFF2-40B4-BE49-F238E27FC236}">
                <a16:creationId xmlns:a16="http://schemas.microsoft.com/office/drawing/2014/main" id="{15A03561-B60C-A441-F652-896A4E215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147" y="3934929"/>
            <a:ext cx="3000375" cy="1746558"/>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Résultat d’images pour S2CURITé informatiQUE">
            <a:extLst>
              <a:ext uri="{FF2B5EF4-FFF2-40B4-BE49-F238E27FC236}">
                <a16:creationId xmlns:a16="http://schemas.microsoft.com/office/drawing/2014/main" id="{222ECF76-13A9-0D56-1A38-1B3505939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261" y="3934929"/>
            <a:ext cx="25336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32774" name="Picture 6" descr="Résultat d’images pour S2CURITé informatiQUE">
            <a:extLst>
              <a:ext uri="{FF2B5EF4-FFF2-40B4-BE49-F238E27FC236}">
                <a16:creationId xmlns:a16="http://schemas.microsoft.com/office/drawing/2014/main" id="{2C1FD47C-22B2-55EC-3D49-664EFDDDD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9611" y="3954685"/>
            <a:ext cx="32766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20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B756529-4D64-63C1-E232-FFEBCEB5EE0A}"/>
              </a:ext>
            </a:extLst>
          </p:cNvPr>
          <p:cNvSpPr>
            <a:spLocks noGrp="1"/>
          </p:cNvSpPr>
          <p:nvPr>
            <p:ph type="title"/>
          </p:nvPr>
        </p:nvSpPr>
        <p:spPr>
          <a:xfrm>
            <a:off x="2020712" y="276579"/>
            <a:ext cx="9416168" cy="775712"/>
          </a:xfrm>
        </p:spPr>
        <p:txBody>
          <a:bodyPr>
            <a:normAutofit fontScale="90000"/>
          </a:bodyPr>
          <a:lstStyle/>
          <a:p>
            <a:r>
              <a:rPr lang="fr-FR" b="1" i="0" dirty="0">
                <a:solidFill>
                  <a:srgbClr val="161616"/>
                </a:solidFill>
                <a:effectLst/>
                <a:latin typeface="IBM Plex Sans" panose="020B0503050203000203" pitchFamily="34" charset="0"/>
              </a:rPr>
              <a:t>App ID</a:t>
            </a:r>
            <a:br>
              <a:rPr lang="fr-FR" b="1" i="0" dirty="0">
                <a:solidFill>
                  <a:srgbClr val="161616"/>
                </a:solidFill>
                <a:effectLst/>
                <a:latin typeface="IBM Plex Sans" panose="020B0503050203000203" pitchFamily="34" charset="0"/>
              </a:rPr>
            </a:br>
            <a:endParaRPr lang="fr-FR" dirty="0"/>
          </a:p>
        </p:txBody>
      </p:sp>
      <p:sp>
        <p:nvSpPr>
          <p:cNvPr id="5" name="Espace réservé du contenu 4">
            <a:extLst>
              <a:ext uri="{FF2B5EF4-FFF2-40B4-BE49-F238E27FC236}">
                <a16:creationId xmlns:a16="http://schemas.microsoft.com/office/drawing/2014/main" id="{D711B553-D581-D73A-0196-240568406678}"/>
              </a:ext>
            </a:extLst>
          </p:cNvPr>
          <p:cNvSpPr>
            <a:spLocks noGrp="1"/>
          </p:cNvSpPr>
          <p:nvPr>
            <p:ph idx="1"/>
          </p:nvPr>
        </p:nvSpPr>
        <p:spPr>
          <a:xfrm>
            <a:off x="186266" y="948267"/>
            <a:ext cx="11819467" cy="5633154"/>
          </a:xfrm>
        </p:spPr>
        <p:txBody>
          <a:bodyPr>
            <a:normAutofit lnSpcReduction="10000"/>
          </a:bodyPr>
          <a:lstStyle/>
          <a:p>
            <a:pPr algn="l" fontAlgn="base"/>
            <a:r>
              <a:rPr lang="fr-FR" b="1" i="0" dirty="0">
                <a:solidFill>
                  <a:srgbClr val="161616"/>
                </a:solidFill>
                <a:effectLst/>
                <a:latin typeface="IBM Plex Sans" panose="020B0503050203000203" pitchFamily="34" charset="0"/>
              </a:rPr>
              <a:t>Authentification</a:t>
            </a:r>
          </a:p>
          <a:p>
            <a:pPr algn="l" fontAlgn="base"/>
            <a:r>
              <a:rPr lang="fr-FR" b="0" i="0" dirty="0">
                <a:solidFill>
                  <a:srgbClr val="161616"/>
                </a:solidFill>
                <a:effectLst/>
                <a:latin typeface="inherit"/>
              </a:rPr>
              <a:t>Ajoutez à vos applications mobiles et Web la connexion et l'inscription utilisateur et donnez les droits d'accès à vos ressources d'arrière-plan et à vos API depuis tous les </a:t>
            </a:r>
            <a:r>
              <a:rPr lang="fr-FR" b="0" i="0" dirty="0" err="1">
                <a:solidFill>
                  <a:srgbClr val="161616"/>
                </a:solidFill>
                <a:effectLst/>
                <a:latin typeface="inherit"/>
              </a:rPr>
              <a:t>clouds</a:t>
            </a:r>
            <a:r>
              <a:rPr lang="fr-FR" b="0" i="0" dirty="0">
                <a:solidFill>
                  <a:srgbClr val="161616"/>
                </a:solidFill>
                <a:effectLst/>
                <a:latin typeface="inherit"/>
              </a:rPr>
              <a:t>. Utilisez tous les fournisseurs d'identité, y compris les répertoires cloud d'entreprise, sociaux, propriétaires ou celui d'App ID avec l'authentification </a:t>
            </a:r>
            <a:r>
              <a:rPr lang="fr-FR" b="0" i="0" dirty="0" err="1">
                <a:solidFill>
                  <a:srgbClr val="161616"/>
                </a:solidFill>
                <a:effectLst/>
                <a:latin typeface="inherit"/>
              </a:rPr>
              <a:t>multifacteur</a:t>
            </a:r>
            <a:r>
              <a:rPr lang="fr-FR" b="0" i="0" dirty="0">
                <a:solidFill>
                  <a:srgbClr val="161616"/>
                </a:solidFill>
                <a:effectLst/>
                <a:latin typeface="inherit"/>
              </a:rPr>
              <a:t> (MFA). Vous pouvez aussi authentifier les applications plutôt que les utilisateurs. Compatible avec OAuth2 et OIDC.</a:t>
            </a:r>
          </a:p>
          <a:p>
            <a:pPr algn="l" fontAlgn="base"/>
            <a:r>
              <a:rPr lang="fr-FR" b="1" i="0" dirty="0">
                <a:solidFill>
                  <a:srgbClr val="161616"/>
                </a:solidFill>
                <a:effectLst/>
                <a:latin typeface="IBM Plex Sans" panose="020B0503050203000203" pitchFamily="34" charset="0"/>
              </a:rPr>
              <a:t>Profils</a:t>
            </a:r>
          </a:p>
          <a:p>
            <a:pPr algn="l" fontAlgn="base"/>
            <a:r>
              <a:rPr lang="fr-FR" b="0" i="0" dirty="0">
                <a:solidFill>
                  <a:srgbClr val="161616"/>
                </a:solidFill>
                <a:effectLst/>
                <a:latin typeface="inherit"/>
              </a:rPr>
              <a:t>Générez des expériences d'application personnalisées pour vos utilisateurs. Utilisez des profils pour stocker les données utilisateur et accéder à celles dont vous avez besoin pour créer des expériences conviviales, comme des préférences d'application utilisateur.</a:t>
            </a:r>
          </a:p>
          <a:p>
            <a:pPr algn="l" fontAlgn="base"/>
            <a:r>
              <a:rPr lang="fr-FR" b="1" i="0" dirty="0">
                <a:solidFill>
                  <a:srgbClr val="161616"/>
                </a:solidFill>
                <a:effectLst/>
                <a:latin typeface="IBM Plex Sans" panose="020B0503050203000203" pitchFamily="34" charset="0"/>
              </a:rPr>
              <a:t>Gestion des utilisateurs</a:t>
            </a:r>
          </a:p>
          <a:p>
            <a:pPr algn="l" fontAlgn="base"/>
            <a:r>
              <a:rPr lang="fr-FR" b="0" i="0" dirty="0">
                <a:solidFill>
                  <a:srgbClr val="161616"/>
                </a:solidFill>
                <a:effectLst/>
                <a:latin typeface="inherit"/>
              </a:rPr>
              <a:t>Optimisez un registre d'utilisateurs évolutif pour vos applications afin que les utilisateurs puissent s'enregistrer et se connecter avec une adresse électronique et un mot de passe. Les utilisateurs peuvent gérer leurs propres comptes par le biais des flux en libre-service, comme la réinitialisation d'un mot de passe et le mot de passe oublié.</a:t>
            </a:r>
          </a:p>
          <a:p>
            <a:pPr algn="l" fontAlgn="base"/>
            <a:r>
              <a:rPr lang="fr-FR" b="1" i="0" dirty="0">
                <a:solidFill>
                  <a:srgbClr val="161616"/>
                </a:solidFill>
                <a:effectLst/>
                <a:latin typeface="IBM Plex Sans" panose="020B0503050203000203" pitchFamily="34" charset="0"/>
              </a:rPr>
              <a:t>Identité en tant que service géré</a:t>
            </a:r>
          </a:p>
          <a:p>
            <a:pPr algn="l" fontAlgn="base"/>
            <a:r>
              <a:rPr lang="fr-FR" b="0" i="0" dirty="0">
                <a:solidFill>
                  <a:srgbClr val="161616"/>
                </a:solidFill>
                <a:effectLst/>
                <a:latin typeface="inherit"/>
              </a:rPr>
              <a:t>Avec App ID, inutile de se soucier de la configuration d'une infrastructure pour l'identité, de la disponibilité géographique, de la compatibilité, de la disponibilité, etc. App ID est aussi intégré avec IBM Cloud, notamment avec IBM Cloud </a:t>
            </a:r>
            <a:r>
              <a:rPr lang="fr-FR" b="0" i="0" dirty="0" err="1">
                <a:solidFill>
                  <a:srgbClr val="161616"/>
                </a:solidFill>
                <a:effectLst/>
                <a:latin typeface="inherit"/>
              </a:rPr>
              <a:t>Kubernetes</a:t>
            </a:r>
            <a:r>
              <a:rPr lang="fr-FR" b="0" i="0" dirty="0">
                <a:solidFill>
                  <a:srgbClr val="161616"/>
                </a:solidFill>
                <a:effectLst/>
                <a:latin typeface="inherit"/>
              </a:rPr>
              <a:t> Service, Cloud </a:t>
            </a:r>
            <a:r>
              <a:rPr lang="fr-FR" b="0" i="0" dirty="0" err="1">
                <a:solidFill>
                  <a:srgbClr val="161616"/>
                </a:solidFill>
                <a:effectLst/>
                <a:latin typeface="inherit"/>
              </a:rPr>
              <a:t>Functions</a:t>
            </a:r>
            <a:r>
              <a:rPr lang="fr-FR" b="0" i="0" dirty="0">
                <a:solidFill>
                  <a:srgbClr val="161616"/>
                </a:solidFill>
                <a:effectLst/>
                <a:latin typeface="inherit"/>
              </a:rPr>
              <a:t>, Activity Tracker. Vous pouvez donc incorporer l'identité à vos applications en toute transparence</a:t>
            </a:r>
          </a:p>
          <a:p>
            <a:endParaRPr lang="fr-FR" dirty="0"/>
          </a:p>
        </p:txBody>
      </p:sp>
      <p:pic>
        <p:nvPicPr>
          <p:cNvPr id="6" name="Picture 12" descr="Résultat d’images pour le cloud IBM">
            <a:extLst>
              <a:ext uri="{FF2B5EF4-FFF2-40B4-BE49-F238E27FC236}">
                <a16:creationId xmlns:a16="http://schemas.microsoft.com/office/drawing/2014/main" id="{22532A45-3B90-6E5B-892F-785D31A74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2098" y="51332"/>
            <a:ext cx="2073635" cy="122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96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C2016A-68FB-9C42-C7D9-5230FF80B61A}"/>
              </a:ext>
            </a:extLst>
          </p:cNvPr>
          <p:cNvSpPr>
            <a:spLocks noGrp="1"/>
          </p:cNvSpPr>
          <p:nvPr>
            <p:ph type="title"/>
          </p:nvPr>
        </p:nvSpPr>
        <p:spPr>
          <a:xfrm>
            <a:off x="1704623" y="138687"/>
            <a:ext cx="9799990" cy="753134"/>
          </a:xfrm>
        </p:spPr>
        <p:txBody>
          <a:bodyPr>
            <a:normAutofit fontScale="90000"/>
          </a:bodyPr>
          <a:lstStyle/>
          <a:p>
            <a:r>
              <a:rPr lang="fr-FR" b="1" i="0" dirty="0">
                <a:solidFill>
                  <a:srgbClr val="161616"/>
                </a:solidFill>
                <a:effectLst/>
                <a:latin typeface="IBM Plex Sans" panose="020B0503050203000203" pitchFamily="34" charset="0"/>
              </a:rPr>
              <a:t>Cloud HSM</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7F3FC18D-B8ED-3824-92D3-22974F850926}"/>
              </a:ext>
            </a:extLst>
          </p:cNvPr>
          <p:cNvSpPr>
            <a:spLocks noGrp="1"/>
          </p:cNvSpPr>
          <p:nvPr>
            <p:ph idx="1"/>
          </p:nvPr>
        </p:nvSpPr>
        <p:spPr>
          <a:xfrm>
            <a:off x="361245" y="801511"/>
            <a:ext cx="11830756" cy="5757333"/>
          </a:xfrm>
        </p:spPr>
        <p:txBody>
          <a:bodyPr>
            <a:normAutofit fontScale="92500" lnSpcReduction="20000"/>
          </a:bodyPr>
          <a:lstStyle/>
          <a:p>
            <a:pPr marL="0" indent="0" algn="l" fontAlgn="base">
              <a:buNone/>
            </a:pPr>
            <a:r>
              <a:rPr lang="fr-FR" b="1" i="0" dirty="0">
                <a:solidFill>
                  <a:srgbClr val="161616"/>
                </a:solidFill>
                <a:effectLst/>
                <a:latin typeface="IBM Plex Sans" panose="020B0503050203000203" pitchFamily="34" charset="0"/>
              </a:rPr>
              <a:t>Protégez vos clés</a:t>
            </a:r>
          </a:p>
          <a:p>
            <a:pPr algn="l" fontAlgn="base"/>
            <a:r>
              <a:rPr lang="fr-FR" b="0" i="0" dirty="0">
                <a:solidFill>
                  <a:srgbClr val="161616"/>
                </a:solidFill>
                <a:effectLst/>
                <a:latin typeface="inherit"/>
              </a:rPr>
              <a:t>Générez, traitez et stockez les clés sur votre module HSM dédié. Générez votre propre infrastructure à clé publique pour gérer les applications et les activités de signature.</a:t>
            </a:r>
          </a:p>
          <a:p>
            <a:pPr marL="0" indent="0" algn="l" fontAlgn="base">
              <a:buNone/>
            </a:pPr>
            <a:r>
              <a:rPr lang="fr-FR" b="1" i="0" dirty="0">
                <a:solidFill>
                  <a:srgbClr val="161616"/>
                </a:solidFill>
                <a:effectLst/>
                <a:latin typeface="IBM Plex Sans" panose="020B0503050203000203" pitchFamily="34" charset="0"/>
              </a:rPr>
              <a:t>API pour le cloud</a:t>
            </a:r>
          </a:p>
          <a:p>
            <a:pPr algn="l" fontAlgn="base"/>
            <a:r>
              <a:rPr lang="fr-FR" b="0" i="0" dirty="0">
                <a:solidFill>
                  <a:srgbClr val="161616"/>
                </a:solidFill>
                <a:effectLst/>
                <a:latin typeface="inherit"/>
              </a:rPr>
              <a:t>Prise en charge des normes PKCS #11 et des extensions, de l'interface de programmation cryptographique, de l'API cryptographique de la prochaine génération, de l'API de sécurité Java, du protocole d'interopérabilité de gestion des clés et des API RESTful pour le développement et l'intégration d'applications.</a:t>
            </a:r>
          </a:p>
          <a:p>
            <a:pPr marL="0" indent="0" algn="l" fontAlgn="base">
              <a:buNone/>
            </a:pPr>
            <a:r>
              <a:rPr lang="fr-FR" b="1" i="0" dirty="0">
                <a:solidFill>
                  <a:srgbClr val="161616"/>
                </a:solidFill>
                <a:effectLst/>
                <a:latin typeface="IBM Plex Sans" panose="020B0503050203000203" pitchFamily="34" charset="0"/>
              </a:rPr>
              <a:t>Contrôle d'accès basé sur les rôles</a:t>
            </a:r>
          </a:p>
          <a:p>
            <a:pPr algn="l" fontAlgn="base"/>
            <a:r>
              <a:rPr lang="fr-FR" b="0" i="0" dirty="0">
                <a:solidFill>
                  <a:srgbClr val="161616"/>
                </a:solidFill>
                <a:effectLst/>
                <a:latin typeface="inherit"/>
              </a:rPr>
              <a:t>Affectez plusieurs rôles que vous pouvez appeler de différentes façons qui sont mappé aux rôles et aux fonctions de votre organisation.</a:t>
            </a:r>
          </a:p>
          <a:p>
            <a:pPr marL="0" indent="0" algn="l" fontAlgn="base">
              <a:buNone/>
            </a:pPr>
            <a:r>
              <a:rPr lang="fr-FR" b="1" i="0" dirty="0">
                <a:solidFill>
                  <a:srgbClr val="161616"/>
                </a:solidFill>
                <a:effectLst/>
                <a:latin typeface="IBM Plex Sans" panose="020B0503050203000203" pitchFamily="34" charset="0"/>
              </a:rPr>
              <a:t>Journalisation et génération de rapports</a:t>
            </a:r>
          </a:p>
          <a:p>
            <a:pPr algn="l" fontAlgn="base"/>
            <a:r>
              <a:rPr lang="fr-FR" b="0" i="0" dirty="0">
                <a:solidFill>
                  <a:srgbClr val="161616"/>
                </a:solidFill>
                <a:effectLst/>
                <a:latin typeface="inherit"/>
              </a:rPr>
              <a:t>Les modules HSM sont équipés de fonctions de surveillance des performances et de journalisation d'audits pour surveiller la sécurité et fournir des audits sur l'activité de ces modules.</a:t>
            </a:r>
          </a:p>
          <a:p>
            <a:pPr marL="0" indent="0" algn="l" fontAlgn="base">
              <a:buNone/>
            </a:pPr>
            <a:r>
              <a:rPr lang="fr-FR" b="1" i="0" dirty="0">
                <a:solidFill>
                  <a:srgbClr val="161616"/>
                </a:solidFill>
                <a:effectLst/>
                <a:latin typeface="IBM Plex Sans" panose="020B0503050203000203" pitchFamily="34" charset="0"/>
              </a:rPr>
              <a:t>Support</a:t>
            </a:r>
          </a:p>
          <a:p>
            <a:pPr algn="l" fontAlgn="base"/>
            <a:r>
              <a:rPr lang="fr-FR" b="0" i="0" dirty="0">
                <a:solidFill>
                  <a:srgbClr val="161616"/>
                </a:solidFill>
                <a:effectLst/>
                <a:latin typeface="inherit"/>
              </a:rPr>
              <a:t>Accédez au portail de support Gemalto pour recevoir les mises à jour les plus récentes du produit, les téléchargements et la documentation pour gérer Cloud HSM.</a:t>
            </a:r>
          </a:p>
          <a:p>
            <a:pPr marL="0" indent="0" algn="l" fontAlgn="base">
              <a:buNone/>
            </a:pPr>
            <a:r>
              <a:rPr lang="fr-FR" b="1" i="0" dirty="0">
                <a:solidFill>
                  <a:srgbClr val="161616"/>
                </a:solidFill>
                <a:effectLst/>
                <a:latin typeface="IBM Plex Sans" panose="020B0503050203000203" pitchFamily="34" charset="0"/>
              </a:rPr>
              <a:t>Documentation</a:t>
            </a:r>
          </a:p>
          <a:p>
            <a:pPr algn="l" fontAlgn="base"/>
            <a:r>
              <a:rPr lang="fr-FR" b="0" i="0" dirty="0">
                <a:solidFill>
                  <a:srgbClr val="161616"/>
                </a:solidFill>
                <a:effectLst/>
                <a:latin typeface="inherit"/>
              </a:rPr>
              <a:t>Sélectionnez le lien 'Afficher la documentation' pour consulter la documentation sur Cloud HSM et des tutoriels traitant par exemple de la connexion et de l'initialisation de Cloud HSM.</a:t>
            </a:r>
          </a:p>
          <a:p>
            <a:endParaRPr lang="fr-FR" dirty="0"/>
          </a:p>
        </p:txBody>
      </p:sp>
      <p:pic>
        <p:nvPicPr>
          <p:cNvPr id="4" name="Picture 12" descr="Résultat d’images pour le cloud IBM">
            <a:extLst>
              <a:ext uri="{FF2B5EF4-FFF2-40B4-BE49-F238E27FC236}">
                <a16:creationId xmlns:a16="http://schemas.microsoft.com/office/drawing/2014/main" id="{C77CD3D8-EDDA-6C7E-C983-133C65E51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6098" y="28985"/>
            <a:ext cx="1644657" cy="97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804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EC08F4-DA70-1A9F-001E-4DD94491361B}"/>
              </a:ext>
            </a:extLst>
          </p:cNvPr>
          <p:cNvSpPr>
            <a:spLocks noGrp="1"/>
          </p:cNvSpPr>
          <p:nvPr>
            <p:ph type="title"/>
          </p:nvPr>
        </p:nvSpPr>
        <p:spPr>
          <a:xfrm>
            <a:off x="1727200" y="192675"/>
            <a:ext cx="10172523" cy="787001"/>
          </a:xfrm>
        </p:spPr>
        <p:txBody>
          <a:bodyPr>
            <a:normAutofit fontScale="90000"/>
          </a:bodyPr>
          <a:lstStyle/>
          <a:p>
            <a:r>
              <a:rPr lang="fr-FR" b="1" i="0" dirty="0">
                <a:solidFill>
                  <a:srgbClr val="161616"/>
                </a:solidFill>
                <a:effectLst/>
                <a:latin typeface="IBM Plex Sans" panose="020B0503050203000203" pitchFamily="34" charset="0"/>
              </a:rPr>
              <a:t>Key </a:t>
            </a:r>
            <a:r>
              <a:rPr lang="fr-FR" b="1" i="0" dirty="0" err="1">
                <a:solidFill>
                  <a:srgbClr val="161616"/>
                </a:solidFill>
                <a:effectLst/>
                <a:latin typeface="IBM Plex Sans" panose="020B0503050203000203" pitchFamily="34" charset="0"/>
              </a:rPr>
              <a:t>Protect</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7560BF75-305A-E064-4112-EBF8B059BA0C}"/>
              </a:ext>
            </a:extLst>
          </p:cNvPr>
          <p:cNvSpPr>
            <a:spLocks noGrp="1"/>
          </p:cNvSpPr>
          <p:nvPr>
            <p:ph idx="1"/>
          </p:nvPr>
        </p:nvSpPr>
        <p:spPr>
          <a:xfrm>
            <a:off x="225778" y="1072445"/>
            <a:ext cx="11842044" cy="5542844"/>
          </a:xfrm>
        </p:spPr>
        <p:txBody>
          <a:bodyPr>
            <a:normAutofit fontScale="92500" lnSpcReduction="20000"/>
          </a:bodyPr>
          <a:lstStyle/>
          <a:p>
            <a:pPr algn="l" fontAlgn="base"/>
            <a:r>
              <a:rPr lang="fr-FR" b="1" i="0" dirty="0">
                <a:solidFill>
                  <a:srgbClr val="161616"/>
                </a:solidFill>
                <a:effectLst/>
                <a:latin typeface="IBM Plex Sans" panose="020B0503050203000203" pitchFamily="34" charset="0"/>
              </a:rPr>
              <a:t>Chiffrement géré par le client</a:t>
            </a:r>
          </a:p>
          <a:p>
            <a:pPr algn="l" fontAlgn="base"/>
            <a:r>
              <a:rPr lang="fr-FR" b="0" i="0" dirty="0">
                <a:solidFill>
                  <a:srgbClr val="161616"/>
                </a:solidFill>
                <a:effectLst/>
                <a:latin typeface="inherit"/>
              </a:rPr>
              <a:t>Vous pouvez bénéficier des avantages de sécurité de </a:t>
            </a:r>
            <a:r>
              <a:rPr lang="fr-FR" b="0" i="0" dirty="0" err="1">
                <a:solidFill>
                  <a:srgbClr val="161616"/>
                </a:solidFill>
                <a:effectLst/>
                <a:latin typeface="inherit"/>
              </a:rPr>
              <a:t>Bring</a:t>
            </a:r>
            <a:r>
              <a:rPr lang="fr-FR" b="0" i="0" dirty="0">
                <a:solidFill>
                  <a:srgbClr val="161616"/>
                </a:solidFill>
                <a:effectLst/>
                <a:latin typeface="inherit"/>
              </a:rPr>
              <a:t> </a:t>
            </a:r>
            <a:r>
              <a:rPr lang="fr-FR" b="0" i="0" dirty="0" err="1">
                <a:solidFill>
                  <a:srgbClr val="161616"/>
                </a:solidFill>
                <a:effectLst/>
                <a:latin typeface="inherit"/>
              </a:rPr>
              <a:t>Your</a:t>
            </a:r>
            <a:r>
              <a:rPr lang="fr-FR" b="0" i="0" dirty="0">
                <a:solidFill>
                  <a:srgbClr val="161616"/>
                </a:solidFill>
                <a:effectLst/>
                <a:latin typeface="inherit"/>
              </a:rPr>
              <a:t> </a:t>
            </a:r>
            <a:r>
              <a:rPr lang="fr-FR" b="0" i="0" dirty="0" err="1">
                <a:solidFill>
                  <a:srgbClr val="161616"/>
                </a:solidFill>
                <a:effectLst/>
                <a:latin typeface="inherit"/>
              </a:rPr>
              <a:t>Own</a:t>
            </a:r>
            <a:r>
              <a:rPr lang="fr-FR" b="0" i="0" dirty="0">
                <a:solidFill>
                  <a:srgbClr val="161616"/>
                </a:solidFill>
                <a:effectLst/>
                <a:latin typeface="inherit"/>
              </a:rPr>
              <a:t> Key (BYOK) en important votre propre racine de clés de chiffrement de confiance, appelées Customer Root Keys (CRK), dans le service. Avec l'API Key </a:t>
            </a:r>
            <a:r>
              <a:rPr lang="fr-FR" b="0" i="0" dirty="0" err="1">
                <a:solidFill>
                  <a:srgbClr val="161616"/>
                </a:solidFill>
                <a:effectLst/>
                <a:latin typeface="inherit"/>
              </a:rPr>
              <a:t>Protect</a:t>
            </a:r>
            <a:r>
              <a:rPr lang="fr-FR" b="0" i="0" dirty="0">
                <a:solidFill>
                  <a:srgbClr val="161616"/>
                </a:solidFill>
                <a:effectLst/>
                <a:latin typeface="inherit"/>
              </a:rPr>
              <a:t>, vous pouvez utiliser un CRK pour encapsuler (chiffrer) et désencapsuler (déchiffrer) les clés associées à vos ressources de données, afin de contrôler la sécurité de vos données chiffrées dans le cloud.</a:t>
            </a:r>
          </a:p>
          <a:p>
            <a:pPr algn="l" fontAlgn="base"/>
            <a:r>
              <a:rPr lang="fr-FR" b="1" i="0" dirty="0">
                <a:solidFill>
                  <a:srgbClr val="161616"/>
                </a:solidFill>
                <a:effectLst/>
                <a:latin typeface="IBM Plex Sans" panose="020B0503050203000203" pitchFamily="34" charset="0"/>
              </a:rPr>
              <a:t>Flexible</a:t>
            </a:r>
          </a:p>
          <a:p>
            <a:pPr algn="l" fontAlgn="base"/>
            <a:r>
              <a:rPr lang="fr-FR" b="0" i="0" dirty="0">
                <a:solidFill>
                  <a:srgbClr val="161616"/>
                </a:solidFill>
                <a:effectLst/>
                <a:latin typeface="inherit"/>
              </a:rPr>
              <a:t>Vous pouvez générer, stocker et gérer vos clés à l'aide d'une solution de gestion de clés de chiffrement dans le cloud, à la fois sécurisée et ouverte aux applications.</a:t>
            </a:r>
          </a:p>
          <a:p>
            <a:pPr algn="l" fontAlgn="base"/>
            <a:r>
              <a:rPr lang="fr-FR" b="1" i="0" dirty="0">
                <a:solidFill>
                  <a:srgbClr val="161616"/>
                </a:solidFill>
                <a:effectLst/>
                <a:latin typeface="IBM Plex Sans" panose="020B0503050203000203" pitchFamily="34" charset="0"/>
              </a:rPr>
              <a:t>Sécurisé</a:t>
            </a:r>
          </a:p>
          <a:p>
            <a:pPr algn="l" fontAlgn="base"/>
            <a:r>
              <a:rPr lang="fr-FR" b="0" i="0" dirty="0">
                <a:solidFill>
                  <a:srgbClr val="161616"/>
                </a:solidFill>
                <a:effectLst/>
                <a:latin typeface="inherit"/>
              </a:rPr>
              <a:t>Les clés sont encapsulées par des clés protégées à leur tour par un module HSM basé sur le cloud. Les modules HSM sont conformes à la norme FIPS-140-2 niveau 3. Lorsque des clés sont supprimées, elles ne peuvent plus être récupérées, et les données qui sont chiffrées sous ces clés ne peuvent pas être récupérées. Toutes les interfaces de programmation sont sécurisées par le protocole TLS et par une authentification mutuelle.</a:t>
            </a:r>
          </a:p>
          <a:p>
            <a:pPr algn="l" fontAlgn="base"/>
            <a:r>
              <a:rPr lang="fr-FR" b="1" i="0" dirty="0">
                <a:solidFill>
                  <a:srgbClr val="161616"/>
                </a:solidFill>
                <a:effectLst/>
                <a:latin typeface="IBM Plex Sans" panose="020B0503050203000203" pitchFamily="34" charset="0"/>
              </a:rPr>
              <a:t>Evolutif</a:t>
            </a:r>
          </a:p>
          <a:p>
            <a:pPr algn="l" fontAlgn="base"/>
            <a:r>
              <a:rPr lang="fr-FR" b="0" i="0" dirty="0">
                <a:solidFill>
                  <a:srgbClr val="161616"/>
                </a:solidFill>
                <a:effectLst/>
                <a:latin typeface="inherit"/>
              </a:rPr>
              <a:t>Que vous soyez un développeur qui n'a besoin que de quelques clés ou d'une grande entreprise qui a besoin de millions de clé, Key </a:t>
            </a:r>
            <a:r>
              <a:rPr lang="fr-FR" b="0" i="0" dirty="0" err="1">
                <a:solidFill>
                  <a:srgbClr val="161616"/>
                </a:solidFill>
                <a:effectLst/>
                <a:latin typeface="inherit"/>
              </a:rPr>
              <a:t>Protect</a:t>
            </a:r>
            <a:r>
              <a:rPr lang="fr-FR" b="0" i="0" dirty="0">
                <a:solidFill>
                  <a:srgbClr val="161616"/>
                </a:solidFill>
                <a:effectLst/>
                <a:latin typeface="inherit"/>
              </a:rPr>
              <a:t> peut répondre à vos besoins.</a:t>
            </a:r>
          </a:p>
          <a:p>
            <a:pPr algn="l" fontAlgn="base"/>
            <a:r>
              <a:rPr lang="fr-FR" b="1" i="0" dirty="0">
                <a:solidFill>
                  <a:srgbClr val="161616"/>
                </a:solidFill>
                <a:effectLst/>
                <a:latin typeface="IBM Plex Sans" panose="020B0503050203000203" pitchFamily="34" charset="0"/>
              </a:rPr>
              <a:t>Indépendance des applications</a:t>
            </a:r>
          </a:p>
          <a:p>
            <a:pPr algn="l" fontAlgn="base"/>
            <a:r>
              <a:rPr lang="fr-FR" b="0" i="0" dirty="0">
                <a:solidFill>
                  <a:srgbClr val="161616"/>
                </a:solidFill>
                <a:effectLst/>
                <a:latin typeface="inherit"/>
              </a:rPr>
              <a:t>Lorsque vous concevez des applications, les API de programmes standard de Key </a:t>
            </a:r>
            <a:r>
              <a:rPr lang="fr-FR" b="0" i="0" dirty="0" err="1">
                <a:solidFill>
                  <a:srgbClr val="161616"/>
                </a:solidFill>
                <a:effectLst/>
                <a:latin typeface="inherit"/>
              </a:rPr>
              <a:t>Protect</a:t>
            </a:r>
            <a:r>
              <a:rPr lang="fr-FR" b="0" i="0" dirty="0">
                <a:solidFill>
                  <a:srgbClr val="161616"/>
                </a:solidFill>
                <a:effectLst/>
                <a:latin typeface="inherit"/>
              </a:rPr>
              <a:t> génèrent, stockent, extraient et gèrent vos clés, indépendamment de votre logique d'application. -Par exemple, vous pouvez créer des applications qui chiffrent les données dans des bases de données personnalisées ou utiliser le stockage par blocs chiffré dans un format propre à l'application.</a:t>
            </a:r>
          </a:p>
          <a:p>
            <a:endParaRPr lang="fr-FR" dirty="0"/>
          </a:p>
        </p:txBody>
      </p:sp>
      <p:pic>
        <p:nvPicPr>
          <p:cNvPr id="4" name="Picture 12" descr="Résultat d’images pour le cloud IBM">
            <a:extLst>
              <a:ext uri="{FF2B5EF4-FFF2-40B4-BE49-F238E27FC236}">
                <a16:creationId xmlns:a16="http://schemas.microsoft.com/office/drawing/2014/main" id="{2DAEF52C-DAC7-1E3D-F455-B5D7B1335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067" y="99907"/>
            <a:ext cx="1644657" cy="97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194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B1FFCB-C04A-87D6-7DB2-D3E11BE9800F}"/>
              </a:ext>
            </a:extLst>
          </p:cNvPr>
          <p:cNvSpPr>
            <a:spLocks noGrp="1"/>
          </p:cNvSpPr>
          <p:nvPr>
            <p:ph type="title"/>
          </p:nvPr>
        </p:nvSpPr>
        <p:spPr>
          <a:xfrm>
            <a:off x="1670755" y="104821"/>
            <a:ext cx="9608079" cy="651534"/>
          </a:xfrm>
        </p:spPr>
        <p:txBody>
          <a:bodyPr>
            <a:normAutofit fontScale="90000"/>
          </a:bodyPr>
          <a:lstStyle/>
          <a:p>
            <a:r>
              <a:rPr lang="fr-FR" b="1" i="0" dirty="0">
                <a:solidFill>
                  <a:srgbClr val="161616"/>
                </a:solidFill>
                <a:effectLst/>
                <a:latin typeface="IBM Plex Sans" panose="020B0503050203000203" pitchFamily="34" charset="0"/>
              </a:rPr>
              <a:t>Secrets Manager</a:t>
            </a:r>
            <a:br>
              <a:rPr lang="fr-FR" b="1" i="0" dirty="0">
                <a:solidFill>
                  <a:srgbClr val="161616"/>
                </a:solidFill>
                <a:effectLst/>
                <a:latin typeface="IBM Plex Sans" panose="020B0503050203000203" pitchFamily="34" charset="0"/>
              </a:rPr>
            </a:br>
            <a:endParaRPr lang="fr-FR" dirty="0"/>
          </a:p>
        </p:txBody>
      </p:sp>
      <p:sp>
        <p:nvSpPr>
          <p:cNvPr id="3" name="Espace réservé du contenu 2">
            <a:extLst>
              <a:ext uri="{FF2B5EF4-FFF2-40B4-BE49-F238E27FC236}">
                <a16:creationId xmlns:a16="http://schemas.microsoft.com/office/drawing/2014/main" id="{70459A33-D5D5-8405-AFAE-A2E0B6B78727}"/>
              </a:ext>
            </a:extLst>
          </p:cNvPr>
          <p:cNvSpPr>
            <a:spLocks noGrp="1"/>
          </p:cNvSpPr>
          <p:nvPr>
            <p:ph idx="1"/>
          </p:nvPr>
        </p:nvSpPr>
        <p:spPr>
          <a:xfrm>
            <a:off x="372533" y="891820"/>
            <a:ext cx="11819467" cy="5610579"/>
          </a:xfrm>
        </p:spPr>
        <p:txBody>
          <a:bodyPr>
            <a:normAutofit fontScale="92500" lnSpcReduction="10000"/>
          </a:bodyPr>
          <a:lstStyle/>
          <a:p>
            <a:pPr algn="l" fontAlgn="base"/>
            <a:r>
              <a:rPr lang="fr-FR" b="1" i="0" dirty="0">
                <a:solidFill>
                  <a:srgbClr val="161616"/>
                </a:solidFill>
                <a:effectLst/>
                <a:latin typeface="IBM Plex Sans" panose="020B0503050203000203" pitchFamily="34" charset="0"/>
              </a:rPr>
              <a:t>Gérez de manière centralisée les secrets en fonction des besoins</a:t>
            </a:r>
          </a:p>
          <a:p>
            <a:pPr algn="l" fontAlgn="base"/>
            <a:r>
              <a:rPr lang="fr-FR" b="0" i="0" dirty="0">
                <a:solidFill>
                  <a:srgbClr val="161616"/>
                </a:solidFill>
                <a:effectLst/>
                <a:latin typeface="inherit"/>
              </a:rPr>
              <a:t>Gérez les secrets d'application dans votre propre magasin de secrets dédié, reposant sur </a:t>
            </a:r>
            <a:r>
              <a:rPr lang="fr-FR" b="0" i="0" dirty="0" err="1">
                <a:solidFill>
                  <a:srgbClr val="161616"/>
                </a:solidFill>
                <a:effectLst/>
                <a:latin typeface="inherit"/>
              </a:rPr>
              <a:t>HashiCorp</a:t>
            </a:r>
            <a:r>
              <a:rPr lang="fr-FR" b="0" i="0" dirty="0">
                <a:solidFill>
                  <a:srgbClr val="161616"/>
                </a:solidFill>
                <a:effectLst/>
                <a:latin typeface="inherit"/>
              </a:rPr>
              <a:t> Vault open source. Que vous soyez un développeur qui n'a besoin que de quelques secrets ou d'une grande entreprise qui a besoin de millions de secrets, Secrets Manager peut répondre à vos besoins.</a:t>
            </a:r>
          </a:p>
          <a:p>
            <a:pPr algn="l" fontAlgn="base"/>
            <a:r>
              <a:rPr lang="fr-FR" b="1" i="0" dirty="0">
                <a:solidFill>
                  <a:srgbClr val="161616"/>
                </a:solidFill>
                <a:effectLst/>
                <a:latin typeface="IBM Plex Sans" panose="020B0503050203000203" pitchFamily="34" charset="0"/>
              </a:rPr>
              <a:t>Créez de manière dynamique des secrets</a:t>
            </a:r>
          </a:p>
          <a:p>
            <a:pPr algn="l" fontAlgn="base"/>
            <a:r>
              <a:rPr lang="fr-FR" b="0" i="0" dirty="0">
                <a:solidFill>
                  <a:srgbClr val="161616"/>
                </a:solidFill>
                <a:effectLst/>
                <a:latin typeface="inherit"/>
              </a:rPr>
              <a:t>Gagnez du temps avec les intégrations de plateforme qui vous aident à créer et à louer des secrets basés sur le temps, tels que les clés d'API, les mots de passe et les configurations de base de données, lorsque vous utilisez les offres IBM Cloud prises en charge.</a:t>
            </a:r>
          </a:p>
          <a:p>
            <a:pPr algn="l" fontAlgn="base"/>
            <a:r>
              <a:rPr lang="fr-FR" b="1" i="0" dirty="0">
                <a:solidFill>
                  <a:srgbClr val="161616"/>
                </a:solidFill>
                <a:effectLst/>
                <a:latin typeface="IBM Plex Sans" panose="020B0503050203000203" pitchFamily="34" charset="0"/>
              </a:rPr>
              <a:t>Importez vos propres secrets</a:t>
            </a:r>
          </a:p>
          <a:p>
            <a:pPr algn="l" fontAlgn="base"/>
            <a:r>
              <a:rPr lang="fr-FR" b="0" i="0" dirty="0">
                <a:solidFill>
                  <a:srgbClr val="161616"/>
                </a:solidFill>
                <a:effectLst/>
                <a:latin typeface="inherit"/>
              </a:rPr>
              <a:t>Si vous devez vous conformer à des directives strictes pour la génération de secrets sur site, vous pouvez étendre votre infrastructure de gestion de secrets existante en important des secrets dans Secrets Manager en toute sécurité.</a:t>
            </a:r>
          </a:p>
          <a:p>
            <a:pPr algn="l" fontAlgn="base"/>
            <a:r>
              <a:rPr lang="fr-FR" b="1" i="0" dirty="0">
                <a:solidFill>
                  <a:srgbClr val="161616"/>
                </a:solidFill>
                <a:effectLst/>
                <a:latin typeface="IBM Plex Sans" panose="020B0503050203000203" pitchFamily="34" charset="0"/>
              </a:rPr>
              <a:t>Définissez les accès avec des groupes de secrets</a:t>
            </a:r>
          </a:p>
          <a:p>
            <a:pPr algn="l" fontAlgn="base"/>
            <a:r>
              <a:rPr lang="fr-FR" b="0" i="0" dirty="0">
                <a:solidFill>
                  <a:srgbClr val="161616"/>
                </a:solidFill>
                <a:effectLst/>
                <a:latin typeface="inherit"/>
              </a:rPr>
              <a:t>Secrets Manager s'intègre à Cloud Identity and Access Management (IAM) pour que les administrateurs de la sécurité puissent organiser et octroyer les accès aux secrets en utilisant des groupes de secrets.</a:t>
            </a:r>
          </a:p>
          <a:p>
            <a:pPr algn="l" fontAlgn="base"/>
            <a:r>
              <a:rPr lang="fr-FR" b="1" i="0" dirty="0">
                <a:solidFill>
                  <a:srgbClr val="161616"/>
                </a:solidFill>
                <a:effectLst/>
                <a:latin typeface="IBM Plex Sans" panose="020B0503050203000203" pitchFamily="34" charset="0"/>
              </a:rPr>
              <a:t>Protégez vos secrets dans vos systèmes de stockage</a:t>
            </a:r>
          </a:p>
          <a:p>
            <a:pPr algn="l" fontAlgn="base"/>
            <a:r>
              <a:rPr lang="fr-FR" b="0" i="0" dirty="0">
                <a:solidFill>
                  <a:srgbClr val="161616"/>
                </a:solidFill>
                <a:effectLst/>
                <a:latin typeface="inherit"/>
              </a:rPr>
              <a:t>Améliorez la sécurité de vos secrets au repos à l'aide d'IBM Key </a:t>
            </a:r>
            <a:r>
              <a:rPr lang="fr-FR" b="0" i="0" dirty="0" err="1">
                <a:solidFill>
                  <a:srgbClr val="161616"/>
                </a:solidFill>
                <a:effectLst/>
                <a:latin typeface="inherit"/>
              </a:rPr>
              <a:t>Protect</a:t>
            </a:r>
            <a:r>
              <a:rPr lang="fr-FR" b="0" i="0" dirty="0">
                <a:solidFill>
                  <a:srgbClr val="161616"/>
                </a:solidFill>
                <a:effectLst/>
                <a:latin typeface="inherit"/>
              </a:rPr>
              <a:t>. Lorsque vous sélectionnez une clé de chiffrement Key </a:t>
            </a:r>
            <a:r>
              <a:rPr lang="fr-FR" b="0" i="0" dirty="0" err="1">
                <a:solidFill>
                  <a:srgbClr val="161616"/>
                </a:solidFill>
                <a:effectLst/>
                <a:latin typeface="inherit"/>
              </a:rPr>
              <a:t>Protect</a:t>
            </a:r>
            <a:r>
              <a:rPr lang="fr-FR" b="0" i="0" dirty="0">
                <a:solidFill>
                  <a:srgbClr val="161616"/>
                </a:solidFill>
                <a:effectLst/>
                <a:latin typeface="inherit"/>
              </a:rPr>
              <a:t> comme base de la confiance pour votre instance de service Secrets Manager, vous permettez le chiffrement avancé, géré par l'utilisateur de vos secrets.</a:t>
            </a:r>
          </a:p>
          <a:p>
            <a:endParaRPr lang="fr-FR" dirty="0"/>
          </a:p>
        </p:txBody>
      </p:sp>
      <p:pic>
        <p:nvPicPr>
          <p:cNvPr id="4" name="Picture 12" descr="Résultat d’images pour le cloud IBM">
            <a:extLst>
              <a:ext uri="{FF2B5EF4-FFF2-40B4-BE49-F238E27FC236}">
                <a16:creationId xmlns:a16="http://schemas.microsoft.com/office/drawing/2014/main" id="{F6EC19A4-E3A4-E1E9-A153-51BA94932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6588" y="187030"/>
            <a:ext cx="1644657" cy="97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3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D8EF25A-D024-C15D-2EA6-2170CDA68833}"/>
              </a:ext>
            </a:extLst>
          </p:cNvPr>
          <p:cNvSpPr>
            <a:spLocks noGrp="1"/>
          </p:cNvSpPr>
          <p:nvPr>
            <p:ph type="title"/>
          </p:nvPr>
        </p:nvSpPr>
        <p:spPr>
          <a:xfrm>
            <a:off x="2487612" y="1859071"/>
            <a:ext cx="8915399" cy="1468800"/>
          </a:xfrm>
        </p:spPr>
        <p:txBody>
          <a:bodyPr/>
          <a:lstStyle/>
          <a:p>
            <a:r>
              <a:rPr lang="fr-FR" dirty="0"/>
              <a:t>Réseau avec IBM  cloud  </a:t>
            </a:r>
          </a:p>
        </p:txBody>
      </p:sp>
      <p:sp>
        <p:nvSpPr>
          <p:cNvPr id="7" name="Espace réservé du texte 6">
            <a:extLst>
              <a:ext uri="{FF2B5EF4-FFF2-40B4-BE49-F238E27FC236}">
                <a16:creationId xmlns:a16="http://schemas.microsoft.com/office/drawing/2014/main" id="{027CCD33-EF4A-2CD4-A336-97080BF5AF89}"/>
              </a:ext>
            </a:extLst>
          </p:cNvPr>
          <p:cNvSpPr>
            <a:spLocks noGrp="1"/>
          </p:cNvSpPr>
          <p:nvPr>
            <p:ph type="body" idx="1"/>
          </p:nvPr>
        </p:nvSpPr>
        <p:spPr>
          <a:xfrm>
            <a:off x="9651626" y="5929165"/>
            <a:ext cx="8915399" cy="860400"/>
          </a:xfrm>
        </p:spPr>
        <p:txBody>
          <a:bodyPr/>
          <a:lstStyle/>
          <a:p>
            <a:endParaRPr lang="fr-FR" dirty="0"/>
          </a:p>
        </p:txBody>
      </p:sp>
      <p:pic>
        <p:nvPicPr>
          <p:cNvPr id="11" name="Picture 12" descr="Résultat d’images pour le cloud IBM">
            <a:extLst>
              <a:ext uri="{FF2B5EF4-FFF2-40B4-BE49-F238E27FC236}">
                <a16:creationId xmlns:a16="http://schemas.microsoft.com/office/drawing/2014/main" id="{0869B0D5-7312-7073-825F-CC67F690A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402" y="728488"/>
            <a:ext cx="3279422" cy="19392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images pour réseau">
            <a:extLst>
              <a:ext uri="{FF2B5EF4-FFF2-40B4-BE49-F238E27FC236}">
                <a16:creationId xmlns:a16="http://schemas.microsoft.com/office/drawing/2014/main" id="{950D5EAA-4A04-8B35-D4EC-100D09E09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082" y="3757587"/>
            <a:ext cx="25908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images pour réseau">
            <a:extLst>
              <a:ext uri="{FF2B5EF4-FFF2-40B4-BE49-F238E27FC236}">
                <a16:creationId xmlns:a16="http://schemas.microsoft.com/office/drawing/2014/main" id="{CE585C27-C2C2-6123-A78A-6456326B70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024" y="3798297"/>
            <a:ext cx="25908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images pour réseau">
            <a:extLst>
              <a:ext uri="{FF2B5EF4-FFF2-40B4-BE49-F238E27FC236}">
                <a16:creationId xmlns:a16="http://schemas.microsoft.com/office/drawing/2014/main" id="{9B4BCD4F-11C8-314E-2C3B-46F529373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0966" y="3798297"/>
            <a:ext cx="25908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8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48CEE3B-5673-6E7E-1AAE-3811FFBFC9D9}"/>
              </a:ext>
            </a:extLst>
          </p:cNvPr>
          <p:cNvSpPr>
            <a:spLocks noGrp="1"/>
          </p:cNvSpPr>
          <p:nvPr>
            <p:ph type="title"/>
          </p:nvPr>
        </p:nvSpPr>
        <p:spPr>
          <a:xfrm>
            <a:off x="1536700" y="230410"/>
            <a:ext cx="9904411" cy="747490"/>
          </a:xfrm>
        </p:spPr>
        <p:txBody>
          <a:bodyPr>
            <a:normAutofit fontScale="90000"/>
          </a:bodyPr>
          <a:lstStyle/>
          <a:p>
            <a:r>
              <a:rPr lang="fr-FR" b="1" i="0" dirty="0">
                <a:solidFill>
                  <a:srgbClr val="161616"/>
                </a:solidFill>
                <a:effectLst/>
                <a:latin typeface="IBM Plex Sans" panose="020B0503050203000203" pitchFamily="34" charset="0"/>
              </a:rPr>
              <a:t>App ID</a:t>
            </a:r>
            <a:br>
              <a:rPr lang="fr-FR" b="1" i="0" dirty="0">
                <a:solidFill>
                  <a:srgbClr val="161616"/>
                </a:solidFill>
                <a:effectLst/>
                <a:latin typeface="IBM Plex Sans" panose="020B0503050203000203" pitchFamily="34" charset="0"/>
              </a:rPr>
            </a:br>
            <a:endParaRPr lang="fr-FR" dirty="0"/>
          </a:p>
        </p:txBody>
      </p:sp>
      <p:sp>
        <p:nvSpPr>
          <p:cNvPr id="5" name="ZoneTexte 4">
            <a:extLst>
              <a:ext uri="{FF2B5EF4-FFF2-40B4-BE49-F238E27FC236}">
                <a16:creationId xmlns:a16="http://schemas.microsoft.com/office/drawing/2014/main" id="{2F3462F9-6016-95BC-4DE5-8B5B57887121}"/>
              </a:ext>
            </a:extLst>
          </p:cNvPr>
          <p:cNvSpPr txBox="1"/>
          <p:nvPr/>
        </p:nvSpPr>
        <p:spPr>
          <a:xfrm>
            <a:off x="330200" y="1104900"/>
            <a:ext cx="11709400" cy="6287909"/>
          </a:xfrm>
          <a:prstGeom prst="rect">
            <a:avLst/>
          </a:prstGeom>
          <a:noFill/>
        </p:spPr>
        <p:txBody>
          <a:bodyPr wrap="square" rtlCol="0">
            <a:spAutoFit/>
          </a:bodyPr>
          <a:lstStyle/>
          <a:p>
            <a:pPr algn="l" fontAlgn="base"/>
            <a:r>
              <a:rPr lang="fr-FR" b="1" i="0" dirty="0">
                <a:solidFill>
                  <a:srgbClr val="161616"/>
                </a:solidFill>
                <a:effectLst/>
                <a:latin typeface="IBM Plex Sans" panose="020B0503050203000203" pitchFamily="34" charset="0"/>
              </a:rPr>
              <a:t>Authentification</a:t>
            </a:r>
          </a:p>
          <a:p>
            <a:pPr algn="l" fontAlgn="base"/>
            <a:r>
              <a:rPr lang="fr-FR" b="0" i="0" dirty="0">
                <a:solidFill>
                  <a:srgbClr val="161616"/>
                </a:solidFill>
                <a:effectLst/>
                <a:latin typeface="inherit"/>
              </a:rPr>
              <a:t>Ajoutez à vos applications mobiles et Web la connexion et l'inscription utilisateur et donnez les droits d'accès à vos ressources d'arrière-plan et à vos API depuis tous les </a:t>
            </a:r>
            <a:r>
              <a:rPr lang="fr-FR" b="0" i="0" dirty="0" err="1">
                <a:solidFill>
                  <a:srgbClr val="161616"/>
                </a:solidFill>
                <a:effectLst/>
                <a:latin typeface="inherit"/>
              </a:rPr>
              <a:t>clouds</a:t>
            </a:r>
            <a:r>
              <a:rPr lang="fr-FR" b="0" i="0" dirty="0">
                <a:solidFill>
                  <a:srgbClr val="161616"/>
                </a:solidFill>
                <a:effectLst/>
                <a:latin typeface="inherit"/>
              </a:rPr>
              <a:t>. </a:t>
            </a:r>
          </a:p>
          <a:p>
            <a:pPr algn="l" fontAlgn="base"/>
            <a:r>
              <a:rPr lang="fr-FR" b="0" i="0" dirty="0">
                <a:solidFill>
                  <a:srgbClr val="161616"/>
                </a:solidFill>
                <a:effectLst/>
                <a:latin typeface="inherit"/>
              </a:rPr>
              <a:t>Utilisez tous les fournisseurs d'identité, y compris les répertoires cloud d'entreprise, sociaux, propriétaires ou celui d'App ID avec l'authentification </a:t>
            </a:r>
            <a:r>
              <a:rPr lang="fr-FR" b="0" i="0" dirty="0" err="1">
                <a:solidFill>
                  <a:srgbClr val="161616"/>
                </a:solidFill>
                <a:effectLst/>
                <a:latin typeface="inherit"/>
              </a:rPr>
              <a:t>multifacteur</a:t>
            </a:r>
            <a:r>
              <a:rPr lang="fr-FR" b="0" i="0" dirty="0">
                <a:solidFill>
                  <a:srgbClr val="161616"/>
                </a:solidFill>
                <a:effectLst/>
                <a:latin typeface="inherit"/>
              </a:rPr>
              <a:t> (MFA). </a:t>
            </a:r>
          </a:p>
          <a:p>
            <a:pPr algn="l" fontAlgn="base"/>
            <a:endParaRPr lang="fr-FR" dirty="0">
              <a:solidFill>
                <a:srgbClr val="161616"/>
              </a:solidFill>
              <a:latin typeface="inherit"/>
            </a:endParaRPr>
          </a:p>
          <a:p>
            <a:pPr algn="l" fontAlgn="base"/>
            <a:r>
              <a:rPr lang="fr-FR" b="1" i="0" dirty="0">
                <a:solidFill>
                  <a:srgbClr val="161616"/>
                </a:solidFill>
                <a:effectLst/>
                <a:latin typeface="IBM Plex Sans" panose="020B0503050203000203" pitchFamily="34" charset="0"/>
              </a:rPr>
              <a:t>Profils</a:t>
            </a:r>
          </a:p>
          <a:p>
            <a:pPr algn="l" fontAlgn="base"/>
            <a:r>
              <a:rPr lang="fr-FR" b="0" i="0" dirty="0">
                <a:solidFill>
                  <a:srgbClr val="161616"/>
                </a:solidFill>
                <a:effectLst/>
                <a:latin typeface="inherit"/>
              </a:rPr>
              <a:t>Générez des expériences d'application personnalisées pour vos utilisateurs. Utilisez des profils pour stocker les données utilisateur et accéder à celles dont vous avez besoin pour créer des expériences conviviales, comme des préférences d'application utilisateur.</a:t>
            </a:r>
          </a:p>
          <a:p>
            <a:pPr algn="l" fontAlgn="base"/>
            <a:endParaRPr lang="fr-FR" dirty="0">
              <a:solidFill>
                <a:srgbClr val="161616"/>
              </a:solidFill>
              <a:latin typeface="inherit"/>
            </a:endParaRPr>
          </a:p>
          <a:p>
            <a:pPr algn="l" fontAlgn="base"/>
            <a:r>
              <a:rPr lang="fr-FR" b="1" i="0" dirty="0">
                <a:solidFill>
                  <a:srgbClr val="161616"/>
                </a:solidFill>
                <a:effectLst/>
                <a:latin typeface="IBM Plex Sans" panose="020B0503050203000203" pitchFamily="34" charset="0"/>
              </a:rPr>
              <a:t>Gestion des utilisateurs</a:t>
            </a:r>
          </a:p>
          <a:p>
            <a:pPr algn="l" fontAlgn="base"/>
            <a:r>
              <a:rPr lang="fr-FR" b="0" i="0" dirty="0">
                <a:solidFill>
                  <a:srgbClr val="161616"/>
                </a:solidFill>
                <a:effectLst/>
                <a:latin typeface="inherit"/>
              </a:rPr>
              <a:t>Optimisez un registre d'utilisateurs évolutif pour vos applications afin que les utilisateurs puissent s'enregistrer et se connecter avec une adresse électronique et un mot de passe. Les utilisateurs peuvent gérer leurs propres comptes par le biais des flux en libre-service, comme la réinitialisation d'un mot de passe et le mot de passe oublié.</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Identité en tant que service géré</a:t>
            </a:r>
          </a:p>
          <a:p>
            <a:pPr algn="l" fontAlgn="base"/>
            <a:r>
              <a:rPr lang="fr-FR" b="0" i="0" dirty="0">
                <a:solidFill>
                  <a:srgbClr val="161616"/>
                </a:solidFill>
                <a:effectLst/>
                <a:latin typeface="inherit"/>
              </a:rPr>
              <a:t>Avec App ID, inutile de se soucier de la configuration d'une infrastructure pour l'identité, de la disponibilité géographique, de la compatibilité, de la disponibilité, etc. App ID est aussi intégré avec IBM Cloud, notamment avec IBM Cloud </a:t>
            </a:r>
            <a:r>
              <a:rPr lang="fr-FR" b="0" i="0" dirty="0" err="1">
                <a:solidFill>
                  <a:srgbClr val="161616"/>
                </a:solidFill>
                <a:effectLst/>
                <a:latin typeface="inherit"/>
              </a:rPr>
              <a:t>Kubernetes</a:t>
            </a:r>
            <a:r>
              <a:rPr lang="fr-FR" b="0" i="0" dirty="0">
                <a:solidFill>
                  <a:srgbClr val="161616"/>
                </a:solidFill>
                <a:effectLst/>
                <a:latin typeface="inherit"/>
              </a:rPr>
              <a:t> Service, Cloud </a:t>
            </a:r>
            <a:r>
              <a:rPr lang="fr-FR" b="0" i="0" dirty="0" err="1">
                <a:solidFill>
                  <a:srgbClr val="161616"/>
                </a:solidFill>
                <a:effectLst/>
                <a:latin typeface="inherit"/>
              </a:rPr>
              <a:t>Functions</a:t>
            </a:r>
            <a:r>
              <a:rPr lang="fr-FR" b="0" i="0" dirty="0">
                <a:solidFill>
                  <a:srgbClr val="161616"/>
                </a:solidFill>
                <a:effectLst/>
                <a:latin typeface="inherit"/>
              </a:rPr>
              <a:t>, Activity Tracker. Vous pouvez donc incorporer l'identité à vos applications en toute transparence.</a:t>
            </a: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p:txBody>
      </p:sp>
      <p:pic>
        <p:nvPicPr>
          <p:cNvPr id="6" name="Image 5">
            <a:extLst>
              <a:ext uri="{FF2B5EF4-FFF2-40B4-BE49-F238E27FC236}">
                <a16:creationId xmlns:a16="http://schemas.microsoft.com/office/drawing/2014/main" id="{253D5090-07EF-FE64-0F23-2F3088582181}"/>
              </a:ext>
            </a:extLst>
          </p:cNvPr>
          <p:cNvPicPr>
            <a:picLocks noChangeAspect="1"/>
          </p:cNvPicPr>
          <p:nvPr/>
        </p:nvPicPr>
        <p:blipFill>
          <a:blip r:embed="rId2"/>
          <a:stretch>
            <a:fillRect/>
          </a:stretch>
        </p:blipFill>
        <p:spPr>
          <a:xfrm>
            <a:off x="8077200" y="143612"/>
            <a:ext cx="1905000" cy="1126004"/>
          </a:xfrm>
          <a:prstGeom prst="rect">
            <a:avLst/>
          </a:prstGeom>
        </p:spPr>
      </p:pic>
    </p:spTree>
    <p:extLst>
      <p:ext uri="{BB962C8B-B14F-4D97-AF65-F5344CB8AC3E}">
        <p14:creationId xmlns:p14="http://schemas.microsoft.com/office/powerpoint/2010/main" val="53849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E0732-05EC-00F1-BA4F-5A2C968B6576}"/>
              </a:ext>
            </a:extLst>
          </p:cNvPr>
          <p:cNvSpPr>
            <a:spLocks noGrp="1"/>
          </p:cNvSpPr>
          <p:nvPr>
            <p:ph type="title"/>
          </p:nvPr>
        </p:nvSpPr>
        <p:spPr>
          <a:xfrm>
            <a:off x="1616150" y="624110"/>
            <a:ext cx="10664640" cy="1280890"/>
          </a:xfrm>
        </p:spPr>
        <p:txBody>
          <a:bodyPr/>
          <a:lstStyle/>
          <a:p>
            <a:r>
              <a:rPr lang="fr-FR" dirty="0"/>
              <a:t>Le  cloud privés</a:t>
            </a:r>
          </a:p>
        </p:txBody>
      </p:sp>
      <p:sp>
        <p:nvSpPr>
          <p:cNvPr id="3" name="Espace réservé du contenu 2">
            <a:extLst>
              <a:ext uri="{FF2B5EF4-FFF2-40B4-BE49-F238E27FC236}">
                <a16:creationId xmlns:a16="http://schemas.microsoft.com/office/drawing/2014/main" id="{BAECCD60-CBE0-0C50-19EE-257E8B2D5FAC}"/>
              </a:ext>
            </a:extLst>
          </p:cNvPr>
          <p:cNvSpPr>
            <a:spLocks noGrp="1"/>
          </p:cNvSpPr>
          <p:nvPr>
            <p:ph idx="1"/>
          </p:nvPr>
        </p:nvSpPr>
        <p:spPr>
          <a:xfrm>
            <a:off x="616689" y="1329070"/>
            <a:ext cx="11366204" cy="5252483"/>
          </a:xfrm>
        </p:spPr>
        <p:txBody>
          <a:bodyPr>
            <a:normAutofit/>
          </a:bodyPr>
          <a:lstStyle/>
          <a:p>
            <a:r>
              <a:rPr lang="fr-FR" sz="2400" b="1" i="0" dirty="0">
                <a:solidFill>
                  <a:srgbClr val="222222"/>
                </a:solidFill>
                <a:effectLst/>
                <a:latin typeface="-apple-system"/>
              </a:rPr>
              <a:t>Cloud public</a:t>
            </a:r>
            <a:r>
              <a:rPr lang="fr-FR" sz="2400" b="0" i="0" dirty="0">
                <a:solidFill>
                  <a:srgbClr val="222222"/>
                </a:solidFill>
                <a:effectLst/>
                <a:latin typeface="-apple-system"/>
              </a:rPr>
              <a:t> : un cloud public est un service géré par un fournisseur externe qui peut inclure des serveurs dans un ou plusieurs datacenters.</a:t>
            </a:r>
          </a:p>
          <a:p>
            <a:r>
              <a:rPr lang="fr-FR" sz="2400" b="1" i="0" dirty="0">
                <a:solidFill>
                  <a:srgbClr val="222222"/>
                </a:solidFill>
                <a:effectLst/>
                <a:latin typeface="-apple-system"/>
              </a:rPr>
              <a:t>Cloud privé sur site</a:t>
            </a:r>
            <a:r>
              <a:rPr lang="fr-FR" sz="2400" b="0" i="0" dirty="0">
                <a:solidFill>
                  <a:srgbClr val="222222"/>
                </a:solidFill>
                <a:effectLst/>
                <a:latin typeface="-apple-system"/>
              </a:rPr>
              <a:t> : un cloud privé est un datacenter entièrement dédié à une entreprise. Les serveurs d’un cloud privé ne sont partagés par les logiciels, les fichiers ou les données de quelqu’un d’autre. Les </a:t>
            </a:r>
            <a:r>
              <a:rPr lang="fr-FR" sz="2400" b="0" i="0" dirty="0" err="1">
                <a:solidFill>
                  <a:srgbClr val="222222"/>
                </a:solidFill>
                <a:effectLst/>
                <a:latin typeface="-apple-system"/>
              </a:rPr>
              <a:t>clouds</a:t>
            </a:r>
            <a:r>
              <a:rPr lang="fr-FR" sz="2400" b="0" i="0" dirty="0">
                <a:solidFill>
                  <a:srgbClr val="222222"/>
                </a:solidFill>
                <a:effectLst/>
                <a:latin typeface="-apple-system"/>
              </a:rPr>
              <a:t> privés sur site sont maintenus et sécurisés par les organisations elles-mêmes, et non par un fournisseur externe.</a:t>
            </a:r>
            <a:endParaRPr lang="fr-FR" sz="2400" dirty="0">
              <a:solidFill>
                <a:srgbClr val="222222"/>
              </a:solidFill>
              <a:latin typeface="-apple-system"/>
            </a:endParaRPr>
          </a:p>
          <a:p>
            <a:r>
              <a:rPr lang="fr-FR" sz="2400" b="1" i="0" dirty="0">
                <a:solidFill>
                  <a:srgbClr val="222222"/>
                </a:solidFill>
                <a:effectLst/>
                <a:latin typeface="-apple-system"/>
              </a:rPr>
              <a:t>Cloud privé hébergé</a:t>
            </a:r>
            <a:r>
              <a:rPr lang="fr-FR" sz="2400" b="0" i="0" dirty="0">
                <a:solidFill>
                  <a:srgbClr val="222222"/>
                </a:solidFill>
                <a:effectLst/>
                <a:latin typeface="-apple-system"/>
              </a:rPr>
              <a:t> : identique à un cloud privé sur site, dans la mesure où les serveurs sont entièrement dédiés à une seule organisation. </a:t>
            </a:r>
          </a:p>
          <a:p>
            <a:r>
              <a:rPr lang="fr-FR" sz="2400" b="1" i="0" dirty="0">
                <a:solidFill>
                  <a:srgbClr val="222222"/>
                </a:solidFill>
                <a:effectLst/>
                <a:latin typeface="-apple-system"/>
              </a:rPr>
              <a:t>Sur site (traditionnels)</a:t>
            </a:r>
            <a:r>
              <a:rPr lang="fr-FR" sz="2400" b="0" i="0" dirty="0">
                <a:solidFill>
                  <a:srgbClr val="222222"/>
                </a:solidFill>
                <a:effectLst/>
                <a:latin typeface="-apple-system"/>
              </a:rPr>
              <a:t> : les déploiements sur site ou déploiements traditionnels n’utilisent pas du tout la technologie cloud. </a:t>
            </a:r>
            <a:endParaRPr lang="fr-FR" sz="2400" dirty="0">
              <a:solidFill>
                <a:srgbClr val="222222"/>
              </a:solidFill>
              <a:latin typeface="-apple-system"/>
            </a:endParaRPr>
          </a:p>
          <a:p>
            <a:r>
              <a:rPr lang="fr-FR" sz="2400" b="0" i="0" dirty="0">
                <a:solidFill>
                  <a:srgbClr val="222222"/>
                </a:solidFill>
                <a:effectLst/>
                <a:latin typeface="-apple-system"/>
              </a:rPr>
              <a:t> </a:t>
            </a:r>
            <a:endParaRPr lang="fr-FR" sz="2400" dirty="0"/>
          </a:p>
        </p:txBody>
      </p:sp>
      <p:pic>
        <p:nvPicPr>
          <p:cNvPr id="4" name="Picture 12" descr="Résultat d’images pour le cloud IBM">
            <a:extLst>
              <a:ext uri="{FF2B5EF4-FFF2-40B4-BE49-F238E27FC236}">
                <a16:creationId xmlns:a16="http://schemas.microsoft.com/office/drawing/2014/main" id="{C140C9A3-42ED-FF74-785B-9234A448B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4877" y="5219599"/>
            <a:ext cx="2394882" cy="1416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139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B30A4F-8E6F-0E7B-33B3-341B80D7B304}"/>
              </a:ext>
            </a:extLst>
          </p:cNvPr>
          <p:cNvSpPr>
            <a:spLocks noGrp="1"/>
          </p:cNvSpPr>
          <p:nvPr>
            <p:ph type="title"/>
          </p:nvPr>
        </p:nvSpPr>
        <p:spPr>
          <a:xfrm>
            <a:off x="1340644" y="-87090"/>
            <a:ext cx="9599611" cy="1280890"/>
          </a:xfrm>
        </p:spPr>
        <p:txBody>
          <a:bodyPr/>
          <a:lstStyle/>
          <a:p>
            <a:r>
              <a:rPr lang="fr-FR" b="1" i="0" dirty="0">
                <a:solidFill>
                  <a:srgbClr val="161616"/>
                </a:solidFill>
                <a:effectLst/>
                <a:latin typeface="IBM Plex Sans" panose="020B0503050203000203" pitchFamily="34" charset="0"/>
              </a:rPr>
              <a:t>API </a:t>
            </a:r>
            <a:r>
              <a:rPr lang="fr-FR" b="1" i="0" dirty="0" err="1">
                <a:solidFill>
                  <a:srgbClr val="161616"/>
                </a:solidFill>
                <a:effectLst/>
                <a:latin typeface="IBM Plex Sans" panose="020B0503050203000203" pitchFamily="34" charset="0"/>
              </a:rPr>
              <a:t>Connect</a:t>
            </a:r>
            <a:br>
              <a:rPr lang="fr-FR" b="1" i="0" dirty="0">
                <a:solidFill>
                  <a:srgbClr val="161616"/>
                </a:solidFill>
                <a:effectLst/>
                <a:latin typeface="IBM Plex Sans" panose="020B0503050203000203" pitchFamily="34" charset="0"/>
              </a:rPr>
            </a:br>
            <a:endParaRPr lang="fr-FR" dirty="0"/>
          </a:p>
        </p:txBody>
      </p:sp>
      <p:sp>
        <p:nvSpPr>
          <p:cNvPr id="3" name="ZoneTexte 2">
            <a:extLst>
              <a:ext uri="{FF2B5EF4-FFF2-40B4-BE49-F238E27FC236}">
                <a16:creationId xmlns:a16="http://schemas.microsoft.com/office/drawing/2014/main" id="{2B3A7012-F94F-5978-911C-158BB643460C}"/>
              </a:ext>
            </a:extLst>
          </p:cNvPr>
          <p:cNvSpPr txBox="1"/>
          <p:nvPr/>
        </p:nvSpPr>
        <p:spPr>
          <a:xfrm>
            <a:off x="355599" y="838200"/>
            <a:ext cx="11569700" cy="7007007"/>
          </a:xfrm>
          <a:prstGeom prst="rect">
            <a:avLst/>
          </a:prstGeom>
          <a:noFill/>
        </p:spPr>
        <p:txBody>
          <a:bodyPr wrap="square" rtlCol="0">
            <a:spAutoFit/>
          </a:bodyPr>
          <a:lstStyle/>
          <a:p>
            <a:pPr algn="l" fontAlgn="base"/>
            <a:r>
              <a:rPr lang="fr-FR" b="1" i="0" dirty="0">
                <a:solidFill>
                  <a:srgbClr val="161616"/>
                </a:solidFill>
                <a:effectLst/>
                <a:latin typeface="IBM Plex Sans" panose="020B0503050203000203" pitchFamily="34" charset="0"/>
              </a:rPr>
              <a:t>Outils intuitifs de développement et de test d'API</a:t>
            </a:r>
          </a:p>
          <a:p>
            <a:pPr algn="l" fontAlgn="base"/>
            <a:r>
              <a:rPr lang="fr-FR" b="0" i="0" dirty="0">
                <a:solidFill>
                  <a:srgbClr val="161616"/>
                </a:solidFill>
                <a:effectLst/>
                <a:latin typeface="inherit"/>
              </a:rPr>
              <a:t>Créez des API personnalisées qui exposent toutes les capacités de vos applications aux développeurs, tant à l'intérieur qu'à l'extérieur de votre organisation. Testez vos API avec soin avant de les déployer.</a:t>
            </a:r>
          </a:p>
          <a:p>
            <a:pPr algn="l" fontAlgn="base"/>
            <a:endParaRPr lang="fr-FR" dirty="0">
              <a:solidFill>
                <a:srgbClr val="161616"/>
              </a:solidFill>
              <a:latin typeface="inherit"/>
            </a:endParaRPr>
          </a:p>
          <a:p>
            <a:pPr algn="l" fontAlgn="base"/>
            <a:r>
              <a:rPr lang="fr-FR" b="1" i="0" dirty="0">
                <a:solidFill>
                  <a:srgbClr val="161616"/>
                </a:solidFill>
                <a:effectLst/>
                <a:latin typeface="IBM Plex Sans" panose="020B0503050203000203" pitchFamily="34" charset="0"/>
              </a:rPr>
              <a:t>Des politiques de sécurité puissantes</a:t>
            </a:r>
          </a:p>
          <a:p>
            <a:pPr algn="l" fontAlgn="base"/>
            <a:r>
              <a:rPr lang="fr-FR" b="0" i="0" dirty="0">
                <a:solidFill>
                  <a:srgbClr val="161616"/>
                </a:solidFill>
                <a:effectLst/>
                <a:latin typeface="inherit"/>
              </a:rPr>
              <a:t>Appliquez facilement des politiques de passerelle prêtes à l'emploi et personnalisées pour sécuriser et régir l'utilisation des API, afin de protéger vos services et données </a:t>
            </a:r>
            <a:r>
              <a:rPr lang="fr-FR" b="0" i="0" dirty="0" err="1">
                <a:solidFill>
                  <a:srgbClr val="161616"/>
                </a:solidFill>
                <a:effectLst/>
                <a:latin typeface="inherit"/>
              </a:rPr>
              <a:t>back-end</a:t>
            </a:r>
            <a:r>
              <a:rPr lang="fr-FR" b="0" i="0" dirty="0">
                <a:solidFill>
                  <a:srgbClr val="161616"/>
                </a:solidFill>
                <a:effectLst/>
                <a:latin typeface="inherit"/>
              </a:rPr>
              <a:t>.</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Gestion du cycle de vie des API</a:t>
            </a:r>
          </a:p>
          <a:p>
            <a:pPr algn="l" fontAlgn="base"/>
            <a:r>
              <a:rPr lang="fr-FR" b="0" i="0" dirty="0">
                <a:solidFill>
                  <a:srgbClr val="161616"/>
                </a:solidFill>
                <a:effectLst/>
                <a:latin typeface="inherit"/>
              </a:rPr>
              <a:t>Gérez le cycle de vie complet de vos API internes, externes et tierces. Publiez, remplacez, supprimez, migrez, dépréciez et retirez vos API en toute simplicité.</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Portail libre-service pour les développeurs</a:t>
            </a:r>
          </a:p>
          <a:p>
            <a:pPr algn="l" fontAlgn="base"/>
            <a:r>
              <a:rPr lang="fr-FR" b="0" i="0" dirty="0">
                <a:solidFill>
                  <a:srgbClr val="161616"/>
                </a:solidFill>
                <a:effectLst/>
                <a:latin typeface="inherit"/>
              </a:rPr>
              <a:t>Regroupez les API en produits à partager avec d'autres développeurs via un portail en libre-service entièrement personnalisable. Utilisez les blogues, forums et messageries intégrés pour communiquer avec les consommateurs d'API</a:t>
            </a:r>
          </a:p>
          <a:p>
            <a:pPr algn="l" fontAlgn="base"/>
            <a:r>
              <a:rPr lang="fr-FR" b="1" i="0" dirty="0">
                <a:solidFill>
                  <a:srgbClr val="161616"/>
                </a:solidFill>
                <a:effectLst/>
                <a:latin typeface="IBM Plex Sans" panose="020B0503050203000203" pitchFamily="34" charset="0"/>
              </a:rPr>
              <a:t>Tableaux de bord d'analyse</a:t>
            </a:r>
          </a:p>
          <a:p>
            <a:pPr algn="l" fontAlgn="base"/>
            <a:endParaRPr lang="fr-FR" b="1" i="0" dirty="0">
              <a:solidFill>
                <a:srgbClr val="161616"/>
              </a:solidFill>
              <a:effectLst/>
              <a:latin typeface="IBM Plex Sans" panose="020B0503050203000203" pitchFamily="34" charset="0"/>
            </a:endParaRPr>
          </a:p>
          <a:p>
            <a:pPr algn="l" fontAlgn="base"/>
            <a:r>
              <a:rPr lang="fr-FR" b="0" i="0" dirty="0">
                <a:solidFill>
                  <a:srgbClr val="161616"/>
                </a:solidFill>
                <a:effectLst/>
                <a:latin typeface="inherit"/>
              </a:rPr>
              <a:t>Filtrez, triez et agrégez vos données d'utilisation et de performances des API. Utilisez des graphiques, des tableaux et des cartes corrélés pour gérer les niveaux de service, fixer des quotas, établir des contrôles, mettre en place des politiques de sécurité, gérer des communautés et analyser les tendances.</a:t>
            </a: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p:txBody>
      </p:sp>
      <p:pic>
        <p:nvPicPr>
          <p:cNvPr id="4" name="Image 3">
            <a:extLst>
              <a:ext uri="{FF2B5EF4-FFF2-40B4-BE49-F238E27FC236}">
                <a16:creationId xmlns:a16="http://schemas.microsoft.com/office/drawing/2014/main" id="{234B5F43-1F6C-7DC0-9D54-6C87143CC7F7}"/>
              </a:ext>
            </a:extLst>
          </p:cNvPr>
          <p:cNvPicPr>
            <a:picLocks noChangeAspect="1"/>
          </p:cNvPicPr>
          <p:nvPr/>
        </p:nvPicPr>
        <p:blipFill>
          <a:blip r:embed="rId2"/>
          <a:stretch>
            <a:fillRect/>
          </a:stretch>
        </p:blipFill>
        <p:spPr>
          <a:xfrm>
            <a:off x="7632700" y="125473"/>
            <a:ext cx="1676400" cy="990884"/>
          </a:xfrm>
          <a:prstGeom prst="rect">
            <a:avLst/>
          </a:prstGeom>
        </p:spPr>
      </p:pic>
    </p:spTree>
    <p:extLst>
      <p:ext uri="{BB962C8B-B14F-4D97-AF65-F5344CB8AC3E}">
        <p14:creationId xmlns:p14="http://schemas.microsoft.com/office/powerpoint/2010/main" val="4255786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295D5-E014-6954-1E6C-77E4D5E08939}"/>
              </a:ext>
            </a:extLst>
          </p:cNvPr>
          <p:cNvSpPr>
            <a:spLocks noGrp="1"/>
          </p:cNvSpPr>
          <p:nvPr>
            <p:ph type="title"/>
          </p:nvPr>
        </p:nvSpPr>
        <p:spPr>
          <a:xfrm>
            <a:off x="1460500" y="154210"/>
            <a:ext cx="9993311" cy="595090"/>
          </a:xfrm>
        </p:spPr>
        <p:txBody>
          <a:bodyPr>
            <a:normAutofit fontScale="90000"/>
          </a:bodyPr>
          <a:lstStyle/>
          <a:p>
            <a:r>
              <a:rPr lang="fr-FR" b="1" i="0" dirty="0">
                <a:solidFill>
                  <a:srgbClr val="161616"/>
                </a:solidFill>
                <a:effectLst/>
                <a:latin typeface="IBM Plex Sans" panose="020B0503050203000203" pitchFamily="34" charset="0"/>
              </a:rPr>
              <a:t>Blockchain Platform</a:t>
            </a:r>
            <a:br>
              <a:rPr lang="fr-FR" b="1" i="0" dirty="0">
                <a:solidFill>
                  <a:srgbClr val="161616"/>
                </a:solidFill>
                <a:effectLst/>
                <a:latin typeface="IBM Plex Sans" panose="020B0503050203000203" pitchFamily="34" charset="0"/>
              </a:rPr>
            </a:br>
            <a:endParaRPr lang="fr-FR" dirty="0"/>
          </a:p>
        </p:txBody>
      </p:sp>
      <p:sp>
        <p:nvSpPr>
          <p:cNvPr id="3" name="ZoneTexte 2">
            <a:extLst>
              <a:ext uri="{FF2B5EF4-FFF2-40B4-BE49-F238E27FC236}">
                <a16:creationId xmlns:a16="http://schemas.microsoft.com/office/drawing/2014/main" id="{DE3CEBBA-D757-34BC-C91F-DF6DB1A8D973}"/>
              </a:ext>
            </a:extLst>
          </p:cNvPr>
          <p:cNvSpPr txBox="1"/>
          <p:nvPr/>
        </p:nvSpPr>
        <p:spPr>
          <a:xfrm>
            <a:off x="279400" y="1536700"/>
            <a:ext cx="11633200" cy="4524315"/>
          </a:xfrm>
          <a:prstGeom prst="rect">
            <a:avLst/>
          </a:prstGeom>
          <a:noFill/>
        </p:spPr>
        <p:txBody>
          <a:bodyPr wrap="square" rtlCol="0">
            <a:spAutoFit/>
          </a:bodyPr>
          <a:lstStyle/>
          <a:p>
            <a:pPr algn="l" fontAlgn="base"/>
            <a:r>
              <a:rPr lang="fr-FR" b="1" i="0" dirty="0">
                <a:solidFill>
                  <a:srgbClr val="161616"/>
                </a:solidFill>
                <a:effectLst/>
                <a:latin typeface="IBM Plex Sans" panose="020B0503050203000203" pitchFamily="34" charset="0"/>
              </a:rPr>
              <a:t>Générer votre réseau plus vite et plus facilement en toute transparence</a:t>
            </a:r>
          </a:p>
          <a:p>
            <a:pPr algn="l" fontAlgn="base"/>
            <a:r>
              <a:rPr lang="fr-FR" b="0" i="0" dirty="0">
                <a:solidFill>
                  <a:srgbClr val="161616"/>
                </a:solidFill>
                <a:effectLst/>
                <a:latin typeface="inherit"/>
              </a:rPr>
              <a:t>La nouvelle extension VS Code pour le développement de contrats intelligents et d'applications constitue l'outil idéal pour les développeurs qui travaillent avec IBM Blockchain Platform. </a:t>
            </a:r>
          </a:p>
          <a:p>
            <a:pPr algn="l" fontAlgn="base"/>
            <a:endParaRPr lang="fr-FR" dirty="0">
              <a:solidFill>
                <a:srgbClr val="161616"/>
              </a:solidFill>
              <a:latin typeface="inherit"/>
            </a:endParaRPr>
          </a:p>
          <a:p>
            <a:pPr algn="l" fontAlgn="base"/>
            <a:r>
              <a:rPr lang="fr-FR" b="1" i="0" dirty="0">
                <a:solidFill>
                  <a:srgbClr val="161616"/>
                </a:solidFill>
                <a:effectLst/>
                <a:latin typeface="IBM Plex Sans" panose="020B0503050203000203" pitchFamily="34" charset="0"/>
              </a:rPr>
              <a:t>Exploiter et régir des réseaux avec un contrôle total</a:t>
            </a:r>
          </a:p>
          <a:p>
            <a:pPr algn="l" fontAlgn="base"/>
            <a:r>
              <a:rPr lang="fr-FR" b="0" i="0" dirty="0">
                <a:solidFill>
                  <a:srgbClr val="161616"/>
                </a:solidFill>
                <a:effectLst/>
                <a:latin typeface="inherit"/>
              </a:rPr>
              <a:t>Déployez uniquement les composants de blockchain dont vous avez besoin, qu'il s'agisse d'un homologue, d'un service de tri ou d'une autorité de certification, et gérez-les à l'aide de la console remaniée, quel que soit l'endroit où ils sont déployés.</a:t>
            </a:r>
          </a:p>
          <a:p>
            <a:pPr algn="l" fontAlgn="base"/>
            <a:r>
              <a:rPr lang="fr-FR" b="1" i="0" dirty="0">
                <a:solidFill>
                  <a:srgbClr val="161616"/>
                </a:solidFill>
                <a:effectLst/>
                <a:latin typeface="IBM Plex Sans" panose="020B0503050203000203" pitchFamily="34" charset="0"/>
              </a:rPr>
              <a:t>Etendre les réseaux distribués en toute simplicité grâce à la nouvelle flexibilité </a:t>
            </a:r>
            <a:r>
              <a:rPr lang="fr-FR" b="1" i="0" dirty="0" err="1">
                <a:solidFill>
                  <a:srgbClr val="161616"/>
                </a:solidFill>
                <a:effectLst/>
                <a:latin typeface="IBM Plex Sans" panose="020B0503050203000203" pitchFamily="34" charset="0"/>
              </a:rPr>
              <a:t>multi-cloud</a:t>
            </a:r>
            <a:endParaRPr lang="fr-FR" b="1" i="0" dirty="0">
              <a:solidFill>
                <a:srgbClr val="161616"/>
              </a:solidFill>
              <a:effectLst/>
              <a:latin typeface="IBM Plex Sans" panose="020B0503050203000203" pitchFamily="34" charset="0"/>
            </a:endParaRPr>
          </a:p>
          <a:p>
            <a:pPr algn="l" fontAlgn="base"/>
            <a:r>
              <a:rPr lang="fr-FR" b="0" i="0" dirty="0">
                <a:solidFill>
                  <a:srgbClr val="161616"/>
                </a:solidFill>
                <a:effectLst/>
                <a:latin typeface="inherit"/>
              </a:rPr>
              <a:t>Connectez-vous à des </a:t>
            </a:r>
            <a:r>
              <a:rPr lang="fr-FR" b="0" i="0" dirty="0" err="1">
                <a:solidFill>
                  <a:srgbClr val="161616"/>
                </a:solidFill>
                <a:effectLst/>
                <a:latin typeface="inherit"/>
              </a:rPr>
              <a:t>noeuds</a:t>
            </a:r>
            <a:r>
              <a:rPr lang="fr-FR" b="0" i="0" dirty="0">
                <a:solidFill>
                  <a:srgbClr val="161616"/>
                </a:solidFill>
                <a:effectLst/>
                <a:latin typeface="inherit"/>
              </a:rPr>
              <a:t> exécutés dans tout environnement cloud, que ce soit sur site ou dans des </a:t>
            </a:r>
            <a:r>
              <a:rPr lang="fr-FR" b="0" i="0" dirty="0" err="1">
                <a:solidFill>
                  <a:srgbClr val="161616"/>
                </a:solidFill>
                <a:effectLst/>
                <a:latin typeface="inherit"/>
              </a:rPr>
              <a:t>clouds</a:t>
            </a:r>
            <a:r>
              <a:rPr lang="fr-FR" b="0" i="0" dirty="0">
                <a:solidFill>
                  <a:srgbClr val="161616"/>
                </a:solidFill>
                <a:effectLst/>
                <a:latin typeface="inherit"/>
              </a:rPr>
              <a:t> publics ou hybrides.</a:t>
            </a:r>
          </a:p>
          <a:p>
            <a:pPr algn="l" fontAlgn="base"/>
            <a:r>
              <a:rPr lang="fr-FR" b="1" i="0" dirty="0">
                <a:solidFill>
                  <a:srgbClr val="161616"/>
                </a:solidFill>
                <a:effectLst/>
                <a:latin typeface="IBM Plex Sans" panose="020B0503050203000203" pitchFamily="34" charset="0"/>
              </a:rPr>
              <a:t>Payer en fonction de la croissance</a:t>
            </a:r>
          </a:p>
          <a:p>
            <a:pPr algn="l" fontAlgn="base"/>
            <a:r>
              <a:rPr lang="fr-FR" b="0" i="0" dirty="0">
                <a:solidFill>
                  <a:srgbClr val="161616"/>
                </a:solidFill>
                <a:effectLst/>
                <a:latin typeface="inherit"/>
              </a:rPr>
              <a:t>Payez en fonction de votre croissance et ne payez que ce que vous utilisez, sans investissement initial.</a:t>
            </a: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p:txBody>
      </p:sp>
      <p:pic>
        <p:nvPicPr>
          <p:cNvPr id="4" name="Picture 12" descr="Résultat d’images pour le cloud IBM">
            <a:extLst>
              <a:ext uri="{FF2B5EF4-FFF2-40B4-BE49-F238E27FC236}">
                <a16:creationId xmlns:a16="http://schemas.microsoft.com/office/drawing/2014/main" id="{611D18CA-B83F-1244-211D-8EDC3215C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478" y="154210"/>
            <a:ext cx="2663038" cy="157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672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E2E8C-80ED-9CE7-1242-05F7588C074B}"/>
              </a:ext>
            </a:extLst>
          </p:cNvPr>
          <p:cNvSpPr>
            <a:spLocks noGrp="1"/>
          </p:cNvSpPr>
          <p:nvPr>
            <p:ph type="title"/>
          </p:nvPr>
        </p:nvSpPr>
        <p:spPr>
          <a:xfrm>
            <a:off x="1752600" y="154210"/>
            <a:ext cx="9713911" cy="595090"/>
          </a:xfrm>
        </p:spPr>
        <p:txBody>
          <a:bodyPr>
            <a:normAutofit fontScale="90000"/>
          </a:bodyPr>
          <a:lstStyle/>
          <a:p>
            <a:r>
              <a:rPr lang="fr-FR" b="1" i="0" dirty="0" err="1">
                <a:solidFill>
                  <a:srgbClr val="161616"/>
                </a:solidFill>
                <a:effectLst/>
                <a:latin typeface="IBM Plex Sans" panose="020B0503050203000203" pitchFamily="34" charset="0"/>
              </a:rPr>
              <a:t>Certificate</a:t>
            </a:r>
            <a:r>
              <a:rPr lang="fr-FR" b="1" i="0" dirty="0">
                <a:solidFill>
                  <a:srgbClr val="161616"/>
                </a:solidFill>
                <a:effectLst/>
                <a:latin typeface="IBM Plex Sans" panose="020B0503050203000203" pitchFamily="34" charset="0"/>
              </a:rPr>
              <a:t> Manager</a:t>
            </a:r>
            <a:br>
              <a:rPr lang="fr-FR" b="1" i="0" dirty="0">
                <a:solidFill>
                  <a:srgbClr val="161616"/>
                </a:solidFill>
                <a:effectLst/>
                <a:latin typeface="IBM Plex Sans" panose="020B0503050203000203" pitchFamily="34" charset="0"/>
              </a:rPr>
            </a:br>
            <a:endParaRPr lang="fr-FR" dirty="0"/>
          </a:p>
        </p:txBody>
      </p:sp>
      <p:sp>
        <p:nvSpPr>
          <p:cNvPr id="3" name="ZoneTexte 2">
            <a:extLst>
              <a:ext uri="{FF2B5EF4-FFF2-40B4-BE49-F238E27FC236}">
                <a16:creationId xmlns:a16="http://schemas.microsoft.com/office/drawing/2014/main" id="{80FCE1F3-19E7-FC10-7BC6-E44428037394}"/>
              </a:ext>
            </a:extLst>
          </p:cNvPr>
          <p:cNvSpPr txBox="1"/>
          <p:nvPr/>
        </p:nvSpPr>
        <p:spPr>
          <a:xfrm>
            <a:off x="977900" y="2260600"/>
            <a:ext cx="11023600" cy="3693319"/>
          </a:xfrm>
          <a:prstGeom prst="rect">
            <a:avLst/>
          </a:prstGeom>
          <a:noFill/>
        </p:spPr>
        <p:txBody>
          <a:bodyPr wrap="square" rtlCol="0">
            <a:spAutoFit/>
          </a:bodyPr>
          <a:lstStyle/>
          <a:p>
            <a:pPr algn="l" fontAlgn="base"/>
            <a:r>
              <a:rPr lang="fr-FR" b="1" i="0" dirty="0">
                <a:solidFill>
                  <a:srgbClr val="161616"/>
                </a:solidFill>
                <a:effectLst/>
                <a:latin typeface="IBM Plex Sans" panose="020B0503050203000203" pitchFamily="34" charset="0"/>
              </a:rPr>
              <a:t>Gérez les certificats SSL</a:t>
            </a:r>
          </a:p>
          <a:p>
            <a:pPr algn="l" fontAlgn="base"/>
            <a:r>
              <a:rPr lang="fr-FR" b="0" i="0" dirty="0">
                <a:solidFill>
                  <a:srgbClr val="161616"/>
                </a:solidFill>
                <a:effectLst/>
                <a:latin typeface="inherit"/>
              </a:rPr>
              <a:t>Importez des certificats SSL émis par un tiers dans un référentiel central, stockez-les de façon sécurisée, suivez leur date d'expiration et leur utilisation, définissez des autorisations pour des utilisateurs et téléchargez-les pour les déployer dans vos ressources IBM Cloud.</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Commandez des certificats SSL/TLS</a:t>
            </a:r>
          </a:p>
          <a:p>
            <a:pPr algn="l" fontAlgn="base"/>
            <a:r>
              <a:rPr lang="fr-FR" b="0" i="0" dirty="0">
                <a:solidFill>
                  <a:srgbClr val="161616"/>
                </a:solidFill>
                <a:effectLst/>
                <a:latin typeface="inherit"/>
              </a:rPr>
              <a:t>Demandez en toute simplicité des certificats SSL publics à des autorité des certification externes. </a:t>
            </a:r>
          </a:p>
          <a:p>
            <a:pPr algn="l" fontAlgn="base"/>
            <a:endParaRPr lang="fr-FR" dirty="0">
              <a:solidFill>
                <a:srgbClr val="161616"/>
              </a:solidFill>
              <a:latin typeface="inherit"/>
            </a:endParaRPr>
          </a:p>
          <a:p>
            <a:pPr algn="l" fontAlgn="base"/>
            <a:r>
              <a:rPr lang="fr-FR" b="1" i="0" dirty="0">
                <a:solidFill>
                  <a:srgbClr val="161616"/>
                </a:solidFill>
                <a:effectLst/>
                <a:latin typeface="IBM Plex Sans" panose="020B0503050203000203" pitchFamily="34" charset="0"/>
              </a:rPr>
              <a:t>Recevez des notifications d'expiration des certificats</a:t>
            </a:r>
          </a:p>
          <a:p>
            <a:pPr algn="l" fontAlgn="base"/>
            <a:r>
              <a:rPr lang="fr-FR" b="0" i="0" dirty="0">
                <a:solidFill>
                  <a:srgbClr val="161616"/>
                </a:solidFill>
                <a:effectLst/>
                <a:latin typeface="inherit"/>
              </a:rPr>
              <a:t>Recevez des notifications avant l'expiration de vos certificats afin de penser à les renouveler à temps et d'éviter une indisponibilité du service.</a:t>
            </a: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p:txBody>
      </p:sp>
      <p:pic>
        <p:nvPicPr>
          <p:cNvPr id="4" name="Picture 12" descr="Résultat d’images pour le cloud IBM">
            <a:extLst>
              <a:ext uri="{FF2B5EF4-FFF2-40B4-BE49-F238E27FC236}">
                <a16:creationId xmlns:a16="http://schemas.microsoft.com/office/drawing/2014/main" id="{F23688F2-C725-7C69-D3C1-131A14C00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362" y="502555"/>
            <a:ext cx="2663038" cy="157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23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4D5C6-AD43-F1C7-997B-FA3DFDC2E2E5}"/>
              </a:ext>
            </a:extLst>
          </p:cNvPr>
          <p:cNvSpPr>
            <a:spLocks noGrp="1"/>
          </p:cNvSpPr>
          <p:nvPr>
            <p:ph type="title"/>
          </p:nvPr>
        </p:nvSpPr>
        <p:spPr>
          <a:xfrm>
            <a:off x="1587500" y="205010"/>
            <a:ext cx="10006011" cy="1280890"/>
          </a:xfrm>
        </p:spPr>
        <p:txBody>
          <a:bodyPr/>
          <a:lstStyle/>
          <a:p>
            <a:r>
              <a:rPr lang="fr-FR" b="1" i="0" dirty="0">
                <a:solidFill>
                  <a:srgbClr val="161616"/>
                </a:solidFill>
                <a:effectLst/>
                <a:latin typeface="IBM Plex Sans" panose="020B0503050203000203" pitchFamily="34" charset="0"/>
              </a:rPr>
              <a:t>Internet Services</a:t>
            </a:r>
            <a:br>
              <a:rPr lang="fr-FR" b="1" i="0" dirty="0">
                <a:solidFill>
                  <a:srgbClr val="161616"/>
                </a:solidFill>
                <a:effectLst/>
                <a:latin typeface="IBM Plex Sans" panose="020B0503050203000203" pitchFamily="34" charset="0"/>
              </a:rPr>
            </a:br>
            <a:endParaRPr lang="fr-FR" dirty="0"/>
          </a:p>
        </p:txBody>
      </p:sp>
      <p:sp>
        <p:nvSpPr>
          <p:cNvPr id="3" name="ZoneTexte 2">
            <a:extLst>
              <a:ext uri="{FF2B5EF4-FFF2-40B4-BE49-F238E27FC236}">
                <a16:creationId xmlns:a16="http://schemas.microsoft.com/office/drawing/2014/main" id="{E0ACAFED-ECA3-940F-C8A4-290409A3CF85}"/>
              </a:ext>
            </a:extLst>
          </p:cNvPr>
          <p:cNvSpPr txBox="1"/>
          <p:nvPr/>
        </p:nvSpPr>
        <p:spPr>
          <a:xfrm>
            <a:off x="393701" y="850900"/>
            <a:ext cx="11341100" cy="5909310"/>
          </a:xfrm>
          <a:prstGeom prst="rect">
            <a:avLst/>
          </a:prstGeom>
          <a:noFill/>
        </p:spPr>
        <p:txBody>
          <a:bodyPr wrap="square" rtlCol="0">
            <a:spAutoFit/>
          </a:bodyPr>
          <a:lstStyle/>
          <a:p>
            <a:pPr algn="l" fontAlgn="base"/>
            <a:r>
              <a:rPr lang="fr-FR" b="1" i="0" dirty="0">
                <a:solidFill>
                  <a:srgbClr val="161616"/>
                </a:solidFill>
                <a:effectLst/>
                <a:latin typeface="IBM Plex Sans" panose="020B0503050203000203" pitchFamily="34" charset="0"/>
              </a:rPr>
              <a:t>Protection DDoS</a:t>
            </a:r>
          </a:p>
          <a:p>
            <a:pPr algn="l" fontAlgn="base"/>
            <a:r>
              <a:rPr lang="fr-FR" b="0" i="0" dirty="0">
                <a:solidFill>
                  <a:srgbClr val="161616"/>
                </a:solidFill>
                <a:effectLst/>
                <a:latin typeface="inherit"/>
              </a:rPr>
              <a:t>Une protection contre les attaques DDoS évolutive, facile à utiliser et à hautes performances pour répondre aux défis de disponibilité.</a:t>
            </a:r>
          </a:p>
          <a:p>
            <a:pPr algn="l" fontAlgn="base"/>
            <a:r>
              <a:rPr lang="fr-FR" b="1" i="0" dirty="0">
                <a:solidFill>
                  <a:srgbClr val="161616"/>
                </a:solidFill>
                <a:effectLst/>
                <a:latin typeface="IBM Plex Sans" panose="020B0503050203000203" pitchFamily="34" charset="0"/>
              </a:rPr>
              <a:t>Pare-feu d'application Web (WAF)</a:t>
            </a:r>
          </a:p>
          <a:p>
            <a:pPr algn="l" fontAlgn="base"/>
            <a:r>
              <a:rPr lang="fr-FR" b="0" i="0" dirty="0">
                <a:solidFill>
                  <a:srgbClr val="161616"/>
                </a:solidFill>
                <a:effectLst/>
                <a:latin typeface="inherit"/>
              </a:rPr>
              <a:t>Défense en couches permettant de protéger les données contre des pirates sophistiqués et des bots malveillants à l'aide de la fonction WAF (Web Application Firewall).</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Protocole TLS (Transport Layer Security)</a:t>
            </a:r>
          </a:p>
          <a:p>
            <a:pPr algn="l" fontAlgn="base"/>
            <a:r>
              <a:rPr lang="fr-FR" b="0" i="0" dirty="0">
                <a:solidFill>
                  <a:srgbClr val="161616"/>
                </a:solidFill>
                <a:effectLst/>
                <a:latin typeface="inherit"/>
              </a:rPr>
              <a:t>Un transfert de données sécurisé aux dernières normes de chiffrement.</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Serveur de noms de domaine</a:t>
            </a:r>
          </a:p>
          <a:p>
            <a:pPr algn="l" fontAlgn="base"/>
            <a:r>
              <a:rPr lang="fr-FR" b="0" i="0" dirty="0">
                <a:solidFill>
                  <a:srgbClr val="161616"/>
                </a:solidFill>
                <a:effectLst/>
                <a:latin typeface="inherit"/>
              </a:rPr>
              <a:t>Une résolution rapide des noms d'hôte en adresses IP ou en alias correspondants.</a:t>
            </a:r>
          </a:p>
          <a:p>
            <a:pPr algn="l" fontAlgn="base"/>
            <a:endParaRPr lang="fr-FR" b="0" i="0" dirty="0">
              <a:solidFill>
                <a:srgbClr val="161616"/>
              </a:solidFill>
              <a:effectLst/>
              <a:latin typeface="inherit"/>
            </a:endParaRPr>
          </a:p>
          <a:p>
            <a:pPr algn="l" fontAlgn="base"/>
            <a:r>
              <a:rPr lang="fr-FR" b="1" i="0" dirty="0">
                <a:solidFill>
                  <a:srgbClr val="161616"/>
                </a:solidFill>
                <a:effectLst/>
                <a:latin typeface="IBM Plex Sans" panose="020B0503050203000203" pitchFamily="34" charset="0"/>
              </a:rPr>
              <a:t>Equilibreur de charge global</a:t>
            </a:r>
          </a:p>
          <a:p>
            <a:pPr algn="l" fontAlgn="base"/>
            <a:r>
              <a:rPr lang="fr-FR" b="0" i="0" dirty="0">
                <a:solidFill>
                  <a:srgbClr val="161616"/>
                </a:solidFill>
                <a:effectLst/>
                <a:latin typeface="inherit"/>
              </a:rPr>
              <a:t>Réduisez le temps d'attente et augmentez la disponibilité en acheminant le trafic sur les serveurs en fonction de leur disponibilité et de l'intégrité de leurs services.</a:t>
            </a:r>
          </a:p>
          <a:p>
            <a:pPr algn="l" fontAlgn="base"/>
            <a:r>
              <a:rPr lang="fr-FR" b="1" i="0" dirty="0">
                <a:solidFill>
                  <a:srgbClr val="161616"/>
                </a:solidFill>
                <a:effectLst/>
                <a:latin typeface="IBM Plex Sans" panose="020B0503050203000203" pitchFamily="34" charset="0"/>
              </a:rPr>
              <a:t>Mise en cache</a:t>
            </a:r>
          </a:p>
          <a:p>
            <a:pPr algn="l" fontAlgn="base"/>
            <a:r>
              <a:rPr lang="fr-FR" b="0" i="0" dirty="0">
                <a:solidFill>
                  <a:srgbClr val="161616"/>
                </a:solidFill>
                <a:effectLst/>
                <a:latin typeface="inherit"/>
              </a:rPr>
              <a:t>Fournissez aux visiteurs un accès </a:t>
            </a:r>
            <a:r>
              <a:rPr lang="fr-FR" b="0" i="0" dirty="0" err="1">
                <a:solidFill>
                  <a:srgbClr val="161616"/>
                </a:solidFill>
                <a:effectLst/>
                <a:latin typeface="inherit"/>
              </a:rPr>
              <a:t>géodépendant</a:t>
            </a:r>
            <a:r>
              <a:rPr lang="fr-FR" b="0" i="0" dirty="0">
                <a:solidFill>
                  <a:srgbClr val="161616"/>
                </a:solidFill>
                <a:effectLst/>
                <a:latin typeface="inherit"/>
              </a:rPr>
              <a:t>, en supprimant les temps d'attente, en améliorant les performances et en optimisant le comportement de votre site Web avec des règles de page.</a:t>
            </a:r>
          </a:p>
          <a:p>
            <a:pPr algn="l" fontAlgn="base"/>
            <a:endParaRPr lang="fr-FR" b="0" i="0" dirty="0">
              <a:solidFill>
                <a:srgbClr val="161616"/>
              </a:solidFill>
              <a:effectLst/>
              <a:latin typeface="inherit"/>
            </a:endParaRPr>
          </a:p>
          <a:p>
            <a:pPr algn="l" fontAlgn="base"/>
            <a:endParaRPr lang="fr-FR" b="0" i="0" dirty="0">
              <a:solidFill>
                <a:srgbClr val="161616"/>
              </a:solidFill>
              <a:effectLst/>
              <a:latin typeface="inherit"/>
            </a:endParaRPr>
          </a:p>
        </p:txBody>
      </p:sp>
      <p:pic>
        <p:nvPicPr>
          <p:cNvPr id="4" name="Picture 12" descr="Résultat d’images pour le cloud IBM">
            <a:extLst>
              <a:ext uri="{FF2B5EF4-FFF2-40B4-BE49-F238E27FC236}">
                <a16:creationId xmlns:a16="http://schemas.microsoft.com/office/drawing/2014/main" id="{2588251E-6D20-F9E9-BAEB-E2AF8DC4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662" y="25963"/>
            <a:ext cx="1697838" cy="100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3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B7D7ED-A2C2-1833-625E-30059DDE10C5}"/>
              </a:ext>
            </a:extLst>
          </p:cNvPr>
          <p:cNvSpPr>
            <a:spLocks noGrp="1"/>
          </p:cNvSpPr>
          <p:nvPr>
            <p:ph type="title"/>
          </p:nvPr>
        </p:nvSpPr>
        <p:spPr>
          <a:xfrm>
            <a:off x="595423" y="624110"/>
            <a:ext cx="10909189" cy="960141"/>
          </a:xfrm>
        </p:spPr>
        <p:txBody>
          <a:bodyPr>
            <a:normAutofit fontScale="90000"/>
          </a:bodyPr>
          <a:lstStyle/>
          <a:p>
            <a:r>
              <a:rPr lang="fr-FR" b="1" i="0" dirty="0">
                <a:solidFill>
                  <a:srgbClr val="222222"/>
                </a:solidFill>
                <a:effectLst/>
                <a:latin typeface="-apple-system"/>
              </a:rPr>
              <a:t>          Quelle est la différence entre un cloud hybride et un déploiement multicloud ?</a:t>
            </a:r>
            <a:br>
              <a:rPr lang="fr-FR" b="1" i="0" dirty="0">
                <a:solidFill>
                  <a:srgbClr val="222222"/>
                </a:solidFill>
                <a:effectLst/>
                <a:latin typeface="-apple-system"/>
              </a:rPr>
            </a:br>
            <a:endParaRPr lang="fr-FR" dirty="0"/>
          </a:p>
        </p:txBody>
      </p:sp>
      <p:sp>
        <p:nvSpPr>
          <p:cNvPr id="3" name="Espace réservé du contenu 2">
            <a:extLst>
              <a:ext uri="{FF2B5EF4-FFF2-40B4-BE49-F238E27FC236}">
                <a16:creationId xmlns:a16="http://schemas.microsoft.com/office/drawing/2014/main" id="{8C3C22EB-762D-D2E5-D895-7213A13D0EF4}"/>
              </a:ext>
            </a:extLst>
          </p:cNvPr>
          <p:cNvSpPr>
            <a:spLocks noGrp="1"/>
          </p:cNvSpPr>
          <p:nvPr>
            <p:ph idx="1"/>
          </p:nvPr>
        </p:nvSpPr>
        <p:spPr>
          <a:xfrm>
            <a:off x="382772" y="1786270"/>
            <a:ext cx="11483163" cy="4731488"/>
          </a:xfrm>
        </p:spPr>
        <p:txBody>
          <a:bodyPr>
            <a:normAutofit/>
          </a:bodyPr>
          <a:lstStyle/>
          <a:p>
            <a:r>
              <a:rPr lang="fr-FR" sz="2400" b="0" i="0" dirty="0">
                <a:solidFill>
                  <a:srgbClr val="222222"/>
                </a:solidFill>
                <a:effectLst/>
                <a:latin typeface="-apple-system"/>
              </a:rPr>
              <a:t>Un déploiement multi-nuage combine plusieurs </a:t>
            </a:r>
            <a:r>
              <a:rPr lang="fr-FR" sz="2400" b="0" i="0" dirty="0" err="1">
                <a:solidFill>
                  <a:srgbClr val="222222"/>
                </a:solidFill>
                <a:effectLst/>
                <a:latin typeface="-apple-system"/>
              </a:rPr>
              <a:t>clouds</a:t>
            </a:r>
            <a:r>
              <a:rPr lang="fr-FR" sz="2400" b="0" i="0" dirty="0">
                <a:solidFill>
                  <a:srgbClr val="222222"/>
                </a:solidFill>
                <a:effectLst/>
                <a:latin typeface="-apple-system"/>
              </a:rPr>
              <a:t> publics, tandis qu'un cloud hybride combine un cloud public avec un autre type d'environnement. Les </a:t>
            </a:r>
            <a:r>
              <a:rPr lang="fr-FR" sz="2400" b="0" i="0" dirty="0" err="1">
                <a:solidFill>
                  <a:srgbClr val="222222"/>
                </a:solidFill>
                <a:effectLst/>
                <a:latin typeface="-apple-system"/>
              </a:rPr>
              <a:t>clouds</a:t>
            </a:r>
            <a:r>
              <a:rPr lang="fr-FR" sz="2400" b="0" i="0" dirty="0">
                <a:solidFill>
                  <a:srgbClr val="222222"/>
                </a:solidFill>
                <a:effectLst/>
                <a:latin typeface="-apple-system"/>
              </a:rPr>
              <a:t> hybrides combinent des pommes et des oranges - un déploiement </a:t>
            </a:r>
            <a:r>
              <a:rPr lang="fr-FR" sz="2400" b="0" i="0" dirty="0" err="1">
                <a:solidFill>
                  <a:srgbClr val="222222"/>
                </a:solidFill>
                <a:effectLst/>
                <a:latin typeface="-apple-system"/>
              </a:rPr>
              <a:t>multi-cloud</a:t>
            </a:r>
            <a:r>
              <a:rPr lang="fr-FR" sz="2400" b="0" i="0" dirty="0">
                <a:solidFill>
                  <a:srgbClr val="222222"/>
                </a:solidFill>
                <a:effectLst/>
                <a:latin typeface="-apple-system"/>
              </a:rPr>
              <a:t> ressemble davantage à la combinaison de plusieurs types de pommes.</a:t>
            </a:r>
            <a:endParaRPr lang="fr-FR" sz="2400" dirty="0"/>
          </a:p>
        </p:txBody>
      </p:sp>
      <p:pic>
        <p:nvPicPr>
          <p:cNvPr id="5" name="Image 4">
            <a:extLst>
              <a:ext uri="{FF2B5EF4-FFF2-40B4-BE49-F238E27FC236}">
                <a16:creationId xmlns:a16="http://schemas.microsoft.com/office/drawing/2014/main" id="{728C613D-B399-C044-A2D1-3C4085A264FD}"/>
              </a:ext>
            </a:extLst>
          </p:cNvPr>
          <p:cNvPicPr>
            <a:picLocks noChangeAspect="1"/>
          </p:cNvPicPr>
          <p:nvPr/>
        </p:nvPicPr>
        <p:blipFill>
          <a:blip r:embed="rId2"/>
          <a:stretch>
            <a:fillRect/>
          </a:stretch>
        </p:blipFill>
        <p:spPr>
          <a:xfrm>
            <a:off x="2231292" y="3541969"/>
            <a:ext cx="2392552" cy="2843323"/>
          </a:xfrm>
          <a:prstGeom prst="rect">
            <a:avLst/>
          </a:prstGeom>
        </p:spPr>
      </p:pic>
      <p:pic>
        <p:nvPicPr>
          <p:cNvPr id="7" name="Image 6">
            <a:extLst>
              <a:ext uri="{FF2B5EF4-FFF2-40B4-BE49-F238E27FC236}">
                <a16:creationId xmlns:a16="http://schemas.microsoft.com/office/drawing/2014/main" id="{F26C4D1F-D55A-AB99-F9E7-22D29A7628CB}"/>
              </a:ext>
            </a:extLst>
          </p:cNvPr>
          <p:cNvPicPr>
            <a:picLocks noChangeAspect="1"/>
          </p:cNvPicPr>
          <p:nvPr/>
        </p:nvPicPr>
        <p:blipFill>
          <a:blip r:embed="rId3"/>
          <a:stretch>
            <a:fillRect/>
          </a:stretch>
        </p:blipFill>
        <p:spPr>
          <a:xfrm>
            <a:off x="5193345" y="3593804"/>
            <a:ext cx="3710537" cy="2113176"/>
          </a:xfrm>
          <a:prstGeom prst="rect">
            <a:avLst/>
          </a:prstGeom>
        </p:spPr>
      </p:pic>
    </p:spTree>
    <p:extLst>
      <p:ext uri="{BB962C8B-B14F-4D97-AF65-F5344CB8AC3E}">
        <p14:creationId xmlns:p14="http://schemas.microsoft.com/office/powerpoint/2010/main" val="226835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26D94-9EE1-7283-8E70-29D54495EB1E}"/>
              </a:ext>
            </a:extLst>
          </p:cNvPr>
          <p:cNvSpPr>
            <a:spLocks noGrp="1"/>
          </p:cNvSpPr>
          <p:nvPr>
            <p:ph type="title"/>
          </p:nvPr>
        </p:nvSpPr>
        <p:spPr>
          <a:xfrm>
            <a:off x="1733107" y="624110"/>
            <a:ext cx="9771505" cy="1280890"/>
          </a:xfrm>
        </p:spPr>
        <p:txBody>
          <a:bodyPr/>
          <a:lstStyle/>
          <a:p>
            <a:r>
              <a:rPr lang="fr-FR" dirty="0" err="1"/>
              <a:t>Multi-cloud</a:t>
            </a:r>
            <a:r>
              <a:rPr lang="fr-FR" dirty="0"/>
              <a:t> et  cloud  hybride</a:t>
            </a:r>
          </a:p>
        </p:txBody>
      </p:sp>
      <p:sp>
        <p:nvSpPr>
          <p:cNvPr id="3" name="Espace réservé du contenu 2">
            <a:extLst>
              <a:ext uri="{FF2B5EF4-FFF2-40B4-BE49-F238E27FC236}">
                <a16:creationId xmlns:a16="http://schemas.microsoft.com/office/drawing/2014/main" id="{0B3E6A91-8B74-2215-395E-6D559D5C6507}"/>
              </a:ext>
            </a:extLst>
          </p:cNvPr>
          <p:cNvSpPr>
            <a:spLocks noGrp="1"/>
          </p:cNvSpPr>
          <p:nvPr>
            <p:ph idx="1"/>
          </p:nvPr>
        </p:nvSpPr>
        <p:spPr>
          <a:xfrm>
            <a:off x="584791" y="1828801"/>
            <a:ext cx="10919821" cy="4731488"/>
          </a:xfrm>
        </p:spPr>
        <p:txBody>
          <a:bodyPr>
            <a:normAutofit/>
          </a:bodyPr>
          <a:lstStyle/>
          <a:p>
            <a:r>
              <a:rPr lang="fr-FR" sz="2400" b="0" i="0" dirty="0">
                <a:solidFill>
                  <a:srgbClr val="222222"/>
                </a:solidFill>
                <a:effectLst/>
                <a:latin typeface="-apple-system"/>
              </a:rPr>
              <a:t>En déploiement multi-nuage combine plusieurs </a:t>
            </a:r>
            <a:r>
              <a:rPr lang="fr-FR" sz="2400" b="0" i="0" dirty="0" err="1">
                <a:solidFill>
                  <a:srgbClr val="222222"/>
                </a:solidFill>
                <a:effectLst/>
                <a:latin typeface="-apple-system"/>
              </a:rPr>
              <a:t>clouds</a:t>
            </a:r>
            <a:r>
              <a:rPr lang="fr-FR" sz="2400" b="0" i="0" dirty="0">
                <a:solidFill>
                  <a:srgbClr val="222222"/>
                </a:solidFill>
                <a:effectLst/>
                <a:latin typeface="-apple-system"/>
              </a:rPr>
              <a:t> publics, tandis qu'un cloud hybride combine un cloud public avec un autre type d'environnement.</a:t>
            </a:r>
          </a:p>
          <a:p>
            <a:pPr marL="0" indent="0">
              <a:buNone/>
            </a:pPr>
            <a:r>
              <a:rPr lang="fr-FR" sz="2400" b="0" i="0" dirty="0">
                <a:solidFill>
                  <a:srgbClr val="222222"/>
                </a:solidFill>
                <a:effectLst/>
                <a:latin typeface="-apple-system"/>
              </a:rPr>
              <a:t> Les </a:t>
            </a:r>
            <a:r>
              <a:rPr lang="fr-FR" sz="2400" b="0" i="0" dirty="0" err="1">
                <a:solidFill>
                  <a:srgbClr val="222222"/>
                </a:solidFill>
                <a:effectLst/>
                <a:latin typeface="-apple-system"/>
              </a:rPr>
              <a:t>clouds</a:t>
            </a:r>
            <a:r>
              <a:rPr lang="fr-FR" sz="2400" b="0" i="0" dirty="0">
                <a:solidFill>
                  <a:srgbClr val="222222"/>
                </a:solidFill>
                <a:effectLst/>
                <a:latin typeface="-apple-system"/>
              </a:rPr>
              <a:t> hybrides combinent des pommes et des oranges - un déploiement </a:t>
            </a:r>
            <a:r>
              <a:rPr lang="fr-FR" sz="2400" b="0" i="0" dirty="0" err="1">
                <a:solidFill>
                  <a:srgbClr val="222222"/>
                </a:solidFill>
                <a:effectLst/>
                <a:latin typeface="-apple-system"/>
              </a:rPr>
              <a:t>multi-cloud</a:t>
            </a:r>
            <a:r>
              <a:rPr lang="fr-FR" sz="2400" b="0" i="0" dirty="0">
                <a:solidFill>
                  <a:srgbClr val="222222"/>
                </a:solidFill>
                <a:effectLst/>
                <a:latin typeface="-apple-system"/>
              </a:rPr>
              <a:t> ressemble davantage à la combinaison de plusieurs types de pommes.</a:t>
            </a:r>
          </a:p>
          <a:p>
            <a:pPr marL="0" indent="0">
              <a:buNone/>
            </a:pPr>
            <a:endParaRPr lang="fr-FR" sz="2400" b="0" i="0" dirty="0">
              <a:solidFill>
                <a:srgbClr val="222222"/>
              </a:solidFill>
              <a:effectLst/>
              <a:latin typeface="-apple-system"/>
            </a:endParaRPr>
          </a:p>
          <a:p>
            <a:r>
              <a:rPr lang="fr-FR" sz="2400" b="0" i="0" dirty="0">
                <a:solidFill>
                  <a:srgbClr val="222222"/>
                </a:solidFill>
                <a:effectLst/>
                <a:latin typeface="-apple-system"/>
              </a:rPr>
              <a:t>Un </a:t>
            </a:r>
            <a:r>
              <a:rPr lang="fr-FR" sz="2400" b="0" i="0" dirty="0" err="1">
                <a:solidFill>
                  <a:srgbClr val="222222"/>
                </a:solidFill>
                <a:effectLst/>
                <a:latin typeface="-apple-system"/>
              </a:rPr>
              <a:t>multi-cloud</a:t>
            </a:r>
            <a:r>
              <a:rPr lang="fr-FR" sz="2400" b="0" i="0" dirty="0">
                <a:solidFill>
                  <a:srgbClr val="222222"/>
                </a:solidFill>
                <a:effectLst/>
                <a:latin typeface="-apple-system"/>
              </a:rPr>
              <a:t> peut également être un cloud hybride s'il mélange plusieurs types d'environnements de </a:t>
            </a:r>
            <a:r>
              <a:rPr lang="fr-FR" sz="2400" b="0" i="0" dirty="0" err="1">
                <a:solidFill>
                  <a:srgbClr val="222222"/>
                </a:solidFill>
                <a:effectLst/>
                <a:latin typeface="-apple-system"/>
              </a:rPr>
              <a:t>clouds</a:t>
            </a:r>
            <a:r>
              <a:rPr lang="fr-FR" sz="2400" b="0" i="0" dirty="0">
                <a:solidFill>
                  <a:srgbClr val="222222"/>
                </a:solidFill>
                <a:effectLst/>
                <a:latin typeface="-apple-system"/>
              </a:rPr>
              <a:t>, en plus d'utiliser plusieurs </a:t>
            </a:r>
            <a:r>
              <a:rPr lang="fr-FR" sz="2400" b="0" i="0" dirty="0" err="1">
                <a:solidFill>
                  <a:srgbClr val="222222"/>
                </a:solidFill>
                <a:effectLst/>
                <a:latin typeface="-apple-system"/>
              </a:rPr>
              <a:t>clouds</a:t>
            </a:r>
            <a:r>
              <a:rPr lang="fr-FR" sz="2400" b="0" i="0" dirty="0">
                <a:solidFill>
                  <a:srgbClr val="222222"/>
                </a:solidFill>
                <a:effectLst/>
                <a:latin typeface="-apple-system"/>
              </a:rPr>
              <a:t> publics, tout comme un rectangle peut être un carré, mais que tous les rectangles ne sont pas des carrés.</a:t>
            </a:r>
          </a:p>
          <a:p>
            <a:endParaRPr lang="fr-FR" sz="2400" dirty="0"/>
          </a:p>
        </p:txBody>
      </p:sp>
      <p:pic>
        <p:nvPicPr>
          <p:cNvPr id="4" name="Picture 12" descr="Résultat d’images pour le cloud IBM">
            <a:extLst>
              <a:ext uri="{FF2B5EF4-FFF2-40B4-BE49-F238E27FC236}">
                <a16:creationId xmlns:a16="http://schemas.microsoft.com/office/drawing/2014/main" id="{9CAA2352-9DD3-2DED-C349-68BBD6613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165" y="5369561"/>
            <a:ext cx="2190447" cy="129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31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938A40-B16D-E884-E774-7D30D71D4B93}"/>
              </a:ext>
            </a:extLst>
          </p:cNvPr>
          <p:cNvSpPr>
            <a:spLocks noGrp="1"/>
          </p:cNvSpPr>
          <p:nvPr>
            <p:ph type="title"/>
          </p:nvPr>
        </p:nvSpPr>
        <p:spPr>
          <a:xfrm>
            <a:off x="1073889" y="624110"/>
            <a:ext cx="10430724" cy="630532"/>
          </a:xfrm>
        </p:spPr>
        <p:txBody>
          <a:bodyPr>
            <a:normAutofit fontScale="90000"/>
          </a:bodyPr>
          <a:lstStyle/>
          <a:p>
            <a:r>
              <a:rPr lang="fr-FR" dirty="0"/>
              <a:t>     Les  avantages  du cloud</a:t>
            </a:r>
          </a:p>
        </p:txBody>
      </p:sp>
      <p:sp>
        <p:nvSpPr>
          <p:cNvPr id="3" name="Espace réservé du contenu 2">
            <a:extLst>
              <a:ext uri="{FF2B5EF4-FFF2-40B4-BE49-F238E27FC236}">
                <a16:creationId xmlns:a16="http://schemas.microsoft.com/office/drawing/2014/main" id="{CEC39596-299C-4C77-6037-CC08D1D28BA4}"/>
              </a:ext>
            </a:extLst>
          </p:cNvPr>
          <p:cNvSpPr>
            <a:spLocks noGrp="1"/>
          </p:cNvSpPr>
          <p:nvPr>
            <p:ph idx="1"/>
          </p:nvPr>
        </p:nvSpPr>
        <p:spPr>
          <a:xfrm>
            <a:off x="531628" y="1392865"/>
            <a:ext cx="10972984" cy="4518357"/>
          </a:xfrm>
        </p:spPr>
        <p:txBody>
          <a:bodyPr>
            <a:normAutofit/>
          </a:bodyPr>
          <a:lstStyle/>
          <a:p>
            <a:r>
              <a:rPr lang="fr-FR" sz="2400" b="1" i="0" dirty="0">
                <a:solidFill>
                  <a:srgbClr val="222222"/>
                </a:solidFill>
                <a:effectLst/>
                <a:latin typeface="-apple-system"/>
              </a:rPr>
              <a:t>Flexibilité</a:t>
            </a:r>
            <a:r>
              <a:rPr lang="fr-FR" sz="2400" b="0" i="0" dirty="0">
                <a:solidFill>
                  <a:srgbClr val="222222"/>
                </a:solidFill>
                <a:effectLst/>
                <a:latin typeface="-apple-system"/>
              </a:rPr>
              <a:t> </a:t>
            </a:r>
          </a:p>
          <a:p>
            <a:r>
              <a:rPr lang="fr-FR" sz="2400" b="1" i="0" dirty="0">
                <a:solidFill>
                  <a:srgbClr val="222222"/>
                </a:solidFill>
                <a:effectLst/>
                <a:latin typeface="-apple-system"/>
              </a:rPr>
              <a:t>Une plus grande variété de technologies</a:t>
            </a:r>
            <a:r>
              <a:rPr lang="fr-FR" sz="2400" b="0" i="0" dirty="0">
                <a:solidFill>
                  <a:srgbClr val="222222"/>
                </a:solidFill>
                <a:effectLst/>
                <a:latin typeface="-apple-system"/>
              </a:rPr>
              <a:t> </a:t>
            </a:r>
            <a:endParaRPr lang="fr-FR" sz="2400" dirty="0">
              <a:solidFill>
                <a:srgbClr val="222222"/>
              </a:solidFill>
              <a:latin typeface="-apple-system"/>
            </a:endParaRPr>
          </a:p>
          <a:p>
            <a:r>
              <a:rPr lang="fr-FR" sz="2400" b="1" i="0" dirty="0">
                <a:solidFill>
                  <a:srgbClr val="222222"/>
                </a:solidFill>
                <a:effectLst/>
                <a:latin typeface="-apple-system"/>
              </a:rPr>
              <a:t>Sauvegardes pour éviter les temps d’arrêt</a:t>
            </a:r>
          </a:p>
          <a:p>
            <a:r>
              <a:rPr lang="fr-FR" sz="2400" b="1" i="0" dirty="0">
                <a:solidFill>
                  <a:srgbClr val="222222"/>
                </a:solidFill>
                <a:effectLst/>
                <a:latin typeface="-apple-system"/>
              </a:rPr>
              <a:t>Économies potentielles</a:t>
            </a:r>
            <a:r>
              <a:rPr lang="fr-FR" sz="2400" b="0" i="0" dirty="0">
                <a:solidFill>
                  <a:srgbClr val="222222"/>
                </a:solidFill>
                <a:effectLst/>
                <a:latin typeface="-apple-system"/>
              </a:rPr>
              <a:t> </a:t>
            </a:r>
            <a:endParaRPr lang="fr-FR" sz="2400" b="1" dirty="0">
              <a:solidFill>
                <a:srgbClr val="222222"/>
              </a:solidFill>
              <a:latin typeface="-apple-system"/>
            </a:endParaRPr>
          </a:p>
          <a:p>
            <a:r>
              <a:rPr lang="fr-FR" sz="2400" b="1" i="0" dirty="0">
                <a:solidFill>
                  <a:srgbClr val="222222"/>
                </a:solidFill>
                <a:effectLst/>
                <a:latin typeface="-apple-system"/>
              </a:rPr>
              <a:t>Conserver les données sensibles sur site</a:t>
            </a:r>
            <a:r>
              <a:rPr lang="fr-FR" sz="2400" b="0" i="0" dirty="0">
                <a:solidFill>
                  <a:srgbClr val="222222"/>
                </a:solidFill>
                <a:effectLst/>
                <a:latin typeface="-apple-system"/>
              </a:rPr>
              <a:t> </a:t>
            </a:r>
          </a:p>
          <a:p>
            <a:r>
              <a:rPr lang="fr-FR" sz="2400" b="1" i="0" dirty="0">
                <a:solidFill>
                  <a:srgbClr val="222222"/>
                </a:solidFill>
                <a:effectLst/>
                <a:latin typeface="-apple-system"/>
              </a:rPr>
              <a:t>Répondre aux pics de demande</a:t>
            </a:r>
          </a:p>
          <a:p>
            <a:endParaRPr lang="fr-FR" sz="2400" dirty="0"/>
          </a:p>
        </p:txBody>
      </p:sp>
      <p:pic>
        <p:nvPicPr>
          <p:cNvPr id="4" name="Picture 12" descr="Résultat d’images pour le cloud IBM">
            <a:extLst>
              <a:ext uri="{FF2B5EF4-FFF2-40B4-BE49-F238E27FC236}">
                <a16:creationId xmlns:a16="http://schemas.microsoft.com/office/drawing/2014/main" id="{0F683988-69FE-F25F-7161-576925476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629" y="4295630"/>
            <a:ext cx="3423868" cy="202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5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2FA94F-8E6F-0226-94CB-A3D5644E923E}"/>
              </a:ext>
            </a:extLst>
          </p:cNvPr>
          <p:cNvSpPr>
            <a:spLocks noGrp="1"/>
          </p:cNvSpPr>
          <p:nvPr>
            <p:ph type="title"/>
          </p:nvPr>
        </p:nvSpPr>
        <p:spPr>
          <a:xfrm>
            <a:off x="1488559" y="156277"/>
            <a:ext cx="10239338" cy="662430"/>
          </a:xfrm>
        </p:spPr>
        <p:txBody>
          <a:bodyPr>
            <a:normAutofit fontScale="90000"/>
          </a:bodyPr>
          <a:lstStyle/>
          <a:p>
            <a:r>
              <a:rPr lang="fr-FR" dirty="0">
                <a:latin typeface="-apple-system"/>
              </a:rPr>
              <a:t>Les </a:t>
            </a:r>
            <a:r>
              <a:rPr lang="fr-FR" dirty="0" err="1">
                <a:latin typeface="-apple-system"/>
              </a:rPr>
              <a:t>inconvenients</a:t>
            </a:r>
            <a:r>
              <a:rPr lang="fr-FR" dirty="0">
                <a:latin typeface="-apple-system"/>
              </a:rPr>
              <a:t> </a:t>
            </a:r>
            <a:r>
              <a:rPr lang="fr-FR" i="0" dirty="0">
                <a:solidFill>
                  <a:srgbClr val="222222"/>
                </a:solidFill>
                <a:effectLst/>
                <a:latin typeface="-apple-system"/>
              </a:rPr>
              <a:t>d’une architecture hybride en cloud ?</a:t>
            </a:r>
            <a:br>
              <a:rPr lang="fr-FR" i="0" dirty="0">
                <a:solidFill>
                  <a:srgbClr val="222222"/>
                </a:solidFill>
                <a:effectLst/>
                <a:latin typeface="-apple-system"/>
              </a:rPr>
            </a:br>
            <a:r>
              <a:rPr lang="fr-FR" dirty="0"/>
              <a:t> </a:t>
            </a:r>
          </a:p>
        </p:txBody>
      </p:sp>
      <p:sp>
        <p:nvSpPr>
          <p:cNvPr id="3" name="Espace réservé du contenu 2">
            <a:extLst>
              <a:ext uri="{FF2B5EF4-FFF2-40B4-BE49-F238E27FC236}">
                <a16:creationId xmlns:a16="http://schemas.microsoft.com/office/drawing/2014/main" id="{2BF60274-4E8A-4641-41BD-42F395AC5F43}"/>
              </a:ext>
            </a:extLst>
          </p:cNvPr>
          <p:cNvSpPr>
            <a:spLocks noGrp="1"/>
          </p:cNvSpPr>
          <p:nvPr>
            <p:ph idx="1"/>
          </p:nvPr>
        </p:nvSpPr>
        <p:spPr>
          <a:xfrm>
            <a:off x="318977" y="1158949"/>
            <a:ext cx="11717079" cy="5542774"/>
          </a:xfrm>
        </p:spPr>
        <p:txBody>
          <a:bodyPr>
            <a:normAutofit/>
          </a:bodyPr>
          <a:lstStyle/>
          <a:p>
            <a:r>
              <a:rPr lang="fr-FR" sz="2400" b="1" i="0" dirty="0">
                <a:solidFill>
                  <a:srgbClr val="222222"/>
                </a:solidFill>
                <a:effectLst/>
                <a:latin typeface="-apple-system"/>
              </a:rPr>
              <a:t>Surface d’attaque supérieure:</a:t>
            </a:r>
            <a:r>
              <a:rPr lang="fr-FR" sz="2400" b="0" i="0" dirty="0">
                <a:solidFill>
                  <a:srgbClr val="222222"/>
                </a:solidFill>
                <a:effectLst/>
                <a:latin typeface="-apple-system"/>
              </a:rPr>
              <a:t> chaque fois que l’infrastructure d’un réseau devient plus complexe, il y a plus de chances qu’un attaquant trouve une vulnérabilité à exploiter.</a:t>
            </a:r>
            <a:endParaRPr lang="fr-FR" sz="2400" b="1" i="0" dirty="0">
              <a:solidFill>
                <a:srgbClr val="222222"/>
              </a:solidFill>
              <a:effectLst/>
              <a:latin typeface="-apple-system"/>
            </a:endParaRPr>
          </a:p>
          <a:p>
            <a:r>
              <a:rPr lang="fr-FR" sz="2400" b="1" i="0" dirty="0">
                <a:solidFill>
                  <a:srgbClr val="222222"/>
                </a:solidFill>
                <a:effectLst/>
                <a:latin typeface="-apple-system"/>
              </a:rPr>
              <a:t>Intégrations plus complexes</a:t>
            </a:r>
            <a:r>
              <a:rPr lang="fr-FR" sz="2400" b="0" i="0" dirty="0">
                <a:solidFill>
                  <a:srgbClr val="222222"/>
                </a:solidFill>
                <a:effectLst/>
                <a:latin typeface="-apple-system"/>
              </a:rPr>
              <a:t> :la connexion et l’orchestration entre les différents types de </a:t>
            </a:r>
            <a:r>
              <a:rPr lang="fr-FR" sz="2400" b="0" i="0" dirty="0" err="1">
                <a:solidFill>
                  <a:srgbClr val="222222"/>
                </a:solidFill>
                <a:effectLst/>
                <a:latin typeface="-apple-system"/>
              </a:rPr>
              <a:t>clouds</a:t>
            </a:r>
            <a:r>
              <a:rPr lang="fr-FR" sz="2400" b="0" i="0" dirty="0">
                <a:solidFill>
                  <a:srgbClr val="222222"/>
                </a:solidFill>
                <a:effectLst/>
                <a:latin typeface="-apple-system"/>
              </a:rPr>
              <a:t> est cruciale.</a:t>
            </a:r>
          </a:p>
          <a:p>
            <a:pPr marL="0" indent="0">
              <a:buNone/>
            </a:pPr>
            <a:r>
              <a:rPr lang="fr-FR" sz="2400" b="0" i="0" dirty="0">
                <a:solidFill>
                  <a:srgbClr val="222222"/>
                </a:solidFill>
                <a:effectLst/>
                <a:latin typeface="-apple-system"/>
              </a:rPr>
              <a:t> Ainsi, la mise en place d’un cloud hybride comporte plus d’étapes que le déploiement d’un simple cloud public ou d’un simple cloud privé, puisque la technologie de connexion, telle qu’un VPN, doit également être mise en place et maintenue.</a:t>
            </a:r>
          </a:p>
          <a:p>
            <a:r>
              <a:rPr lang="fr-FR" sz="2400" b="1" i="0" dirty="0">
                <a:solidFill>
                  <a:srgbClr val="222222"/>
                </a:solidFill>
                <a:effectLst/>
                <a:latin typeface="-apple-system"/>
              </a:rPr>
              <a:t>Sécurisation complexe</a:t>
            </a:r>
            <a:r>
              <a:rPr lang="fr-FR" sz="2400" b="0" i="0" dirty="0">
                <a:solidFill>
                  <a:srgbClr val="222222"/>
                </a:solidFill>
                <a:effectLst/>
                <a:latin typeface="-apple-system"/>
              </a:rPr>
              <a:t> :alors qu’un cloud privé sur site passe est exécuté le pare-feu de l’entreprise, un cloud privé hébergé ou un cloud public ne l’est pas. </a:t>
            </a:r>
          </a:p>
          <a:p>
            <a:pPr algn="l" fontAlgn="base"/>
            <a:r>
              <a:rPr lang="fr-FR" sz="2400" b="1" i="0" dirty="0" err="1">
                <a:solidFill>
                  <a:srgbClr val="161616"/>
                </a:solidFill>
                <a:effectLst/>
                <a:latin typeface="IBM Plex Sans" panose="020B0503050203000203" pitchFamily="34" charset="0"/>
              </a:rPr>
              <a:t>ormation</a:t>
            </a:r>
            <a:r>
              <a:rPr lang="fr-FR" sz="2400" b="1" i="0" dirty="0">
                <a:solidFill>
                  <a:srgbClr val="161616"/>
                </a:solidFill>
                <a:effectLst/>
                <a:latin typeface="IBM Plex Sans" panose="020B0503050203000203" pitchFamily="34" charset="0"/>
              </a:rPr>
              <a:t> de modèles fédérés</a:t>
            </a:r>
          </a:p>
          <a:p>
            <a:pPr algn="l" fontAlgn="base"/>
            <a:r>
              <a:rPr lang="fr-FR" sz="2400" b="0" i="0" dirty="0">
                <a:solidFill>
                  <a:srgbClr val="161616"/>
                </a:solidFill>
                <a:effectLst/>
                <a:latin typeface="inherit"/>
              </a:rPr>
              <a:t>Avec </a:t>
            </a:r>
            <a:r>
              <a:rPr lang="fr-FR" sz="2400" b="0" i="0" dirty="0" err="1">
                <a:solidFill>
                  <a:srgbClr val="161616"/>
                </a:solidFill>
                <a:effectLst/>
                <a:latin typeface="inherit"/>
              </a:rPr>
              <a:t>Federated</a:t>
            </a:r>
            <a:r>
              <a:rPr lang="fr-FR" sz="2400" b="0" i="0" dirty="0">
                <a:solidFill>
                  <a:srgbClr val="161616"/>
                </a:solidFill>
                <a:effectLst/>
                <a:latin typeface="inherit"/>
              </a:rPr>
              <a:t> Learning, formez un modèle sur un ensemble de sources de données fédérées tout en maintenant la sécurité des données. </a:t>
            </a:r>
          </a:p>
          <a:p>
            <a:endParaRPr lang="fr-FR" sz="2400" b="1" i="0" dirty="0">
              <a:solidFill>
                <a:srgbClr val="222222"/>
              </a:solidFill>
              <a:effectLst/>
              <a:latin typeface="-apple-system"/>
            </a:endParaRPr>
          </a:p>
          <a:p>
            <a:endParaRPr lang="fr-FR" dirty="0"/>
          </a:p>
        </p:txBody>
      </p:sp>
      <p:pic>
        <p:nvPicPr>
          <p:cNvPr id="4" name="Picture 12" descr="Résultat d’images pour le cloud IBM">
            <a:extLst>
              <a:ext uri="{FF2B5EF4-FFF2-40B4-BE49-F238E27FC236}">
                <a16:creationId xmlns:a16="http://schemas.microsoft.com/office/drawing/2014/main" id="{611B970B-D54B-E1E3-4A94-4BA5E6D71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9732" y="5528929"/>
            <a:ext cx="1931263" cy="114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1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E47AB05-414E-C393-5FB7-ECB9213A2E2E}"/>
              </a:ext>
            </a:extLst>
          </p:cNvPr>
          <p:cNvSpPr>
            <a:spLocks noGrp="1"/>
          </p:cNvSpPr>
          <p:nvPr>
            <p:ph type="ctrTitle"/>
          </p:nvPr>
        </p:nvSpPr>
        <p:spPr>
          <a:xfrm>
            <a:off x="893136" y="552893"/>
            <a:ext cx="10207440" cy="1424763"/>
          </a:xfrm>
        </p:spPr>
        <p:txBody>
          <a:bodyPr/>
          <a:lstStyle/>
          <a:p>
            <a:r>
              <a:rPr lang="fr-FR" dirty="0"/>
              <a:t>       Analyse  avec cloud IBM</a:t>
            </a:r>
          </a:p>
        </p:txBody>
      </p:sp>
      <p:pic>
        <p:nvPicPr>
          <p:cNvPr id="12290" name="Picture 2" descr="Résultat d’images pour ANALYSE DE DONNées ibm">
            <a:extLst>
              <a:ext uri="{FF2B5EF4-FFF2-40B4-BE49-F238E27FC236}">
                <a16:creationId xmlns:a16="http://schemas.microsoft.com/office/drawing/2014/main" id="{2CDF4CAE-F6C0-36A5-6AE4-80DFA885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871" y="2302716"/>
            <a:ext cx="3131509" cy="20001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Résultat d’images pour ANALYSE DE DONNées ibm">
            <a:extLst>
              <a:ext uri="{FF2B5EF4-FFF2-40B4-BE49-F238E27FC236}">
                <a16:creationId xmlns:a16="http://schemas.microsoft.com/office/drawing/2014/main" id="{ECF76994-F19C-CCC1-061A-69BD5D2E6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033" y="2395698"/>
            <a:ext cx="2606749" cy="190714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Résultat d’images pour ANALYSE DE DONNées ibm">
            <a:extLst>
              <a:ext uri="{FF2B5EF4-FFF2-40B4-BE49-F238E27FC236}">
                <a16:creationId xmlns:a16="http://schemas.microsoft.com/office/drawing/2014/main" id="{4FFAA5C5-A5FF-5091-7D17-5AA90FD1E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6435" y="2452193"/>
            <a:ext cx="28670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Résultat d’images pour ibm cloud">
            <a:extLst>
              <a:ext uri="{FF2B5EF4-FFF2-40B4-BE49-F238E27FC236}">
                <a16:creationId xmlns:a16="http://schemas.microsoft.com/office/drawing/2014/main" id="{3F8CF032-160A-15A8-527F-413D50173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4085" y="4812680"/>
            <a:ext cx="26193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283093"/>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TM02892315[[fn=Brin]]</Template>
  <TotalTime>2104</TotalTime>
  <Words>4980</Words>
  <Application>Microsoft Office PowerPoint</Application>
  <PresentationFormat>Grand écran</PresentationFormat>
  <Paragraphs>369</Paragraphs>
  <Slides>43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43</vt:i4>
      </vt:variant>
    </vt:vector>
  </HeadingPairs>
  <TitlesOfParts>
    <vt:vector size="50" baseType="lpstr">
      <vt:lpstr>-apple-system</vt:lpstr>
      <vt:lpstr>Arial</vt:lpstr>
      <vt:lpstr>Century Gothic</vt:lpstr>
      <vt:lpstr>IBM Plex Sans</vt:lpstr>
      <vt:lpstr>inherit</vt:lpstr>
      <vt:lpstr>Wingdings 3</vt:lpstr>
      <vt:lpstr>Brin</vt:lpstr>
      <vt:lpstr>Présentation PowerPoint</vt:lpstr>
      <vt:lpstr>Définition du cloud  </vt:lpstr>
      <vt:lpstr>Le cloud hybrid </vt:lpstr>
      <vt:lpstr>Le  cloud privés</vt:lpstr>
      <vt:lpstr>          Quelle est la différence entre un cloud hybride et un déploiement multicloud ? </vt:lpstr>
      <vt:lpstr>Multi-cloud et  cloud  hybride</vt:lpstr>
      <vt:lpstr>     Les  avantages  du cloud</vt:lpstr>
      <vt:lpstr>Les inconvenients d’une architecture hybride en cloud ?  </vt:lpstr>
      <vt:lpstr>       Analyse  avec cloud IBM</vt:lpstr>
      <vt:lpstr>Watson Studio</vt:lpstr>
      <vt:lpstr>Analytics Engine IBM CLOUD </vt:lpstr>
      <vt:lpstr>Streaming Analytics </vt:lpstr>
      <vt:lpstr>IBM Cognos Dashboard Embedded  </vt:lpstr>
      <vt:lpstr>CLOUD IBM DEVOPS </vt:lpstr>
      <vt:lpstr>Python Flask App et  python django App    </vt:lpstr>
      <vt:lpstr>                     App Configuration </vt:lpstr>
      <vt:lpstr>Continuous Delivery  </vt:lpstr>
      <vt:lpstr>App Configuration </vt:lpstr>
      <vt:lpstr>Base  de  données  cloud</vt:lpstr>
      <vt:lpstr>IBM  base  de  données  cloud  </vt:lpstr>
      <vt:lpstr>           IBM Informix on Cloud </vt:lpstr>
      <vt:lpstr>Data Replication </vt:lpstr>
      <vt:lpstr>Watson Query </vt:lpstr>
      <vt:lpstr>Intégration  avec Cloud  IBM </vt:lpstr>
      <vt:lpstr>API Connect </vt:lpstr>
      <vt:lpstr>DataStage  offre un traitement par lots et une intégration de données en temps réel permettant de générer des pipelines de données fiables. </vt:lpstr>
      <vt:lpstr>Secure Gateway IBM Secure Gateway for IBM Cloud permet aux utilisateurs  d'intégrer des services de cloud à des systèmes d'entreprise sur site. </vt:lpstr>
      <vt:lpstr>Conteneurs Chez  IBM </vt:lpstr>
      <vt:lpstr>cluster Kubernetes </vt:lpstr>
      <vt:lpstr>Container Registry </vt:lpstr>
      <vt:lpstr>Internet des objets</vt:lpstr>
      <vt:lpstr>IOT avec le cloud  IBM      </vt:lpstr>
      <vt:lpstr>Sécurité  ave  le cloud  IBM</vt:lpstr>
      <vt:lpstr>App ID </vt:lpstr>
      <vt:lpstr>Cloud HSM </vt:lpstr>
      <vt:lpstr>Key Protect </vt:lpstr>
      <vt:lpstr>Secrets Manager </vt:lpstr>
      <vt:lpstr>Réseau avec IBM  cloud  </vt:lpstr>
      <vt:lpstr>App ID </vt:lpstr>
      <vt:lpstr>API Connect </vt:lpstr>
      <vt:lpstr>Blockchain Platform </vt:lpstr>
      <vt:lpstr>Certificate Manager </vt:lpstr>
      <vt:lpstr>Internet Services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marie boulnois</dc:creator>
  <cp:lastModifiedBy>pierre marie boulnois</cp:lastModifiedBy>
  <cp:revision>39</cp:revision>
  <dcterms:created xsi:type="dcterms:W3CDTF">2022-08-04T08:12:43Z</dcterms:created>
  <dcterms:modified xsi:type="dcterms:W3CDTF">2022-08-05T21:19:57Z</dcterms:modified>
</cp:coreProperties>
</file>