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8" r:id="rId3"/>
    <p:sldId id="257" r:id="rId4"/>
    <p:sldId id="270" r:id="rId5"/>
    <p:sldId id="259" r:id="rId6"/>
    <p:sldId id="261" r:id="rId7"/>
    <p:sldId id="267" r:id="rId8"/>
    <p:sldId id="268" r:id="rId9"/>
    <p:sldId id="269" r:id="rId10"/>
    <p:sldId id="262" r:id="rId11"/>
    <p:sldId id="279" r:id="rId12"/>
    <p:sldId id="280" r:id="rId13"/>
    <p:sldId id="271" r:id="rId14"/>
    <p:sldId id="272" r:id="rId15"/>
    <p:sldId id="273" r:id="rId16"/>
    <p:sldId id="263" r:id="rId17"/>
    <p:sldId id="274" r:id="rId18"/>
    <p:sldId id="275" r:id="rId19"/>
    <p:sldId id="276" r:id="rId20"/>
    <p:sldId id="277" r:id="rId21"/>
    <p:sldId id="278" r:id="rId22"/>
    <p:sldId id="264" r:id="rId23"/>
    <p:sldId id="284" r:id="rId24"/>
    <p:sldId id="285" r:id="rId25"/>
    <p:sldId id="286" r:id="rId26"/>
    <p:sldId id="287" r:id="rId27"/>
    <p:sldId id="281" r:id="rId28"/>
    <p:sldId id="282" r:id="rId29"/>
    <p:sldId id="283" r:id="rId30"/>
    <p:sldId id="265" r:id="rId31"/>
    <p:sldId id="26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8000" autoAdjust="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CC50C-89A5-433A-AADE-C04E875C0EDC}" type="datetimeFigureOut">
              <a:rPr lang="fr-FR" smtClean="0"/>
              <a:t>05/08/2022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B4312-4970-44E7-ACA4-FDC25109C746}" type="slidenum">
              <a:rPr lang="fr-FR" smtClean="0"/>
              <a:t>‹N°›</a:t>
            </a:fld>
            <a:endParaRPr lang="fr-FR"/>
          </a:p>
        </p:txBody>
      </p:sp>
    </p:spTree>
    <p:extLst>
      <p:ext uri="{BB962C8B-B14F-4D97-AF65-F5344CB8AC3E}">
        <p14:creationId xmlns:p14="http://schemas.microsoft.com/office/powerpoint/2010/main" val="2967676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63B4312-4970-44E7-ACA4-FDC25109C746}" type="slidenum">
              <a:rPr lang="fr-FR" smtClean="0"/>
              <a:t>10</a:t>
            </a:fld>
            <a:endParaRPr lang="fr-FR"/>
          </a:p>
        </p:txBody>
      </p:sp>
    </p:spTree>
    <p:extLst>
      <p:ext uri="{BB962C8B-B14F-4D97-AF65-F5344CB8AC3E}">
        <p14:creationId xmlns:p14="http://schemas.microsoft.com/office/powerpoint/2010/main" val="3458914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63B4312-4970-44E7-ACA4-FDC25109C746}" type="slidenum">
              <a:rPr lang="fr-FR" smtClean="0"/>
              <a:t>25</a:t>
            </a:fld>
            <a:endParaRPr lang="fr-FR"/>
          </a:p>
        </p:txBody>
      </p:sp>
    </p:spTree>
    <p:extLst>
      <p:ext uri="{BB962C8B-B14F-4D97-AF65-F5344CB8AC3E}">
        <p14:creationId xmlns:p14="http://schemas.microsoft.com/office/powerpoint/2010/main" val="170985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8/5/2022</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‹N°›</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8/5/2022</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29166" y="2974448"/>
            <a:ext cx="4645152" cy="24938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094337" y="2971669"/>
            <a:ext cx="4645152" cy="248719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8/5/2022</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‹N°›</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8/5/2022</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hyperlink" Target="https://fr.wikipedia.org/wiki/Pointeur_(programmation)" TargetMode="External"/><Relationship Id="rId7" Type="http://schemas.openxmlformats.org/officeDocument/2006/relationships/image" Target="../media/image25.jpeg"/><Relationship Id="rId2" Type="http://schemas.openxmlformats.org/officeDocument/2006/relationships/hyperlink" Target="https://fr.wikipedia.org/wiki/Entit%C3%A9" TargetMode="Externa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jpe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fr.wikipedia.org/wiki/Cypher_(langag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fr.wikipedia.org/wiki/HBase" TargetMode="External"/><Relationship Id="rId13" Type="http://schemas.openxmlformats.org/officeDocument/2006/relationships/image" Target="../media/image6.jpeg"/><Relationship Id="rId3" Type="http://schemas.openxmlformats.org/officeDocument/2006/relationships/image" Target="../media/image5.jpeg"/><Relationship Id="rId7" Type="http://schemas.openxmlformats.org/officeDocument/2006/relationships/hyperlink" Target="https://fr.wikipedia.org/wiki/Elasticsearch" TargetMode="External"/><Relationship Id="rId12" Type="http://schemas.openxmlformats.org/officeDocument/2006/relationships/hyperlink" Target="https://fr.wikipedia.org/w/index.php?title=MemcacheDB&amp;action=edit&amp;redlink=1" TargetMode="External"/><Relationship Id="rId2" Type="http://schemas.openxmlformats.org/officeDocument/2006/relationships/hyperlink" Target="https://fr.wikipedia.org/wiki/SQLite" TargetMode="External"/><Relationship Id="rId1" Type="http://schemas.openxmlformats.org/officeDocument/2006/relationships/slideLayout" Target="../slideLayouts/slideLayout5.xml"/><Relationship Id="rId6" Type="http://schemas.openxmlformats.org/officeDocument/2006/relationships/hyperlink" Target="https://fr.wikipedia.org/wiki/Neo4j" TargetMode="External"/><Relationship Id="rId11" Type="http://schemas.openxmlformats.org/officeDocument/2006/relationships/hyperlink" Target="https://fr.wikipedia.org/wiki/Voldemort_(syst%C3%A8me_de_fichiers_distribu%C3%A9)" TargetMode="External"/><Relationship Id="rId5" Type="http://schemas.openxmlformats.org/officeDocument/2006/relationships/hyperlink" Target="https://fr.wikipedia.org/wiki/Cassandra_(base_de_donn%C3%A9es)" TargetMode="External"/><Relationship Id="rId10" Type="http://schemas.openxmlformats.org/officeDocument/2006/relationships/hyperlink" Target="https://fr.wikipedia.org/wiki/Riak" TargetMode="External"/><Relationship Id="rId4" Type="http://schemas.openxmlformats.org/officeDocument/2006/relationships/hyperlink" Target="https://fr.wikipedia.org/wiki/MongoDB" TargetMode="External"/><Relationship Id="rId9" Type="http://schemas.openxmlformats.org/officeDocument/2006/relationships/hyperlink" Target="https://fr.wikipedia.org/wiki/Redi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hyperlink" Target="https://en.wikipedia.org/wiki/Declarative_programming" TargetMode="Externa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hyperlink" Target="https://en.wikipedia.org/wiki/Vertex_(graph_theory)" TargetMode="External"/><Relationship Id="rId4" Type="http://schemas.openxmlformats.org/officeDocument/2006/relationships/hyperlink" Target="https://en.wikipedia.org/wiki/Relational_mode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Graph_traversal" TargetMode="Externa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hyperlink" Target="https://en.wikipedia.org/wiki/SQL" TargetMode="External"/><Relationship Id="rId5" Type="http://schemas.openxmlformats.org/officeDocument/2006/relationships/hyperlink" Target="https://en.wikipedia.org/wiki/Java_Database_Connectivity" TargetMode="External"/><Relationship Id="rId4" Type="http://schemas.openxmlformats.org/officeDocument/2006/relationships/hyperlink" Target="https://en.wikipedia.org/wiki/Virtual_machine"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hyperlink" Target="https://en.wikipedia.org/wiki/Data_structure" TargetMode="External"/><Relationship Id="rId7" Type="http://schemas.openxmlformats.org/officeDocument/2006/relationships/image" Target="../media/image33.jpeg"/><Relationship Id="rId2" Type="http://schemas.openxmlformats.org/officeDocument/2006/relationships/hyperlink" Target="https://en.wikipedia.org/wiki/Associative_array" TargetMode="External"/><Relationship Id="rId1" Type="http://schemas.openxmlformats.org/officeDocument/2006/relationships/slideLayout" Target="../slideLayouts/slideLayout2.xml"/><Relationship Id="rId6" Type="http://schemas.openxmlformats.org/officeDocument/2006/relationships/image" Target="../media/image32.jpeg"/><Relationship Id="rId11" Type="http://schemas.openxmlformats.org/officeDocument/2006/relationships/image" Target="../media/image37.jpeg"/><Relationship Id="rId5" Type="http://schemas.openxmlformats.org/officeDocument/2006/relationships/image" Target="../media/image31.jpeg"/><Relationship Id="rId10" Type="http://schemas.openxmlformats.org/officeDocument/2006/relationships/image" Target="../media/image36.jpeg"/><Relationship Id="rId4" Type="http://schemas.openxmlformats.org/officeDocument/2006/relationships/hyperlink" Target="https://en.wikipedia.org/wiki/Hash_table" TargetMode="External"/><Relationship Id="rId9" Type="http://schemas.openxmlformats.org/officeDocument/2006/relationships/image" Target="../media/image35.jpeg"/></Relationships>
</file>

<file path=ppt/slides/_rels/slide2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oracle.com/fr/database/oltp-definition.html" TargetMode="External"/><Relationship Id="rId2" Type="http://schemas.openxmlformats.org/officeDocument/2006/relationships/hyperlink" Target="https://www.oracle.com/fr/database/systeme-gestion-base-de-donnees-sgbd-definition.html" TargetMode="Externa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2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Bases_de_donn%C3%A9es_relationnelles" TargetMode="External"/><Relationship Id="rId2" Type="http://schemas.openxmlformats.org/officeDocument/2006/relationships/hyperlink" Target="https://fr.wikipedia.org/wiki/Langage_informatique" TargetMode="Externa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r.wikipedia.org/wiki/Langage_de_manipulation_de_donn%C3%A9es" TargetMode="External"/><Relationship Id="rId2" Type="http://schemas.openxmlformats.org/officeDocument/2006/relationships/hyperlink" Target="https://fr.wikipedia.org/wiki/Langage_de_d%C3%A9finition_de_donn%C3%A9es" TargetMode="Externa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hyperlink" Target="https://fr.wikipedia.org/wiki/Langage_de_contr%C3%B4le_des_transactions" TargetMode="External"/><Relationship Id="rId4" Type="http://schemas.openxmlformats.org/officeDocument/2006/relationships/hyperlink" Target="https://fr.wikipedia.org/wiki/Langage_de_contr%C3%B4le_de_donn%C3%A9e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fr.wikipedia.org/wiki/CouchDB" TargetMode="External"/><Relationship Id="rId7" Type="http://schemas.openxmlformats.org/officeDocument/2006/relationships/hyperlink" Target="https://fr.wikipedia.org/wiki/Cloudant" TargetMode="External"/><Relationship Id="rId2" Type="http://schemas.openxmlformats.org/officeDocument/2006/relationships/hyperlink" Target="https://fr.wikipedia.org/wiki/Base_de_donn%C3%A9es" TargetMode="External"/><Relationship Id="rId1" Type="http://schemas.openxmlformats.org/officeDocument/2006/relationships/slideLayout" Target="../slideLayouts/slideLayout1.xml"/><Relationship Id="rId6" Type="http://schemas.openxmlformats.org/officeDocument/2006/relationships/hyperlink" Target="https://fr.wikipedia.org/wiki/Redis" TargetMode="External"/><Relationship Id="rId11" Type="http://schemas.openxmlformats.org/officeDocument/2006/relationships/image" Target="../media/image15.jpeg"/><Relationship Id="rId5" Type="http://schemas.openxmlformats.org/officeDocument/2006/relationships/hyperlink" Target="https://fr.wikipedia.org/wiki/Riak" TargetMode="External"/><Relationship Id="rId10" Type="http://schemas.openxmlformats.org/officeDocument/2006/relationships/image" Target="../media/image14.png"/><Relationship Id="rId4" Type="http://schemas.openxmlformats.org/officeDocument/2006/relationships/hyperlink" Target="https://fr.wikipedia.org/wiki/MongoDB" TargetMode="External"/><Relationship Id="rId9"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0AD3DD38-8970-DFA3-917B-4E3CC2D3DD90}"/>
              </a:ext>
            </a:extLst>
          </p:cNvPr>
          <p:cNvSpPr>
            <a:spLocks noGrp="1"/>
          </p:cNvSpPr>
          <p:nvPr>
            <p:ph type="subTitle" idx="1"/>
          </p:nvPr>
        </p:nvSpPr>
        <p:spPr>
          <a:xfrm>
            <a:off x="1882303" y="4179886"/>
            <a:ext cx="8637072" cy="1071095"/>
          </a:xfrm>
        </p:spPr>
        <p:txBody>
          <a:bodyPr/>
          <a:lstStyle/>
          <a:p>
            <a:endParaRPr lang="fr-FR" dirty="0"/>
          </a:p>
        </p:txBody>
      </p:sp>
      <p:pic>
        <p:nvPicPr>
          <p:cNvPr id="6" name="Picture 2" descr="Résultat d’images pour sql">
            <a:extLst>
              <a:ext uri="{FF2B5EF4-FFF2-40B4-BE49-F238E27FC236}">
                <a16:creationId xmlns:a16="http://schemas.microsoft.com/office/drawing/2014/main" id="{23434281-F668-5209-717B-AD0E2A9B5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403" y="3365031"/>
            <a:ext cx="3333750" cy="1885950"/>
          </a:xfrm>
          <a:prstGeom prst="rect">
            <a:avLst/>
          </a:prstGeom>
          <a:noFill/>
          <a:extLst>
            <a:ext uri="{909E8E84-426E-40DD-AFC4-6F175D3DCCD1}">
              <a14:hiddenFill xmlns:a14="http://schemas.microsoft.com/office/drawing/2010/main">
                <a:solidFill>
                  <a:srgbClr val="FFFFFF"/>
                </a:solidFill>
              </a14:hiddenFill>
            </a:ext>
          </a:extLst>
        </p:spPr>
      </p:pic>
      <p:sp>
        <p:nvSpPr>
          <p:cNvPr id="9" name="Titre 1">
            <a:extLst>
              <a:ext uri="{FF2B5EF4-FFF2-40B4-BE49-F238E27FC236}">
                <a16:creationId xmlns:a16="http://schemas.microsoft.com/office/drawing/2014/main" id="{DA301F30-B679-2973-5E5D-ACB6AED3FBFF}"/>
              </a:ext>
            </a:extLst>
          </p:cNvPr>
          <p:cNvSpPr txBox="1">
            <a:spLocks/>
          </p:cNvSpPr>
          <p:nvPr/>
        </p:nvSpPr>
        <p:spPr>
          <a:xfrm>
            <a:off x="3188154" y="1257296"/>
            <a:ext cx="8637073" cy="2618554"/>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none">
                <a:solidFill>
                  <a:schemeClr val="tx1"/>
                </a:solidFill>
                <a:effectLst/>
                <a:latin typeface="+mj-lt"/>
                <a:ea typeface="+mj-ea"/>
                <a:cs typeface="+mj-cs"/>
              </a:defRPr>
            </a:lvl1pPr>
          </a:lstStyle>
          <a:p>
            <a:r>
              <a:rPr lang="fr-FR" dirty="0"/>
              <a:t>Les données </a:t>
            </a:r>
            <a:br>
              <a:rPr lang="fr-FR" dirty="0"/>
            </a:br>
            <a:r>
              <a:rPr lang="fr-FR" dirty="0"/>
              <a:t>  </a:t>
            </a:r>
          </a:p>
        </p:txBody>
      </p:sp>
      <p:pic>
        <p:nvPicPr>
          <p:cNvPr id="10" name="Picture 4" descr="Résultat d’images pour big  data ">
            <a:extLst>
              <a:ext uri="{FF2B5EF4-FFF2-40B4-BE49-F238E27FC236}">
                <a16:creationId xmlns:a16="http://schemas.microsoft.com/office/drawing/2014/main" id="{D5B588D7-B171-29EA-86CE-FB3819318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891" y="3365031"/>
            <a:ext cx="321945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539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AD5B9482-B2F3-9A74-191E-6F0EAD93D8C1}"/>
              </a:ext>
            </a:extLst>
          </p:cNvPr>
          <p:cNvSpPr>
            <a:spLocks noGrp="1"/>
          </p:cNvSpPr>
          <p:nvPr>
            <p:ph type="ctrTitle"/>
          </p:nvPr>
        </p:nvSpPr>
        <p:spPr>
          <a:xfrm>
            <a:off x="1252581" y="80488"/>
            <a:ext cx="10329819" cy="544220"/>
          </a:xfrm>
        </p:spPr>
        <p:txBody>
          <a:bodyPr>
            <a:noAutofit/>
          </a:bodyPr>
          <a:lstStyle/>
          <a:p>
            <a:r>
              <a:rPr lang="fr-FR" sz="3600" dirty="0"/>
              <a:t>Base de données </a:t>
            </a:r>
            <a:r>
              <a:rPr lang="fr-FR" sz="3600" dirty="0" err="1"/>
              <a:t>noSQL</a:t>
            </a:r>
            <a:r>
              <a:rPr lang="fr-FR" sz="3600" dirty="0"/>
              <a:t> colonne</a:t>
            </a:r>
          </a:p>
        </p:txBody>
      </p:sp>
      <p:pic>
        <p:nvPicPr>
          <p:cNvPr id="6146" name="Picture 2" descr="Résultat d’images pour Amazon Redshift">
            <a:extLst>
              <a:ext uri="{FF2B5EF4-FFF2-40B4-BE49-F238E27FC236}">
                <a16:creationId xmlns:a16="http://schemas.microsoft.com/office/drawing/2014/main" id="{937A2F9E-264C-4DC8-D679-7425881DF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427" y="3131513"/>
            <a:ext cx="1840796" cy="876041"/>
          </a:xfrm>
          <a:prstGeom prst="rect">
            <a:avLst/>
          </a:prstGeom>
          <a:noFill/>
          <a:extLst>
            <a:ext uri="{909E8E84-426E-40DD-AFC4-6F175D3DCCD1}">
              <a14:hiddenFill xmlns:a14="http://schemas.microsoft.com/office/drawing/2010/main">
                <a:solidFill>
                  <a:srgbClr val="FFFFFF"/>
                </a:solidFill>
              </a14:hiddenFill>
            </a:ext>
          </a:extLst>
        </p:spPr>
      </p:pic>
      <p:sp>
        <p:nvSpPr>
          <p:cNvPr id="8" name="Sous-titre 7">
            <a:extLst>
              <a:ext uri="{FF2B5EF4-FFF2-40B4-BE49-F238E27FC236}">
                <a16:creationId xmlns:a16="http://schemas.microsoft.com/office/drawing/2014/main" id="{ADD86E57-9FC7-8CFF-C7DC-653A6688A011}"/>
              </a:ext>
            </a:extLst>
          </p:cNvPr>
          <p:cNvSpPr>
            <a:spLocks noGrp="1"/>
          </p:cNvSpPr>
          <p:nvPr>
            <p:ph type="subTitle" idx="1"/>
          </p:nvPr>
        </p:nvSpPr>
        <p:spPr>
          <a:xfrm>
            <a:off x="314311" y="1080123"/>
            <a:ext cx="11877689" cy="7664331"/>
          </a:xfrm>
        </p:spPr>
        <p:txBody>
          <a:bodyPr>
            <a:normAutofit/>
          </a:bodyPr>
          <a:lstStyle/>
          <a:p>
            <a:r>
              <a:rPr lang="fr-FR" sz="2000" b="0" i="0" dirty="0">
                <a:solidFill>
                  <a:srgbClr val="3C3C3C"/>
                </a:solidFill>
                <a:effectLst/>
                <a:latin typeface="OpenSansRegular"/>
              </a:rPr>
              <a:t> Avec ces dernières, et comme leur nom l’indique, les données sont réparties selon des colonnes</a:t>
            </a:r>
            <a:r>
              <a:rPr lang="fr-FR" sz="2000" dirty="0">
                <a:latin typeface="+mj-lt"/>
                <a:ea typeface="+mj-ea"/>
                <a:cs typeface="+mj-cs"/>
              </a:rPr>
              <a:t>.</a:t>
            </a:r>
          </a:p>
          <a:p>
            <a:r>
              <a:rPr lang="fr-FR" sz="2000" b="0" i="0" dirty="0">
                <a:solidFill>
                  <a:srgbClr val="3C3C3C"/>
                </a:solidFill>
                <a:effectLst/>
                <a:latin typeface="OpenSansRegular"/>
              </a:rPr>
              <a:t>Les systèmes relationnels basés sur des lignes sont principalement utilisés lorsque de nombreuses </a:t>
            </a:r>
            <a:r>
              <a:rPr lang="fr-FR" sz="2000" b="1" i="0" dirty="0">
                <a:solidFill>
                  <a:srgbClr val="3C3C3C"/>
                </a:solidFill>
                <a:effectLst/>
                <a:latin typeface="OpenSansRegular"/>
              </a:rPr>
              <a:t>transactions</a:t>
            </a:r>
            <a:r>
              <a:rPr lang="fr-FR" sz="2000" b="0" i="0" dirty="0">
                <a:solidFill>
                  <a:srgbClr val="3C3C3C"/>
                </a:solidFill>
                <a:effectLst/>
                <a:latin typeface="OpenSansRegular"/>
              </a:rPr>
              <a:t> doivent être effectuées rapidement.</a:t>
            </a:r>
          </a:p>
          <a:p>
            <a:r>
              <a:rPr lang="fr-FR" sz="2000" b="0" i="0" dirty="0">
                <a:solidFill>
                  <a:srgbClr val="3C3C3C"/>
                </a:solidFill>
                <a:effectLst/>
                <a:latin typeface="OpenSansRegular"/>
              </a:rPr>
              <a:t> L’écriture, la modification et la suppression des entrées fonctionnent très bien avec les bases de données relationnelles.</a:t>
            </a:r>
            <a:endParaRPr lang="fr-FR" sz="2000" dirty="0">
              <a:latin typeface="+mj-lt"/>
              <a:ea typeface="+mj-ea"/>
              <a:cs typeface="+mj-cs"/>
            </a:endParaRPr>
          </a:p>
          <a:p>
            <a:pPr>
              <a:buFont typeface="Arial" panose="020B0604020202020204" pitchFamily="34" charset="0"/>
              <a:buChar char="•"/>
            </a:pPr>
            <a:r>
              <a:rPr lang="fr-FR" sz="2000" dirty="0">
                <a:latin typeface="+mj-lt"/>
                <a:ea typeface="+mj-ea"/>
                <a:cs typeface="+mj-cs"/>
              </a:rPr>
              <a:t>Exemple:</a:t>
            </a:r>
          </a:p>
          <a:p>
            <a:pPr>
              <a:buFont typeface="Arial" panose="020B0604020202020204" pitchFamily="34" charset="0"/>
              <a:buChar char="•"/>
            </a:pPr>
            <a:r>
              <a:rPr lang="fr-FR" sz="2000" b="1" i="0" dirty="0">
                <a:solidFill>
                  <a:srgbClr val="3C3C3C"/>
                </a:solidFill>
                <a:effectLst/>
                <a:latin typeface="OpenSansRegular"/>
              </a:rPr>
              <a:t>Amazon Redshift  </a:t>
            </a:r>
          </a:p>
          <a:p>
            <a:pPr>
              <a:buFont typeface="Arial" panose="020B0604020202020204" pitchFamily="34" charset="0"/>
              <a:buChar char="•"/>
            </a:pPr>
            <a:r>
              <a:rPr lang="fr-FR" sz="2000" b="1" i="0" dirty="0" err="1">
                <a:solidFill>
                  <a:srgbClr val="3C3C3C"/>
                </a:solidFill>
                <a:effectLst/>
                <a:latin typeface="OpenSansRegular"/>
              </a:rPr>
              <a:t>MariaDB-ColumnStore</a:t>
            </a:r>
            <a:endParaRPr lang="fr-FR" sz="2000" b="1" dirty="0">
              <a:solidFill>
                <a:srgbClr val="3C3C3C"/>
              </a:solidFill>
              <a:latin typeface="OpenSansRegular"/>
            </a:endParaRPr>
          </a:p>
          <a:p>
            <a:pPr>
              <a:buFont typeface="Arial" panose="020B0604020202020204" pitchFamily="34" charset="0"/>
              <a:buChar char="•"/>
            </a:pPr>
            <a:r>
              <a:rPr lang="fr-FR" sz="2000" b="1" i="0" dirty="0">
                <a:solidFill>
                  <a:srgbClr val="3C3C3C"/>
                </a:solidFill>
                <a:effectLst/>
                <a:latin typeface="OpenSansRegular"/>
              </a:rPr>
              <a:t>SAP HANA </a:t>
            </a:r>
          </a:p>
          <a:p>
            <a:pPr>
              <a:buFont typeface="Arial" panose="020B0604020202020204" pitchFamily="34" charset="0"/>
              <a:buChar char="•"/>
            </a:pPr>
            <a:r>
              <a:rPr lang="fr-FR" sz="2000" b="1" i="0" dirty="0">
                <a:solidFill>
                  <a:srgbClr val="3C3C3C"/>
                </a:solidFill>
                <a:effectLst/>
                <a:latin typeface="OpenSansRegular"/>
              </a:rPr>
              <a:t>Apache Cassandra </a:t>
            </a:r>
          </a:p>
          <a:p>
            <a:pPr>
              <a:buFont typeface="Arial" panose="020B0604020202020204" pitchFamily="34" charset="0"/>
              <a:buChar char="•"/>
            </a:pPr>
            <a:r>
              <a:rPr lang="fr-FR" sz="2000" b="1" i="0" dirty="0" err="1">
                <a:solidFill>
                  <a:srgbClr val="3C3C3C"/>
                </a:solidFill>
                <a:effectLst/>
                <a:latin typeface="OpenSansRegular"/>
              </a:rPr>
              <a:t>MonetDB</a:t>
            </a:r>
            <a:endParaRPr lang="fr-FR" sz="2000" b="1" i="0" dirty="0">
              <a:solidFill>
                <a:srgbClr val="3C3C3C"/>
              </a:solidFill>
              <a:effectLst/>
              <a:latin typeface="OpenSansRegular"/>
            </a:endParaRPr>
          </a:p>
          <a:p>
            <a:pPr>
              <a:buFont typeface="Arial" panose="020B0604020202020204" pitchFamily="34" charset="0"/>
              <a:buChar char="•"/>
            </a:pPr>
            <a:endParaRPr lang="fr-FR" sz="2000" dirty="0">
              <a:latin typeface="+mj-lt"/>
              <a:ea typeface="+mj-ea"/>
              <a:cs typeface="+mj-cs"/>
            </a:endParaRPr>
          </a:p>
        </p:txBody>
      </p:sp>
      <p:pic>
        <p:nvPicPr>
          <p:cNvPr id="6150" name="Picture 6" descr="Résultat d’images pour cassendra db">
            <a:extLst>
              <a:ext uri="{FF2B5EF4-FFF2-40B4-BE49-F238E27FC236}">
                <a16:creationId xmlns:a16="http://schemas.microsoft.com/office/drawing/2014/main" id="{EB504A72-D7E5-FD05-2D5E-832A4F72A7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7490" y="3091542"/>
            <a:ext cx="1840797" cy="117954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Afficher l’image source">
            <a:extLst>
              <a:ext uri="{FF2B5EF4-FFF2-40B4-BE49-F238E27FC236}">
                <a16:creationId xmlns:a16="http://schemas.microsoft.com/office/drawing/2014/main" id="{06FF9DC1-EA63-9E95-7919-AF88AC32F3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3994" y="3091542"/>
            <a:ext cx="2442689" cy="1282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0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F5BBF3-E63F-A924-E8AD-38D2B30E19B4}"/>
              </a:ext>
            </a:extLst>
          </p:cNvPr>
          <p:cNvSpPr>
            <a:spLocks noGrp="1"/>
          </p:cNvSpPr>
          <p:nvPr>
            <p:ph type="title"/>
          </p:nvPr>
        </p:nvSpPr>
        <p:spPr>
          <a:xfrm>
            <a:off x="381000" y="143699"/>
            <a:ext cx="10543045" cy="1049235"/>
          </a:xfrm>
        </p:spPr>
        <p:txBody>
          <a:bodyPr/>
          <a:lstStyle/>
          <a:p>
            <a:r>
              <a:rPr lang="fr-FR" b="1" i="0" u="none" strike="noStrike" dirty="0">
                <a:effectLst/>
                <a:latin typeface="Urbanist"/>
              </a:rPr>
              <a:t>Amazon Redshift</a:t>
            </a:r>
            <a:br>
              <a:rPr lang="fr-FR" b="1" i="0" u="none" strike="noStrike" dirty="0">
                <a:effectLst/>
                <a:latin typeface="Urbanist"/>
              </a:rPr>
            </a:br>
            <a:endParaRPr lang="fr-FR" dirty="0"/>
          </a:p>
        </p:txBody>
      </p:sp>
      <p:sp>
        <p:nvSpPr>
          <p:cNvPr id="3" name="Espace réservé du contenu 2">
            <a:extLst>
              <a:ext uri="{FF2B5EF4-FFF2-40B4-BE49-F238E27FC236}">
                <a16:creationId xmlns:a16="http://schemas.microsoft.com/office/drawing/2014/main" id="{ECE06904-5ECC-81D8-850E-431EF4B5063C}"/>
              </a:ext>
            </a:extLst>
          </p:cNvPr>
          <p:cNvSpPr>
            <a:spLocks noGrp="1"/>
          </p:cNvSpPr>
          <p:nvPr>
            <p:ph idx="1"/>
          </p:nvPr>
        </p:nvSpPr>
        <p:spPr>
          <a:xfrm>
            <a:off x="0" y="826726"/>
            <a:ext cx="12106275" cy="4831124"/>
          </a:xfrm>
        </p:spPr>
        <p:txBody>
          <a:bodyPr/>
          <a:lstStyle/>
          <a:p>
            <a:r>
              <a:rPr lang="fr-FR" b="0" i="0" dirty="0">
                <a:solidFill>
                  <a:srgbClr val="000000"/>
                </a:solidFill>
                <a:effectLst/>
                <a:latin typeface="Rubik"/>
              </a:rPr>
              <a:t>En octobre 2012, Amazon a lancé le projet Amazon Redshift.</a:t>
            </a:r>
          </a:p>
          <a:p>
            <a:r>
              <a:rPr lang="fr-FR" b="0" i="0" dirty="0">
                <a:solidFill>
                  <a:srgbClr val="000000"/>
                </a:solidFill>
                <a:effectLst/>
                <a:latin typeface="Rubik"/>
              </a:rPr>
              <a:t>Développer par le  groupe Amazon elle fais partie de l’</a:t>
            </a:r>
            <a:r>
              <a:rPr lang="fr-FR" b="0" i="0" dirty="0" err="1">
                <a:solidFill>
                  <a:srgbClr val="000000"/>
                </a:solidFill>
                <a:effectLst/>
                <a:latin typeface="Rubik"/>
              </a:rPr>
              <a:t>écosystemes</a:t>
            </a:r>
            <a:r>
              <a:rPr lang="fr-FR" b="0" i="0" dirty="0">
                <a:solidFill>
                  <a:srgbClr val="000000"/>
                </a:solidFill>
                <a:effectLst/>
                <a:latin typeface="Rubik"/>
              </a:rPr>
              <a:t> Amazon web service.</a:t>
            </a:r>
          </a:p>
          <a:p>
            <a:r>
              <a:rPr lang="fr-FR" b="1" i="0" dirty="0">
                <a:solidFill>
                  <a:srgbClr val="000000"/>
                </a:solidFill>
                <a:effectLst/>
                <a:latin typeface="Rubik"/>
              </a:rPr>
              <a:t>AWS Redshift</a:t>
            </a:r>
            <a:r>
              <a:rPr lang="fr-FR" b="0" i="0" dirty="0">
                <a:solidFill>
                  <a:srgbClr val="000000"/>
                </a:solidFill>
                <a:effectLst/>
                <a:latin typeface="Rubik"/>
              </a:rPr>
              <a:t> est un service d’entrepôt de données basé sur le cloud à l’échelle du pétaoctet et qui fonctionne au sein de l’écosystème de solutions de données d’Amazon.</a:t>
            </a:r>
          </a:p>
          <a:p>
            <a:r>
              <a:rPr lang="fr-FR" b="0" i="0" dirty="0">
                <a:solidFill>
                  <a:srgbClr val="000000"/>
                </a:solidFill>
                <a:effectLst/>
                <a:latin typeface="Rubik"/>
              </a:rPr>
              <a:t>La plateforme est construite sur PostgreSQL et s’intègre à la plupart des applications tierces via ses pilotes ODBC ou JDBC.</a:t>
            </a:r>
          </a:p>
          <a:p>
            <a:pPr marL="0" indent="0">
              <a:buNone/>
            </a:pPr>
            <a:r>
              <a:rPr lang="fr-FR" b="1" i="0" dirty="0">
                <a:solidFill>
                  <a:srgbClr val="000000"/>
                </a:solidFill>
                <a:effectLst/>
                <a:latin typeface="Rubik"/>
              </a:rPr>
              <a:t>Redshift offre des performances incroyables</a:t>
            </a:r>
            <a:r>
              <a:rPr lang="fr-FR" b="0" i="0" dirty="0">
                <a:solidFill>
                  <a:srgbClr val="000000"/>
                </a:solidFill>
                <a:effectLst/>
                <a:latin typeface="Rubik"/>
              </a:rPr>
              <a:t> </a:t>
            </a:r>
          </a:p>
          <a:p>
            <a:pPr algn="l" fontAlgn="base">
              <a:buFont typeface="Arial" panose="020B0604020202020204" pitchFamily="34" charset="0"/>
              <a:buChar char="•"/>
            </a:pPr>
            <a:r>
              <a:rPr lang="fr-FR" b="0" i="0" dirty="0">
                <a:solidFill>
                  <a:srgbClr val="000000"/>
                </a:solidFill>
                <a:effectLst/>
                <a:latin typeface="Rubik"/>
              </a:rPr>
              <a:t>Le stockage de données en colonnes</a:t>
            </a:r>
          </a:p>
          <a:p>
            <a:pPr algn="l" fontAlgn="base">
              <a:buFont typeface="Arial" panose="020B0604020202020204" pitchFamily="34" charset="0"/>
              <a:buChar char="•"/>
            </a:pPr>
            <a:r>
              <a:rPr lang="fr-FR" b="0" i="0" dirty="0">
                <a:solidFill>
                  <a:srgbClr val="000000"/>
                </a:solidFill>
                <a:effectLst/>
                <a:latin typeface="Rubik"/>
              </a:rPr>
              <a:t>Le traitement des données de façon massivement parallèle (MPP)</a:t>
            </a:r>
          </a:p>
          <a:p>
            <a:endParaRPr lang="fr-FR" b="0" i="0" dirty="0">
              <a:solidFill>
                <a:srgbClr val="000000"/>
              </a:solidFill>
              <a:effectLst/>
              <a:latin typeface="Rubik"/>
            </a:endParaRPr>
          </a:p>
          <a:p>
            <a:endParaRPr lang="fr-FR" b="0" i="0" dirty="0">
              <a:solidFill>
                <a:srgbClr val="000000"/>
              </a:solidFill>
              <a:effectLst/>
              <a:latin typeface="Rubik"/>
            </a:endParaRPr>
          </a:p>
          <a:p>
            <a:endParaRPr lang="fr-FR" b="0" i="0" dirty="0">
              <a:solidFill>
                <a:srgbClr val="000000"/>
              </a:solidFill>
              <a:effectLst/>
              <a:latin typeface="Rubik"/>
            </a:endParaRPr>
          </a:p>
          <a:p>
            <a:endParaRPr lang="fr-FR" dirty="0"/>
          </a:p>
        </p:txBody>
      </p:sp>
      <p:pic>
        <p:nvPicPr>
          <p:cNvPr id="22530" name="Picture 2" descr="Amazon Redshift">
            <a:extLst>
              <a:ext uri="{FF2B5EF4-FFF2-40B4-BE49-F238E27FC236}">
                <a16:creationId xmlns:a16="http://schemas.microsoft.com/office/drawing/2014/main" id="{E2A4E4DF-537C-38BA-344B-8AF36C5F6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4064" y="4852465"/>
            <a:ext cx="2157411" cy="1184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70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787CDC-831D-329D-4E95-2696966BCF5B}"/>
              </a:ext>
            </a:extLst>
          </p:cNvPr>
          <p:cNvSpPr>
            <a:spLocks noGrp="1"/>
          </p:cNvSpPr>
          <p:nvPr>
            <p:ph type="title"/>
          </p:nvPr>
        </p:nvSpPr>
        <p:spPr>
          <a:xfrm>
            <a:off x="314325" y="122257"/>
            <a:ext cx="10733545" cy="438331"/>
          </a:xfrm>
        </p:spPr>
        <p:txBody>
          <a:bodyPr>
            <a:normAutofit fontScale="90000"/>
          </a:bodyPr>
          <a:lstStyle/>
          <a:p>
            <a:r>
              <a:rPr lang="fr-FR" b="1" i="0" u="none" strike="noStrike" dirty="0">
                <a:effectLst/>
                <a:latin typeface="Urbanist"/>
              </a:rPr>
              <a:t>Amazon Redshift</a:t>
            </a:r>
            <a:endParaRPr lang="fr-FR" dirty="0"/>
          </a:p>
        </p:txBody>
      </p:sp>
      <p:sp>
        <p:nvSpPr>
          <p:cNvPr id="3" name="Espace réservé du contenu 2">
            <a:extLst>
              <a:ext uri="{FF2B5EF4-FFF2-40B4-BE49-F238E27FC236}">
                <a16:creationId xmlns:a16="http://schemas.microsoft.com/office/drawing/2014/main" id="{6A9A987B-689B-6D82-D7AC-9A68A8F976AC}"/>
              </a:ext>
            </a:extLst>
          </p:cNvPr>
          <p:cNvSpPr>
            <a:spLocks noGrp="1"/>
          </p:cNvSpPr>
          <p:nvPr>
            <p:ph idx="1"/>
          </p:nvPr>
        </p:nvSpPr>
        <p:spPr>
          <a:xfrm>
            <a:off x="228600" y="762000"/>
            <a:ext cx="11772900" cy="5591175"/>
          </a:xfrm>
        </p:spPr>
        <p:txBody>
          <a:bodyPr/>
          <a:lstStyle/>
          <a:p>
            <a:r>
              <a:rPr lang="fr-FR" b="1" i="0" dirty="0">
                <a:solidFill>
                  <a:srgbClr val="000000"/>
                </a:solidFill>
                <a:effectLst/>
                <a:latin typeface="Rubik"/>
              </a:rPr>
              <a:t>Redshift surpasse la concurrence</a:t>
            </a:r>
            <a:r>
              <a:rPr lang="fr-FR" b="0" i="0" dirty="0">
                <a:solidFill>
                  <a:srgbClr val="000000"/>
                </a:solidFill>
                <a:effectLst/>
                <a:latin typeface="Rubik"/>
              </a:rPr>
              <a:t>. Son chiffre d’affaires est de 44 milliards de dollars, soit deux fois le chiffre d’affaires combiné de ses principaux concurrents, </a:t>
            </a:r>
            <a:r>
              <a:rPr lang="fr-FR" b="1" i="0" dirty="0">
                <a:solidFill>
                  <a:srgbClr val="000000"/>
                </a:solidFill>
                <a:effectLst/>
                <a:latin typeface="Rubik"/>
              </a:rPr>
              <a:t>Google</a:t>
            </a:r>
            <a:r>
              <a:rPr lang="fr-FR" b="0" i="0" dirty="0">
                <a:solidFill>
                  <a:srgbClr val="000000"/>
                </a:solidFill>
                <a:effectLst/>
                <a:latin typeface="Rubik"/>
              </a:rPr>
              <a:t> </a:t>
            </a:r>
            <a:r>
              <a:rPr lang="fr-FR" b="1" i="0" dirty="0">
                <a:solidFill>
                  <a:srgbClr val="000000"/>
                </a:solidFill>
                <a:effectLst/>
                <a:latin typeface="Rubik"/>
              </a:rPr>
              <a:t>Cloud</a:t>
            </a:r>
            <a:r>
              <a:rPr lang="fr-FR" b="0" i="0" dirty="0">
                <a:solidFill>
                  <a:srgbClr val="000000"/>
                </a:solidFill>
                <a:effectLst/>
                <a:latin typeface="Rubik"/>
              </a:rPr>
              <a:t>, et </a:t>
            </a:r>
            <a:r>
              <a:rPr lang="fr-FR" b="1" i="0" dirty="0">
                <a:solidFill>
                  <a:srgbClr val="000000"/>
                </a:solidFill>
                <a:effectLst/>
                <a:latin typeface="Rubik"/>
              </a:rPr>
              <a:t>Microsoft</a:t>
            </a:r>
            <a:r>
              <a:rPr lang="fr-FR" b="0" i="0" dirty="0">
                <a:solidFill>
                  <a:srgbClr val="000000"/>
                </a:solidFill>
                <a:effectLst/>
                <a:latin typeface="Rubik"/>
              </a:rPr>
              <a:t> </a:t>
            </a:r>
            <a:r>
              <a:rPr lang="fr-FR" b="1" i="0" dirty="0">
                <a:solidFill>
                  <a:srgbClr val="000000"/>
                </a:solidFill>
                <a:effectLst/>
                <a:latin typeface="Rubik"/>
              </a:rPr>
              <a:t>Azure</a:t>
            </a:r>
            <a:r>
              <a:rPr lang="fr-FR" b="0" i="0" dirty="0">
                <a:solidFill>
                  <a:srgbClr val="000000"/>
                </a:solidFill>
                <a:effectLst/>
                <a:latin typeface="Rubik"/>
              </a:rPr>
              <a:t>.</a:t>
            </a:r>
          </a:p>
          <a:p>
            <a:pPr algn="l" fontAlgn="base">
              <a:buFont typeface="+mj-lt"/>
              <a:buAutoNum type="arabicPeriod"/>
            </a:pPr>
            <a:r>
              <a:rPr lang="fr-FR" b="0" i="0" dirty="0">
                <a:solidFill>
                  <a:srgbClr val="000000"/>
                </a:solidFill>
                <a:effectLst/>
                <a:latin typeface="Rubik"/>
              </a:rPr>
              <a:t>Les entrepôts de données peuvent être coûteux et prendre des mois avant d’être opérationnels. Les dirigeants doivent s’engager à établir un budget et un plan stratégique solides.</a:t>
            </a:r>
          </a:p>
          <a:p>
            <a:pPr algn="l" fontAlgn="base">
              <a:buFont typeface="+mj-lt"/>
              <a:buAutoNum type="arabicPeriod"/>
            </a:pPr>
            <a:r>
              <a:rPr lang="fr-FR" b="0" i="0" dirty="0">
                <a:solidFill>
                  <a:srgbClr val="000000"/>
                </a:solidFill>
                <a:effectLst/>
                <a:latin typeface="Rubik"/>
              </a:rPr>
              <a:t>Au fil des ans, le volume et la taille des données ne cessent d’augmenter. Cela pose un dilemme aux entreprises : doivent-elles investir dans du nouveau matériel, ou sont-elles prêtes à accepter des performances plus faibles ?</a:t>
            </a:r>
          </a:p>
          <a:p>
            <a:pPr algn="l"/>
            <a:r>
              <a:rPr lang="fr-FR" b="1" i="0" dirty="0">
                <a:solidFill>
                  <a:srgbClr val="000000"/>
                </a:solidFill>
                <a:effectLst/>
                <a:latin typeface="var( --e-global-typography-secondary-font-family )"/>
              </a:rPr>
              <a:t>Cache et code compilé</a:t>
            </a:r>
          </a:p>
          <a:p>
            <a:pPr algn="l"/>
            <a:r>
              <a:rPr lang="fr-FR" b="0" i="0" dirty="0">
                <a:solidFill>
                  <a:srgbClr val="000000"/>
                </a:solidFill>
                <a:effectLst/>
                <a:latin typeface="Rubik"/>
              </a:rPr>
              <a:t>Le code est compilé après la soumission de la première requête</a:t>
            </a:r>
          </a:p>
          <a:p>
            <a:r>
              <a:rPr lang="fr-FR" b="1" i="0" dirty="0">
                <a:solidFill>
                  <a:srgbClr val="000000"/>
                </a:solidFill>
                <a:effectLst/>
                <a:latin typeface="var( --e-global-typography-secondary-font-family )"/>
              </a:rPr>
              <a:t>Mise à l'échelle de la concurrence</a:t>
            </a:r>
          </a:p>
          <a:p>
            <a:r>
              <a:rPr lang="fr-FR" b="1" i="0" dirty="0">
                <a:solidFill>
                  <a:srgbClr val="000000"/>
                </a:solidFill>
                <a:effectLst/>
                <a:latin typeface="var( --e-global-typography-secondary-font-family )"/>
              </a:rPr>
              <a:t>Sécurité des données et de l'écosystème</a:t>
            </a:r>
          </a:p>
          <a:p>
            <a:endParaRPr lang="fr-FR" b="1" i="0" dirty="0">
              <a:solidFill>
                <a:srgbClr val="000000"/>
              </a:solidFill>
              <a:effectLst/>
              <a:latin typeface="var( --e-global-typography-secondary-font-family )"/>
            </a:endParaRPr>
          </a:p>
          <a:p>
            <a:endParaRPr lang="fr-FR" b="1" i="0" dirty="0">
              <a:solidFill>
                <a:srgbClr val="000000"/>
              </a:solidFill>
              <a:effectLst/>
              <a:latin typeface="var( --e-global-typography-secondary-font-family )"/>
            </a:endParaRPr>
          </a:p>
          <a:p>
            <a:pPr algn="l"/>
            <a:endParaRPr lang="fr-FR" b="0" i="0" dirty="0">
              <a:solidFill>
                <a:srgbClr val="000000"/>
              </a:solidFill>
              <a:effectLst/>
              <a:latin typeface="Rubik"/>
            </a:endParaRPr>
          </a:p>
          <a:p>
            <a:pPr algn="l"/>
            <a:endParaRPr lang="fr-FR" b="0" i="0" dirty="0">
              <a:solidFill>
                <a:srgbClr val="000000"/>
              </a:solidFill>
              <a:effectLst/>
              <a:latin typeface="Rubik"/>
            </a:endParaRPr>
          </a:p>
          <a:p>
            <a:endParaRPr lang="fr-FR" dirty="0"/>
          </a:p>
        </p:txBody>
      </p:sp>
      <p:pic>
        <p:nvPicPr>
          <p:cNvPr id="4" name="Picture 2" descr="Amazon Redshift">
            <a:extLst>
              <a:ext uri="{FF2B5EF4-FFF2-40B4-BE49-F238E27FC236}">
                <a16:creationId xmlns:a16="http://schemas.microsoft.com/office/drawing/2014/main" id="{BF06DF4C-0A3E-957B-0E87-FB0BA16B0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914" y="4490515"/>
            <a:ext cx="2157411" cy="1184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19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4D9B3E-5295-DC9F-D32F-5F11E77E8C22}"/>
              </a:ext>
            </a:extLst>
          </p:cNvPr>
          <p:cNvSpPr>
            <a:spLocks noGrp="1"/>
          </p:cNvSpPr>
          <p:nvPr>
            <p:ph type="title"/>
          </p:nvPr>
        </p:nvSpPr>
        <p:spPr>
          <a:xfrm>
            <a:off x="425420" y="819974"/>
            <a:ext cx="10890280" cy="627826"/>
          </a:xfrm>
        </p:spPr>
        <p:txBody>
          <a:bodyPr>
            <a:normAutofit fontScale="90000"/>
          </a:bodyPr>
          <a:lstStyle/>
          <a:p>
            <a:r>
              <a:rPr lang="fr-FR" sz="3200" b="1" i="0" dirty="0">
                <a:solidFill>
                  <a:srgbClr val="3C3C3C"/>
                </a:solidFill>
                <a:effectLst/>
                <a:latin typeface="OpenSansRegular"/>
              </a:rPr>
              <a:t>Base de données Apache Cassandra </a:t>
            </a:r>
            <a:r>
              <a:rPr lang="fr-FR" b="1" dirty="0">
                <a:solidFill>
                  <a:srgbClr val="3C3C3C"/>
                </a:solidFill>
                <a:latin typeface="OpenSansRegular"/>
              </a:rPr>
              <a:t>l’histoire de Cassandra </a:t>
            </a:r>
            <a:br>
              <a:rPr lang="fr-FR" b="0" i="0" dirty="0">
                <a:solidFill>
                  <a:srgbClr val="000000"/>
                </a:solidFill>
                <a:effectLst/>
                <a:latin typeface="Helvetica" panose="020B0604020202020204" pitchFamily="34" charset="0"/>
              </a:rPr>
            </a:br>
            <a:r>
              <a:rPr lang="fr-FR" sz="3200" b="1" i="0" dirty="0">
                <a:solidFill>
                  <a:srgbClr val="3C3C3C"/>
                </a:solidFill>
                <a:effectLst/>
                <a:latin typeface="OpenSansRegular"/>
              </a:rPr>
              <a:t>  </a:t>
            </a:r>
            <a:br>
              <a:rPr lang="fr-FR" sz="3200" b="1" i="0" dirty="0">
                <a:solidFill>
                  <a:srgbClr val="3C3C3C"/>
                </a:solidFill>
                <a:effectLst/>
                <a:latin typeface="OpenSansRegular"/>
              </a:rPr>
            </a:br>
            <a:endParaRPr lang="fr-FR" dirty="0"/>
          </a:p>
        </p:txBody>
      </p:sp>
      <p:sp>
        <p:nvSpPr>
          <p:cNvPr id="3" name="Espace réservé du contenu 2">
            <a:extLst>
              <a:ext uri="{FF2B5EF4-FFF2-40B4-BE49-F238E27FC236}">
                <a16:creationId xmlns:a16="http://schemas.microsoft.com/office/drawing/2014/main" id="{3B371902-B846-62FE-A161-AC9D16E526A9}"/>
              </a:ext>
            </a:extLst>
          </p:cNvPr>
          <p:cNvSpPr>
            <a:spLocks noGrp="1"/>
          </p:cNvSpPr>
          <p:nvPr>
            <p:ph idx="1"/>
          </p:nvPr>
        </p:nvSpPr>
        <p:spPr>
          <a:xfrm>
            <a:off x="219075" y="1285874"/>
            <a:ext cx="12039600" cy="4018545"/>
          </a:xfrm>
        </p:spPr>
        <p:txBody>
          <a:bodyPr>
            <a:normAutofit lnSpcReduction="10000"/>
          </a:bodyPr>
          <a:lstStyle/>
          <a:p>
            <a:pPr algn="just"/>
            <a:r>
              <a:rPr lang="fr-FR" b="1" i="0" dirty="0">
                <a:solidFill>
                  <a:srgbClr val="000000"/>
                </a:solidFill>
                <a:effectLst/>
                <a:latin typeface="agrandirnarrow"/>
              </a:rPr>
              <a:t>Apache Cassandra fut créé en interne par Facebook</a:t>
            </a:r>
            <a:r>
              <a:rPr lang="fr-FR" b="0" i="0" dirty="0">
                <a:solidFill>
                  <a:srgbClr val="000000"/>
                </a:solidFill>
                <a:effectLst/>
                <a:latin typeface="agrandirnarrow"/>
              </a:rPr>
              <a:t>.</a:t>
            </a:r>
          </a:p>
          <a:p>
            <a:pPr algn="just"/>
            <a:r>
              <a:rPr lang="fr-FR" sz="1800" b="0" i="0" dirty="0">
                <a:solidFill>
                  <a:srgbClr val="000000"/>
                </a:solidFill>
                <a:effectLst/>
                <a:latin typeface="agrandirnarrow"/>
              </a:rPr>
              <a:t> </a:t>
            </a:r>
            <a:r>
              <a:rPr lang="fr-FR" sz="1600" b="0" i="0" dirty="0">
                <a:solidFill>
                  <a:srgbClr val="000000"/>
                </a:solidFill>
                <a:effectLst/>
                <a:latin typeface="agrandirnarrow"/>
              </a:rPr>
              <a:t>L’objectif du géant américain était de développer un outil permettant à l’utilisateur du réseau social d’effectuer des recherches au sein de sa boîte de messages.</a:t>
            </a:r>
          </a:p>
          <a:p>
            <a:pPr algn="just"/>
            <a:r>
              <a:rPr lang="fr-FR" sz="1600" b="0" i="0" dirty="0">
                <a:solidFill>
                  <a:srgbClr val="000000"/>
                </a:solidFill>
                <a:effectLst/>
                <a:latin typeface="agrandirnarrow"/>
              </a:rPr>
              <a:t>En juillet 2008, Facebook décide de</a:t>
            </a:r>
            <a:r>
              <a:rPr lang="fr-FR" sz="1600" b="1" i="0" dirty="0">
                <a:solidFill>
                  <a:srgbClr val="000000"/>
                </a:solidFill>
                <a:effectLst/>
                <a:latin typeface="agrandirnarrow"/>
              </a:rPr>
              <a:t> rendre Cassandra open source</a:t>
            </a:r>
            <a:r>
              <a:rPr lang="fr-FR" sz="1600" b="0" i="0" dirty="0">
                <a:solidFill>
                  <a:srgbClr val="000000"/>
                </a:solidFill>
                <a:effectLst/>
                <a:latin typeface="agrandirnarrow"/>
              </a:rPr>
              <a:t>. Un peu moins d’un an après, en mars 2009, Cassandra est accepté dans l’Apache </a:t>
            </a:r>
            <a:r>
              <a:rPr lang="fr-FR" sz="1600" b="0" i="0" dirty="0" err="1">
                <a:solidFill>
                  <a:srgbClr val="000000"/>
                </a:solidFill>
                <a:effectLst/>
                <a:latin typeface="agrandirnarrow"/>
              </a:rPr>
              <a:t>Incubator</a:t>
            </a:r>
            <a:r>
              <a:rPr lang="fr-FR" sz="1600" b="0" i="0" dirty="0">
                <a:solidFill>
                  <a:srgbClr val="000000"/>
                </a:solidFill>
                <a:effectLst/>
                <a:latin typeface="agrandirnarrow"/>
              </a:rPr>
              <a:t>. C’est en février 2010 que l’outil devient un projet Apache  » top-niveau.</a:t>
            </a:r>
          </a:p>
          <a:p>
            <a:r>
              <a:rPr lang="fr-FR" sz="1800" b="0" i="0" dirty="0">
                <a:solidFill>
                  <a:srgbClr val="000000"/>
                </a:solidFill>
                <a:effectLst/>
                <a:latin typeface="agrandirnarrow"/>
              </a:rPr>
              <a:t>Apache Cassandra est un système de base de données distribuée très puissant, et particulièrement </a:t>
            </a:r>
            <a:r>
              <a:rPr lang="fr-FR" sz="1800" b="1" i="0" dirty="0">
                <a:solidFill>
                  <a:srgbClr val="000000"/>
                </a:solidFill>
                <a:effectLst/>
                <a:latin typeface="agrandirnarrow"/>
              </a:rPr>
              <a:t>efficace pour prendre en charge de larges volumes.</a:t>
            </a:r>
          </a:p>
          <a:p>
            <a:r>
              <a:rPr lang="fr-FR" sz="1800" b="0" i="0" dirty="0">
                <a:solidFill>
                  <a:srgbClr val="000000"/>
                </a:solidFill>
                <a:effectLst/>
                <a:latin typeface="agrandirnarrow"/>
              </a:rPr>
              <a:t>Initialement créé par Facebook, ce système est désormais open source.</a:t>
            </a:r>
          </a:p>
          <a:p>
            <a:r>
              <a:rPr lang="fr-FR" sz="1800" b="0" i="0" dirty="0">
                <a:solidFill>
                  <a:srgbClr val="000000"/>
                </a:solidFill>
                <a:effectLst/>
                <a:latin typeface="agrandirnarrow"/>
              </a:rPr>
              <a:t>Cette base de données </a:t>
            </a:r>
            <a:r>
              <a:rPr lang="fr-FR" sz="1800" b="1" i="0" dirty="0">
                <a:solidFill>
                  <a:srgbClr val="000000"/>
                </a:solidFill>
                <a:effectLst/>
                <a:latin typeface="agrandirnarrow"/>
              </a:rPr>
              <a:t>peut être  » </a:t>
            </a:r>
            <a:r>
              <a:rPr lang="fr-FR" sz="1800" b="1" i="0" dirty="0" err="1">
                <a:solidFill>
                  <a:srgbClr val="000000"/>
                </a:solidFill>
                <a:effectLst/>
                <a:latin typeface="agrandirnarrow"/>
              </a:rPr>
              <a:t>scalée</a:t>
            </a:r>
            <a:r>
              <a:rPr lang="fr-FR" sz="1800" b="1" i="0" dirty="0">
                <a:solidFill>
                  <a:srgbClr val="000000"/>
                </a:solidFill>
                <a:effectLst/>
                <a:latin typeface="agrandirnarrow"/>
              </a:rPr>
              <a:t>  » facilement</a:t>
            </a:r>
            <a:r>
              <a:rPr lang="fr-FR" sz="1800" b="0" i="0" dirty="0">
                <a:solidFill>
                  <a:srgbClr val="000000"/>
                </a:solidFill>
                <a:effectLst/>
                <a:latin typeface="agrandirnarrow"/>
              </a:rPr>
              <a:t> pour s’adapter à une augmentation soudaine de la demande. </a:t>
            </a:r>
          </a:p>
          <a:p>
            <a:r>
              <a:rPr lang="fr-FR" sz="1800" b="0" i="0" dirty="0">
                <a:solidFill>
                  <a:srgbClr val="000000"/>
                </a:solidFill>
                <a:effectLst/>
                <a:latin typeface="agrandirnarrow"/>
              </a:rPr>
              <a:t>Il suffit pour cela de déployer des clusters Cassandra </a:t>
            </a:r>
            <a:endParaRPr lang="fr-FR" sz="1800" dirty="0"/>
          </a:p>
          <a:p>
            <a:pPr algn="just"/>
            <a:endParaRPr lang="fr-FR" sz="1800" b="0" i="0" dirty="0">
              <a:solidFill>
                <a:srgbClr val="000000"/>
              </a:solidFill>
              <a:effectLst/>
              <a:latin typeface="agrandirnarrow"/>
            </a:endParaRPr>
          </a:p>
          <a:p>
            <a:endParaRPr lang="fr-FR" dirty="0"/>
          </a:p>
        </p:txBody>
      </p:sp>
      <p:pic>
        <p:nvPicPr>
          <p:cNvPr id="5" name="Picture 2" descr="Résultat d’images pour NoSQL Cassandra">
            <a:extLst>
              <a:ext uri="{FF2B5EF4-FFF2-40B4-BE49-F238E27FC236}">
                <a16:creationId xmlns:a16="http://schemas.microsoft.com/office/drawing/2014/main" id="{5560929A-AA9D-F10D-3A1D-43085C6C1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4699581"/>
            <a:ext cx="32861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73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B32420-864F-C124-9308-01295B36C020}"/>
              </a:ext>
            </a:extLst>
          </p:cNvPr>
          <p:cNvSpPr>
            <a:spLocks noGrp="1"/>
          </p:cNvSpPr>
          <p:nvPr>
            <p:ph type="title"/>
          </p:nvPr>
        </p:nvSpPr>
        <p:spPr>
          <a:xfrm>
            <a:off x="533401" y="174292"/>
            <a:ext cx="10457320" cy="438331"/>
          </a:xfrm>
        </p:spPr>
        <p:txBody>
          <a:bodyPr>
            <a:normAutofit fontScale="90000"/>
          </a:bodyPr>
          <a:lstStyle/>
          <a:p>
            <a:r>
              <a:rPr lang="fr-FR" dirty="0"/>
              <a:t>Avantage de de la basse de données Cassandra  </a:t>
            </a:r>
          </a:p>
        </p:txBody>
      </p:sp>
      <p:sp>
        <p:nvSpPr>
          <p:cNvPr id="3" name="Espace réservé du contenu 2">
            <a:extLst>
              <a:ext uri="{FF2B5EF4-FFF2-40B4-BE49-F238E27FC236}">
                <a16:creationId xmlns:a16="http://schemas.microsoft.com/office/drawing/2014/main" id="{D0547872-F2CE-F5EC-D145-E9A637DB8965}"/>
              </a:ext>
            </a:extLst>
          </p:cNvPr>
          <p:cNvSpPr>
            <a:spLocks noGrp="1"/>
          </p:cNvSpPr>
          <p:nvPr>
            <p:ph idx="1"/>
          </p:nvPr>
        </p:nvSpPr>
        <p:spPr>
          <a:xfrm>
            <a:off x="457201" y="744507"/>
            <a:ext cx="12134848" cy="4218570"/>
          </a:xfrm>
        </p:spPr>
        <p:txBody>
          <a:bodyPr>
            <a:normAutofit/>
          </a:bodyPr>
          <a:lstStyle/>
          <a:p>
            <a:r>
              <a:rPr lang="fr-FR" dirty="0">
                <a:latin typeface="Arial" panose="020B0604020202020204" pitchFamily="34" charset="0"/>
                <a:cs typeface="Arial" panose="020B0604020202020204" pitchFamily="34" charset="0"/>
              </a:rPr>
              <a:t>Elle est capable de  prendre  en charge les données de type relationnelle non structurées ou semi-structurées.  </a:t>
            </a:r>
          </a:p>
          <a:p>
            <a:r>
              <a:rPr lang="fr-FR" b="0" i="0" dirty="0">
                <a:solidFill>
                  <a:srgbClr val="000000"/>
                </a:solidFill>
                <a:effectLst/>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architecture scalable de façon linéaire.</a:t>
            </a:r>
          </a:p>
          <a:p>
            <a:r>
              <a:rPr lang="fr-FR" dirty="0">
                <a:latin typeface="Arial" panose="020B0604020202020204" pitchFamily="34" charset="0"/>
                <a:cs typeface="Arial" panose="020B0604020202020204" pitchFamily="34" charset="0"/>
              </a:rPr>
              <a:t>Cette base de données est également très fiable, car les éventuelles défaillances de </a:t>
            </a:r>
            <a:r>
              <a:rPr lang="fr-FR" dirty="0" err="1">
                <a:latin typeface="Arial" panose="020B0604020202020204" pitchFamily="34" charset="0"/>
                <a:cs typeface="Arial" panose="020B0604020202020204" pitchFamily="34" charset="0"/>
              </a:rPr>
              <a:t>noeuds</a:t>
            </a:r>
            <a:r>
              <a:rPr lang="fr-FR" dirty="0">
                <a:latin typeface="Arial" panose="020B0604020202020204" pitchFamily="34" charset="0"/>
                <a:cs typeface="Arial" panose="020B0604020202020204" pitchFamily="34" charset="0"/>
              </a:rPr>
              <a:t> n’affectent par les performances générales</a:t>
            </a:r>
          </a:p>
          <a:p>
            <a:r>
              <a:rPr lang="fr-FR" b="0" i="0" dirty="0">
                <a:solidFill>
                  <a:srgbClr val="000000"/>
                </a:solidFill>
                <a:effectLst/>
                <a:latin typeface="Arial" panose="020B0604020202020204" pitchFamily="34" charset="0"/>
                <a:cs typeface="Arial" panose="020B0604020202020204" pitchFamily="34" charset="0"/>
              </a:rPr>
              <a:t> Cassandra se distingue aussi par son</a:t>
            </a:r>
            <a:r>
              <a:rPr lang="fr-FR" b="1" i="0" dirty="0">
                <a:solidFill>
                  <a:srgbClr val="000000"/>
                </a:solidFill>
                <a:effectLst/>
                <a:latin typeface="Arial" panose="020B0604020202020204" pitchFamily="34" charset="0"/>
                <a:cs typeface="Arial" panose="020B0604020202020204" pitchFamily="34" charset="0"/>
              </a:rPr>
              <a:t> impressionnante vitesse d’écriture</a:t>
            </a:r>
            <a:r>
              <a:rPr lang="fr-FR" b="0" i="0" dirty="0">
                <a:solidFill>
                  <a:srgbClr val="000000"/>
                </a:solidFill>
                <a:effectLst/>
                <a:latin typeface="Arial" panose="020B0604020202020204" pitchFamily="34" charset="0"/>
                <a:cs typeface="Arial" panose="020B0604020202020204" pitchFamily="34" charset="0"/>
              </a:rPr>
              <a:t> de données</a:t>
            </a:r>
            <a:r>
              <a:rPr lang="fr-FR" dirty="0">
                <a:latin typeface="Arial" panose="020B0604020202020204" pitchFamily="34" charset="0"/>
                <a:cs typeface="Arial" panose="020B0604020202020204" pitchFamily="34" charset="0"/>
              </a:rPr>
              <a:t>.</a:t>
            </a:r>
          </a:p>
          <a:p>
            <a:r>
              <a:rPr lang="fr-FR" b="0" i="0" dirty="0">
                <a:solidFill>
                  <a:srgbClr val="000000"/>
                </a:solidFill>
                <a:effectLst/>
                <a:latin typeface="Arial" panose="020B0604020202020204" pitchFamily="34" charset="0"/>
                <a:cs typeface="Arial" panose="020B0604020202020204" pitchFamily="34" charset="0"/>
              </a:rPr>
              <a:t>Cassandra est un choix idéal </a:t>
            </a:r>
            <a:r>
              <a:rPr lang="fr-FR" b="1" i="0" dirty="0">
                <a:solidFill>
                  <a:srgbClr val="000000"/>
                </a:solidFill>
                <a:effectLst/>
                <a:latin typeface="Arial" panose="020B0604020202020204" pitchFamily="34" charset="0"/>
                <a:cs typeface="Arial" panose="020B0604020202020204" pitchFamily="34" charset="0"/>
              </a:rPr>
              <a:t>pour les cas d’usage nécessitant une disponibilité ininterrompue</a:t>
            </a:r>
            <a:r>
              <a:rPr lang="fr-FR" b="0" i="0" dirty="0">
                <a:solidFill>
                  <a:srgbClr val="000000"/>
                </a:solidFill>
                <a:effectLst/>
                <a:latin typeface="Arial" panose="020B0604020202020204" pitchFamily="34" charset="0"/>
                <a:cs typeface="Arial" panose="020B0604020202020204" pitchFamily="34" charset="0"/>
              </a:rPr>
              <a:t>. </a:t>
            </a:r>
          </a:p>
        </p:txBody>
      </p:sp>
      <p:pic>
        <p:nvPicPr>
          <p:cNvPr id="4" name="Picture 2" descr="Résultat d’images pour NoSQL Cassandra">
            <a:extLst>
              <a:ext uri="{FF2B5EF4-FFF2-40B4-BE49-F238E27FC236}">
                <a16:creationId xmlns:a16="http://schemas.microsoft.com/office/drawing/2014/main" id="{77D73E43-E369-79FF-6B7D-E15A10856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571" y="4358239"/>
            <a:ext cx="32861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84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04EE54-6454-E5FD-ABD3-8DB220DBA8C4}"/>
              </a:ext>
            </a:extLst>
          </p:cNvPr>
          <p:cNvSpPr>
            <a:spLocks noGrp="1"/>
          </p:cNvSpPr>
          <p:nvPr>
            <p:ph type="title"/>
          </p:nvPr>
        </p:nvSpPr>
        <p:spPr>
          <a:xfrm>
            <a:off x="504825" y="19874"/>
            <a:ext cx="11401425" cy="608776"/>
          </a:xfrm>
        </p:spPr>
        <p:txBody>
          <a:bodyPr/>
          <a:lstStyle/>
          <a:p>
            <a:r>
              <a:rPr lang="fr-FR" dirty="0"/>
              <a:t>Inconvénient et cas d’usage pour Cassandra </a:t>
            </a:r>
          </a:p>
        </p:txBody>
      </p:sp>
      <p:sp>
        <p:nvSpPr>
          <p:cNvPr id="3" name="Espace réservé du contenu 2">
            <a:extLst>
              <a:ext uri="{FF2B5EF4-FFF2-40B4-BE49-F238E27FC236}">
                <a16:creationId xmlns:a16="http://schemas.microsoft.com/office/drawing/2014/main" id="{68F30769-D8FC-F609-E99A-16B89646BFA4}"/>
              </a:ext>
            </a:extLst>
          </p:cNvPr>
          <p:cNvSpPr>
            <a:spLocks noGrp="1"/>
          </p:cNvSpPr>
          <p:nvPr>
            <p:ph idx="1"/>
          </p:nvPr>
        </p:nvSpPr>
        <p:spPr>
          <a:xfrm>
            <a:off x="219075" y="866775"/>
            <a:ext cx="11401425" cy="4743449"/>
          </a:xfrm>
        </p:spPr>
        <p:txBody>
          <a:bodyPr>
            <a:normAutofit lnSpcReduction="10000"/>
          </a:bodyPr>
          <a:lstStyle/>
          <a:p>
            <a:r>
              <a:rPr lang="fr-FR" b="0" i="0" dirty="0">
                <a:solidFill>
                  <a:srgbClr val="000000"/>
                </a:solidFill>
                <a:effectLst/>
                <a:latin typeface="agrandirnarrow"/>
              </a:rPr>
              <a:t>Tache  de  </a:t>
            </a:r>
            <a:r>
              <a:rPr lang="fr-FR" b="0" i="0" dirty="0" err="1">
                <a:solidFill>
                  <a:srgbClr val="000000"/>
                </a:solidFill>
                <a:effectLst/>
                <a:latin typeface="agrandirnarrow"/>
              </a:rPr>
              <a:t>DataWarehousing</a:t>
            </a:r>
            <a:r>
              <a:rPr lang="fr-FR" b="0" i="0" dirty="0">
                <a:solidFill>
                  <a:srgbClr val="000000"/>
                </a:solidFill>
                <a:effectLst/>
                <a:latin typeface="agrandirnarrow"/>
              </a:rPr>
              <a:t> ou de stockage analytique n’ai  pas  sont  points forts</a:t>
            </a:r>
          </a:p>
          <a:p>
            <a:r>
              <a:rPr lang="fr-FR" b="0" i="0" dirty="0">
                <a:solidFill>
                  <a:srgbClr val="000000"/>
                </a:solidFill>
                <a:effectLst/>
                <a:latin typeface="agrandirnarrow"/>
              </a:rPr>
              <a:t>De même, Cassandra n’est </a:t>
            </a:r>
            <a:r>
              <a:rPr lang="fr-FR" b="1" i="0" dirty="0">
                <a:solidFill>
                  <a:srgbClr val="000000"/>
                </a:solidFill>
                <a:effectLst/>
                <a:latin typeface="agrandirnarrow"/>
              </a:rPr>
              <a:t>pas la meilleure solution pour analyses en temps réel.</a:t>
            </a:r>
          </a:p>
          <a:p>
            <a:pPr marL="0" indent="0">
              <a:buNone/>
            </a:pPr>
            <a:r>
              <a:rPr lang="fr-FR" b="1" i="0" dirty="0">
                <a:solidFill>
                  <a:srgbClr val="000000"/>
                </a:solidFill>
                <a:effectLst/>
                <a:latin typeface="Helvetica" panose="020B0604020202020204" pitchFamily="34" charset="0"/>
              </a:rPr>
              <a:t>Les cas d’usage</a:t>
            </a:r>
          </a:p>
          <a:p>
            <a:r>
              <a:rPr lang="fr-FR" i="0" dirty="0">
                <a:solidFill>
                  <a:srgbClr val="000000"/>
                </a:solidFill>
                <a:effectLst/>
                <a:latin typeface="Helvetica" panose="020B0604020202020204" pitchFamily="34" charset="0"/>
              </a:rPr>
              <a:t>Pour les services de messageries</a:t>
            </a:r>
            <a:r>
              <a:rPr lang="fr-FR" b="1" i="0" dirty="0">
                <a:solidFill>
                  <a:srgbClr val="000000"/>
                </a:solidFill>
                <a:effectLst/>
                <a:latin typeface="Helvetica" panose="020B0604020202020204" pitchFamily="34" charset="0"/>
              </a:rPr>
              <a:t> </a:t>
            </a:r>
            <a:r>
              <a:rPr lang="fr-FR" dirty="0">
                <a:solidFill>
                  <a:srgbClr val="000000"/>
                </a:solidFill>
                <a:latin typeface="Helvetica" panose="020B0604020202020204" pitchFamily="34" charset="0"/>
              </a:rPr>
              <a:t>sur téléphones ou web.</a:t>
            </a:r>
          </a:p>
          <a:p>
            <a:r>
              <a:rPr lang="fr-FR" b="0" i="0" dirty="0">
                <a:solidFill>
                  <a:srgbClr val="000000"/>
                </a:solidFill>
                <a:effectLst/>
                <a:latin typeface="agrandirnarrow"/>
              </a:rPr>
              <a:t> </a:t>
            </a:r>
            <a:r>
              <a:rPr lang="fr-FR" dirty="0">
                <a:solidFill>
                  <a:srgbClr val="000000"/>
                </a:solidFill>
                <a:latin typeface="Helvetica" panose="020B0604020202020204" pitchFamily="34" charset="0"/>
              </a:rPr>
              <a:t>l’Internet des Objets.</a:t>
            </a:r>
          </a:p>
          <a:p>
            <a:r>
              <a:rPr lang="fr-FR" dirty="0">
                <a:solidFill>
                  <a:srgbClr val="000000"/>
                </a:solidFill>
                <a:latin typeface="Helvetica" panose="020B0604020202020204" pitchFamily="34" charset="0"/>
              </a:rPr>
              <a:t>Dans le </a:t>
            </a:r>
            <a:r>
              <a:rPr lang="fr-FR" dirty="0" err="1">
                <a:solidFill>
                  <a:srgbClr val="000000"/>
                </a:solidFill>
                <a:latin typeface="Helvetica" panose="020B0604020202020204" pitchFamily="34" charset="0"/>
              </a:rPr>
              <a:t>retail</a:t>
            </a:r>
            <a:r>
              <a:rPr lang="fr-FR" dirty="0">
                <a:solidFill>
                  <a:srgbClr val="000000"/>
                </a:solidFill>
                <a:latin typeface="Helvetica" panose="020B0604020202020204" pitchFamily="34" charset="0"/>
              </a:rPr>
              <a:t> pour les catalogues de produits</a:t>
            </a:r>
          </a:p>
          <a:p>
            <a:r>
              <a:rPr lang="fr-FR" b="0" i="0" dirty="0">
                <a:solidFill>
                  <a:srgbClr val="000000"/>
                </a:solidFill>
                <a:effectLst/>
                <a:latin typeface="agrandirnarrow"/>
              </a:rPr>
              <a:t>Elle permet aussi de protéger durablement les paniers d’achat.</a:t>
            </a:r>
            <a:endParaRPr lang="fr-FR" dirty="0">
              <a:solidFill>
                <a:srgbClr val="000000"/>
              </a:solidFill>
              <a:latin typeface="Helvetica" panose="020B0604020202020204" pitchFamily="34" charset="0"/>
            </a:endParaRPr>
          </a:p>
          <a:p>
            <a:r>
              <a:rPr lang="fr-FR" dirty="0">
                <a:solidFill>
                  <a:srgbClr val="000000"/>
                </a:solidFill>
                <a:latin typeface="agrandirnarrow"/>
              </a:rPr>
              <a:t>Réseaux sociaux et des sites web. </a:t>
            </a:r>
          </a:p>
          <a:p>
            <a:r>
              <a:rPr lang="fr-FR" b="0" i="0" dirty="0">
                <a:solidFill>
                  <a:srgbClr val="000000"/>
                </a:solidFill>
                <a:effectLst/>
                <a:latin typeface="agrandirnarrow"/>
              </a:rPr>
              <a:t>l’analyse de données </a:t>
            </a:r>
          </a:p>
          <a:p>
            <a:r>
              <a:rPr lang="fr-FR" b="0" i="0" dirty="0">
                <a:solidFill>
                  <a:srgbClr val="000000"/>
                </a:solidFill>
                <a:effectLst/>
                <a:latin typeface="agrandirnarrow"/>
              </a:rPr>
              <a:t>moteurs de recommandation.</a:t>
            </a:r>
            <a:endParaRPr lang="fr-FR" b="0" i="0" dirty="0">
              <a:solidFill>
                <a:srgbClr val="000000"/>
              </a:solidFill>
              <a:effectLst/>
              <a:latin typeface="Helvetica" panose="020B0604020202020204" pitchFamily="34" charset="0"/>
            </a:endParaRPr>
          </a:p>
          <a:p>
            <a:endParaRPr lang="fr-FR" dirty="0"/>
          </a:p>
        </p:txBody>
      </p:sp>
      <p:pic>
        <p:nvPicPr>
          <p:cNvPr id="4" name="Picture 2" descr="Résultat d’images pour NoSQL Cassandra">
            <a:extLst>
              <a:ext uri="{FF2B5EF4-FFF2-40B4-BE49-F238E27FC236}">
                <a16:creationId xmlns:a16="http://schemas.microsoft.com/office/drawing/2014/main" id="{A6BE0EE3-BC38-2EB9-2E94-9A66F7459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0562" y="4305300"/>
            <a:ext cx="32861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55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2C6120-6E1B-7AC2-DD5B-33BBED82DDE1}"/>
              </a:ext>
            </a:extLst>
          </p:cNvPr>
          <p:cNvSpPr>
            <a:spLocks noGrp="1"/>
          </p:cNvSpPr>
          <p:nvPr>
            <p:ph type="title"/>
          </p:nvPr>
        </p:nvSpPr>
        <p:spPr>
          <a:xfrm>
            <a:off x="1051247" y="787112"/>
            <a:ext cx="9603275" cy="604543"/>
          </a:xfrm>
        </p:spPr>
        <p:txBody>
          <a:bodyPr/>
          <a:lstStyle/>
          <a:p>
            <a:r>
              <a:rPr lang="fr-FR" sz="3200" dirty="0"/>
              <a:t>Base de données </a:t>
            </a:r>
            <a:r>
              <a:rPr lang="fr-FR" sz="3200" dirty="0" err="1"/>
              <a:t>noSQL</a:t>
            </a:r>
            <a:r>
              <a:rPr lang="fr-FR" sz="3200" dirty="0"/>
              <a:t> graphe</a:t>
            </a:r>
            <a:endParaRPr lang="fr-FR" dirty="0"/>
          </a:p>
        </p:txBody>
      </p:sp>
      <p:sp>
        <p:nvSpPr>
          <p:cNvPr id="3" name="Espace réservé du contenu 2">
            <a:extLst>
              <a:ext uri="{FF2B5EF4-FFF2-40B4-BE49-F238E27FC236}">
                <a16:creationId xmlns:a16="http://schemas.microsoft.com/office/drawing/2014/main" id="{82EA5B27-AC4F-B66F-8812-5403979E05C5}"/>
              </a:ext>
            </a:extLst>
          </p:cNvPr>
          <p:cNvSpPr>
            <a:spLocks noGrp="1"/>
          </p:cNvSpPr>
          <p:nvPr>
            <p:ph idx="1"/>
          </p:nvPr>
        </p:nvSpPr>
        <p:spPr>
          <a:xfrm>
            <a:off x="219075" y="1391656"/>
            <a:ext cx="11756959" cy="5202434"/>
          </a:xfrm>
        </p:spPr>
        <p:txBody>
          <a:bodyPr>
            <a:normAutofit/>
          </a:bodyPr>
          <a:lstStyle/>
          <a:p>
            <a:r>
              <a:rPr lang="fr-FR" dirty="0">
                <a:latin typeface="+mj-lt"/>
                <a:ea typeface="+mj-ea"/>
                <a:cs typeface="+mj-cs"/>
              </a:rPr>
              <a:t>une base de données orientée graphe correspond à un système de stockage capable de fournir une adjacence entre éléments voisins : chaque voisin d'une </a:t>
            </a:r>
            <a:r>
              <a:rPr lang="fr-FR" dirty="0">
                <a:latin typeface="+mj-lt"/>
                <a:ea typeface="+mj-ea"/>
                <a:cs typeface="+mj-cs"/>
                <a:hlinkClick r:id="rId2" tooltip="Entité">
                  <a:extLst>
                    <a:ext uri="{A12FA001-AC4F-418D-AE19-62706E023703}">
                      <ahyp:hlinkClr xmlns:ahyp="http://schemas.microsoft.com/office/drawing/2018/hyperlinkcolor" val="tx"/>
                    </a:ext>
                  </a:extLst>
                </a:hlinkClick>
              </a:rPr>
              <a:t>entité</a:t>
            </a:r>
            <a:r>
              <a:rPr lang="fr-FR" dirty="0">
                <a:latin typeface="+mj-lt"/>
                <a:ea typeface="+mj-ea"/>
                <a:cs typeface="+mj-cs"/>
              </a:rPr>
              <a:t> est accessible grâce à un </a:t>
            </a:r>
            <a:r>
              <a:rPr lang="fr-FR" dirty="0">
                <a:latin typeface="+mj-lt"/>
                <a:ea typeface="+mj-ea"/>
                <a:cs typeface="+mj-cs"/>
                <a:hlinkClick r:id="rId3" tooltip="Pointeur (programmation)">
                  <a:extLst>
                    <a:ext uri="{A12FA001-AC4F-418D-AE19-62706E023703}">
                      <ahyp:hlinkClr xmlns:ahyp="http://schemas.microsoft.com/office/drawing/2018/hyperlinkcolor" val="tx"/>
                    </a:ext>
                  </a:extLst>
                </a:hlinkClick>
              </a:rPr>
              <a:t>pointeur physique</a:t>
            </a:r>
            <a:r>
              <a:rPr lang="fr-FR" dirty="0">
                <a:latin typeface="+mj-lt"/>
                <a:ea typeface="+mj-ea"/>
                <a:cs typeface="+mj-cs"/>
              </a:rPr>
              <a:t>.</a:t>
            </a:r>
          </a:p>
          <a:p>
            <a:endParaRPr lang="fr-FR" dirty="0">
              <a:latin typeface="+mj-lt"/>
              <a:ea typeface="+mj-ea"/>
              <a:cs typeface="+mj-cs"/>
            </a:endParaRPr>
          </a:p>
        </p:txBody>
      </p:sp>
      <p:pic>
        <p:nvPicPr>
          <p:cNvPr id="7170" name="Picture 2" descr="Afficher l’image source">
            <a:extLst>
              <a:ext uri="{FF2B5EF4-FFF2-40B4-BE49-F238E27FC236}">
                <a16:creationId xmlns:a16="http://schemas.microsoft.com/office/drawing/2014/main" id="{A568237D-AF35-AB3D-5A0D-B21EE3A90C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00" y="4109156"/>
            <a:ext cx="3117169" cy="105983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fficher l’image source">
            <a:extLst>
              <a:ext uri="{FF2B5EF4-FFF2-40B4-BE49-F238E27FC236}">
                <a16:creationId xmlns:a16="http://schemas.microsoft.com/office/drawing/2014/main" id="{4413597A-22EA-0ED5-680F-845834CB91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460" y="3208161"/>
            <a:ext cx="2468781" cy="83996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Résultat d’images pour Neo4j">
            <a:extLst>
              <a:ext uri="{FF2B5EF4-FFF2-40B4-BE49-F238E27FC236}">
                <a16:creationId xmlns:a16="http://schemas.microsoft.com/office/drawing/2014/main" id="{02889435-9159-E572-9AC2-7104DB3B9F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4825" y="3261431"/>
            <a:ext cx="1781175" cy="73342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Résultat d’images pour Blazegraph">
            <a:extLst>
              <a:ext uri="{FF2B5EF4-FFF2-40B4-BE49-F238E27FC236}">
                <a16:creationId xmlns:a16="http://schemas.microsoft.com/office/drawing/2014/main" id="{9417ED4D-498C-A6EA-4987-C2D5A7072E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1112" y="4379039"/>
            <a:ext cx="2768600" cy="1083365"/>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ésultat d’images pour DataStax">
            <a:extLst>
              <a:ext uri="{FF2B5EF4-FFF2-40B4-BE49-F238E27FC236}">
                <a16:creationId xmlns:a16="http://schemas.microsoft.com/office/drawing/2014/main" id="{DE94FC51-F9EB-5718-081B-EEFED54F8B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69167" y="3261431"/>
            <a:ext cx="29337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Résultat d’images pour OrientDB">
            <a:extLst>
              <a:ext uri="{FF2B5EF4-FFF2-40B4-BE49-F238E27FC236}">
                <a16:creationId xmlns:a16="http://schemas.microsoft.com/office/drawing/2014/main" id="{CA04D2BF-4A17-D0CC-E1AA-047011C241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54515" y="4314955"/>
            <a:ext cx="2300007" cy="121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266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4C7427-2BFF-2668-0850-549D9B4A36C4}"/>
              </a:ext>
            </a:extLst>
          </p:cNvPr>
          <p:cNvSpPr>
            <a:spLocks noGrp="1"/>
          </p:cNvSpPr>
          <p:nvPr>
            <p:ph type="title"/>
          </p:nvPr>
        </p:nvSpPr>
        <p:spPr>
          <a:xfrm>
            <a:off x="352426" y="180975"/>
            <a:ext cx="10523994" cy="1049235"/>
          </a:xfrm>
        </p:spPr>
        <p:txBody>
          <a:bodyPr/>
          <a:lstStyle/>
          <a:p>
            <a:r>
              <a:rPr lang="fr-FR" dirty="0"/>
              <a:t>La base de données NEO4j</a:t>
            </a:r>
          </a:p>
        </p:txBody>
      </p:sp>
      <p:sp>
        <p:nvSpPr>
          <p:cNvPr id="3" name="Espace réservé du contenu 2">
            <a:extLst>
              <a:ext uri="{FF2B5EF4-FFF2-40B4-BE49-F238E27FC236}">
                <a16:creationId xmlns:a16="http://schemas.microsoft.com/office/drawing/2014/main" id="{89758C2D-4FC6-03F7-7DF6-85F2939DDC58}"/>
              </a:ext>
            </a:extLst>
          </p:cNvPr>
          <p:cNvSpPr>
            <a:spLocks noGrp="1"/>
          </p:cNvSpPr>
          <p:nvPr>
            <p:ph idx="1"/>
          </p:nvPr>
        </p:nvSpPr>
        <p:spPr>
          <a:xfrm>
            <a:off x="209552" y="1057274"/>
            <a:ext cx="10523994" cy="4504320"/>
          </a:xfrm>
        </p:spPr>
        <p:txBody>
          <a:bodyPr/>
          <a:lstStyle/>
          <a:p>
            <a:r>
              <a:rPr lang="fr-FR" dirty="0">
                <a:solidFill>
                  <a:srgbClr val="202122"/>
                </a:solidFill>
                <a:latin typeface="Arial" panose="020B0604020202020204" pitchFamily="34" charset="0"/>
                <a:cs typeface="Arial" panose="020B0604020202020204" pitchFamily="34" charset="0"/>
              </a:rPr>
              <a:t>La base de données est  open source basé  sur les graphes.</a:t>
            </a:r>
          </a:p>
          <a:p>
            <a:r>
              <a:rPr lang="fr-FR" dirty="0"/>
              <a:t> </a:t>
            </a:r>
            <a:r>
              <a:rPr lang="fr-FR" dirty="0">
                <a:latin typeface="Arial" panose="020B0604020202020204" pitchFamily="34" charset="0"/>
                <a:cs typeface="Arial" panose="020B0604020202020204" pitchFamily="34" charset="0"/>
              </a:rPr>
              <a:t>développé </a:t>
            </a:r>
            <a:r>
              <a:rPr lang="fr-FR" b="0" i="0" dirty="0">
                <a:solidFill>
                  <a:srgbClr val="202122"/>
                </a:solidFill>
                <a:effectLst/>
                <a:latin typeface="Arial" panose="020B0604020202020204" pitchFamily="34" charset="0"/>
                <a:cs typeface="Arial" panose="020B0604020202020204" pitchFamily="34" charset="0"/>
              </a:rPr>
              <a:t>par la société </a:t>
            </a:r>
            <a:r>
              <a:rPr lang="fr-FR" b="0" i="0" dirty="0" err="1">
                <a:solidFill>
                  <a:srgbClr val="202122"/>
                </a:solidFill>
                <a:effectLst/>
                <a:latin typeface="Arial" panose="020B0604020202020204" pitchFamily="34" charset="0"/>
                <a:cs typeface="Arial" panose="020B0604020202020204" pitchFamily="34" charset="0"/>
              </a:rPr>
              <a:t>suédo</a:t>
            </a:r>
            <a:r>
              <a:rPr lang="fr-FR" b="0" i="0" dirty="0">
                <a:solidFill>
                  <a:srgbClr val="202122"/>
                </a:solidFill>
                <a:effectLst/>
                <a:latin typeface="Arial" panose="020B0604020202020204" pitchFamily="34" charset="0"/>
                <a:cs typeface="Arial" panose="020B0604020202020204" pitchFamily="34" charset="0"/>
              </a:rPr>
              <a:t>-américaine </a:t>
            </a:r>
            <a:r>
              <a:rPr lang="fr-FR" b="0" i="0" dirty="0" err="1">
                <a:solidFill>
                  <a:srgbClr val="202122"/>
                </a:solidFill>
                <a:effectLst/>
                <a:latin typeface="Arial" panose="020B0604020202020204" pitchFamily="34" charset="0"/>
                <a:cs typeface="Arial" panose="020B0604020202020204" pitchFamily="34" charset="0"/>
              </a:rPr>
              <a:t>Neo</a:t>
            </a:r>
            <a:r>
              <a:rPr lang="fr-FR" b="0" i="0" dirty="0">
                <a:solidFill>
                  <a:srgbClr val="202122"/>
                </a:solidFill>
                <a:effectLst/>
                <a:latin typeface="Arial" panose="020B0604020202020204" pitchFamily="34" charset="0"/>
                <a:cs typeface="Arial" panose="020B0604020202020204" pitchFamily="34" charset="0"/>
              </a:rPr>
              <a:t> </a:t>
            </a:r>
            <a:r>
              <a:rPr lang="fr-FR" b="0" i="0" dirty="0" err="1">
                <a:solidFill>
                  <a:srgbClr val="202122"/>
                </a:solidFill>
                <a:effectLst/>
                <a:latin typeface="Arial" panose="020B0604020202020204" pitchFamily="34" charset="0"/>
                <a:cs typeface="Arial" panose="020B0604020202020204" pitchFamily="34" charset="0"/>
              </a:rPr>
              <a:t>technology</a:t>
            </a:r>
            <a:r>
              <a:rPr lang="fr-FR" b="0" i="0" dirty="0">
                <a:solidFill>
                  <a:srgbClr val="202122"/>
                </a:solidFill>
                <a:effectLst/>
                <a:latin typeface="Arial" panose="020B0604020202020204" pitchFamily="34" charset="0"/>
                <a:cs typeface="Arial" panose="020B0604020202020204" pitchFamily="34" charset="0"/>
              </a:rPr>
              <a:t>. </a:t>
            </a:r>
          </a:p>
          <a:p>
            <a:r>
              <a:rPr lang="fr-FR" dirty="0">
                <a:solidFill>
                  <a:srgbClr val="202122"/>
                </a:solidFill>
                <a:latin typeface="Arial" panose="020B0604020202020204" pitchFamily="34" charset="0"/>
                <a:cs typeface="Arial" panose="020B0604020202020204" pitchFamily="34" charset="0"/>
              </a:rPr>
              <a:t>La  base de données à été  développé en 2000.</a:t>
            </a:r>
          </a:p>
          <a:p>
            <a:r>
              <a:rPr lang="fr-FR" dirty="0">
                <a:solidFill>
                  <a:srgbClr val="202122"/>
                </a:solidFill>
                <a:latin typeface="Arial" panose="020B0604020202020204" pitchFamily="34" charset="0"/>
                <a:cs typeface="Arial" panose="020B0604020202020204" pitchFamily="34" charset="0"/>
              </a:rPr>
              <a:t> </a:t>
            </a:r>
            <a:r>
              <a:rPr lang="fr-FR" b="0" i="0" dirty="0">
                <a:solidFill>
                  <a:srgbClr val="202122"/>
                </a:solidFill>
                <a:effectLst/>
                <a:latin typeface="Arial" panose="020B0604020202020204" pitchFamily="34" charset="0"/>
              </a:rPr>
              <a:t>Neo4j permet de représenter les données en tant que nœuds reliés par un ensemble d'arcs, ces objets possédant leurs propres propriétés.</a:t>
            </a:r>
            <a:endParaRPr lang="fr-FR" b="0" i="0" dirty="0">
              <a:solidFill>
                <a:srgbClr val="202122"/>
              </a:solidFill>
              <a:effectLst/>
              <a:latin typeface="Arial" panose="020B0604020202020204" pitchFamily="34" charset="0"/>
              <a:cs typeface="Arial" panose="020B0604020202020204" pitchFamily="34" charset="0"/>
            </a:endParaRPr>
          </a:p>
          <a:p>
            <a:r>
              <a:rPr lang="fr-FR" dirty="0">
                <a:solidFill>
                  <a:srgbClr val="202122"/>
                </a:solidFill>
                <a:latin typeface="Arial" panose="020B0604020202020204" pitchFamily="34" charset="0"/>
                <a:cs typeface="Arial" panose="020B0604020202020204" pitchFamily="34" charset="0"/>
              </a:rPr>
              <a:t> </a:t>
            </a:r>
            <a:r>
              <a:rPr lang="fr-FR" b="0" i="0" dirty="0">
                <a:solidFill>
                  <a:srgbClr val="202122"/>
                </a:solidFill>
                <a:effectLst/>
                <a:latin typeface="Arial" panose="020B0604020202020204" pitchFamily="34" charset="0"/>
              </a:rPr>
              <a:t>utilisent le langage de requête </a:t>
            </a:r>
            <a:r>
              <a:rPr lang="fr-FR" dirty="0" err="1">
                <a:solidFill>
                  <a:srgbClr val="202122"/>
                </a:solidFill>
                <a:latin typeface="Arial" panose="020B0604020202020204" pitchFamily="34" charset="0"/>
                <a:hlinkClick r:id="rId2">
                  <a:extLst>
                    <a:ext uri="{A12FA001-AC4F-418D-AE19-62706E023703}">
                      <ahyp:hlinkClr xmlns:ahyp="http://schemas.microsoft.com/office/drawing/2018/hyperlinkcolor" val="tx"/>
                    </a:ext>
                  </a:extLst>
                </a:hlinkClick>
              </a:rPr>
              <a:t>Cypher</a:t>
            </a:r>
            <a:endParaRPr lang="fr-FR" dirty="0">
              <a:solidFill>
                <a:srgbClr val="202122"/>
              </a:solidFill>
              <a:latin typeface="Arial" panose="020B0604020202020204" pitchFamily="34" charset="0"/>
            </a:endParaRPr>
          </a:p>
          <a:p>
            <a:r>
              <a:rPr lang="fr-FR" b="0" i="0" dirty="0">
                <a:solidFill>
                  <a:srgbClr val="202122"/>
                </a:solidFill>
                <a:effectLst/>
                <a:latin typeface="Arial" panose="020B0604020202020204" pitchFamily="34" charset="0"/>
              </a:rPr>
              <a:t>Les bases de données de graphes sont des outils puissants pour répondre à des requêtes faisant intervenir des relations entre objets.</a:t>
            </a:r>
            <a:endParaRPr lang="fr-FR" dirty="0">
              <a:solidFill>
                <a:srgbClr val="202122"/>
              </a:solidFill>
              <a:latin typeface="Arial" panose="020B0604020202020204" pitchFamily="34" charset="0"/>
            </a:endParaRPr>
          </a:p>
        </p:txBody>
      </p:sp>
      <p:pic>
        <p:nvPicPr>
          <p:cNvPr id="15362" name="Picture 2">
            <a:extLst>
              <a:ext uri="{FF2B5EF4-FFF2-40B4-BE49-F238E27FC236}">
                <a16:creationId xmlns:a16="http://schemas.microsoft.com/office/drawing/2014/main" id="{3FBD9998-70B8-F9EE-0533-3215C4104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5796" y="4771019"/>
            <a:ext cx="209550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6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0E58D3-509F-FEF7-5684-BF1B6A5FCD94}"/>
              </a:ext>
            </a:extLst>
          </p:cNvPr>
          <p:cNvSpPr>
            <a:spLocks noGrp="1"/>
          </p:cNvSpPr>
          <p:nvPr>
            <p:ph type="title"/>
          </p:nvPr>
        </p:nvSpPr>
        <p:spPr>
          <a:xfrm>
            <a:off x="257175" y="134174"/>
            <a:ext cx="10495420" cy="1049235"/>
          </a:xfrm>
        </p:spPr>
        <p:txBody>
          <a:bodyPr/>
          <a:lstStyle/>
          <a:p>
            <a:r>
              <a:rPr lang="fr-FR" b="1" i="0" dirty="0">
                <a:solidFill>
                  <a:srgbClr val="000000"/>
                </a:solidFill>
                <a:effectLst/>
                <a:latin typeface="Arial" panose="020B0604020202020204" pitchFamily="34" charset="0"/>
              </a:rPr>
              <a:t>Exemples d'usages de Neo4j</a:t>
            </a:r>
            <a:br>
              <a:rPr lang="fr-FR" b="1" i="0" dirty="0">
                <a:solidFill>
                  <a:srgbClr val="000000"/>
                </a:solidFill>
                <a:effectLst/>
                <a:latin typeface="Arial" panose="020B0604020202020204" pitchFamily="34" charset="0"/>
              </a:rPr>
            </a:br>
            <a:endParaRPr lang="fr-FR" dirty="0"/>
          </a:p>
        </p:txBody>
      </p:sp>
      <p:sp>
        <p:nvSpPr>
          <p:cNvPr id="3" name="Espace réservé du contenu 2">
            <a:extLst>
              <a:ext uri="{FF2B5EF4-FFF2-40B4-BE49-F238E27FC236}">
                <a16:creationId xmlns:a16="http://schemas.microsoft.com/office/drawing/2014/main" id="{B8071082-BEE9-C4C1-E188-700FAFC63435}"/>
              </a:ext>
            </a:extLst>
          </p:cNvPr>
          <p:cNvSpPr>
            <a:spLocks noGrp="1"/>
          </p:cNvSpPr>
          <p:nvPr>
            <p:ph idx="1"/>
          </p:nvPr>
        </p:nvSpPr>
        <p:spPr>
          <a:xfrm>
            <a:off x="85725" y="800099"/>
            <a:ext cx="12020550" cy="4981576"/>
          </a:xfrm>
        </p:spPr>
        <p:txBody>
          <a:bodyPr>
            <a:normAutofit fontScale="92500" lnSpcReduction="10000"/>
          </a:bodyPr>
          <a:lstStyle/>
          <a:p>
            <a:pPr algn="l">
              <a:buFont typeface="Arial" panose="020B0604020202020204" pitchFamily="34" charset="0"/>
              <a:buChar char="•"/>
            </a:pPr>
            <a:r>
              <a:rPr lang="fr-FR" b="0" i="0" dirty="0">
                <a:solidFill>
                  <a:srgbClr val="202122"/>
                </a:solidFill>
                <a:effectLst/>
                <a:latin typeface="Arial" panose="020B0604020202020204" pitchFamily="34" charset="0"/>
              </a:rPr>
              <a:t>Gestion de réseau/analyse d’impact : avoir la main sur son système et identifier en temps réel le client affecté par une maintenance ou une panne </a:t>
            </a:r>
          </a:p>
          <a:p>
            <a:pPr algn="l">
              <a:buFont typeface="Arial" panose="020B0604020202020204" pitchFamily="34" charset="0"/>
              <a:buChar char="•"/>
            </a:pPr>
            <a:r>
              <a:rPr lang="fr-FR" b="0" i="0" dirty="0">
                <a:solidFill>
                  <a:srgbClr val="202122"/>
                </a:solidFill>
                <a:effectLst/>
                <a:latin typeface="Arial" panose="020B0604020202020204" pitchFamily="34" charset="0"/>
              </a:rPr>
              <a:t>Logistique : calculer le meilleur chemin pour livrer un client </a:t>
            </a:r>
          </a:p>
          <a:p>
            <a:pPr algn="l">
              <a:buFont typeface="Arial" panose="020B0604020202020204" pitchFamily="34" charset="0"/>
              <a:buChar char="•"/>
            </a:pPr>
            <a:r>
              <a:rPr lang="fr-FR" b="0" i="0" dirty="0">
                <a:solidFill>
                  <a:srgbClr val="202122"/>
                </a:solidFill>
                <a:effectLst/>
                <a:latin typeface="Arial" panose="020B0604020202020204" pitchFamily="34" charset="0"/>
              </a:rPr>
              <a:t>Social, collaboration : rechercher très facilement qui sont les amis de mes amis </a:t>
            </a:r>
          </a:p>
          <a:p>
            <a:pPr algn="l">
              <a:buFont typeface="Arial" panose="020B0604020202020204" pitchFamily="34" charset="0"/>
              <a:buChar char="•"/>
            </a:pPr>
            <a:r>
              <a:rPr lang="fr-FR" b="0" i="0" dirty="0">
                <a:solidFill>
                  <a:srgbClr val="202122"/>
                </a:solidFill>
                <a:effectLst/>
                <a:latin typeface="Arial" panose="020B0604020202020204" pitchFamily="34" charset="0"/>
              </a:rPr>
              <a:t>Recommandation : définir en temps réel la liste des produits achetés par mes amis que je n’ai pas moi même achetés </a:t>
            </a:r>
          </a:p>
          <a:p>
            <a:pPr algn="l">
              <a:buFont typeface="Arial" panose="020B0604020202020204" pitchFamily="34" charset="0"/>
              <a:buChar char="•"/>
            </a:pPr>
            <a:r>
              <a:rPr lang="fr-FR" b="0" i="0" dirty="0">
                <a:solidFill>
                  <a:srgbClr val="202122"/>
                </a:solidFill>
                <a:effectLst/>
                <a:latin typeface="Arial" panose="020B0604020202020204" pitchFamily="34" charset="0"/>
              </a:rPr>
              <a:t>Gestion de configuration : construction d’un référentiel standardisé performant et sans redondance pour vos données critiques hiérarchisées : hiérarchie d’entreprise et de produit</a:t>
            </a:r>
          </a:p>
          <a:p>
            <a:pPr algn="l">
              <a:buFont typeface="Arial" panose="020B0604020202020204" pitchFamily="34" charset="0"/>
              <a:buChar char="•"/>
            </a:pPr>
            <a:r>
              <a:rPr lang="fr-FR" b="0" i="0" dirty="0">
                <a:solidFill>
                  <a:srgbClr val="202122"/>
                </a:solidFill>
                <a:effectLst/>
                <a:latin typeface="Arial" panose="020B0604020202020204" pitchFamily="34" charset="0"/>
              </a:rPr>
              <a:t>Droits d’accès : gestion des groupes, utilisateurs et droits rapidement et sans redondance</a:t>
            </a:r>
          </a:p>
          <a:p>
            <a:pPr algn="l">
              <a:buFont typeface="Arial" panose="020B0604020202020204" pitchFamily="34" charset="0"/>
              <a:buChar char="•"/>
            </a:pPr>
            <a:r>
              <a:rPr lang="fr-FR" b="0" i="0" dirty="0" err="1">
                <a:solidFill>
                  <a:srgbClr val="202122"/>
                </a:solidFill>
                <a:effectLst/>
                <a:latin typeface="Arial" panose="020B0604020202020204" pitchFamily="34" charset="0"/>
              </a:rPr>
              <a:t>Géo-Spatial</a:t>
            </a:r>
            <a:r>
              <a:rPr lang="fr-FR" b="0" i="0" dirty="0">
                <a:solidFill>
                  <a:srgbClr val="202122"/>
                </a:solidFill>
                <a:effectLst/>
                <a:latin typeface="Arial" panose="020B0604020202020204" pitchFamily="34" charset="0"/>
              </a:rPr>
              <a:t> : modélisation d’une carte routière et calculs d’itinéraires </a:t>
            </a:r>
          </a:p>
          <a:p>
            <a:pPr algn="l">
              <a:buFont typeface="Arial" panose="020B0604020202020204" pitchFamily="34" charset="0"/>
              <a:buChar char="•"/>
            </a:pPr>
            <a:r>
              <a:rPr lang="fr-FR" b="0" i="0" dirty="0">
                <a:solidFill>
                  <a:srgbClr val="202122"/>
                </a:solidFill>
                <a:effectLst/>
                <a:latin typeface="Arial" panose="020B0604020202020204" pitchFamily="34" charset="0"/>
              </a:rPr>
              <a:t>Biologie, interactions moléculaires : réduire les risques d’effets secondaires des médicaments en calculant en temps réel les interactions entre une protéine et une future molécule.</a:t>
            </a:r>
          </a:p>
          <a:p>
            <a:endParaRPr lang="fr-FR" dirty="0"/>
          </a:p>
        </p:txBody>
      </p:sp>
      <p:pic>
        <p:nvPicPr>
          <p:cNvPr id="4" name="Picture 2">
            <a:extLst>
              <a:ext uri="{FF2B5EF4-FFF2-40B4-BE49-F238E27FC236}">
                <a16:creationId xmlns:a16="http://schemas.microsoft.com/office/drawing/2014/main" id="{38631C85-EAEB-D4F4-D1AD-8EDD3C702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8571" y="5123444"/>
            <a:ext cx="209550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461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F065C6-F188-5ABF-12B1-E5AD6C7B3FED}"/>
              </a:ext>
            </a:extLst>
          </p:cNvPr>
          <p:cNvSpPr>
            <a:spLocks noGrp="1"/>
          </p:cNvSpPr>
          <p:nvPr>
            <p:ph type="title"/>
          </p:nvPr>
        </p:nvSpPr>
        <p:spPr>
          <a:xfrm>
            <a:off x="638174" y="771526"/>
            <a:ext cx="10095371" cy="438149"/>
          </a:xfrm>
        </p:spPr>
        <p:txBody>
          <a:bodyPr>
            <a:normAutofit fontScale="90000"/>
          </a:bodyPr>
          <a:lstStyle/>
          <a:p>
            <a:r>
              <a:rPr lang="fr-FR" b="0" i="0" dirty="0">
                <a:solidFill>
                  <a:srgbClr val="000000"/>
                </a:solidFill>
                <a:effectLst/>
                <a:latin typeface="Linux Libertine"/>
              </a:rPr>
              <a:t>Points forts de Neo4j</a:t>
            </a:r>
            <a:br>
              <a:rPr lang="fr-FR" b="0" i="0" dirty="0">
                <a:solidFill>
                  <a:srgbClr val="000000"/>
                </a:solidFill>
                <a:effectLst/>
                <a:latin typeface="Linux Libertine"/>
              </a:rPr>
            </a:br>
            <a:endParaRPr lang="fr-FR" dirty="0"/>
          </a:p>
        </p:txBody>
      </p:sp>
      <p:sp>
        <p:nvSpPr>
          <p:cNvPr id="3" name="Espace réservé du contenu 2">
            <a:extLst>
              <a:ext uri="{FF2B5EF4-FFF2-40B4-BE49-F238E27FC236}">
                <a16:creationId xmlns:a16="http://schemas.microsoft.com/office/drawing/2014/main" id="{E7ED6236-8A3F-E64E-6DBE-966BA393B9B1}"/>
              </a:ext>
            </a:extLst>
          </p:cNvPr>
          <p:cNvSpPr>
            <a:spLocks noGrp="1"/>
          </p:cNvSpPr>
          <p:nvPr>
            <p:ph idx="1"/>
          </p:nvPr>
        </p:nvSpPr>
        <p:spPr>
          <a:xfrm>
            <a:off x="152400" y="1333500"/>
            <a:ext cx="10581145" cy="4132845"/>
          </a:xfrm>
        </p:spPr>
        <p:txBody>
          <a:bodyPr/>
          <a:lstStyle/>
          <a:p>
            <a:r>
              <a:rPr lang="fr-FR" sz="3600" b="1" i="0" dirty="0">
                <a:solidFill>
                  <a:srgbClr val="000000"/>
                </a:solidFill>
                <a:effectLst/>
                <a:latin typeface="Arial" panose="020B0604020202020204" pitchFamily="34" charset="0"/>
              </a:rPr>
              <a:t>Des requêtes haute performance</a:t>
            </a:r>
          </a:p>
          <a:p>
            <a:r>
              <a:rPr lang="fr-FR" sz="3600" b="1" i="0" dirty="0">
                <a:solidFill>
                  <a:srgbClr val="000000"/>
                </a:solidFill>
                <a:effectLst/>
                <a:latin typeface="Arial" panose="020B0604020202020204" pitchFamily="34" charset="0"/>
              </a:rPr>
              <a:t>Des projets livrés plus rapidement</a:t>
            </a:r>
          </a:p>
          <a:p>
            <a:r>
              <a:rPr lang="fr-FR" sz="3600" b="1" i="0" dirty="0">
                <a:solidFill>
                  <a:srgbClr val="000000"/>
                </a:solidFill>
                <a:effectLst/>
                <a:latin typeface="Arial" panose="020B0604020202020204" pitchFamily="34" charset="0"/>
              </a:rPr>
              <a:t>La découverte de nouveaux cas d’usage</a:t>
            </a:r>
          </a:p>
          <a:p>
            <a:endParaRPr lang="fr-FR" b="1" i="0" dirty="0">
              <a:solidFill>
                <a:srgbClr val="000000"/>
              </a:solidFill>
              <a:effectLst/>
              <a:latin typeface="Arial" panose="020B0604020202020204" pitchFamily="34" charset="0"/>
            </a:endParaRPr>
          </a:p>
          <a:p>
            <a:endParaRPr lang="fr-FR" dirty="0"/>
          </a:p>
        </p:txBody>
      </p:sp>
      <p:pic>
        <p:nvPicPr>
          <p:cNvPr id="4" name="Picture 2">
            <a:extLst>
              <a:ext uri="{FF2B5EF4-FFF2-40B4-BE49-F238E27FC236}">
                <a16:creationId xmlns:a16="http://schemas.microsoft.com/office/drawing/2014/main" id="{6C689E04-3F0B-46B4-03AE-37ABAE8D7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2821" y="4913894"/>
            <a:ext cx="209550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5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BBD5C5-15AD-3DFC-37D8-EDE04D2396F2}"/>
              </a:ext>
            </a:extLst>
          </p:cNvPr>
          <p:cNvSpPr>
            <a:spLocks noGrp="1"/>
          </p:cNvSpPr>
          <p:nvPr>
            <p:ph type="title"/>
          </p:nvPr>
        </p:nvSpPr>
        <p:spPr>
          <a:xfrm>
            <a:off x="1129166" y="953336"/>
            <a:ext cx="9607661" cy="620283"/>
          </a:xfrm>
        </p:spPr>
        <p:txBody>
          <a:bodyPr/>
          <a:lstStyle/>
          <a:p>
            <a:r>
              <a:rPr lang="fr-FR" dirty="0"/>
              <a:t>Les  différents  types  de  données</a:t>
            </a:r>
          </a:p>
        </p:txBody>
      </p:sp>
      <p:sp>
        <p:nvSpPr>
          <p:cNvPr id="3" name="Espace réservé du texte 2">
            <a:extLst>
              <a:ext uri="{FF2B5EF4-FFF2-40B4-BE49-F238E27FC236}">
                <a16:creationId xmlns:a16="http://schemas.microsoft.com/office/drawing/2014/main" id="{9966CAE0-240A-4DB3-4821-41E308D57DB3}"/>
              </a:ext>
            </a:extLst>
          </p:cNvPr>
          <p:cNvSpPr>
            <a:spLocks noGrp="1"/>
          </p:cNvSpPr>
          <p:nvPr>
            <p:ph type="body" idx="1"/>
          </p:nvPr>
        </p:nvSpPr>
        <p:spPr>
          <a:xfrm>
            <a:off x="1129166" y="1616540"/>
            <a:ext cx="4645152" cy="233525"/>
          </a:xfrm>
        </p:spPr>
        <p:txBody>
          <a:bodyPr>
            <a:normAutofit fontScale="40000" lnSpcReduction="20000"/>
          </a:bodyPr>
          <a:lstStyle/>
          <a:p>
            <a:endParaRPr lang="fr-FR" dirty="0"/>
          </a:p>
        </p:txBody>
      </p:sp>
      <p:sp>
        <p:nvSpPr>
          <p:cNvPr id="4" name="Espace réservé du contenu 3">
            <a:extLst>
              <a:ext uri="{FF2B5EF4-FFF2-40B4-BE49-F238E27FC236}">
                <a16:creationId xmlns:a16="http://schemas.microsoft.com/office/drawing/2014/main" id="{C7D1316B-9AF2-74FA-97B9-DD2D1B362678}"/>
              </a:ext>
            </a:extLst>
          </p:cNvPr>
          <p:cNvSpPr>
            <a:spLocks noGrp="1"/>
          </p:cNvSpPr>
          <p:nvPr>
            <p:ph sz="half" idx="2"/>
          </p:nvPr>
        </p:nvSpPr>
        <p:spPr>
          <a:xfrm>
            <a:off x="430063" y="1187793"/>
            <a:ext cx="5540553" cy="4981047"/>
          </a:xfrm>
        </p:spPr>
        <p:txBody>
          <a:bodyPr>
            <a:normAutofit fontScale="92500" lnSpcReduction="20000"/>
          </a:bodyPr>
          <a:lstStyle/>
          <a:p>
            <a:endParaRPr lang="fr-FR" b="1" dirty="0"/>
          </a:p>
          <a:p>
            <a:r>
              <a:rPr lang="fr-FR" b="1" dirty="0"/>
              <a:t>Les  données Relationnelle </a:t>
            </a:r>
          </a:p>
          <a:p>
            <a:r>
              <a:rPr lang="fr-FR" dirty="0"/>
              <a:t>MySQL                    </a:t>
            </a:r>
          </a:p>
          <a:p>
            <a:r>
              <a:rPr lang="fr-FR" dirty="0">
                <a:hlinkClick r:id="rId2">
                  <a:extLst>
                    <a:ext uri="{A12FA001-AC4F-418D-AE19-62706E023703}">
                      <ahyp:hlinkClr xmlns:ahyp="http://schemas.microsoft.com/office/drawing/2018/hyperlinkcolor" val="tx"/>
                    </a:ext>
                  </a:extLst>
                </a:hlinkClick>
              </a:rPr>
              <a:t>SQLite</a:t>
            </a:r>
            <a:endParaRPr lang="fr-FR" dirty="0"/>
          </a:p>
          <a:p>
            <a:r>
              <a:rPr lang="fr-FR" dirty="0" err="1"/>
              <a:t>MariaDB</a:t>
            </a:r>
            <a:endParaRPr lang="fr-FR" dirty="0"/>
          </a:p>
          <a:p>
            <a:r>
              <a:rPr lang="fr-FR" dirty="0"/>
              <a:t> </a:t>
            </a:r>
            <a:r>
              <a:rPr lang="fr-FR" b="0" i="0" dirty="0">
                <a:solidFill>
                  <a:srgbClr val="000000"/>
                </a:solidFill>
                <a:effectLst/>
                <a:latin typeface="Linux Libertine"/>
              </a:rPr>
              <a:t>Firebird</a:t>
            </a:r>
          </a:p>
          <a:p>
            <a:r>
              <a:rPr lang="fr-FR" dirty="0">
                <a:solidFill>
                  <a:srgbClr val="000000"/>
                </a:solidFill>
                <a:latin typeface="Linux Libertine"/>
              </a:rPr>
              <a:t>Microsoft </a:t>
            </a:r>
            <a:r>
              <a:rPr lang="fr-FR" dirty="0" err="1">
                <a:solidFill>
                  <a:srgbClr val="000000"/>
                </a:solidFill>
                <a:latin typeface="Linux Libertine"/>
              </a:rPr>
              <a:t>SQLserver</a:t>
            </a:r>
            <a:endParaRPr lang="fr-FR" dirty="0">
              <a:solidFill>
                <a:srgbClr val="000000"/>
              </a:solidFill>
              <a:latin typeface="Linux Libertine"/>
            </a:endParaRPr>
          </a:p>
          <a:p>
            <a:r>
              <a:rPr lang="fr-FR" dirty="0">
                <a:solidFill>
                  <a:srgbClr val="000000"/>
                </a:solidFill>
                <a:latin typeface="Linux Libertine"/>
              </a:rPr>
              <a:t>Oracle  </a:t>
            </a:r>
            <a:r>
              <a:rPr lang="fr-FR" dirty="0" err="1">
                <a:solidFill>
                  <a:srgbClr val="000000"/>
                </a:solidFill>
                <a:latin typeface="Linux Libertine"/>
              </a:rPr>
              <a:t>Database</a:t>
            </a:r>
            <a:endParaRPr lang="fr-FR" dirty="0">
              <a:solidFill>
                <a:srgbClr val="000000"/>
              </a:solidFill>
              <a:latin typeface="Linux Libertine"/>
            </a:endParaRPr>
          </a:p>
          <a:p>
            <a:r>
              <a:rPr lang="fr-FR" dirty="0" err="1">
                <a:solidFill>
                  <a:srgbClr val="000000"/>
                </a:solidFill>
                <a:latin typeface="Linux Libertine"/>
              </a:rPr>
              <a:t>PostgresSQL</a:t>
            </a:r>
            <a:endParaRPr lang="fr-FR" dirty="0">
              <a:solidFill>
                <a:srgbClr val="000000"/>
              </a:solidFill>
              <a:latin typeface="Linux Libertine"/>
            </a:endParaRPr>
          </a:p>
          <a:p>
            <a:r>
              <a:rPr lang="fr-FR" dirty="0">
                <a:solidFill>
                  <a:srgbClr val="000000"/>
                </a:solidFill>
                <a:latin typeface="Linux Libertine"/>
              </a:rPr>
              <a:t>Informix</a:t>
            </a:r>
          </a:p>
          <a:p>
            <a:r>
              <a:rPr lang="fr-FR" dirty="0">
                <a:solidFill>
                  <a:srgbClr val="000000"/>
                </a:solidFill>
                <a:latin typeface="Linux Libertine"/>
              </a:rPr>
              <a:t> </a:t>
            </a:r>
            <a:r>
              <a:rPr lang="fr-FR" dirty="0" err="1">
                <a:solidFill>
                  <a:srgbClr val="000000"/>
                </a:solidFill>
                <a:latin typeface="Linux Libertine"/>
              </a:rPr>
              <a:t>HyperSQL</a:t>
            </a:r>
            <a:endParaRPr lang="fr-FR" dirty="0">
              <a:solidFill>
                <a:srgbClr val="000000"/>
              </a:solidFill>
              <a:latin typeface="Linux Libertine"/>
            </a:endParaRPr>
          </a:p>
          <a:p>
            <a:r>
              <a:rPr lang="fr-FR" b="0" i="0" dirty="0">
                <a:solidFill>
                  <a:srgbClr val="000000"/>
                </a:solidFill>
                <a:effectLst/>
                <a:latin typeface="Linux Libertine"/>
              </a:rPr>
              <a:t>IBM Db2</a:t>
            </a:r>
          </a:p>
          <a:p>
            <a:endParaRPr lang="fr-FR" dirty="0">
              <a:solidFill>
                <a:srgbClr val="000000"/>
              </a:solidFill>
              <a:latin typeface="Linux Libertine"/>
            </a:endParaRPr>
          </a:p>
        </p:txBody>
      </p:sp>
      <p:sp>
        <p:nvSpPr>
          <p:cNvPr id="8" name="Espace réservé du texte 7">
            <a:extLst>
              <a:ext uri="{FF2B5EF4-FFF2-40B4-BE49-F238E27FC236}">
                <a16:creationId xmlns:a16="http://schemas.microsoft.com/office/drawing/2014/main" id="{492B82AB-F253-EFC8-6CAB-96F595953F3B}"/>
              </a:ext>
            </a:extLst>
          </p:cNvPr>
          <p:cNvSpPr>
            <a:spLocks noGrp="1"/>
          </p:cNvSpPr>
          <p:nvPr>
            <p:ph type="body" sz="quarter" idx="3"/>
          </p:nvPr>
        </p:nvSpPr>
        <p:spPr>
          <a:xfrm>
            <a:off x="6011158" y="1047828"/>
            <a:ext cx="4645152" cy="802237"/>
          </a:xfrm>
        </p:spPr>
        <p:txBody>
          <a:bodyPr/>
          <a:lstStyle/>
          <a:p>
            <a:r>
              <a:rPr lang="fr-FR" sz="2000" b="1" dirty="0">
                <a:solidFill>
                  <a:schemeClr val="tx1"/>
                </a:solidFill>
              </a:rPr>
              <a:t>Big  data</a:t>
            </a:r>
          </a:p>
        </p:txBody>
      </p:sp>
      <p:pic>
        <p:nvPicPr>
          <p:cNvPr id="2050" name="Picture 2" descr="Résultat d’images pour systemes de  gestion  de  base de  données  relationnelle">
            <a:extLst>
              <a:ext uri="{FF2B5EF4-FFF2-40B4-BE49-F238E27FC236}">
                <a16:creationId xmlns:a16="http://schemas.microsoft.com/office/drawing/2014/main" id="{04011B26-410E-55BC-48FD-11AB7077C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943" y="4451167"/>
            <a:ext cx="3170101" cy="1580585"/>
          </a:xfrm>
          <a:prstGeom prst="rect">
            <a:avLst/>
          </a:prstGeom>
          <a:noFill/>
          <a:extLst>
            <a:ext uri="{909E8E84-426E-40DD-AFC4-6F175D3DCCD1}">
              <a14:hiddenFill xmlns:a14="http://schemas.microsoft.com/office/drawing/2010/main">
                <a:solidFill>
                  <a:srgbClr val="FFFFFF"/>
                </a:solidFill>
              </a14:hiddenFill>
            </a:ext>
          </a:extLst>
        </p:spPr>
      </p:pic>
      <p:sp>
        <p:nvSpPr>
          <p:cNvPr id="13" name="Espace réservé du contenu 12">
            <a:extLst>
              <a:ext uri="{FF2B5EF4-FFF2-40B4-BE49-F238E27FC236}">
                <a16:creationId xmlns:a16="http://schemas.microsoft.com/office/drawing/2014/main" id="{102913B0-32F0-1352-8A83-146F0D6FF2F8}"/>
              </a:ext>
            </a:extLst>
          </p:cNvPr>
          <p:cNvSpPr>
            <a:spLocks noGrp="1"/>
          </p:cNvSpPr>
          <p:nvPr>
            <p:ph sz="quarter" idx="4"/>
          </p:nvPr>
        </p:nvSpPr>
        <p:spPr>
          <a:xfrm>
            <a:off x="6427382" y="1944557"/>
            <a:ext cx="4299043" cy="4203555"/>
          </a:xfrm>
        </p:spPr>
        <p:txBody>
          <a:bodyPr>
            <a:normAutofit fontScale="92500" lnSpcReduction="20000"/>
          </a:bodyPr>
          <a:lstStyle/>
          <a:p>
            <a:r>
              <a:rPr lang="fr-FR" sz="16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MongoDB</a:t>
            </a:r>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Vertica</a:t>
            </a:r>
            <a:endParaRPr lang="fr-FR"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 </a:t>
            </a:r>
            <a:r>
              <a:rPr lang="fr-FR" sz="1600"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Cassandra</a:t>
            </a:r>
            <a:r>
              <a:rPr lang="fr-FR" sz="1600" dirty="0">
                <a:latin typeface="Arial" panose="020B0604020202020204" pitchFamily="34" charset="0"/>
                <a:cs typeface="Arial" panose="020B0604020202020204" pitchFamily="34" charset="0"/>
              </a:rPr>
              <a:t>                 </a:t>
            </a:r>
            <a:r>
              <a:rPr lang="fr-FR" sz="1600" dirty="0">
                <a:latin typeface="Arial" panose="020B0604020202020204" pitchFamily="34" charset="0"/>
                <a:cs typeface="Arial" panose="020B0604020202020204" pitchFamily="34" charset="0"/>
                <a:hlinkClick r:id="rId6" tooltip="Neo4j">
                  <a:extLst>
                    <a:ext uri="{A12FA001-AC4F-418D-AE19-62706E023703}">
                      <ahyp:hlinkClr xmlns:ahyp="http://schemas.microsoft.com/office/drawing/2018/hyperlinkcolor" val="tx"/>
                    </a:ext>
                  </a:extLst>
                </a:hlinkClick>
              </a:rPr>
              <a:t>Neo4j</a:t>
            </a:r>
            <a:endParaRPr lang="fr-FR" sz="1600" dirty="0">
              <a:latin typeface="Arial" panose="020B0604020202020204" pitchFamily="34" charset="0"/>
              <a:cs typeface="Arial" panose="020B0604020202020204" pitchFamily="34" charset="0"/>
            </a:endParaRPr>
          </a:p>
          <a:p>
            <a:r>
              <a:rPr lang="fr-FR" sz="1600" dirty="0" err="1">
                <a:latin typeface="Arial" panose="020B0604020202020204" pitchFamily="34" charset="0"/>
                <a:cs typeface="Arial" panose="020B0604020202020204" pitchFamily="34" charset="0"/>
              </a:rPr>
              <a:t>Couchbase</a:t>
            </a:r>
            <a:r>
              <a:rPr lang="fr-FR" sz="1600" dirty="0">
                <a:latin typeface="Arial" panose="020B0604020202020204" pitchFamily="34" charset="0"/>
                <a:cs typeface="Arial" panose="020B0604020202020204" pitchFamily="34" charset="0"/>
              </a:rPr>
              <a:t>                 </a:t>
            </a:r>
            <a:r>
              <a:rPr lang="fr-FR" sz="1400" b="0" i="0" dirty="0">
                <a:solidFill>
                  <a:srgbClr val="202122"/>
                </a:solidFill>
                <a:effectLst/>
                <a:latin typeface="Arial" panose="020B0604020202020204" pitchFamily="34" charset="0"/>
              </a:rPr>
              <a:t>Oracle NoSQL </a:t>
            </a:r>
            <a:r>
              <a:rPr lang="fr-FR" sz="1400" b="0" i="0" dirty="0" err="1">
                <a:solidFill>
                  <a:srgbClr val="202122"/>
                </a:solidFill>
                <a:effectLst/>
                <a:latin typeface="Arial" panose="020B0604020202020204" pitchFamily="34" charset="0"/>
              </a:rPr>
              <a:t>Database</a:t>
            </a:r>
            <a:endParaRPr lang="fr-FR"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Elasticsearch</a:t>
            </a:r>
            <a:endParaRPr lang="fr-FR" sz="1600" dirty="0">
              <a:latin typeface="Arial" panose="020B0604020202020204" pitchFamily="34" charset="0"/>
              <a:cs typeface="Arial" panose="020B0604020202020204" pitchFamily="34" charset="0"/>
            </a:endParaRPr>
          </a:p>
          <a:p>
            <a:r>
              <a:rPr lang="fr-FR" sz="1600" dirty="0" err="1">
                <a:latin typeface="Arial" panose="020B0604020202020204" pitchFamily="34" charset="0"/>
                <a:cs typeface="Arial" panose="020B0604020202020204" pitchFamily="34" charset="0"/>
                <a:hlinkClick r:id="rId8" tooltip="HBase">
                  <a:extLst>
                    <a:ext uri="{A12FA001-AC4F-418D-AE19-62706E023703}">
                      <ahyp:hlinkClr xmlns:ahyp="http://schemas.microsoft.com/office/drawing/2018/hyperlinkcolor" val="tx"/>
                    </a:ext>
                  </a:extLst>
                </a:hlinkClick>
              </a:rPr>
              <a:t>Hbase</a:t>
            </a:r>
            <a:endParaRPr lang="fr-FR" sz="1600" dirty="0">
              <a:latin typeface="Arial" panose="020B0604020202020204" pitchFamily="34" charset="0"/>
              <a:cs typeface="Arial" panose="020B0604020202020204" pitchFamily="34" charset="0"/>
            </a:endParaRPr>
          </a:p>
          <a:p>
            <a:r>
              <a:rPr lang="fr-FR" sz="1600" dirty="0">
                <a:latin typeface="Arial" panose="020B0604020202020204" pitchFamily="34" charset="0"/>
                <a:cs typeface="Arial" panose="020B0604020202020204" pitchFamily="34" charset="0"/>
                <a:hlinkClick r:id="rId9" tooltip="Redis">
                  <a:extLst>
                    <a:ext uri="{A12FA001-AC4F-418D-AE19-62706E023703}">
                      <ahyp:hlinkClr xmlns:ahyp="http://schemas.microsoft.com/office/drawing/2018/hyperlinkcolor" val="tx"/>
                    </a:ext>
                  </a:extLst>
                </a:hlinkClick>
              </a:rPr>
              <a:t>Redis</a:t>
            </a:r>
            <a:endParaRPr lang="fr-FR" sz="1600" dirty="0">
              <a:latin typeface="Arial" panose="020B0604020202020204" pitchFamily="34" charset="0"/>
              <a:cs typeface="Arial" panose="020B0604020202020204" pitchFamily="34" charset="0"/>
            </a:endParaRPr>
          </a:p>
          <a:p>
            <a:r>
              <a:rPr lang="fr-FR" sz="1600" dirty="0" err="1">
                <a:latin typeface="Arial" panose="020B0604020202020204" pitchFamily="34" charset="0"/>
                <a:cs typeface="Arial" panose="020B0604020202020204" pitchFamily="34" charset="0"/>
                <a:hlinkClick r:id="rId10" tooltip="Riak">
                  <a:extLst>
                    <a:ext uri="{A12FA001-AC4F-418D-AE19-62706E023703}">
                      <ahyp:hlinkClr xmlns:ahyp="http://schemas.microsoft.com/office/drawing/2018/hyperlinkcolor" val="tx"/>
                    </a:ext>
                  </a:extLst>
                </a:hlinkClick>
              </a:rPr>
              <a:t>Riak</a:t>
            </a:r>
            <a:endParaRPr lang="fr-FR" sz="1600" dirty="0">
              <a:latin typeface="Arial" panose="020B0604020202020204" pitchFamily="34" charset="0"/>
              <a:cs typeface="Arial" panose="020B0604020202020204" pitchFamily="34" charset="0"/>
            </a:endParaRPr>
          </a:p>
          <a:p>
            <a:r>
              <a:rPr lang="fr-FR" sz="1600" b="0" i="0" dirty="0" err="1">
                <a:solidFill>
                  <a:srgbClr val="202122"/>
                </a:solidFill>
                <a:effectLst/>
                <a:latin typeface="Arial" panose="020B0604020202020204" pitchFamily="34" charset="0"/>
              </a:rPr>
              <a:t>DynamoDB</a:t>
            </a:r>
            <a:endParaRPr lang="fr-FR" sz="1600" b="0" i="0" dirty="0">
              <a:solidFill>
                <a:srgbClr val="202122"/>
              </a:solidFill>
              <a:effectLst/>
              <a:latin typeface="Arial" panose="020B0604020202020204" pitchFamily="34" charset="0"/>
            </a:endParaRPr>
          </a:p>
          <a:p>
            <a:r>
              <a:rPr lang="fr-FR" sz="1600" dirty="0">
                <a:solidFill>
                  <a:srgbClr val="202122"/>
                </a:solidFill>
                <a:latin typeface="Arial" panose="020B0604020202020204" pitchFamily="34" charset="0"/>
              </a:rPr>
              <a:t> </a:t>
            </a:r>
            <a:r>
              <a:rPr lang="fr-FR" sz="1600" dirty="0">
                <a:solidFill>
                  <a:srgbClr val="202122"/>
                </a:solidFill>
                <a:latin typeface="Arial" panose="020B0604020202020204" pitchFamily="34" charset="0"/>
                <a:hlinkClick r:id="rId11">
                  <a:extLst>
                    <a:ext uri="{A12FA001-AC4F-418D-AE19-62706E023703}">
                      <ahyp:hlinkClr xmlns:ahyp="http://schemas.microsoft.com/office/drawing/2018/hyperlinkcolor" val="tx"/>
                    </a:ext>
                  </a:extLst>
                </a:hlinkClick>
              </a:rPr>
              <a:t>Voldemort</a:t>
            </a:r>
            <a:endParaRPr lang="fr-FR" sz="1600" dirty="0">
              <a:solidFill>
                <a:srgbClr val="202122"/>
              </a:solidFill>
              <a:latin typeface="Arial" panose="020B0604020202020204" pitchFamily="34" charset="0"/>
            </a:endParaRPr>
          </a:p>
          <a:p>
            <a:r>
              <a:rPr lang="fr-FR" sz="1600" dirty="0" err="1">
                <a:solidFill>
                  <a:srgbClr val="202122"/>
                </a:solidFill>
                <a:latin typeface="Arial" panose="020B0604020202020204" pitchFamily="34" charset="0"/>
                <a:hlinkClick r:id="rId12" tooltip="MemcacheDB (page inexistante)">
                  <a:extLst>
                    <a:ext uri="{A12FA001-AC4F-418D-AE19-62706E023703}">
                      <ahyp:hlinkClr xmlns:ahyp="http://schemas.microsoft.com/office/drawing/2018/hyperlinkcolor" val="tx"/>
                    </a:ext>
                  </a:extLst>
                </a:hlinkClick>
              </a:rPr>
              <a:t>MemcacheDB</a:t>
            </a:r>
            <a:endParaRPr lang="fr-FR" sz="1600" dirty="0">
              <a:solidFill>
                <a:srgbClr val="202122"/>
              </a:solidFill>
              <a:latin typeface="Arial" panose="020B0604020202020204" pitchFamily="34" charset="0"/>
            </a:endParaRPr>
          </a:p>
          <a:p>
            <a:endParaRPr lang="fr-FR" sz="1900" dirty="0"/>
          </a:p>
          <a:p>
            <a:endParaRPr lang="fr-FR" sz="1900" dirty="0"/>
          </a:p>
        </p:txBody>
      </p:sp>
      <p:pic>
        <p:nvPicPr>
          <p:cNvPr id="2127" name="Picture 79" descr="Résultat d’images pour big data">
            <a:extLst>
              <a:ext uri="{FF2B5EF4-FFF2-40B4-BE49-F238E27FC236}">
                <a16:creationId xmlns:a16="http://schemas.microsoft.com/office/drawing/2014/main" id="{E8CDC682-A44B-A348-0257-533C06766C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58331" y="3797973"/>
            <a:ext cx="2875452" cy="176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523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5FA166-3E83-FEC5-2BAA-4E430C917E1D}"/>
              </a:ext>
            </a:extLst>
          </p:cNvPr>
          <p:cNvSpPr>
            <a:spLocks noGrp="1"/>
          </p:cNvSpPr>
          <p:nvPr>
            <p:ph type="title"/>
          </p:nvPr>
        </p:nvSpPr>
        <p:spPr>
          <a:xfrm>
            <a:off x="238126" y="162750"/>
            <a:ext cx="10495420" cy="761176"/>
          </a:xfrm>
        </p:spPr>
        <p:txBody>
          <a:bodyPr>
            <a:normAutofit fontScale="90000"/>
          </a:bodyPr>
          <a:lstStyle/>
          <a:p>
            <a:r>
              <a:rPr lang="fr-FR" b="0" i="0" dirty="0" err="1">
                <a:solidFill>
                  <a:srgbClr val="000000"/>
                </a:solidFill>
                <a:effectLst/>
                <a:latin typeface="Linux Libertine"/>
              </a:rPr>
              <a:t>Cypher</a:t>
            </a:r>
            <a:br>
              <a:rPr lang="fr-FR" b="0" i="0" dirty="0">
                <a:solidFill>
                  <a:srgbClr val="000000"/>
                </a:solidFill>
                <a:effectLst/>
                <a:latin typeface="Linux Libertine"/>
              </a:rPr>
            </a:br>
            <a:endParaRPr lang="fr-FR" dirty="0"/>
          </a:p>
        </p:txBody>
      </p:sp>
      <p:sp>
        <p:nvSpPr>
          <p:cNvPr id="3" name="Espace réservé du contenu 2">
            <a:extLst>
              <a:ext uri="{FF2B5EF4-FFF2-40B4-BE49-F238E27FC236}">
                <a16:creationId xmlns:a16="http://schemas.microsoft.com/office/drawing/2014/main" id="{4F690B9E-78E8-14B0-2CA5-67A6C6C00E10}"/>
              </a:ext>
            </a:extLst>
          </p:cNvPr>
          <p:cNvSpPr>
            <a:spLocks noGrp="1"/>
          </p:cNvSpPr>
          <p:nvPr>
            <p:ph idx="1"/>
          </p:nvPr>
        </p:nvSpPr>
        <p:spPr>
          <a:xfrm>
            <a:off x="238126" y="1285050"/>
            <a:ext cx="11915774" cy="5381625"/>
          </a:xfrm>
        </p:spPr>
        <p:txBody>
          <a:bodyPr/>
          <a:lstStyle/>
          <a:p>
            <a:r>
              <a:rPr lang="fr-FR" b="1" i="0" dirty="0" err="1">
                <a:solidFill>
                  <a:srgbClr val="202122"/>
                </a:solidFill>
                <a:effectLst/>
                <a:latin typeface="Arial" panose="020B0604020202020204" pitchFamily="34" charset="0"/>
              </a:rPr>
              <a:t>Cypher</a:t>
            </a:r>
            <a:r>
              <a:rPr lang="fr-FR" b="0" i="0" dirty="0">
                <a:solidFill>
                  <a:srgbClr val="202122"/>
                </a:solidFill>
                <a:effectLst/>
                <a:latin typeface="Arial" panose="020B0604020202020204" pitchFamily="34" charset="0"/>
              </a:rPr>
              <a:t> est un langage de requête de graphe </a:t>
            </a:r>
            <a:r>
              <a:rPr lang="fr-FR" b="1" dirty="0">
                <a:solidFill>
                  <a:srgbClr val="202122"/>
                </a:solidFill>
                <a:latin typeface="Arial" panose="020B0604020202020204" pitchFamily="34" charset="0"/>
                <a:hlinkClick r:id="rId2" tooltip="Programmation déclarative">
                  <a:extLst>
                    <a:ext uri="{A12FA001-AC4F-418D-AE19-62706E023703}">
                      <ahyp:hlinkClr xmlns:ahyp="http://schemas.microsoft.com/office/drawing/2018/hyperlinkcolor" val="tx"/>
                    </a:ext>
                  </a:extLst>
                </a:hlinkClick>
              </a:rPr>
              <a:t>déclaratif</a:t>
            </a:r>
            <a:r>
              <a:rPr lang="fr-FR" b="1" dirty="0">
                <a:solidFill>
                  <a:srgbClr val="202122"/>
                </a:solidFill>
                <a:latin typeface="Arial" panose="020B0604020202020204" pitchFamily="34" charset="0"/>
              </a:rPr>
              <a:t> q</a:t>
            </a:r>
            <a:r>
              <a:rPr lang="fr-FR" b="0" i="0" dirty="0">
                <a:solidFill>
                  <a:srgbClr val="202122"/>
                </a:solidFill>
                <a:effectLst/>
                <a:latin typeface="Arial" panose="020B0604020202020204" pitchFamily="34" charset="0"/>
              </a:rPr>
              <a:t>ui permet une interrogation de données expressive et efficace dans un graphe de propriétés.</a:t>
            </a:r>
          </a:p>
          <a:p>
            <a:r>
              <a:rPr lang="fr-FR" b="0" i="0" dirty="0">
                <a:solidFill>
                  <a:srgbClr val="202122"/>
                </a:solidFill>
                <a:effectLst/>
                <a:latin typeface="Arial" panose="020B0604020202020204" pitchFamily="34" charset="0"/>
              </a:rPr>
              <a:t>Le langage a été conçu avec la puissance et la capacité de </a:t>
            </a:r>
            <a:r>
              <a:rPr lang="fr-FR" dirty="0">
                <a:solidFill>
                  <a:srgbClr val="202122"/>
                </a:solidFill>
                <a:latin typeface="Arial" panose="020B0604020202020204" pitchFamily="34" charset="0"/>
                <a:hlinkClick r:id="rId3" tooltip="SQL">
                  <a:extLst>
                    <a:ext uri="{A12FA001-AC4F-418D-AE19-62706E023703}">
                      <ahyp:hlinkClr xmlns:ahyp="http://schemas.microsoft.com/office/drawing/2018/hyperlinkcolor" val="tx"/>
                    </a:ext>
                  </a:extLst>
                </a:hlinkClick>
              </a:rPr>
              <a:t>SQL</a:t>
            </a:r>
            <a:r>
              <a:rPr lang="fr-FR" b="0" i="0" dirty="0">
                <a:solidFill>
                  <a:srgbClr val="202122"/>
                </a:solidFill>
                <a:effectLst/>
                <a:latin typeface="Arial" panose="020B0604020202020204" pitchFamily="34" charset="0"/>
              </a:rPr>
              <a:t> (langage de requête standard pour le </a:t>
            </a:r>
            <a:r>
              <a:rPr lang="fr-FR" dirty="0">
                <a:solidFill>
                  <a:srgbClr val="202122"/>
                </a:solidFill>
                <a:latin typeface="Arial" panose="020B0604020202020204" pitchFamily="34" charset="0"/>
                <a:hlinkClick r:id="rId4" tooltip="Modèle relationnel">
                  <a:extLst>
                    <a:ext uri="{A12FA001-AC4F-418D-AE19-62706E023703}">
                      <ahyp:hlinkClr xmlns:ahyp="http://schemas.microsoft.com/office/drawing/2018/hyperlinkcolor" val="tx"/>
                    </a:ext>
                  </a:extLst>
                </a:hlinkClick>
              </a:rPr>
              <a:t>modèle de base de données relationnelle</a:t>
            </a:r>
            <a:r>
              <a:rPr lang="fr-FR" dirty="0">
                <a:solidFill>
                  <a:srgbClr val="202122"/>
                </a:solidFill>
                <a:latin typeface="Arial" panose="020B0604020202020204" pitchFamily="34" charset="0"/>
              </a:rPr>
              <a:t> ) </a:t>
            </a:r>
          </a:p>
          <a:p>
            <a:r>
              <a:rPr lang="fr-FR" b="0" i="0" dirty="0">
                <a:solidFill>
                  <a:srgbClr val="202122"/>
                </a:solidFill>
                <a:effectLst/>
                <a:latin typeface="Arial" panose="020B0604020202020204" pitchFamily="34" charset="0"/>
              </a:rPr>
              <a:t> Dans un modèle de graphe, les données sont structurées en nœuds ( </a:t>
            </a:r>
            <a:r>
              <a:rPr lang="fr-FR" dirty="0">
                <a:solidFill>
                  <a:srgbClr val="202122"/>
                </a:solidFill>
                <a:latin typeface="Arial" panose="020B0604020202020204" pitchFamily="34" charset="0"/>
                <a:hlinkClick r:id="rId5" tooltip="Vertex (théorie des graphes)">
                  <a:extLst>
                    <a:ext uri="{A12FA001-AC4F-418D-AE19-62706E023703}">
                      <ahyp:hlinkClr xmlns:ahyp="http://schemas.microsoft.com/office/drawing/2018/hyperlinkcolor" val="tx"/>
                    </a:ext>
                  </a:extLst>
                </a:hlinkClick>
              </a:rPr>
              <a:t>sommets</a:t>
            </a:r>
            <a:r>
              <a:rPr lang="fr-FR" dirty="0">
                <a:solidFill>
                  <a:srgbClr val="202122"/>
                </a:solidFill>
                <a:latin typeface="Arial" panose="020B0604020202020204" pitchFamily="34" charset="0"/>
              </a:rPr>
              <a:t> </a:t>
            </a:r>
            <a:r>
              <a:rPr lang="fr-FR" b="0" i="0" dirty="0">
                <a:solidFill>
                  <a:srgbClr val="202122"/>
                </a:solidFill>
                <a:effectLst/>
                <a:latin typeface="Arial" panose="020B0604020202020204" pitchFamily="34" charset="0"/>
              </a:rPr>
              <a:t>en mathématiques et en science des réseaux) </a:t>
            </a:r>
          </a:p>
          <a:p>
            <a:r>
              <a:rPr lang="fr-FR" b="0" i="0" dirty="0">
                <a:solidFill>
                  <a:srgbClr val="202122"/>
                </a:solidFill>
                <a:effectLst/>
                <a:latin typeface="Arial" panose="020B0604020202020204" pitchFamily="34" charset="0"/>
              </a:rPr>
              <a:t>Les nœuds sont les entités du graphe. Ils peuvent contenir n'importe quel nombre d'attributs (paires clé-valeur) appelés propriétés</a:t>
            </a:r>
          </a:p>
          <a:p>
            <a:endParaRPr lang="fr-FR" b="0" i="0" dirty="0">
              <a:solidFill>
                <a:srgbClr val="202122"/>
              </a:solidFill>
              <a:effectLst/>
              <a:latin typeface="Arial" panose="020B0604020202020204" pitchFamily="34" charset="0"/>
            </a:endParaRPr>
          </a:p>
          <a:p>
            <a:endParaRPr lang="fr-FR" dirty="0">
              <a:solidFill>
                <a:srgbClr val="202122"/>
              </a:solidFill>
              <a:latin typeface="Arial" panose="020B0604020202020204" pitchFamily="34" charset="0"/>
            </a:endParaRPr>
          </a:p>
        </p:txBody>
      </p:sp>
      <p:pic>
        <p:nvPicPr>
          <p:cNvPr id="18434" name="Picture 2" descr="Résultat d’images pour Cypher NEO4J">
            <a:extLst>
              <a:ext uri="{FF2B5EF4-FFF2-40B4-BE49-F238E27FC236}">
                <a16:creationId xmlns:a16="http://schemas.microsoft.com/office/drawing/2014/main" id="{C86564C8-381B-991D-F334-D9A8D1AAAB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5750" y="4294950"/>
            <a:ext cx="2588686" cy="158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936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A3E55-C579-A6D7-1934-8DD020AE7D06}"/>
              </a:ext>
            </a:extLst>
          </p:cNvPr>
          <p:cNvSpPr>
            <a:spLocks noGrp="1"/>
          </p:cNvSpPr>
          <p:nvPr>
            <p:ph type="title"/>
          </p:nvPr>
        </p:nvSpPr>
        <p:spPr>
          <a:xfrm>
            <a:off x="561975" y="750322"/>
            <a:ext cx="10733545" cy="573654"/>
          </a:xfrm>
        </p:spPr>
        <p:txBody>
          <a:bodyPr/>
          <a:lstStyle/>
          <a:p>
            <a:r>
              <a:rPr lang="fr-FR" dirty="0" err="1"/>
              <a:t>Gremlin</a:t>
            </a:r>
            <a:r>
              <a:rPr lang="fr-FR" dirty="0"/>
              <a:t> </a:t>
            </a:r>
          </a:p>
        </p:txBody>
      </p:sp>
      <p:pic>
        <p:nvPicPr>
          <p:cNvPr id="21506" name="Picture 2">
            <a:extLst>
              <a:ext uri="{FF2B5EF4-FFF2-40B4-BE49-F238E27FC236}">
                <a16:creationId xmlns:a16="http://schemas.microsoft.com/office/drawing/2014/main" id="{5A2F60B3-F06B-E833-394B-4FA1483F48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58197" y="3859118"/>
            <a:ext cx="3047877" cy="118329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7EDE15C-A3B9-8F83-03B2-EC4C0E8DB672}"/>
              </a:ext>
            </a:extLst>
          </p:cNvPr>
          <p:cNvSpPr txBox="1"/>
          <p:nvPr/>
        </p:nvSpPr>
        <p:spPr>
          <a:xfrm>
            <a:off x="333374" y="1427941"/>
            <a:ext cx="11553825" cy="2585323"/>
          </a:xfrm>
          <a:prstGeom prst="rect">
            <a:avLst/>
          </a:prstGeom>
          <a:noFill/>
        </p:spPr>
        <p:txBody>
          <a:bodyPr wrap="square" rtlCol="0">
            <a:spAutoFit/>
          </a:bodyPr>
          <a:lstStyle/>
          <a:p>
            <a:pPr marL="285750" indent="-285750">
              <a:buFont typeface="Arial" panose="020B0604020202020204" pitchFamily="34" charset="0"/>
              <a:buChar char="•"/>
            </a:pPr>
            <a:r>
              <a:rPr lang="fr-FR" b="1" i="0" dirty="0" err="1">
                <a:effectLst/>
                <a:latin typeface="Arial" panose="020B0604020202020204" pitchFamily="34" charset="0"/>
              </a:rPr>
              <a:t>Gremlin</a:t>
            </a:r>
            <a:r>
              <a:rPr lang="fr-FR" b="0" i="0" dirty="0">
                <a:effectLst/>
                <a:latin typeface="Arial" panose="020B0604020202020204" pitchFamily="34" charset="0"/>
              </a:rPr>
              <a:t> est un langage de </a:t>
            </a:r>
            <a:r>
              <a:rPr lang="fr-FR" b="0" i="0" u="none" strike="noStrike" dirty="0">
                <a:effectLst/>
                <a:latin typeface="Arial" panose="020B0604020202020204" pitchFamily="34" charset="0"/>
                <a:hlinkClick r:id="rId3" tooltip="Traversée de graphe">
                  <a:extLst>
                    <a:ext uri="{A12FA001-AC4F-418D-AE19-62706E023703}">
                      <ahyp:hlinkClr xmlns:ahyp="http://schemas.microsoft.com/office/drawing/2018/hyperlinkcolor" val="tx"/>
                    </a:ext>
                  </a:extLst>
                </a:hlinkClick>
              </a:rPr>
              <a:t>traversée de graphes</a:t>
            </a:r>
            <a:r>
              <a:rPr lang="fr-FR" b="0" i="0" dirty="0">
                <a:effectLst/>
                <a:latin typeface="Arial" panose="020B0604020202020204" pitchFamily="34" charset="0"/>
              </a:rPr>
              <a:t> et </a:t>
            </a:r>
            <a:r>
              <a:rPr lang="fr-FR" b="0" i="0" u="none" strike="noStrike" dirty="0">
                <a:effectLst/>
                <a:latin typeface="Arial" panose="020B0604020202020204" pitchFamily="34" charset="0"/>
                <a:hlinkClick r:id="rId4" tooltip="Machine virtuelle">
                  <a:extLst>
                    <a:ext uri="{A12FA001-AC4F-418D-AE19-62706E023703}">
                      <ahyp:hlinkClr xmlns:ahyp="http://schemas.microsoft.com/office/drawing/2018/hyperlinkcolor" val="tx"/>
                    </a:ext>
                  </a:extLst>
                </a:hlinkClick>
              </a:rPr>
              <a:t>une machine virtuelle</a:t>
            </a:r>
            <a:r>
              <a:rPr lang="fr-FR" b="0" i="0" dirty="0">
                <a:effectLst/>
                <a:latin typeface="Arial" panose="020B0604020202020204" pitchFamily="34" charset="0"/>
              </a:rPr>
              <a:t> développés par </a:t>
            </a:r>
            <a:r>
              <a:rPr lang="fr-FR" b="1" i="0" dirty="0">
                <a:effectLst/>
                <a:latin typeface="Arial" panose="020B0604020202020204" pitchFamily="34" charset="0"/>
              </a:rPr>
              <a:t>Apache </a:t>
            </a:r>
            <a:r>
              <a:rPr lang="fr-FR" b="1" i="0" dirty="0" err="1">
                <a:effectLst/>
                <a:latin typeface="Arial" panose="020B0604020202020204" pitchFamily="34" charset="0"/>
              </a:rPr>
              <a:t>TinkerPop</a:t>
            </a:r>
            <a:endParaRPr lang="fr-FR" b="1" i="0" dirty="0">
              <a:effectLst/>
              <a:latin typeface="Arial" panose="020B0604020202020204" pitchFamily="34" charset="0"/>
            </a:endParaRPr>
          </a:p>
          <a:p>
            <a:endParaRPr lang="fr-FR" b="1" i="0" dirty="0">
              <a:effectLst/>
              <a:latin typeface="Arial" panose="020B0604020202020204" pitchFamily="34" charset="0"/>
            </a:endParaRPr>
          </a:p>
          <a:p>
            <a:pPr marL="285750" indent="-285750">
              <a:buFont typeface="Arial" panose="020B0604020202020204" pitchFamily="34" charset="0"/>
              <a:buChar char="•"/>
            </a:pPr>
            <a:r>
              <a:rPr lang="fr-FR" b="0" i="0" dirty="0" err="1">
                <a:solidFill>
                  <a:srgbClr val="202122"/>
                </a:solidFill>
                <a:effectLst/>
                <a:latin typeface="Arial" panose="020B0604020202020204" pitchFamily="34" charset="0"/>
              </a:rPr>
              <a:t>Gremlin</a:t>
            </a:r>
            <a:r>
              <a:rPr lang="fr-FR" b="0" i="0" dirty="0">
                <a:solidFill>
                  <a:srgbClr val="202122"/>
                </a:solidFill>
                <a:effectLst/>
                <a:latin typeface="Arial" panose="020B0604020202020204" pitchFamily="34" charset="0"/>
              </a:rPr>
              <a:t> fonctionne à la fois pour les bases de données de graphes basées </a:t>
            </a:r>
            <a:r>
              <a:rPr lang="fr-FR" dirty="0">
                <a:solidFill>
                  <a:srgbClr val="202122"/>
                </a:solidFill>
                <a:latin typeface="Arial" panose="020B0604020202020204" pitchFamily="34" charset="0"/>
              </a:rPr>
              <a:t>sur  OLTP et </a:t>
            </a:r>
            <a:r>
              <a:rPr lang="fr-FR" b="0" i="0" dirty="0">
                <a:solidFill>
                  <a:srgbClr val="202122"/>
                </a:solidFill>
                <a:effectLst/>
                <a:latin typeface="Arial" panose="020B0604020202020204" pitchFamily="34" charset="0"/>
              </a:rPr>
              <a:t>sur les processeurs de graphes basés sur OLAP.</a:t>
            </a:r>
          </a:p>
          <a:p>
            <a:pPr marL="285750" indent="-285750">
              <a:buFont typeface="Arial" panose="020B0604020202020204" pitchFamily="34" charset="0"/>
              <a:buChar char="•"/>
            </a:pPr>
            <a:r>
              <a:rPr lang="fr-FR" b="0" i="0" dirty="0">
                <a:solidFill>
                  <a:srgbClr val="202122"/>
                </a:solidFill>
                <a:effectLst/>
                <a:latin typeface="Arial" panose="020B0604020202020204" pitchFamily="34" charset="0"/>
              </a:rPr>
              <a:t> Apache </a:t>
            </a:r>
            <a:r>
              <a:rPr lang="fr-FR" b="0" i="0" dirty="0" err="1">
                <a:solidFill>
                  <a:srgbClr val="202122"/>
                </a:solidFill>
                <a:effectLst/>
                <a:latin typeface="Arial" panose="020B0604020202020204" pitchFamily="34" charset="0"/>
              </a:rPr>
              <a:t>TinkerPop</a:t>
            </a:r>
            <a:r>
              <a:rPr lang="fr-FR" b="0" i="0" dirty="0">
                <a:solidFill>
                  <a:srgbClr val="202122"/>
                </a:solidFill>
                <a:effectLst/>
                <a:latin typeface="Arial" panose="020B0604020202020204" pitchFamily="34" charset="0"/>
              </a:rPr>
              <a:t> et </a:t>
            </a:r>
            <a:r>
              <a:rPr lang="fr-FR" b="0" i="0" dirty="0" err="1">
                <a:solidFill>
                  <a:srgbClr val="202122"/>
                </a:solidFill>
                <a:effectLst/>
                <a:latin typeface="Arial" panose="020B0604020202020204" pitchFamily="34" charset="0"/>
              </a:rPr>
              <a:t>Gremlin</a:t>
            </a:r>
            <a:r>
              <a:rPr lang="fr-FR" b="0" i="0" dirty="0">
                <a:solidFill>
                  <a:srgbClr val="202122"/>
                </a:solidFill>
                <a:effectLst/>
                <a:latin typeface="Arial" panose="020B0604020202020204" pitchFamily="34" charset="0"/>
              </a:rPr>
              <a:t> sont aux bases de données  graphiques ce que </a:t>
            </a:r>
            <a:r>
              <a:rPr lang="fr-FR" dirty="0">
                <a:solidFill>
                  <a:srgbClr val="202122"/>
                </a:solidFill>
                <a:latin typeface="Arial" panose="020B0604020202020204" pitchFamily="34" charset="0"/>
                <a:hlinkClick r:id="rId5" tooltip="Connectivité de la base de données Java">
                  <a:extLst>
                    <a:ext uri="{A12FA001-AC4F-418D-AE19-62706E023703}">
                      <ahyp:hlinkClr xmlns:ahyp="http://schemas.microsoft.com/office/drawing/2018/hyperlinkcolor" val="tx"/>
                    </a:ext>
                  </a:extLst>
                </a:hlinkClick>
              </a:rPr>
              <a:t>JDBC</a:t>
            </a:r>
            <a:r>
              <a:rPr lang="fr-FR" dirty="0">
                <a:solidFill>
                  <a:srgbClr val="202122"/>
                </a:solidFill>
                <a:latin typeface="Arial" panose="020B0604020202020204" pitchFamily="34" charset="0"/>
              </a:rPr>
              <a:t> et </a:t>
            </a:r>
            <a:r>
              <a:rPr lang="fr-FR" dirty="0">
                <a:solidFill>
                  <a:srgbClr val="202122"/>
                </a:solidFill>
                <a:latin typeface="Arial" panose="020B0604020202020204" pitchFamily="34" charset="0"/>
                <a:hlinkClick r:id="rId6" tooltip="SQL">
                  <a:extLst>
                    <a:ext uri="{A12FA001-AC4F-418D-AE19-62706E023703}">
                      <ahyp:hlinkClr xmlns:ahyp="http://schemas.microsoft.com/office/drawing/2018/hyperlinkcolor" val="tx"/>
                    </a:ext>
                  </a:extLst>
                </a:hlinkClick>
              </a:rPr>
              <a:t>SQL</a:t>
            </a:r>
            <a:r>
              <a:rPr lang="fr-FR" dirty="0">
                <a:solidFill>
                  <a:srgbClr val="202122"/>
                </a:solidFill>
                <a:latin typeface="Arial" panose="020B0604020202020204" pitchFamily="34" charset="0"/>
              </a:rPr>
              <a:t> </a:t>
            </a:r>
            <a:r>
              <a:rPr lang="fr-FR" b="0" i="0" dirty="0">
                <a:solidFill>
                  <a:srgbClr val="202122"/>
                </a:solidFill>
                <a:effectLst/>
                <a:latin typeface="Arial" panose="020B0604020202020204" pitchFamily="34" charset="0"/>
              </a:rPr>
              <a:t>sont aux bases de données relationnelles. </a:t>
            </a:r>
          </a:p>
          <a:p>
            <a:pPr marL="285750" indent="-285750">
              <a:buFont typeface="Arial" panose="020B0604020202020204" pitchFamily="34" charset="0"/>
              <a:buChar char="•"/>
            </a:pPr>
            <a:endParaRPr lang="fr-FR" b="1" i="0" dirty="0">
              <a:effectLst/>
              <a:latin typeface="Arial" panose="020B0604020202020204" pitchFamily="34" charset="0"/>
            </a:endParaRPr>
          </a:p>
          <a:p>
            <a:r>
              <a:rPr lang="fr-FR" b="0" i="0" dirty="0">
                <a:effectLst/>
                <a:latin typeface="Arial" panose="020B0604020202020204" pitchFamily="34" charset="0"/>
              </a:rPr>
              <a:t> </a:t>
            </a:r>
            <a:endParaRPr lang="fr-FR" dirty="0"/>
          </a:p>
        </p:txBody>
      </p:sp>
    </p:spTree>
    <p:extLst>
      <p:ext uri="{BB962C8B-B14F-4D97-AF65-F5344CB8AC3E}">
        <p14:creationId xmlns:p14="http://schemas.microsoft.com/office/powerpoint/2010/main" val="210310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7A6CCA-9D31-F55D-7805-8A7A82175252}"/>
              </a:ext>
            </a:extLst>
          </p:cNvPr>
          <p:cNvSpPr>
            <a:spLocks noGrp="1"/>
          </p:cNvSpPr>
          <p:nvPr>
            <p:ph type="title"/>
          </p:nvPr>
        </p:nvSpPr>
        <p:spPr>
          <a:xfrm>
            <a:off x="1130270" y="953324"/>
            <a:ext cx="9603275" cy="638409"/>
          </a:xfrm>
        </p:spPr>
        <p:txBody>
          <a:bodyPr/>
          <a:lstStyle/>
          <a:p>
            <a:r>
              <a:rPr lang="fr-FR" sz="3200" dirty="0"/>
              <a:t>Base de données </a:t>
            </a:r>
            <a:r>
              <a:rPr lang="fr-FR" sz="3200" dirty="0" err="1"/>
              <a:t>noSQL</a:t>
            </a:r>
            <a:r>
              <a:rPr lang="fr-FR" sz="3200" dirty="0"/>
              <a:t> clef valeur</a:t>
            </a:r>
            <a:endParaRPr lang="fr-FR" dirty="0"/>
          </a:p>
        </p:txBody>
      </p:sp>
      <p:sp>
        <p:nvSpPr>
          <p:cNvPr id="3" name="Espace réservé du contenu 2">
            <a:extLst>
              <a:ext uri="{FF2B5EF4-FFF2-40B4-BE49-F238E27FC236}">
                <a16:creationId xmlns:a16="http://schemas.microsoft.com/office/drawing/2014/main" id="{151CA61D-1F30-C974-EAA4-03F27192A06E}"/>
              </a:ext>
            </a:extLst>
          </p:cNvPr>
          <p:cNvSpPr>
            <a:spLocks noGrp="1"/>
          </p:cNvSpPr>
          <p:nvPr>
            <p:ph idx="1"/>
          </p:nvPr>
        </p:nvSpPr>
        <p:spPr>
          <a:xfrm>
            <a:off x="1130270" y="1467556"/>
            <a:ext cx="10768219" cy="3998789"/>
          </a:xfrm>
        </p:spPr>
        <p:txBody>
          <a:bodyPr>
            <a:normAutofit/>
          </a:bodyPr>
          <a:lstStyle/>
          <a:p>
            <a:r>
              <a:rPr lang="fr-FR" dirty="0">
                <a:latin typeface="+mj-lt"/>
                <a:ea typeface="+mj-ea"/>
                <a:cs typeface="+mj-cs"/>
              </a:rPr>
              <a:t>est un paradigme de stockage de données conçu pour stocker, récupérer et gérer </a:t>
            </a:r>
            <a:r>
              <a:rPr lang="fr-FR" dirty="0">
                <a:latin typeface="+mj-lt"/>
                <a:ea typeface="+mj-ea"/>
                <a:cs typeface="+mj-cs"/>
                <a:hlinkClick r:id="rId2" tooltip="Tableau associatif">
                  <a:extLst>
                    <a:ext uri="{A12FA001-AC4F-418D-AE19-62706E023703}">
                      <ahyp:hlinkClr xmlns:ahyp="http://schemas.microsoft.com/office/drawing/2018/hyperlinkcolor" val="tx"/>
                    </a:ext>
                  </a:extLst>
                </a:hlinkClick>
              </a:rPr>
              <a:t>des tableaux associatifs</a:t>
            </a:r>
            <a:r>
              <a:rPr lang="fr-FR" dirty="0">
                <a:latin typeface="+mj-lt"/>
                <a:ea typeface="+mj-ea"/>
                <a:cs typeface="+mj-cs"/>
              </a:rPr>
              <a:t> , et une </a:t>
            </a:r>
            <a:r>
              <a:rPr lang="fr-FR" dirty="0">
                <a:latin typeface="+mj-lt"/>
                <a:ea typeface="+mj-ea"/>
                <a:cs typeface="+mj-cs"/>
                <a:hlinkClick r:id="rId3" tooltip="Structure de données">
                  <a:extLst>
                    <a:ext uri="{A12FA001-AC4F-418D-AE19-62706E023703}">
                      <ahyp:hlinkClr xmlns:ahyp="http://schemas.microsoft.com/office/drawing/2018/hyperlinkcolor" val="tx"/>
                    </a:ext>
                  </a:extLst>
                </a:hlinkClick>
              </a:rPr>
              <a:t>structure de données</a:t>
            </a:r>
            <a:r>
              <a:rPr lang="fr-FR" dirty="0">
                <a:latin typeface="+mj-lt"/>
                <a:ea typeface="+mj-ea"/>
                <a:cs typeface="+mj-cs"/>
              </a:rPr>
              <a:t> plus communément appelée aujourd'hui dictionnaire ou </a:t>
            </a:r>
            <a:r>
              <a:rPr lang="fr-FR" dirty="0">
                <a:latin typeface="+mj-lt"/>
                <a:ea typeface="+mj-ea"/>
                <a:cs typeface="+mj-cs"/>
                <a:hlinkClick r:id="rId4" tooltip="Table de hachage">
                  <a:extLst>
                    <a:ext uri="{A12FA001-AC4F-418D-AE19-62706E023703}">
                      <ahyp:hlinkClr xmlns:ahyp="http://schemas.microsoft.com/office/drawing/2018/hyperlinkcolor" val="tx"/>
                    </a:ext>
                  </a:extLst>
                </a:hlinkClick>
              </a:rPr>
              <a:t>table de hachage</a:t>
            </a:r>
            <a:r>
              <a:rPr lang="fr-FR" dirty="0">
                <a:latin typeface="+mj-lt"/>
                <a:ea typeface="+mj-ea"/>
                <a:cs typeface="+mj-cs"/>
              </a:rPr>
              <a:t> .</a:t>
            </a:r>
          </a:p>
        </p:txBody>
      </p:sp>
      <p:pic>
        <p:nvPicPr>
          <p:cNvPr id="8194" name="Picture 2" descr="Résultat d’images pour Amazon DynamoDB">
            <a:extLst>
              <a:ext uri="{FF2B5EF4-FFF2-40B4-BE49-F238E27FC236}">
                <a16:creationId xmlns:a16="http://schemas.microsoft.com/office/drawing/2014/main" id="{1F489D7A-DB8A-1F1F-5DE4-41D606556A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495" y="2938917"/>
            <a:ext cx="1877381" cy="111964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ésultat d’images pour oracle  nosql">
            <a:extLst>
              <a:ext uri="{FF2B5EF4-FFF2-40B4-BE49-F238E27FC236}">
                <a16:creationId xmlns:a16="http://schemas.microsoft.com/office/drawing/2014/main" id="{EEC7516A-AFFD-766B-8A68-63ACD5545A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4236" y="2938917"/>
            <a:ext cx="2166764" cy="125078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Résultat d’images pour leveldb">
            <a:extLst>
              <a:ext uri="{FF2B5EF4-FFF2-40B4-BE49-F238E27FC236}">
                <a16:creationId xmlns:a16="http://schemas.microsoft.com/office/drawing/2014/main" id="{C8720D9B-01EA-A062-AA48-4C754B31F2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044" y="4393344"/>
            <a:ext cx="2419350" cy="1096909"/>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Résultat d’images pour etcd">
            <a:extLst>
              <a:ext uri="{FF2B5EF4-FFF2-40B4-BE49-F238E27FC236}">
                <a16:creationId xmlns:a16="http://schemas.microsoft.com/office/drawing/2014/main" id="{E6637283-1CC7-7A5D-2760-13EE974414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0493" y="4393344"/>
            <a:ext cx="2521414" cy="1029645"/>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Résultat d’images pour hazelcast">
            <a:extLst>
              <a:ext uri="{FF2B5EF4-FFF2-40B4-BE49-F238E27FC236}">
                <a16:creationId xmlns:a16="http://schemas.microsoft.com/office/drawing/2014/main" id="{70A5A435-22E5-CB82-4921-B399717B00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7399" y="2896267"/>
            <a:ext cx="2166764" cy="1265544"/>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Résultat d’images pour oracle coherence">
            <a:extLst>
              <a:ext uri="{FF2B5EF4-FFF2-40B4-BE49-F238E27FC236}">
                <a16:creationId xmlns:a16="http://schemas.microsoft.com/office/drawing/2014/main" id="{FB18FD19-1F3B-E895-62CB-497B7D131C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87133" y="4284892"/>
            <a:ext cx="1613628" cy="1246547"/>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descr="Résultat d’images pour amazon  simpledb ">
            <a:extLst>
              <a:ext uri="{FF2B5EF4-FFF2-40B4-BE49-F238E27FC236}">
                <a16:creationId xmlns:a16="http://schemas.microsoft.com/office/drawing/2014/main" id="{1B461982-35E4-5E6E-3A70-82F0411ACD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28010" y="2946226"/>
            <a:ext cx="1900237" cy="111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780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57F5C2-6D83-1ACA-ED68-B8CC73590D51}"/>
              </a:ext>
            </a:extLst>
          </p:cNvPr>
          <p:cNvSpPr>
            <a:spLocks noGrp="1"/>
          </p:cNvSpPr>
          <p:nvPr>
            <p:ph type="title"/>
          </p:nvPr>
        </p:nvSpPr>
        <p:spPr>
          <a:xfrm>
            <a:off x="1414463" y="229422"/>
            <a:ext cx="10247770" cy="608776"/>
          </a:xfrm>
        </p:spPr>
        <p:txBody>
          <a:bodyPr/>
          <a:lstStyle/>
          <a:p>
            <a:r>
              <a:rPr lang="fr-FR" b="1" dirty="0"/>
              <a:t>Amazon </a:t>
            </a:r>
            <a:r>
              <a:rPr lang="fr-FR" b="1" dirty="0" err="1"/>
              <a:t>dynamoDB</a:t>
            </a:r>
            <a:r>
              <a:rPr lang="fr-FR" b="1" dirty="0"/>
              <a:t> </a:t>
            </a:r>
          </a:p>
        </p:txBody>
      </p:sp>
      <p:sp>
        <p:nvSpPr>
          <p:cNvPr id="3" name="Espace réservé du contenu 2">
            <a:extLst>
              <a:ext uri="{FF2B5EF4-FFF2-40B4-BE49-F238E27FC236}">
                <a16:creationId xmlns:a16="http://schemas.microsoft.com/office/drawing/2014/main" id="{FE906FEB-FAE4-8437-C7AB-BCA629D17616}"/>
              </a:ext>
            </a:extLst>
          </p:cNvPr>
          <p:cNvSpPr>
            <a:spLocks noGrp="1"/>
          </p:cNvSpPr>
          <p:nvPr>
            <p:ph idx="1"/>
          </p:nvPr>
        </p:nvSpPr>
        <p:spPr>
          <a:xfrm>
            <a:off x="238125" y="923924"/>
            <a:ext cx="11953875" cy="4924425"/>
          </a:xfrm>
        </p:spPr>
        <p:txBody>
          <a:bodyPr/>
          <a:lstStyle/>
          <a:p>
            <a:r>
              <a:rPr lang="fr-FR" b="0" i="0" dirty="0">
                <a:solidFill>
                  <a:srgbClr val="16191F"/>
                </a:solidFill>
                <a:effectLst/>
                <a:latin typeface="Amazon Ember"/>
              </a:rPr>
              <a:t>Amazon </a:t>
            </a:r>
            <a:r>
              <a:rPr lang="fr-FR" b="0" i="0" dirty="0" err="1">
                <a:solidFill>
                  <a:srgbClr val="16191F"/>
                </a:solidFill>
                <a:effectLst/>
                <a:latin typeface="Amazon Ember"/>
              </a:rPr>
              <a:t>DynamoDB</a:t>
            </a:r>
            <a:r>
              <a:rPr lang="fr-FR" b="0" i="0" dirty="0">
                <a:solidFill>
                  <a:srgbClr val="16191F"/>
                </a:solidFill>
                <a:effectLst/>
                <a:latin typeface="Amazon Ember"/>
              </a:rPr>
              <a:t> est un service de base de données NoSQL entièrement géré qui offre des performances rapides et prévisibles avec une évolutivité transparent.</a:t>
            </a:r>
          </a:p>
          <a:p>
            <a:r>
              <a:rPr lang="fr-FR" b="0" i="0" dirty="0">
                <a:solidFill>
                  <a:srgbClr val="16191F"/>
                </a:solidFill>
                <a:effectLst/>
                <a:latin typeface="Amazon Ember"/>
              </a:rPr>
              <a:t> vous pouvez créer des tables de base de données capables de stocker et de récupérer n'importe quelle quantité de données et de traiter n'importe quel niveau de trafic de requêtes. </a:t>
            </a:r>
          </a:p>
          <a:p>
            <a:r>
              <a:rPr lang="fr-FR" b="0" i="0" dirty="0" err="1">
                <a:solidFill>
                  <a:srgbClr val="16191F"/>
                </a:solidFill>
                <a:effectLst/>
                <a:latin typeface="Amazon Ember"/>
              </a:rPr>
              <a:t>DynamoDB</a:t>
            </a:r>
            <a:r>
              <a:rPr lang="fr-FR" b="0" i="0" dirty="0">
                <a:solidFill>
                  <a:srgbClr val="16191F"/>
                </a:solidFill>
                <a:effectLst/>
                <a:latin typeface="Amazon Ember"/>
              </a:rPr>
              <a:t> offre une capacité de sauvegarde à la demande.</a:t>
            </a:r>
          </a:p>
          <a:p>
            <a:r>
              <a:rPr lang="fr-FR" b="0" i="0" dirty="0">
                <a:solidFill>
                  <a:srgbClr val="16191F"/>
                </a:solidFill>
                <a:effectLst/>
                <a:latin typeface="Amazon Ember"/>
              </a:rPr>
              <a:t>Vous pouvez créer des sauvegardes à la demande et activer la récupération ponctuelle pour vos tables Amazon </a:t>
            </a:r>
            <a:r>
              <a:rPr lang="fr-FR" b="0" i="0" dirty="0" err="1">
                <a:solidFill>
                  <a:srgbClr val="16191F"/>
                </a:solidFill>
                <a:effectLst/>
                <a:latin typeface="Amazon Ember"/>
              </a:rPr>
              <a:t>DynamoDB</a:t>
            </a:r>
            <a:r>
              <a:rPr lang="fr-FR" b="0" i="0" dirty="0">
                <a:solidFill>
                  <a:srgbClr val="16191F"/>
                </a:solidFill>
                <a:effectLst/>
                <a:latin typeface="Amazon Ember"/>
              </a:rPr>
              <a:t>. </a:t>
            </a:r>
          </a:p>
          <a:p>
            <a:r>
              <a:rPr lang="fr-FR" b="0" i="0" dirty="0" err="1">
                <a:solidFill>
                  <a:srgbClr val="16191F"/>
                </a:solidFill>
                <a:effectLst/>
                <a:latin typeface="Amazon Ember"/>
              </a:rPr>
              <a:t>DynamoDB</a:t>
            </a:r>
            <a:r>
              <a:rPr lang="fr-FR" b="0" i="0" dirty="0">
                <a:solidFill>
                  <a:srgbClr val="16191F"/>
                </a:solidFill>
                <a:effectLst/>
                <a:latin typeface="Amazon Ember"/>
              </a:rPr>
              <a:t> vous permet de supprimer automatiquement les éléments expirés des tables pour vous aider à réduire l'utilisation du stockage et le coût de stockage des données qui ne sont plus pertinentes.</a:t>
            </a:r>
            <a:endParaRPr lang="fr-FR" dirty="0"/>
          </a:p>
        </p:txBody>
      </p:sp>
      <p:pic>
        <p:nvPicPr>
          <p:cNvPr id="27650" name="Picture 2" descr="Résultat d’images pour Amazon dynamoDB">
            <a:extLst>
              <a:ext uri="{FF2B5EF4-FFF2-40B4-BE49-F238E27FC236}">
                <a16:creationId xmlns:a16="http://schemas.microsoft.com/office/drawing/2014/main" id="{5306F071-4DF2-3DD3-7CEB-06B2E5F61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8658" y="4780919"/>
            <a:ext cx="1933575" cy="1153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53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408F89-11E3-23DF-6112-84B844575B4A}"/>
              </a:ext>
            </a:extLst>
          </p:cNvPr>
          <p:cNvSpPr>
            <a:spLocks noGrp="1"/>
          </p:cNvSpPr>
          <p:nvPr>
            <p:ph type="title"/>
          </p:nvPr>
        </p:nvSpPr>
        <p:spPr>
          <a:xfrm>
            <a:off x="901670" y="96074"/>
            <a:ext cx="9603275" cy="1049235"/>
          </a:xfrm>
        </p:spPr>
        <p:txBody>
          <a:bodyPr/>
          <a:lstStyle/>
          <a:p>
            <a:r>
              <a:rPr lang="fr-FR" b="0" i="0" dirty="0">
                <a:solidFill>
                  <a:srgbClr val="16191F"/>
                </a:solidFill>
                <a:effectLst/>
                <a:latin typeface="Amazon Ember"/>
              </a:rPr>
              <a:t> les composants </a:t>
            </a:r>
            <a:r>
              <a:rPr lang="fr-FR" b="0" i="0" dirty="0" err="1">
                <a:solidFill>
                  <a:srgbClr val="16191F"/>
                </a:solidFill>
                <a:effectLst/>
                <a:latin typeface="Amazon Ember"/>
              </a:rPr>
              <a:t>DynamoDB</a:t>
            </a:r>
            <a:r>
              <a:rPr lang="fr-FR" b="0" i="0" dirty="0">
                <a:solidFill>
                  <a:srgbClr val="16191F"/>
                </a:solidFill>
                <a:effectLst/>
                <a:latin typeface="Amazon Ember"/>
              </a:rPr>
              <a:t> de base</a:t>
            </a:r>
            <a:endParaRPr lang="fr-FR" dirty="0"/>
          </a:p>
        </p:txBody>
      </p:sp>
      <p:sp>
        <p:nvSpPr>
          <p:cNvPr id="3" name="Espace réservé du contenu 2">
            <a:extLst>
              <a:ext uri="{FF2B5EF4-FFF2-40B4-BE49-F238E27FC236}">
                <a16:creationId xmlns:a16="http://schemas.microsoft.com/office/drawing/2014/main" id="{A5AA3441-0D0C-ABB2-F948-7CAB6726AF16}"/>
              </a:ext>
            </a:extLst>
          </p:cNvPr>
          <p:cNvSpPr>
            <a:spLocks noGrp="1"/>
          </p:cNvSpPr>
          <p:nvPr>
            <p:ph idx="1"/>
          </p:nvPr>
        </p:nvSpPr>
        <p:spPr>
          <a:xfrm>
            <a:off x="114301" y="828676"/>
            <a:ext cx="11811000" cy="4829174"/>
          </a:xfrm>
        </p:spPr>
        <p:txBody>
          <a:bodyPr/>
          <a:lstStyle/>
          <a:p>
            <a:r>
              <a:rPr lang="fr-FR" b="1" i="0" dirty="0">
                <a:solidFill>
                  <a:srgbClr val="16191F"/>
                </a:solidFill>
                <a:effectLst/>
                <a:latin typeface="Amazon Ember"/>
              </a:rPr>
              <a:t>Tables</a:t>
            </a:r>
            <a:r>
              <a:rPr lang="fr-FR" b="0" i="0" dirty="0">
                <a:solidFill>
                  <a:srgbClr val="16191F"/>
                </a:solidFill>
                <a:effectLst/>
                <a:latin typeface="Amazon Ember"/>
              </a:rPr>
              <a:t> – Semblable à d'autres systèmes de base de données, </a:t>
            </a:r>
            <a:r>
              <a:rPr lang="fr-FR" b="0" i="0" dirty="0" err="1">
                <a:solidFill>
                  <a:srgbClr val="16191F"/>
                </a:solidFill>
                <a:effectLst/>
                <a:latin typeface="Amazon Ember"/>
              </a:rPr>
              <a:t>DynamoDB</a:t>
            </a:r>
            <a:r>
              <a:rPr lang="fr-FR" b="0" i="0" dirty="0">
                <a:solidFill>
                  <a:srgbClr val="16191F"/>
                </a:solidFill>
                <a:effectLst/>
                <a:latin typeface="Amazon Ember"/>
              </a:rPr>
              <a:t> stocke les données dans des tables.</a:t>
            </a:r>
          </a:p>
          <a:p>
            <a:r>
              <a:rPr lang="fr-FR" b="1" i="0" dirty="0">
                <a:solidFill>
                  <a:srgbClr val="16191F"/>
                </a:solidFill>
                <a:effectLst/>
                <a:latin typeface="Amazon Ember"/>
              </a:rPr>
              <a:t>Éléments</a:t>
            </a:r>
            <a:r>
              <a:rPr lang="fr-FR" b="0" i="0" dirty="0">
                <a:solidFill>
                  <a:srgbClr val="16191F"/>
                </a:solidFill>
                <a:effectLst/>
                <a:latin typeface="Amazon Ember"/>
              </a:rPr>
              <a:t> – Chaque table contient zéro ou plusieurs éléments. Un </a:t>
            </a:r>
            <a:r>
              <a:rPr lang="fr-FR" b="0" i="1" dirty="0">
                <a:solidFill>
                  <a:srgbClr val="16191F"/>
                </a:solidFill>
                <a:effectLst/>
                <a:latin typeface="Amazon Ember"/>
              </a:rPr>
              <a:t>élément</a:t>
            </a:r>
            <a:r>
              <a:rPr lang="fr-FR" b="0" i="0" dirty="0">
                <a:solidFill>
                  <a:srgbClr val="16191F"/>
                </a:solidFill>
                <a:effectLst/>
                <a:latin typeface="Amazon Ember"/>
              </a:rPr>
              <a:t> est un groupe d'attributs identifiables de manière unique parmi tous les autres éléments. Dans une table </a:t>
            </a:r>
            <a:r>
              <a:rPr lang="fr-FR" b="0" i="1" dirty="0">
                <a:solidFill>
                  <a:srgbClr val="16191F"/>
                </a:solidFill>
                <a:effectLst/>
                <a:latin typeface="Amazon Ember"/>
              </a:rPr>
              <a:t>People</a:t>
            </a:r>
            <a:r>
              <a:rPr lang="fr-FR" b="0" i="0" dirty="0">
                <a:solidFill>
                  <a:srgbClr val="16191F"/>
                </a:solidFill>
                <a:effectLst/>
                <a:latin typeface="Amazon Ember"/>
              </a:rPr>
              <a:t> , chaque élément représente une personne. </a:t>
            </a:r>
          </a:p>
          <a:p>
            <a:r>
              <a:rPr lang="fr-FR" b="1" i="0" dirty="0">
                <a:solidFill>
                  <a:srgbClr val="16191F"/>
                </a:solidFill>
                <a:effectLst/>
                <a:latin typeface="Amazon Ember"/>
              </a:rPr>
              <a:t>Attributs</a:t>
            </a:r>
            <a:r>
              <a:rPr lang="fr-FR" b="0" i="0" dirty="0">
                <a:solidFill>
                  <a:srgbClr val="16191F"/>
                </a:solidFill>
                <a:effectLst/>
                <a:latin typeface="Amazon Ember"/>
              </a:rPr>
              <a:t> – Chaque élément est composé d'un ou plusieurs attributs. Un </a:t>
            </a:r>
            <a:r>
              <a:rPr lang="fr-FR" b="0" i="1" dirty="0">
                <a:solidFill>
                  <a:srgbClr val="16191F"/>
                </a:solidFill>
                <a:effectLst/>
                <a:latin typeface="Amazon Ember"/>
              </a:rPr>
              <a:t>attribut</a:t>
            </a:r>
            <a:r>
              <a:rPr lang="fr-FR" b="0" i="0" dirty="0">
                <a:solidFill>
                  <a:srgbClr val="16191F"/>
                </a:solidFill>
                <a:effectLst/>
                <a:latin typeface="Amazon Ember"/>
              </a:rPr>
              <a:t> est un élément de données fondamental, quelque chose qui n'a pas besoin d'être décomposé davantage. </a:t>
            </a:r>
            <a:endParaRPr lang="fr-FR" dirty="0">
              <a:solidFill>
                <a:srgbClr val="16191F"/>
              </a:solidFill>
              <a:latin typeface="Amazon Ember"/>
            </a:endParaRPr>
          </a:p>
          <a:p>
            <a:endParaRPr lang="fr-FR" dirty="0"/>
          </a:p>
        </p:txBody>
      </p:sp>
      <p:pic>
        <p:nvPicPr>
          <p:cNvPr id="4" name="Picture 2" descr="Résultat d’images pour Amazon dynamoDB">
            <a:extLst>
              <a:ext uri="{FF2B5EF4-FFF2-40B4-BE49-F238E27FC236}">
                <a16:creationId xmlns:a16="http://schemas.microsoft.com/office/drawing/2014/main" id="{E5BC8862-2FD7-86A5-4F54-2F130B81A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1342" y="4801840"/>
            <a:ext cx="2870658" cy="1712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637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282509-BA4A-B958-E6D4-F11F28FE3315}"/>
              </a:ext>
            </a:extLst>
          </p:cNvPr>
          <p:cNvSpPr>
            <a:spLocks noGrp="1"/>
          </p:cNvSpPr>
          <p:nvPr>
            <p:ph type="title"/>
          </p:nvPr>
        </p:nvSpPr>
        <p:spPr>
          <a:xfrm>
            <a:off x="358744" y="0"/>
            <a:ext cx="9603275" cy="1049235"/>
          </a:xfrm>
        </p:spPr>
        <p:txBody>
          <a:bodyPr/>
          <a:lstStyle/>
          <a:p>
            <a:r>
              <a:rPr lang="fr-FR" b="1" dirty="0"/>
              <a:t>Amazon </a:t>
            </a:r>
            <a:r>
              <a:rPr lang="fr-FR" b="1" dirty="0" err="1"/>
              <a:t>dynamoDB</a:t>
            </a:r>
            <a:r>
              <a:rPr lang="fr-FR" b="1" dirty="0"/>
              <a:t> </a:t>
            </a:r>
            <a:endParaRPr lang="fr-FR" dirty="0"/>
          </a:p>
        </p:txBody>
      </p:sp>
      <p:sp>
        <p:nvSpPr>
          <p:cNvPr id="3" name="Espace réservé du contenu 2">
            <a:extLst>
              <a:ext uri="{FF2B5EF4-FFF2-40B4-BE49-F238E27FC236}">
                <a16:creationId xmlns:a16="http://schemas.microsoft.com/office/drawing/2014/main" id="{E5B2843B-55B2-B779-9FB5-9D75649401DE}"/>
              </a:ext>
            </a:extLst>
          </p:cNvPr>
          <p:cNvSpPr>
            <a:spLocks noGrp="1"/>
          </p:cNvSpPr>
          <p:nvPr>
            <p:ph idx="1"/>
          </p:nvPr>
        </p:nvSpPr>
        <p:spPr>
          <a:xfrm>
            <a:off x="152400" y="752475"/>
            <a:ext cx="12039601" cy="5257800"/>
          </a:xfrm>
        </p:spPr>
        <p:txBody>
          <a:bodyPr>
            <a:normAutofit lnSpcReduction="10000"/>
          </a:bodyPr>
          <a:lstStyle/>
          <a:p>
            <a:pPr algn="l"/>
            <a:r>
              <a:rPr lang="fr-FR" b="1" i="0" dirty="0">
                <a:solidFill>
                  <a:srgbClr val="16191F"/>
                </a:solidFill>
                <a:effectLst/>
                <a:latin typeface="Amazon Ember"/>
              </a:rPr>
              <a:t>Clé primaire</a:t>
            </a:r>
          </a:p>
          <a:p>
            <a:pPr algn="l"/>
            <a:r>
              <a:rPr lang="fr-FR" b="0" i="0" dirty="0">
                <a:solidFill>
                  <a:srgbClr val="16191F"/>
                </a:solidFill>
                <a:effectLst/>
                <a:latin typeface="Amazon Ember"/>
              </a:rPr>
              <a:t>Lorsque vous créez une table, en plus du nom de la table, vous devez spécifier la clé primaire de la table. La clé primaire identifie de manière unique chaque élément de la table, de sorte que deux éléments ne peuvent pas avoir la même clé.</a:t>
            </a:r>
          </a:p>
          <a:p>
            <a:pPr algn="l"/>
            <a:r>
              <a:rPr lang="fr-FR" b="1" i="0" dirty="0">
                <a:solidFill>
                  <a:srgbClr val="16191F"/>
                </a:solidFill>
                <a:effectLst/>
                <a:latin typeface="Amazon Ember"/>
              </a:rPr>
              <a:t>Clé de partition</a:t>
            </a:r>
            <a:r>
              <a:rPr lang="fr-FR" b="0" i="0" dirty="0">
                <a:solidFill>
                  <a:srgbClr val="16191F"/>
                </a:solidFill>
                <a:effectLst/>
                <a:latin typeface="Amazon Ember"/>
              </a:rPr>
              <a:t> – Une clé primaire simple, composée d'un attribut connu sous le nom de </a:t>
            </a:r>
            <a:r>
              <a:rPr lang="fr-FR" b="0" i="1" dirty="0">
                <a:solidFill>
                  <a:srgbClr val="16191F"/>
                </a:solidFill>
                <a:effectLst/>
                <a:latin typeface="Amazon Ember"/>
              </a:rPr>
              <a:t>clé de partition</a:t>
            </a:r>
            <a:r>
              <a:rPr lang="fr-FR" b="0" i="0" dirty="0">
                <a:solidFill>
                  <a:srgbClr val="16191F"/>
                </a:solidFill>
                <a:effectLst/>
                <a:latin typeface="Amazon Ember"/>
              </a:rPr>
              <a:t> .</a:t>
            </a:r>
          </a:p>
          <a:p>
            <a:pPr algn="l"/>
            <a:r>
              <a:rPr lang="fr-FR" b="0" i="0" dirty="0" err="1">
                <a:solidFill>
                  <a:srgbClr val="16191F"/>
                </a:solidFill>
                <a:effectLst/>
                <a:latin typeface="Amazon Ember"/>
              </a:rPr>
              <a:t>DynamoDB</a:t>
            </a:r>
            <a:r>
              <a:rPr lang="fr-FR" b="0" i="0" dirty="0">
                <a:solidFill>
                  <a:srgbClr val="16191F"/>
                </a:solidFill>
                <a:effectLst/>
                <a:latin typeface="Amazon Ember"/>
              </a:rPr>
              <a:t> utilise la valeur de la clé de partition comme entrée d'une fonction de hachage interne. </a:t>
            </a:r>
          </a:p>
          <a:p>
            <a:r>
              <a:rPr lang="fr-FR" b="1" i="0" dirty="0">
                <a:solidFill>
                  <a:srgbClr val="16191F"/>
                </a:solidFill>
                <a:effectLst/>
                <a:latin typeface="Amazon Ember"/>
              </a:rPr>
              <a:t>Clé de partition et clé de tri</a:t>
            </a:r>
            <a:r>
              <a:rPr lang="fr-FR" b="0" i="0" dirty="0">
                <a:solidFill>
                  <a:srgbClr val="16191F"/>
                </a:solidFill>
                <a:effectLst/>
                <a:latin typeface="Amazon Ember"/>
              </a:rPr>
              <a:t> – Appelée </a:t>
            </a:r>
            <a:r>
              <a:rPr lang="fr-FR" b="0" i="1" dirty="0">
                <a:solidFill>
                  <a:srgbClr val="16191F"/>
                </a:solidFill>
                <a:effectLst/>
                <a:latin typeface="Amazon Ember"/>
              </a:rPr>
              <a:t>clé primaire composite</a:t>
            </a:r>
            <a:r>
              <a:rPr lang="fr-FR" b="0" i="0" dirty="0">
                <a:solidFill>
                  <a:srgbClr val="16191F"/>
                </a:solidFill>
                <a:effectLst/>
                <a:latin typeface="Amazon Ember"/>
              </a:rPr>
              <a:t> , ce type de clé est composé de deux attributs. Le premier attribut est la </a:t>
            </a:r>
            <a:r>
              <a:rPr lang="fr-FR" b="0" i="1" dirty="0">
                <a:solidFill>
                  <a:srgbClr val="16191F"/>
                </a:solidFill>
                <a:effectLst/>
                <a:latin typeface="Amazon Ember"/>
              </a:rPr>
              <a:t>clé de partition</a:t>
            </a:r>
            <a:r>
              <a:rPr lang="fr-FR" b="0" i="0" dirty="0">
                <a:solidFill>
                  <a:srgbClr val="16191F"/>
                </a:solidFill>
                <a:effectLst/>
                <a:latin typeface="Amazon Ember"/>
              </a:rPr>
              <a:t> et le deuxième attribut est la </a:t>
            </a:r>
            <a:r>
              <a:rPr lang="fr-FR" b="0" i="1" dirty="0">
                <a:solidFill>
                  <a:srgbClr val="16191F"/>
                </a:solidFill>
                <a:effectLst/>
                <a:latin typeface="Amazon Ember"/>
              </a:rPr>
              <a:t>clé de tri</a:t>
            </a:r>
            <a:r>
              <a:rPr lang="fr-FR" b="0" i="0" dirty="0">
                <a:solidFill>
                  <a:srgbClr val="16191F"/>
                </a:solidFill>
                <a:effectLst/>
                <a:latin typeface="Amazon Ember"/>
              </a:rPr>
              <a:t> .</a:t>
            </a:r>
          </a:p>
          <a:p>
            <a:pPr algn="l"/>
            <a:r>
              <a:rPr lang="fr-FR" b="1" i="0" dirty="0">
                <a:solidFill>
                  <a:srgbClr val="16191F"/>
                </a:solidFill>
                <a:effectLst/>
                <a:latin typeface="Amazon Ember"/>
              </a:rPr>
              <a:t>Index secondaires</a:t>
            </a:r>
          </a:p>
          <a:p>
            <a:pPr algn="l"/>
            <a:r>
              <a:rPr lang="fr-FR" b="0" i="0" dirty="0">
                <a:solidFill>
                  <a:srgbClr val="16191F"/>
                </a:solidFill>
                <a:effectLst/>
                <a:latin typeface="Amazon Ember"/>
              </a:rPr>
              <a:t>Vous pouvez créer un ou plusieurs index secondaires sur une table. Un </a:t>
            </a:r>
            <a:r>
              <a:rPr lang="fr-FR" b="0" i="1" dirty="0">
                <a:solidFill>
                  <a:srgbClr val="16191F"/>
                </a:solidFill>
                <a:effectLst/>
                <a:latin typeface="Amazon Ember"/>
              </a:rPr>
              <a:t>index secondaire</a:t>
            </a:r>
            <a:r>
              <a:rPr lang="fr-FR" b="0" i="0" dirty="0">
                <a:solidFill>
                  <a:srgbClr val="16191F"/>
                </a:solidFill>
                <a:effectLst/>
                <a:latin typeface="Amazon Ember"/>
              </a:rPr>
              <a:t> vous permet d'interroger les données de la table à l'aide d'une clé alternative, en plus des requêtes sur la clé primaire. </a:t>
            </a:r>
            <a:r>
              <a:rPr lang="fr-FR" b="0" i="0" dirty="0" err="1">
                <a:solidFill>
                  <a:srgbClr val="16191F"/>
                </a:solidFill>
                <a:effectLst/>
                <a:latin typeface="Amazon Ember"/>
              </a:rPr>
              <a:t>DynamoDB</a:t>
            </a:r>
            <a:r>
              <a:rPr lang="fr-FR" b="0" i="0" dirty="0">
                <a:solidFill>
                  <a:srgbClr val="16191F"/>
                </a:solidFill>
                <a:effectLst/>
                <a:latin typeface="Amazon Ember"/>
              </a:rPr>
              <a:t> n'exige pas que vous utilisiez des index, mais ils donnent à vos applications plus de flexibilité lors de l'interrogation de vos données. </a:t>
            </a:r>
          </a:p>
          <a:p>
            <a:endParaRPr lang="fr-FR" dirty="0"/>
          </a:p>
        </p:txBody>
      </p:sp>
      <p:pic>
        <p:nvPicPr>
          <p:cNvPr id="4" name="Picture 2" descr="Résultat d’images pour Amazon dynamoDB">
            <a:extLst>
              <a:ext uri="{FF2B5EF4-FFF2-40B4-BE49-F238E27FC236}">
                <a16:creationId xmlns:a16="http://schemas.microsoft.com/office/drawing/2014/main" id="{26AA8946-8B52-F47B-5F4B-B12B3B59F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2584" y="5662612"/>
            <a:ext cx="2004387" cy="1195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458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D1E28F-EA60-C3EB-942F-163BDF52BB9D}"/>
              </a:ext>
            </a:extLst>
          </p:cNvPr>
          <p:cNvSpPr>
            <a:spLocks noGrp="1"/>
          </p:cNvSpPr>
          <p:nvPr>
            <p:ph type="title"/>
          </p:nvPr>
        </p:nvSpPr>
        <p:spPr>
          <a:xfrm>
            <a:off x="739745" y="-84901"/>
            <a:ext cx="9603275" cy="1049235"/>
          </a:xfrm>
        </p:spPr>
        <p:txBody>
          <a:bodyPr/>
          <a:lstStyle/>
          <a:p>
            <a:r>
              <a:rPr lang="fr-FR" b="1" i="0" dirty="0">
                <a:solidFill>
                  <a:srgbClr val="16191F"/>
                </a:solidFill>
                <a:effectLst/>
                <a:latin typeface="Amazon Ember"/>
              </a:rPr>
              <a:t>Types de données</a:t>
            </a:r>
            <a:br>
              <a:rPr lang="fr-FR" b="1" i="0" dirty="0">
                <a:solidFill>
                  <a:srgbClr val="16191F"/>
                </a:solidFill>
                <a:effectLst/>
                <a:latin typeface="Amazon Ember"/>
              </a:rPr>
            </a:br>
            <a:endParaRPr lang="fr-FR" dirty="0"/>
          </a:p>
        </p:txBody>
      </p:sp>
      <p:sp>
        <p:nvSpPr>
          <p:cNvPr id="3" name="Espace réservé du contenu 2">
            <a:extLst>
              <a:ext uri="{FF2B5EF4-FFF2-40B4-BE49-F238E27FC236}">
                <a16:creationId xmlns:a16="http://schemas.microsoft.com/office/drawing/2014/main" id="{48E4C7C6-085C-08B5-773D-B861F8B3D3C7}"/>
              </a:ext>
            </a:extLst>
          </p:cNvPr>
          <p:cNvSpPr>
            <a:spLocks noGrp="1"/>
          </p:cNvSpPr>
          <p:nvPr>
            <p:ph idx="1"/>
          </p:nvPr>
        </p:nvSpPr>
        <p:spPr>
          <a:xfrm>
            <a:off x="104776" y="866775"/>
            <a:ext cx="11668124" cy="4762500"/>
          </a:xfrm>
        </p:spPr>
        <p:txBody>
          <a:bodyPr/>
          <a:lstStyle/>
          <a:p>
            <a:pPr algn="l"/>
            <a:r>
              <a:rPr lang="fr-FR" b="0" i="0" dirty="0" err="1">
                <a:solidFill>
                  <a:srgbClr val="16191F"/>
                </a:solidFill>
                <a:effectLst/>
                <a:latin typeface="Amazon Ember"/>
              </a:rPr>
              <a:t>DynamoDB</a:t>
            </a:r>
            <a:r>
              <a:rPr lang="fr-FR" b="0" i="0" dirty="0">
                <a:solidFill>
                  <a:srgbClr val="16191F"/>
                </a:solidFill>
                <a:effectLst/>
                <a:latin typeface="Amazon Ember"/>
              </a:rPr>
              <a:t> prend en charge de nombreux types de données différents pour les attributs d'une table. Ils peuvent être classés comme suit :</a:t>
            </a:r>
          </a:p>
          <a:p>
            <a:pPr algn="l">
              <a:buFont typeface="Arial" panose="020B0604020202020204" pitchFamily="34" charset="0"/>
              <a:buChar char="•"/>
            </a:pPr>
            <a:r>
              <a:rPr lang="fr-FR" b="1" i="0" dirty="0">
                <a:solidFill>
                  <a:srgbClr val="16191F"/>
                </a:solidFill>
                <a:effectLst/>
                <a:latin typeface="Amazon Ember"/>
              </a:rPr>
              <a:t>Types scalaires</a:t>
            </a:r>
            <a:r>
              <a:rPr lang="fr-FR" b="0" i="0" dirty="0">
                <a:solidFill>
                  <a:srgbClr val="16191F"/>
                </a:solidFill>
                <a:effectLst/>
                <a:latin typeface="Amazon Ember"/>
              </a:rPr>
              <a:t> – Un type scalaire peut représenter exactement une valeur. Les types scalaires sont nombre, chaîne, binaire, booléen et nul.</a:t>
            </a:r>
          </a:p>
          <a:p>
            <a:pPr algn="l">
              <a:buFont typeface="Arial" panose="020B0604020202020204" pitchFamily="34" charset="0"/>
              <a:buChar char="•"/>
            </a:pPr>
            <a:r>
              <a:rPr lang="fr-FR" b="1" i="0" dirty="0">
                <a:solidFill>
                  <a:srgbClr val="16191F"/>
                </a:solidFill>
                <a:effectLst/>
                <a:latin typeface="Amazon Ember"/>
              </a:rPr>
              <a:t>Types de document</a:t>
            </a:r>
            <a:r>
              <a:rPr lang="fr-FR" b="0" i="0" dirty="0">
                <a:solidFill>
                  <a:srgbClr val="16191F"/>
                </a:solidFill>
                <a:effectLst/>
                <a:latin typeface="Amazon Ember"/>
              </a:rPr>
              <a:t> – Un type de document peut représenter une structure complexe avec des attributs imbriqués, comme vous en trouveriez dans un document JSON. Les types de documents sont la liste et la carte.</a:t>
            </a:r>
          </a:p>
          <a:p>
            <a:pPr algn="l">
              <a:buFont typeface="Arial" panose="020B0604020202020204" pitchFamily="34" charset="0"/>
              <a:buChar char="•"/>
            </a:pPr>
            <a:r>
              <a:rPr lang="fr-FR" b="1" i="0" dirty="0">
                <a:solidFill>
                  <a:srgbClr val="16191F"/>
                </a:solidFill>
                <a:effectLst/>
                <a:latin typeface="Amazon Ember"/>
              </a:rPr>
              <a:t>Types d'ensemble</a:t>
            </a:r>
            <a:r>
              <a:rPr lang="fr-FR" b="0" i="0" dirty="0">
                <a:solidFill>
                  <a:srgbClr val="16191F"/>
                </a:solidFill>
                <a:effectLst/>
                <a:latin typeface="Amazon Ember"/>
              </a:rPr>
              <a:t> – Un type d'ensemble peut représenter plusieurs valeurs scalaires. Les types d'ensemble sont ensemble de chaînes, ensemble de nombres et ensemble binaire.</a:t>
            </a:r>
          </a:p>
          <a:p>
            <a:endParaRPr lang="fr-FR" dirty="0"/>
          </a:p>
        </p:txBody>
      </p:sp>
      <p:pic>
        <p:nvPicPr>
          <p:cNvPr id="4" name="Picture 2" descr="Résultat d’images pour Amazon dynamoDB">
            <a:extLst>
              <a:ext uri="{FF2B5EF4-FFF2-40B4-BE49-F238E27FC236}">
                <a16:creationId xmlns:a16="http://schemas.microsoft.com/office/drawing/2014/main" id="{22491875-B6C9-E578-2CC7-90C39469B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942" y="4420840"/>
            <a:ext cx="2870658" cy="1712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158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8F39D0-B147-CE87-BE93-5F122287CC50}"/>
              </a:ext>
            </a:extLst>
          </p:cNvPr>
          <p:cNvSpPr>
            <a:spLocks noGrp="1"/>
          </p:cNvSpPr>
          <p:nvPr>
            <p:ph type="title"/>
          </p:nvPr>
        </p:nvSpPr>
        <p:spPr>
          <a:xfrm>
            <a:off x="219075" y="154049"/>
            <a:ext cx="11229975" cy="447856"/>
          </a:xfrm>
        </p:spPr>
        <p:txBody>
          <a:bodyPr>
            <a:normAutofit fontScale="90000"/>
          </a:bodyPr>
          <a:lstStyle/>
          <a:p>
            <a:r>
              <a:rPr lang="fr-FR" dirty="0">
                <a:latin typeface="OracleSansVF"/>
              </a:rPr>
              <a:t>Différence entre Data Lake et </a:t>
            </a:r>
            <a:r>
              <a:rPr lang="fr-FR" i="0" dirty="0">
                <a:effectLst/>
                <a:latin typeface="OracleSansVF"/>
              </a:rPr>
              <a:t>Data Warehouse base de données</a:t>
            </a:r>
            <a:br>
              <a:rPr lang="fr-FR" b="1" i="0" dirty="0">
                <a:solidFill>
                  <a:srgbClr val="FFFFFF"/>
                </a:solidFill>
                <a:effectLst/>
                <a:latin typeface="OracleSansVF"/>
              </a:rPr>
            </a:br>
            <a:r>
              <a:rPr lang="fr-FR" dirty="0"/>
              <a:t> </a:t>
            </a:r>
            <a:br>
              <a:rPr lang="fr-FR" b="1" i="0" dirty="0">
                <a:solidFill>
                  <a:srgbClr val="FFFFFF"/>
                </a:solidFill>
                <a:effectLst/>
                <a:latin typeface="OracleSansVF"/>
              </a:rPr>
            </a:br>
            <a:r>
              <a:rPr lang="fr-FR" dirty="0"/>
              <a:t>  </a:t>
            </a:r>
          </a:p>
        </p:txBody>
      </p:sp>
      <p:sp>
        <p:nvSpPr>
          <p:cNvPr id="3" name="Espace réservé du contenu 2">
            <a:extLst>
              <a:ext uri="{FF2B5EF4-FFF2-40B4-BE49-F238E27FC236}">
                <a16:creationId xmlns:a16="http://schemas.microsoft.com/office/drawing/2014/main" id="{D2F27A2A-07BA-A796-432B-ED561A313F54}"/>
              </a:ext>
            </a:extLst>
          </p:cNvPr>
          <p:cNvSpPr>
            <a:spLocks noGrp="1"/>
          </p:cNvSpPr>
          <p:nvPr>
            <p:ph idx="1"/>
          </p:nvPr>
        </p:nvSpPr>
        <p:spPr>
          <a:xfrm>
            <a:off x="219075" y="926138"/>
            <a:ext cx="13060884" cy="4998411"/>
          </a:xfrm>
        </p:spPr>
        <p:txBody>
          <a:bodyPr>
            <a:normAutofit/>
          </a:bodyPr>
          <a:lstStyle/>
          <a:p>
            <a:pPr marL="0" indent="0" algn="l">
              <a:buNone/>
            </a:pPr>
            <a:r>
              <a:rPr lang="fr-FR" b="0" i="0" dirty="0">
                <a:solidFill>
                  <a:srgbClr val="000000"/>
                </a:solidFill>
                <a:effectLst/>
                <a:latin typeface="OracleSansVF"/>
              </a:rPr>
              <a:t>Une base de données est une collection organisée de données.</a:t>
            </a:r>
          </a:p>
          <a:p>
            <a:pPr marL="0" indent="0" algn="l">
              <a:buNone/>
            </a:pPr>
            <a:r>
              <a:rPr lang="fr-FR" b="0" i="0" dirty="0">
                <a:solidFill>
                  <a:srgbClr val="000000"/>
                </a:solidFill>
                <a:effectLst/>
                <a:latin typeface="OracleSansVF"/>
              </a:rPr>
              <a:t>Les bases de données sont classées en fonction de la façon dont elles stockent ces données. </a:t>
            </a:r>
          </a:p>
          <a:p>
            <a:pPr algn="l"/>
            <a:r>
              <a:rPr lang="fr-FR" b="0" i="0" dirty="0">
                <a:solidFill>
                  <a:srgbClr val="000000"/>
                </a:solidFill>
                <a:effectLst/>
                <a:latin typeface="OracleSansVF"/>
              </a:rPr>
              <a:t>Les premières bases de données étaient plates et se limitaient à de simples lignes et colonnes:</a:t>
            </a:r>
          </a:p>
          <a:p>
            <a:pPr marL="0" indent="0" algn="l">
              <a:buNone/>
            </a:pPr>
            <a:r>
              <a:rPr lang="fr-FR" b="0" i="0" dirty="0">
                <a:solidFill>
                  <a:srgbClr val="000000"/>
                </a:solidFill>
                <a:effectLst/>
                <a:latin typeface="OracleSansVF"/>
              </a:rPr>
              <a:t>Les bases de données relationnelles, qui stockent leurs données dans des tableaux:</a:t>
            </a:r>
          </a:p>
          <a:p>
            <a:pPr algn="l">
              <a:buFont typeface="Arial" panose="020B0604020202020204" pitchFamily="34" charset="0"/>
              <a:buChar char="•"/>
            </a:pPr>
            <a:r>
              <a:rPr lang="fr-FR" b="0" i="0" dirty="0">
                <a:solidFill>
                  <a:srgbClr val="000000"/>
                </a:solidFill>
                <a:effectLst/>
                <a:latin typeface="OracleSansVF"/>
              </a:rPr>
              <a:t>Les bases de données orientées objet, qui stockent leurs données dans des classes et sous-classes d'objets</a:t>
            </a:r>
          </a:p>
          <a:p>
            <a:pPr algn="l"/>
            <a:r>
              <a:rPr lang="fr-FR" b="0" i="0" dirty="0">
                <a:solidFill>
                  <a:srgbClr val="000000"/>
                </a:solidFill>
                <a:effectLst/>
                <a:latin typeface="OracleSansVF"/>
              </a:rPr>
              <a:t>Les bases de données sont vraiment conçues pour surveiller et mettre à jour les données structurées en temps réel, </a:t>
            </a:r>
          </a:p>
          <a:p>
            <a:pPr algn="l"/>
            <a:r>
              <a:rPr lang="fr-FR" b="0" i="0" dirty="0">
                <a:solidFill>
                  <a:srgbClr val="000000"/>
                </a:solidFill>
                <a:effectLst/>
                <a:latin typeface="OracleSansVF"/>
              </a:rPr>
              <a:t>et elles ne contiennent généralement que les données les plus récentes disponibles.</a:t>
            </a:r>
          </a:p>
          <a:p>
            <a:pPr algn="l"/>
            <a:r>
              <a:rPr lang="fr-FR" b="0" i="0" dirty="0">
                <a:solidFill>
                  <a:srgbClr val="000000"/>
                </a:solidFill>
                <a:effectLst/>
                <a:latin typeface="OracleSansVF"/>
              </a:rPr>
              <a:t>Une base de données est généralement associée à un </a:t>
            </a:r>
            <a:r>
              <a:rPr lang="fr-FR" b="0" i="0" u="none" strike="noStrike" dirty="0">
                <a:solidFill>
                  <a:srgbClr val="006B8F"/>
                </a:solidFill>
                <a:effectLst/>
                <a:latin typeface="OracleSansVF"/>
                <a:hlinkClick r:id="rId2"/>
              </a:rPr>
              <a:t>système de gestion de base de données</a:t>
            </a:r>
            <a:r>
              <a:rPr lang="fr-FR" b="0" i="0" dirty="0">
                <a:solidFill>
                  <a:srgbClr val="000000"/>
                </a:solidFill>
                <a:effectLst/>
                <a:latin typeface="OracleSansVF"/>
              </a:rPr>
              <a:t> (</a:t>
            </a:r>
            <a:r>
              <a:rPr lang="fr-FR" b="0" i="0" u="none" strike="noStrike" dirty="0">
                <a:solidFill>
                  <a:srgbClr val="006B8F"/>
                </a:solidFill>
                <a:effectLst/>
                <a:latin typeface="OracleSansVF"/>
                <a:hlinkClick r:id="rId2"/>
              </a:rPr>
              <a:t>SGBD</a:t>
            </a:r>
            <a:r>
              <a:rPr lang="fr-FR" b="0" i="0" dirty="0">
                <a:solidFill>
                  <a:srgbClr val="000000"/>
                </a:solidFill>
                <a:effectLst/>
                <a:latin typeface="OracleSansVF"/>
              </a:rPr>
              <a:t>)</a:t>
            </a:r>
          </a:p>
          <a:p>
            <a:pPr algn="l"/>
            <a:r>
              <a:rPr lang="fr-FR" b="0" i="0" dirty="0">
                <a:solidFill>
                  <a:srgbClr val="000000"/>
                </a:solidFill>
                <a:effectLst/>
                <a:latin typeface="OracleSansVF"/>
              </a:rPr>
              <a:t> qui est responsable du stockage et de la gestion des données.</a:t>
            </a:r>
          </a:p>
          <a:p>
            <a:pPr algn="l"/>
            <a:r>
              <a:rPr lang="fr-FR" b="0" i="0" dirty="0">
                <a:solidFill>
                  <a:srgbClr val="000000"/>
                </a:solidFill>
                <a:effectLst/>
                <a:latin typeface="OracleSansVF"/>
              </a:rPr>
              <a:t>L'un des formats de base de données les plus courants est la base de données </a:t>
            </a:r>
            <a:r>
              <a:rPr lang="fr-FR" b="0" i="0" u="none" strike="noStrike" dirty="0">
                <a:solidFill>
                  <a:srgbClr val="006B8F"/>
                </a:solidFill>
                <a:effectLst/>
                <a:latin typeface="OracleSansVF"/>
                <a:hlinkClick r:id="rId3"/>
              </a:rPr>
              <a:t>OLTP</a:t>
            </a:r>
            <a:r>
              <a:rPr lang="fr-FR" b="0" i="0" dirty="0">
                <a:solidFill>
                  <a:srgbClr val="000000"/>
                </a:solidFill>
                <a:effectLst/>
                <a:latin typeface="OracleSansVF"/>
              </a:rPr>
              <a:t>.</a:t>
            </a:r>
          </a:p>
          <a:p>
            <a:endParaRPr lang="fr-FR" dirty="0"/>
          </a:p>
        </p:txBody>
      </p:sp>
      <p:pic>
        <p:nvPicPr>
          <p:cNvPr id="26626" name="Picture 2" descr="Résultat d’images pour Une base de données ">
            <a:extLst>
              <a:ext uri="{FF2B5EF4-FFF2-40B4-BE49-F238E27FC236}">
                <a16:creationId xmlns:a16="http://schemas.microsoft.com/office/drawing/2014/main" id="{B85FE813-9E79-9FC9-4E32-BF0CAFDAE5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3274" y="4886325"/>
            <a:ext cx="1915776"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3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6825CE-8F09-241C-E71E-9AC7BC594452}"/>
              </a:ext>
            </a:extLst>
          </p:cNvPr>
          <p:cNvSpPr>
            <a:spLocks noGrp="1"/>
          </p:cNvSpPr>
          <p:nvPr>
            <p:ph type="title"/>
          </p:nvPr>
        </p:nvSpPr>
        <p:spPr>
          <a:xfrm>
            <a:off x="76200" y="143699"/>
            <a:ext cx="11620500" cy="504001"/>
          </a:xfrm>
        </p:spPr>
        <p:txBody>
          <a:bodyPr>
            <a:normAutofit/>
          </a:bodyPr>
          <a:lstStyle/>
          <a:p>
            <a:r>
              <a:rPr lang="fr-FR" sz="2800" i="0" dirty="0">
                <a:effectLst/>
                <a:latin typeface="OracleSansVF"/>
              </a:rPr>
              <a:t>Data Warehouse</a:t>
            </a:r>
            <a:endParaRPr lang="fr-FR" sz="2800" dirty="0"/>
          </a:p>
        </p:txBody>
      </p:sp>
      <p:sp>
        <p:nvSpPr>
          <p:cNvPr id="3" name="Espace réservé du contenu 2">
            <a:extLst>
              <a:ext uri="{FF2B5EF4-FFF2-40B4-BE49-F238E27FC236}">
                <a16:creationId xmlns:a16="http://schemas.microsoft.com/office/drawing/2014/main" id="{4E27C5B1-8ECB-DD4D-0063-61C6BCDB9A22}"/>
              </a:ext>
            </a:extLst>
          </p:cNvPr>
          <p:cNvSpPr>
            <a:spLocks noGrp="1"/>
          </p:cNvSpPr>
          <p:nvPr>
            <p:ph idx="1"/>
          </p:nvPr>
        </p:nvSpPr>
        <p:spPr>
          <a:xfrm>
            <a:off x="0" y="942975"/>
            <a:ext cx="11830050" cy="4532895"/>
          </a:xfrm>
        </p:spPr>
        <p:txBody>
          <a:bodyPr/>
          <a:lstStyle/>
          <a:p>
            <a:pPr algn="l"/>
            <a:r>
              <a:rPr lang="fr-FR" b="0" i="0" dirty="0">
                <a:solidFill>
                  <a:srgbClr val="000000"/>
                </a:solidFill>
                <a:effectLst/>
                <a:latin typeface="OracleSansVF"/>
              </a:rPr>
              <a:t> </a:t>
            </a:r>
            <a:r>
              <a:rPr lang="fr-FR" sz="2400" b="0" i="0" dirty="0">
                <a:solidFill>
                  <a:srgbClr val="000000"/>
                </a:solidFill>
                <a:effectLst/>
                <a:latin typeface="OracleSansVF"/>
              </a:rPr>
              <a:t>Un Data Warehouse permet de stocker des données historiques, structurées, non volatiles, orientées objet. Il est conçu pour l’analyse de données dans le cadre de la prise de décision.</a:t>
            </a:r>
          </a:p>
          <a:p>
            <a:pPr algn="l"/>
            <a:r>
              <a:rPr lang="fr-FR" sz="2400" b="0" i="0" dirty="0">
                <a:solidFill>
                  <a:srgbClr val="000000"/>
                </a:solidFill>
                <a:effectLst/>
                <a:latin typeface="OracleSansVF"/>
              </a:rPr>
              <a:t>Avec le Data Warehouse, la valeur n’est pas annulée et remplacée. Ce qui permet de garder l’ensemble des valeurs que la donnée a pu prendre durant son existence.</a:t>
            </a:r>
          </a:p>
          <a:p>
            <a:pPr algn="l"/>
            <a:r>
              <a:rPr lang="fr-FR" sz="2400" b="0" i="0" dirty="0">
                <a:solidFill>
                  <a:srgbClr val="000000"/>
                </a:solidFill>
                <a:effectLst/>
                <a:latin typeface="OracleSansVF"/>
              </a:rPr>
              <a:t>L'entrepôt de données est un modèle pour soutenir le flux de données des systèmes opérationnels vers les systèmes décisionnels.</a:t>
            </a:r>
          </a:p>
          <a:p>
            <a:endParaRPr lang="fr-FR" dirty="0"/>
          </a:p>
        </p:txBody>
      </p:sp>
      <p:pic>
        <p:nvPicPr>
          <p:cNvPr id="23554" name="Picture 2" descr="Résultat d’images pour Data Warehouse">
            <a:extLst>
              <a:ext uri="{FF2B5EF4-FFF2-40B4-BE49-F238E27FC236}">
                <a16:creationId xmlns:a16="http://schemas.microsoft.com/office/drawing/2014/main" id="{75F32DA9-3BB8-F913-B568-BFEC030AA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8775" y="3761370"/>
            <a:ext cx="258127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863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FDA799-70C1-C122-540B-F50851C1DC61}"/>
              </a:ext>
            </a:extLst>
          </p:cNvPr>
          <p:cNvSpPr>
            <a:spLocks noGrp="1"/>
          </p:cNvSpPr>
          <p:nvPr>
            <p:ph type="title"/>
          </p:nvPr>
        </p:nvSpPr>
        <p:spPr>
          <a:xfrm>
            <a:off x="400050" y="114301"/>
            <a:ext cx="10333495" cy="514350"/>
          </a:xfrm>
        </p:spPr>
        <p:txBody>
          <a:bodyPr>
            <a:normAutofit fontScale="90000"/>
          </a:bodyPr>
          <a:lstStyle/>
          <a:p>
            <a:r>
              <a:rPr lang="fr-FR" b="1" i="0" dirty="0">
                <a:solidFill>
                  <a:srgbClr val="000000"/>
                </a:solidFill>
                <a:effectLst/>
                <a:latin typeface="OracleSansVF"/>
              </a:rPr>
              <a:t>Le Data Lake</a:t>
            </a:r>
            <a:br>
              <a:rPr lang="fr-FR" b="1" i="0" dirty="0">
                <a:solidFill>
                  <a:srgbClr val="000000"/>
                </a:solidFill>
                <a:effectLst/>
                <a:latin typeface="OracleSansVF"/>
              </a:rPr>
            </a:br>
            <a:endParaRPr lang="fr-FR" dirty="0"/>
          </a:p>
        </p:txBody>
      </p:sp>
      <p:sp>
        <p:nvSpPr>
          <p:cNvPr id="3" name="Espace réservé du contenu 2">
            <a:extLst>
              <a:ext uri="{FF2B5EF4-FFF2-40B4-BE49-F238E27FC236}">
                <a16:creationId xmlns:a16="http://schemas.microsoft.com/office/drawing/2014/main" id="{72D9B928-501A-D531-3615-72D245047C70}"/>
              </a:ext>
            </a:extLst>
          </p:cNvPr>
          <p:cNvSpPr>
            <a:spLocks noGrp="1"/>
          </p:cNvSpPr>
          <p:nvPr>
            <p:ph idx="1"/>
          </p:nvPr>
        </p:nvSpPr>
        <p:spPr>
          <a:xfrm>
            <a:off x="209549" y="742951"/>
            <a:ext cx="11896725" cy="5372100"/>
          </a:xfrm>
        </p:spPr>
        <p:txBody>
          <a:bodyPr/>
          <a:lstStyle/>
          <a:p>
            <a:pPr algn="l"/>
            <a:r>
              <a:rPr lang="fr-FR" sz="2400" b="0" i="0" dirty="0">
                <a:solidFill>
                  <a:srgbClr val="000000"/>
                </a:solidFill>
                <a:effectLst/>
                <a:latin typeface="OracleSansVF"/>
              </a:rPr>
              <a:t>Un Data Lake ou lac de données est un référentiel de données et repose sur une architecture à plat permettant de stocker des données brutes provenant de sources diverses. Ces données peuvent également être structurées, non-structurées ou semi-structurées pour une utilisation ultérieure, au contraire d’un Data Warehouse qui possède essentiellement des données traitées et structurées.</a:t>
            </a:r>
          </a:p>
          <a:p>
            <a:pPr algn="l"/>
            <a:r>
              <a:rPr lang="fr-FR" sz="2400" b="0" i="0" dirty="0">
                <a:solidFill>
                  <a:srgbClr val="000000"/>
                </a:solidFill>
                <a:effectLst/>
                <a:latin typeface="OracleSansVF"/>
              </a:rPr>
              <a:t>Les données qui entrent dans les bases de données et les entrepôts de données doivent être nettoyées et préparées avant d'être stockées. Pour rappel, les données non structurées peuvent aller du texte aux données de médias sociaux en passant par les données machine telles que les fichiers journaux et les données de capteurs provenant de dispositifs IoT.</a:t>
            </a:r>
          </a:p>
          <a:p>
            <a:endParaRPr lang="fr-FR" dirty="0"/>
          </a:p>
        </p:txBody>
      </p:sp>
      <p:pic>
        <p:nvPicPr>
          <p:cNvPr id="25604" name="Picture 4" descr="Résultat d’images pour Data Lake">
            <a:extLst>
              <a:ext uri="{FF2B5EF4-FFF2-40B4-BE49-F238E27FC236}">
                <a16:creationId xmlns:a16="http://schemas.microsoft.com/office/drawing/2014/main" id="{E9074AC4-26E0-9670-8031-7CA534935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4940930"/>
            <a:ext cx="1314450" cy="128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364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39720-639E-FD11-33CA-8661A035A523}"/>
              </a:ext>
            </a:extLst>
          </p:cNvPr>
          <p:cNvSpPr>
            <a:spLocks noGrp="1"/>
          </p:cNvSpPr>
          <p:nvPr>
            <p:ph type="title"/>
          </p:nvPr>
        </p:nvSpPr>
        <p:spPr>
          <a:xfrm>
            <a:off x="1130270" y="953324"/>
            <a:ext cx="9603275" cy="280053"/>
          </a:xfrm>
        </p:spPr>
        <p:txBody>
          <a:bodyPr>
            <a:normAutofit fontScale="90000"/>
          </a:bodyPr>
          <a:lstStyle/>
          <a:p>
            <a:r>
              <a:rPr lang="fr-FR" dirty="0"/>
              <a:t>Définition  SQL</a:t>
            </a:r>
          </a:p>
        </p:txBody>
      </p:sp>
      <p:sp>
        <p:nvSpPr>
          <p:cNvPr id="3" name="Espace réservé du contenu 2">
            <a:extLst>
              <a:ext uri="{FF2B5EF4-FFF2-40B4-BE49-F238E27FC236}">
                <a16:creationId xmlns:a16="http://schemas.microsoft.com/office/drawing/2014/main" id="{1CB7D09D-A929-70A3-3F1C-259532ABFC61}"/>
              </a:ext>
            </a:extLst>
          </p:cNvPr>
          <p:cNvSpPr>
            <a:spLocks noGrp="1"/>
          </p:cNvSpPr>
          <p:nvPr>
            <p:ph idx="1"/>
          </p:nvPr>
        </p:nvSpPr>
        <p:spPr>
          <a:xfrm>
            <a:off x="1130270" y="1552353"/>
            <a:ext cx="9603275" cy="3913992"/>
          </a:xfrm>
        </p:spPr>
        <p:txBody>
          <a:bodyPr/>
          <a:lstStyle/>
          <a:p>
            <a:r>
              <a:rPr lang="fr-FR" sz="1900" dirty="0"/>
              <a:t>est un </a:t>
            </a:r>
            <a:r>
              <a:rPr lang="fr-FR" sz="1900" dirty="0">
                <a:hlinkClick r:id="rId2" tooltip="Langage informatique">
                  <a:extLst>
                    <a:ext uri="{A12FA001-AC4F-418D-AE19-62706E023703}">
                      <ahyp:hlinkClr xmlns:ahyp="http://schemas.microsoft.com/office/drawing/2018/hyperlinkcolor" val="tx"/>
                    </a:ext>
                  </a:extLst>
                </a:hlinkClick>
              </a:rPr>
              <a:t>langage informatique</a:t>
            </a:r>
            <a:r>
              <a:rPr lang="fr-FR" sz="1900" dirty="0"/>
              <a:t> normalisé servant à exploiter des </a:t>
            </a:r>
            <a:r>
              <a:rPr lang="fr-FR" sz="1900" dirty="0">
                <a:hlinkClick r:id="rId3" tooltip="Bases de données relationnelles">
                  <a:extLst>
                    <a:ext uri="{A12FA001-AC4F-418D-AE19-62706E023703}">
                      <ahyp:hlinkClr xmlns:ahyp="http://schemas.microsoft.com/office/drawing/2018/hyperlinkcolor" val="tx"/>
                    </a:ext>
                  </a:extLst>
                </a:hlinkClick>
              </a:rPr>
              <a:t>bases de données relationnelles</a:t>
            </a:r>
            <a:r>
              <a:rPr lang="fr-FR" sz="1900" dirty="0"/>
              <a:t>. La partie langage de manipulation des données de SQL permet de rechercher, d'ajouter, de modifier ou de supprimer des données dans les bases de données relationnelles.</a:t>
            </a:r>
          </a:p>
          <a:p>
            <a:endParaRPr lang="fr-FR" sz="1900" dirty="0"/>
          </a:p>
        </p:txBody>
      </p:sp>
      <p:pic>
        <p:nvPicPr>
          <p:cNvPr id="4098" name="Picture 2" descr="Résultat d’images pour sql">
            <a:extLst>
              <a:ext uri="{FF2B5EF4-FFF2-40B4-BE49-F238E27FC236}">
                <a16:creationId xmlns:a16="http://schemas.microsoft.com/office/drawing/2014/main" id="{099E932E-8043-8906-D6DE-557BAF8A1D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341" y="3238722"/>
            <a:ext cx="33813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ésultat d’images pour SQL">
            <a:extLst>
              <a:ext uri="{FF2B5EF4-FFF2-40B4-BE49-F238E27FC236}">
                <a16:creationId xmlns:a16="http://schemas.microsoft.com/office/drawing/2014/main" id="{AD6AD8E6-CBE8-C557-24AA-9322A91650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1696" y="3325997"/>
            <a:ext cx="22288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ésultat d’images pour SQL">
            <a:extLst>
              <a:ext uri="{FF2B5EF4-FFF2-40B4-BE49-F238E27FC236}">
                <a16:creationId xmlns:a16="http://schemas.microsoft.com/office/drawing/2014/main" id="{CD0CBAED-670D-8A84-EBFC-4D70278B9E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8118" y="3281473"/>
            <a:ext cx="173355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225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37A0F0-A0A5-37B3-0FEA-4964A581E641}"/>
              </a:ext>
            </a:extLst>
          </p:cNvPr>
          <p:cNvSpPr>
            <a:spLocks noGrp="1"/>
          </p:cNvSpPr>
          <p:nvPr>
            <p:ph type="title"/>
          </p:nvPr>
        </p:nvSpPr>
        <p:spPr>
          <a:xfrm>
            <a:off x="1294362" y="809337"/>
            <a:ext cx="9603275" cy="438331"/>
          </a:xfrm>
        </p:spPr>
        <p:txBody>
          <a:bodyPr>
            <a:normAutofit fontScale="90000"/>
          </a:bodyPr>
          <a:lstStyle/>
          <a:p>
            <a:r>
              <a:rPr lang="fr-FR" sz="3200" dirty="0"/>
              <a:t>Base de données de recherche  </a:t>
            </a:r>
            <a:endParaRPr lang="fr-FR" dirty="0"/>
          </a:p>
        </p:txBody>
      </p:sp>
      <p:pic>
        <p:nvPicPr>
          <p:cNvPr id="9218" name="Picture 2" descr="Afficher l’image source">
            <a:extLst>
              <a:ext uri="{FF2B5EF4-FFF2-40B4-BE49-F238E27FC236}">
                <a16:creationId xmlns:a16="http://schemas.microsoft.com/office/drawing/2014/main" id="{3EB98A78-18FC-BC91-7570-AF62583E6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39" y="3002699"/>
            <a:ext cx="2095518" cy="104775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Résultat d’images pour ELASTISHEARCH moteur de recherche">
            <a:extLst>
              <a:ext uri="{FF2B5EF4-FFF2-40B4-BE49-F238E27FC236}">
                <a16:creationId xmlns:a16="http://schemas.microsoft.com/office/drawing/2014/main" id="{67122E3F-0850-1894-E0BF-8AFD830F5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947" y="2906963"/>
            <a:ext cx="2240628" cy="123923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45FDF9B5-650D-4DC6-3DA8-CFF80274698F}"/>
              </a:ext>
            </a:extLst>
          </p:cNvPr>
          <p:cNvPicPr>
            <a:picLocks noChangeAspect="1"/>
          </p:cNvPicPr>
          <p:nvPr/>
        </p:nvPicPr>
        <p:blipFill>
          <a:blip r:embed="rId4"/>
          <a:stretch>
            <a:fillRect/>
          </a:stretch>
        </p:blipFill>
        <p:spPr>
          <a:xfrm>
            <a:off x="3358977" y="4487827"/>
            <a:ext cx="2889711" cy="936847"/>
          </a:xfrm>
          <a:prstGeom prst="rect">
            <a:avLst/>
          </a:prstGeom>
        </p:spPr>
      </p:pic>
      <p:sp>
        <p:nvSpPr>
          <p:cNvPr id="7" name="Espace réservé du contenu 6">
            <a:extLst>
              <a:ext uri="{FF2B5EF4-FFF2-40B4-BE49-F238E27FC236}">
                <a16:creationId xmlns:a16="http://schemas.microsoft.com/office/drawing/2014/main" id="{DA16E7E6-431F-27FB-CCD1-DCCD63FB930D}"/>
              </a:ext>
            </a:extLst>
          </p:cNvPr>
          <p:cNvSpPr>
            <a:spLocks noGrp="1"/>
          </p:cNvSpPr>
          <p:nvPr>
            <p:ph idx="1"/>
          </p:nvPr>
        </p:nvSpPr>
        <p:spPr>
          <a:xfrm>
            <a:off x="286483" y="1391655"/>
            <a:ext cx="9603275" cy="3294576"/>
          </a:xfrm>
        </p:spPr>
        <p:txBody>
          <a:bodyPr/>
          <a:lstStyle/>
          <a:p>
            <a:r>
              <a:rPr lang="fr-FR" dirty="0"/>
              <a:t> La  base de données de recherche  sont  nombreuse est celle qui est la  plus  utiliser  est  </a:t>
            </a:r>
            <a:r>
              <a:rPr lang="fr-FR" dirty="0" err="1"/>
              <a:t>elasticsearch</a:t>
            </a:r>
            <a:r>
              <a:rPr lang="fr-FR" dirty="0"/>
              <a:t>.</a:t>
            </a:r>
          </a:p>
          <a:p>
            <a:r>
              <a:rPr lang="fr-FR" dirty="0"/>
              <a:t> Qui à pour  but  de  faire  un  moteur  de  recherche  de données.</a:t>
            </a:r>
          </a:p>
        </p:txBody>
      </p:sp>
      <p:sp>
        <p:nvSpPr>
          <p:cNvPr id="11" name="Espace réservé du contenu 2">
            <a:extLst>
              <a:ext uri="{FF2B5EF4-FFF2-40B4-BE49-F238E27FC236}">
                <a16:creationId xmlns:a16="http://schemas.microsoft.com/office/drawing/2014/main" id="{03D5CFBF-D6CE-767B-9AFB-83F9ED95B7B3}"/>
              </a:ext>
            </a:extLst>
          </p:cNvPr>
          <p:cNvSpPr txBox="1">
            <a:spLocks/>
          </p:cNvSpPr>
          <p:nvPr/>
        </p:nvSpPr>
        <p:spPr>
          <a:xfrm>
            <a:off x="1550322" y="2582397"/>
            <a:ext cx="17597173" cy="134463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fr-FR" dirty="0"/>
          </a:p>
        </p:txBody>
      </p:sp>
      <p:pic>
        <p:nvPicPr>
          <p:cNvPr id="12" name="Picture 6" descr="Résultat d’images pour SOLR">
            <a:extLst>
              <a:ext uri="{FF2B5EF4-FFF2-40B4-BE49-F238E27FC236}">
                <a16:creationId xmlns:a16="http://schemas.microsoft.com/office/drawing/2014/main" id="{B77F19F8-684C-4CD7-609A-9DB599EB09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2658" y="3032226"/>
            <a:ext cx="1690016" cy="95652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09F9D359-E9E6-58A2-6FE4-84AF1D5B4C93}"/>
              </a:ext>
            </a:extLst>
          </p:cNvPr>
          <p:cNvPicPr>
            <a:picLocks noChangeAspect="1"/>
          </p:cNvPicPr>
          <p:nvPr/>
        </p:nvPicPr>
        <p:blipFill>
          <a:blip r:embed="rId6"/>
          <a:stretch>
            <a:fillRect/>
          </a:stretch>
        </p:blipFill>
        <p:spPr>
          <a:xfrm>
            <a:off x="8466278" y="3165709"/>
            <a:ext cx="1510836" cy="863955"/>
          </a:xfrm>
          <a:prstGeom prst="rect">
            <a:avLst/>
          </a:prstGeom>
        </p:spPr>
      </p:pic>
    </p:spTree>
    <p:extLst>
      <p:ext uri="{BB962C8B-B14F-4D97-AF65-F5344CB8AC3E}">
        <p14:creationId xmlns:p14="http://schemas.microsoft.com/office/powerpoint/2010/main" val="65665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91355E-DF95-943D-D70D-9586A5390ABB}"/>
              </a:ext>
            </a:extLst>
          </p:cNvPr>
          <p:cNvSpPr>
            <a:spLocks noGrp="1"/>
          </p:cNvSpPr>
          <p:nvPr>
            <p:ph type="title"/>
          </p:nvPr>
        </p:nvSpPr>
        <p:spPr/>
        <p:txBody>
          <a:bodyPr/>
          <a:lstStyle/>
          <a:p>
            <a:r>
              <a:rPr lang="fr-FR" dirty="0"/>
              <a:t>Base de données </a:t>
            </a:r>
            <a:r>
              <a:rPr lang="fr-FR" dirty="0" err="1"/>
              <a:t>elasticsearch</a:t>
            </a:r>
            <a:endParaRPr lang="fr-FR" dirty="0"/>
          </a:p>
        </p:txBody>
      </p:sp>
      <p:sp>
        <p:nvSpPr>
          <p:cNvPr id="3" name="Espace réservé du contenu 2">
            <a:extLst>
              <a:ext uri="{FF2B5EF4-FFF2-40B4-BE49-F238E27FC236}">
                <a16:creationId xmlns:a16="http://schemas.microsoft.com/office/drawing/2014/main" id="{5D8E91E2-AF87-DAA8-19F3-E63CC83A5896}"/>
              </a:ext>
            </a:extLst>
          </p:cNvPr>
          <p:cNvSpPr>
            <a:spLocks noGrp="1"/>
          </p:cNvSpPr>
          <p:nvPr>
            <p:ph idx="1"/>
          </p:nvPr>
        </p:nvSpPr>
        <p:spPr>
          <a:xfrm>
            <a:off x="257176" y="1533525"/>
            <a:ext cx="11420474" cy="3932820"/>
          </a:xfrm>
        </p:spPr>
        <p:txBody>
          <a:bodyPr>
            <a:normAutofit fontScale="47500" lnSpcReduction="20000"/>
          </a:bodyPr>
          <a:lstStyle/>
          <a:p>
            <a:r>
              <a:rPr lang="fr-FR" b="1" i="0" dirty="0">
                <a:solidFill>
                  <a:srgbClr val="000000"/>
                </a:solidFill>
                <a:effectLst/>
                <a:latin typeface="Mierb"/>
              </a:rPr>
              <a:t>À quoi sert </a:t>
            </a:r>
            <a:r>
              <a:rPr lang="fr-FR" b="1" i="0" dirty="0" err="1">
                <a:solidFill>
                  <a:srgbClr val="000000"/>
                </a:solidFill>
                <a:effectLst/>
                <a:latin typeface="Mierb"/>
              </a:rPr>
              <a:t>Elasticsearch</a:t>
            </a:r>
            <a:r>
              <a:rPr lang="fr-FR" b="1" i="0" dirty="0">
                <a:solidFill>
                  <a:srgbClr val="000000"/>
                </a:solidFill>
                <a:effectLst/>
                <a:latin typeface="Mierb"/>
              </a:rPr>
              <a:t> ?</a:t>
            </a:r>
          </a:p>
          <a:p>
            <a:pPr algn="l"/>
            <a:r>
              <a:rPr lang="fr-FR" sz="2500" b="0" i="0" dirty="0">
                <a:solidFill>
                  <a:srgbClr val="343741"/>
                </a:solidFill>
                <a:effectLst/>
                <a:latin typeface="Inter"/>
              </a:rPr>
              <a:t>La vitesse et la scalabilité d'</a:t>
            </a:r>
            <a:r>
              <a:rPr lang="fr-FR" sz="2500" b="0" i="0" dirty="0" err="1">
                <a:solidFill>
                  <a:srgbClr val="343741"/>
                </a:solidFill>
                <a:effectLst/>
                <a:latin typeface="Inter"/>
              </a:rPr>
              <a:t>Elasticsearch</a:t>
            </a:r>
            <a:r>
              <a:rPr lang="fr-FR" sz="2500" b="0" i="0" dirty="0">
                <a:solidFill>
                  <a:srgbClr val="343741"/>
                </a:solidFill>
                <a:effectLst/>
                <a:latin typeface="Inter"/>
              </a:rPr>
              <a:t>, ainsi que sa capacité à indexer de nombreux types de contenus signifient qu'il peut être employé dans différents cas d'utilisation :</a:t>
            </a:r>
          </a:p>
          <a:p>
            <a:pPr algn="l">
              <a:buFont typeface="Arial" panose="020B0604020202020204" pitchFamily="34" charset="0"/>
              <a:buChar char="•"/>
            </a:pPr>
            <a:r>
              <a:rPr lang="fr-FR" sz="2500" b="0" i="0" dirty="0">
                <a:solidFill>
                  <a:srgbClr val="343741"/>
                </a:solidFill>
                <a:effectLst/>
                <a:latin typeface="Inter"/>
              </a:rPr>
              <a:t>Recherche applicative</a:t>
            </a:r>
          </a:p>
          <a:p>
            <a:pPr algn="l">
              <a:buFont typeface="Arial" panose="020B0604020202020204" pitchFamily="34" charset="0"/>
              <a:buChar char="•"/>
            </a:pPr>
            <a:r>
              <a:rPr lang="fr-FR" sz="2500" b="0" i="0" dirty="0">
                <a:solidFill>
                  <a:srgbClr val="343741"/>
                </a:solidFill>
                <a:effectLst/>
                <a:latin typeface="Inter"/>
              </a:rPr>
              <a:t>Recherche de site web</a:t>
            </a:r>
          </a:p>
          <a:p>
            <a:pPr algn="l">
              <a:buFont typeface="Arial" panose="020B0604020202020204" pitchFamily="34" charset="0"/>
              <a:buChar char="•"/>
            </a:pPr>
            <a:r>
              <a:rPr lang="fr-FR" sz="2500" b="0" i="0" dirty="0">
                <a:solidFill>
                  <a:srgbClr val="343741"/>
                </a:solidFill>
                <a:effectLst/>
                <a:latin typeface="Inter"/>
              </a:rPr>
              <a:t>Entreprise </a:t>
            </a:r>
            <a:r>
              <a:rPr lang="fr-FR" sz="2500" b="0" i="0" dirty="0" err="1">
                <a:solidFill>
                  <a:srgbClr val="343741"/>
                </a:solidFill>
                <a:effectLst/>
                <a:latin typeface="Inter"/>
              </a:rPr>
              <a:t>Search</a:t>
            </a:r>
            <a:endParaRPr lang="fr-FR" sz="2500" b="0" i="0" dirty="0">
              <a:solidFill>
                <a:srgbClr val="343741"/>
              </a:solidFill>
              <a:effectLst/>
              <a:latin typeface="Inter"/>
            </a:endParaRPr>
          </a:p>
          <a:p>
            <a:pPr algn="l">
              <a:buFont typeface="Arial" panose="020B0604020202020204" pitchFamily="34" charset="0"/>
              <a:buChar char="•"/>
            </a:pPr>
            <a:r>
              <a:rPr lang="fr-FR" sz="2500" b="0" i="0" dirty="0" err="1">
                <a:solidFill>
                  <a:srgbClr val="343741"/>
                </a:solidFill>
                <a:effectLst/>
                <a:latin typeface="Inter"/>
              </a:rPr>
              <a:t>Logging</a:t>
            </a:r>
            <a:r>
              <a:rPr lang="fr-FR" sz="2500" b="0" i="0" dirty="0">
                <a:solidFill>
                  <a:srgbClr val="343741"/>
                </a:solidFill>
                <a:effectLst/>
                <a:latin typeface="Inter"/>
              </a:rPr>
              <a:t> et analytique de log</a:t>
            </a:r>
          </a:p>
          <a:p>
            <a:pPr algn="l">
              <a:buFont typeface="Arial" panose="020B0604020202020204" pitchFamily="34" charset="0"/>
              <a:buChar char="•"/>
            </a:pPr>
            <a:r>
              <a:rPr lang="fr-FR" sz="2500" b="0" i="0" dirty="0">
                <a:solidFill>
                  <a:srgbClr val="343741"/>
                </a:solidFill>
                <a:effectLst/>
                <a:latin typeface="Inter"/>
              </a:rPr>
              <a:t>Indicateurs d'infrastructure et monitoring de conteneur</a:t>
            </a:r>
          </a:p>
          <a:p>
            <a:pPr algn="l">
              <a:buFont typeface="Arial" panose="020B0604020202020204" pitchFamily="34" charset="0"/>
              <a:buChar char="•"/>
            </a:pPr>
            <a:r>
              <a:rPr lang="fr-FR" sz="2500" b="0" i="0" dirty="0">
                <a:solidFill>
                  <a:srgbClr val="343741"/>
                </a:solidFill>
                <a:effectLst/>
                <a:latin typeface="Inter"/>
              </a:rPr>
              <a:t>Monitoring des performances applicatives</a:t>
            </a:r>
          </a:p>
          <a:p>
            <a:pPr algn="l">
              <a:buFont typeface="Arial" panose="020B0604020202020204" pitchFamily="34" charset="0"/>
              <a:buChar char="•"/>
            </a:pPr>
            <a:r>
              <a:rPr lang="fr-FR" sz="2500" b="0" i="0" dirty="0">
                <a:solidFill>
                  <a:srgbClr val="343741"/>
                </a:solidFill>
                <a:effectLst/>
                <a:latin typeface="Inter"/>
              </a:rPr>
              <a:t>Analyse et visualisation de données géospatiales</a:t>
            </a:r>
          </a:p>
          <a:p>
            <a:pPr algn="l">
              <a:buFont typeface="Arial" panose="020B0604020202020204" pitchFamily="34" charset="0"/>
              <a:buChar char="•"/>
            </a:pPr>
            <a:r>
              <a:rPr lang="fr-FR" sz="2500" b="0" i="0" dirty="0">
                <a:solidFill>
                  <a:srgbClr val="343741"/>
                </a:solidFill>
                <a:effectLst/>
                <a:latin typeface="Inter"/>
              </a:rPr>
              <a:t>L'analyse de la sécurité</a:t>
            </a:r>
          </a:p>
          <a:p>
            <a:pPr algn="l">
              <a:buFont typeface="Arial" panose="020B0604020202020204" pitchFamily="34" charset="0"/>
              <a:buChar char="•"/>
            </a:pPr>
            <a:r>
              <a:rPr lang="fr-FR" sz="2500" b="0" i="0" dirty="0">
                <a:solidFill>
                  <a:srgbClr val="343741"/>
                </a:solidFill>
                <a:effectLst/>
                <a:latin typeface="Inter"/>
              </a:rPr>
              <a:t>Analyse des données métier</a:t>
            </a:r>
          </a:p>
          <a:p>
            <a:br>
              <a:rPr lang="fr-FR" dirty="0"/>
            </a:br>
            <a:endParaRPr lang="fr-FR" dirty="0"/>
          </a:p>
        </p:txBody>
      </p:sp>
      <p:pic>
        <p:nvPicPr>
          <p:cNvPr id="5" name="Image 4">
            <a:extLst>
              <a:ext uri="{FF2B5EF4-FFF2-40B4-BE49-F238E27FC236}">
                <a16:creationId xmlns:a16="http://schemas.microsoft.com/office/drawing/2014/main" id="{21DF0C7D-C79E-6A0F-263D-6D573763A8BA}"/>
              </a:ext>
            </a:extLst>
          </p:cNvPr>
          <p:cNvPicPr>
            <a:picLocks noChangeAspect="1"/>
          </p:cNvPicPr>
          <p:nvPr/>
        </p:nvPicPr>
        <p:blipFill>
          <a:blip r:embed="rId2"/>
          <a:stretch>
            <a:fillRect/>
          </a:stretch>
        </p:blipFill>
        <p:spPr>
          <a:xfrm>
            <a:off x="4105275" y="2483971"/>
            <a:ext cx="2428875" cy="1290340"/>
          </a:xfrm>
          <a:prstGeom prst="rect">
            <a:avLst/>
          </a:prstGeom>
        </p:spPr>
      </p:pic>
      <p:pic>
        <p:nvPicPr>
          <p:cNvPr id="7" name="Image 6">
            <a:extLst>
              <a:ext uri="{FF2B5EF4-FFF2-40B4-BE49-F238E27FC236}">
                <a16:creationId xmlns:a16="http://schemas.microsoft.com/office/drawing/2014/main" id="{D2370E3D-4C2B-6AB4-C42E-4464E9E40D12}"/>
              </a:ext>
            </a:extLst>
          </p:cNvPr>
          <p:cNvPicPr>
            <a:picLocks noChangeAspect="1"/>
          </p:cNvPicPr>
          <p:nvPr/>
        </p:nvPicPr>
        <p:blipFill>
          <a:blip r:embed="rId3"/>
          <a:stretch>
            <a:fillRect/>
          </a:stretch>
        </p:blipFill>
        <p:spPr>
          <a:xfrm>
            <a:off x="6534150" y="2483971"/>
            <a:ext cx="2595563" cy="1325926"/>
          </a:xfrm>
          <a:prstGeom prst="rect">
            <a:avLst/>
          </a:prstGeom>
        </p:spPr>
      </p:pic>
      <p:pic>
        <p:nvPicPr>
          <p:cNvPr id="9" name="Image 8">
            <a:extLst>
              <a:ext uri="{FF2B5EF4-FFF2-40B4-BE49-F238E27FC236}">
                <a16:creationId xmlns:a16="http://schemas.microsoft.com/office/drawing/2014/main" id="{B32DD568-BDA1-CDAB-3D44-5A0E65F5FE16}"/>
              </a:ext>
            </a:extLst>
          </p:cNvPr>
          <p:cNvPicPr>
            <a:picLocks noChangeAspect="1"/>
          </p:cNvPicPr>
          <p:nvPr/>
        </p:nvPicPr>
        <p:blipFill>
          <a:blip r:embed="rId4"/>
          <a:stretch>
            <a:fillRect/>
          </a:stretch>
        </p:blipFill>
        <p:spPr>
          <a:xfrm>
            <a:off x="4105275" y="3835805"/>
            <a:ext cx="2386013" cy="1440942"/>
          </a:xfrm>
          <a:prstGeom prst="rect">
            <a:avLst/>
          </a:prstGeom>
        </p:spPr>
      </p:pic>
      <p:pic>
        <p:nvPicPr>
          <p:cNvPr id="11" name="Image 10">
            <a:extLst>
              <a:ext uri="{FF2B5EF4-FFF2-40B4-BE49-F238E27FC236}">
                <a16:creationId xmlns:a16="http://schemas.microsoft.com/office/drawing/2014/main" id="{3BBF1A3A-A06F-3627-ADA0-BCA2C6EF8209}"/>
              </a:ext>
            </a:extLst>
          </p:cNvPr>
          <p:cNvPicPr>
            <a:picLocks noChangeAspect="1"/>
          </p:cNvPicPr>
          <p:nvPr/>
        </p:nvPicPr>
        <p:blipFill>
          <a:blip r:embed="rId5"/>
          <a:stretch>
            <a:fillRect/>
          </a:stretch>
        </p:blipFill>
        <p:spPr>
          <a:xfrm>
            <a:off x="6534150" y="3835805"/>
            <a:ext cx="2595563" cy="1440942"/>
          </a:xfrm>
          <a:prstGeom prst="rect">
            <a:avLst/>
          </a:prstGeom>
        </p:spPr>
      </p:pic>
      <p:pic>
        <p:nvPicPr>
          <p:cNvPr id="13" name="Image 12">
            <a:extLst>
              <a:ext uri="{FF2B5EF4-FFF2-40B4-BE49-F238E27FC236}">
                <a16:creationId xmlns:a16="http://schemas.microsoft.com/office/drawing/2014/main" id="{AF9BA612-D448-7B52-57EE-A02B5FA5DC2D}"/>
              </a:ext>
            </a:extLst>
          </p:cNvPr>
          <p:cNvPicPr>
            <a:picLocks noChangeAspect="1"/>
          </p:cNvPicPr>
          <p:nvPr/>
        </p:nvPicPr>
        <p:blipFill>
          <a:blip r:embed="rId6"/>
          <a:stretch>
            <a:fillRect/>
          </a:stretch>
        </p:blipFill>
        <p:spPr>
          <a:xfrm>
            <a:off x="9364265" y="3060165"/>
            <a:ext cx="1950244" cy="1348573"/>
          </a:xfrm>
          <a:prstGeom prst="rect">
            <a:avLst/>
          </a:prstGeom>
        </p:spPr>
      </p:pic>
    </p:spTree>
    <p:extLst>
      <p:ext uri="{BB962C8B-B14F-4D97-AF65-F5344CB8AC3E}">
        <p14:creationId xmlns:p14="http://schemas.microsoft.com/office/powerpoint/2010/main" val="108576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DD2478-002D-F24C-00D3-B0EE4D7DED0F}"/>
              </a:ext>
            </a:extLst>
          </p:cNvPr>
          <p:cNvSpPr>
            <a:spLocks noGrp="1"/>
          </p:cNvSpPr>
          <p:nvPr>
            <p:ph type="title"/>
          </p:nvPr>
        </p:nvSpPr>
        <p:spPr>
          <a:xfrm>
            <a:off x="1130270" y="953324"/>
            <a:ext cx="9603275" cy="618301"/>
          </a:xfrm>
        </p:spPr>
        <p:txBody>
          <a:bodyPr/>
          <a:lstStyle/>
          <a:p>
            <a:r>
              <a:rPr lang="fr-FR" dirty="0"/>
              <a:t>SQL utilisation  dans  les  entreprises</a:t>
            </a:r>
          </a:p>
        </p:txBody>
      </p:sp>
      <p:pic>
        <p:nvPicPr>
          <p:cNvPr id="13314" name="Picture 2">
            <a:extLst>
              <a:ext uri="{FF2B5EF4-FFF2-40B4-BE49-F238E27FC236}">
                <a16:creationId xmlns:a16="http://schemas.microsoft.com/office/drawing/2014/main" id="{7D84BEB5-3162-BBC9-F459-AE9D60EE8F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9611" y="1781968"/>
            <a:ext cx="5189416" cy="3294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41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831DC06-7EE9-BC16-E6B8-02C673CF3D15}"/>
              </a:ext>
            </a:extLst>
          </p:cNvPr>
          <p:cNvSpPr>
            <a:spLocks noGrp="1"/>
          </p:cNvSpPr>
          <p:nvPr>
            <p:ph type="title"/>
          </p:nvPr>
        </p:nvSpPr>
        <p:spPr>
          <a:xfrm>
            <a:off x="329610" y="1052004"/>
            <a:ext cx="12546418" cy="681104"/>
          </a:xfrm>
        </p:spPr>
        <p:txBody>
          <a:bodyPr>
            <a:normAutofit fontScale="90000"/>
          </a:bodyPr>
          <a:lstStyle/>
          <a:p>
            <a:r>
              <a:rPr lang="fr-FR" dirty="0"/>
              <a:t>SGBDR(systèmes de gestion de base de données  relationnelle )</a:t>
            </a:r>
          </a:p>
        </p:txBody>
      </p:sp>
      <p:sp>
        <p:nvSpPr>
          <p:cNvPr id="5" name="Espace réservé du texte 4">
            <a:extLst>
              <a:ext uri="{FF2B5EF4-FFF2-40B4-BE49-F238E27FC236}">
                <a16:creationId xmlns:a16="http://schemas.microsoft.com/office/drawing/2014/main" id="{6F687DD2-9AF9-13F8-BD15-60EC903B1905}"/>
              </a:ext>
            </a:extLst>
          </p:cNvPr>
          <p:cNvSpPr>
            <a:spLocks noGrp="1"/>
          </p:cNvSpPr>
          <p:nvPr>
            <p:ph type="body" idx="1"/>
          </p:nvPr>
        </p:nvSpPr>
        <p:spPr>
          <a:xfrm>
            <a:off x="394759" y="2075362"/>
            <a:ext cx="5572299" cy="3582488"/>
          </a:xfrm>
        </p:spPr>
        <p:txBody>
          <a:bodyPr>
            <a:normAutofit fontScale="92500" lnSpcReduction="10000"/>
          </a:bodyPr>
          <a:lstStyle/>
          <a:p>
            <a:pPr algn="l">
              <a:buFont typeface="Arial" panose="020B0604020202020204" pitchFamily="34" charset="0"/>
              <a:buChar char="•"/>
            </a:pPr>
            <a:r>
              <a:rPr lang="fr-FR" sz="2800" dirty="0"/>
              <a:t> </a:t>
            </a:r>
            <a:r>
              <a:rPr lang="fr-FR" sz="2800" dirty="0">
                <a:hlinkClick r:id="rId2" tooltip="Langage de définition de données">
                  <a:extLst>
                    <a:ext uri="{A12FA001-AC4F-418D-AE19-62706E023703}">
                      <ahyp:hlinkClr xmlns:ahyp="http://schemas.microsoft.com/office/drawing/2018/hyperlinkcolor" val="tx"/>
                    </a:ext>
                  </a:extLst>
                </a:hlinkClick>
              </a:rPr>
              <a:t>Langage de définition de données</a:t>
            </a:r>
            <a:r>
              <a:rPr lang="fr-FR" sz="2800" dirty="0"/>
              <a:t>,</a:t>
            </a:r>
          </a:p>
          <a:p>
            <a:pPr algn="l">
              <a:buFont typeface="Arial" panose="020B0604020202020204" pitchFamily="34" charset="0"/>
              <a:buChar char="•"/>
            </a:pPr>
            <a:r>
              <a:rPr lang="fr-FR" sz="2800" dirty="0">
                <a:hlinkClick r:id="rId3" tooltip="Langage de manipulation de données">
                  <a:extLst>
                    <a:ext uri="{A12FA001-AC4F-418D-AE19-62706E023703}">
                      <ahyp:hlinkClr xmlns:ahyp="http://schemas.microsoft.com/office/drawing/2018/hyperlinkcolor" val="tx"/>
                    </a:ext>
                  </a:extLst>
                </a:hlinkClick>
              </a:rPr>
              <a:t>Langage de manipulation de données</a:t>
            </a:r>
            <a:r>
              <a:rPr lang="fr-FR" sz="2800" dirty="0"/>
              <a:t>,</a:t>
            </a:r>
          </a:p>
          <a:p>
            <a:pPr algn="l">
              <a:buFont typeface="Arial" panose="020B0604020202020204" pitchFamily="34" charset="0"/>
              <a:buChar char="•"/>
            </a:pPr>
            <a:r>
              <a:rPr lang="fr-FR" sz="2800" dirty="0">
                <a:hlinkClick r:id="rId4" tooltip="Langage de contrôle de données">
                  <a:extLst>
                    <a:ext uri="{A12FA001-AC4F-418D-AE19-62706E023703}">
                      <ahyp:hlinkClr xmlns:ahyp="http://schemas.microsoft.com/office/drawing/2018/hyperlinkcolor" val="tx"/>
                    </a:ext>
                  </a:extLst>
                </a:hlinkClick>
              </a:rPr>
              <a:t>Langage de contrôle de données</a:t>
            </a:r>
            <a:r>
              <a:rPr lang="fr-FR" sz="2800" dirty="0"/>
              <a:t>,</a:t>
            </a:r>
          </a:p>
          <a:p>
            <a:pPr algn="l">
              <a:buFont typeface="Arial" panose="020B0604020202020204" pitchFamily="34" charset="0"/>
              <a:buChar char="•"/>
            </a:pPr>
            <a:r>
              <a:rPr lang="fr-FR" sz="2800" dirty="0">
                <a:hlinkClick r:id="rId5" tooltip="Langage de contrôle des transactions">
                  <a:extLst>
                    <a:ext uri="{A12FA001-AC4F-418D-AE19-62706E023703}">
                      <ahyp:hlinkClr xmlns:ahyp="http://schemas.microsoft.com/office/drawing/2018/hyperlinkcolor" val="tx"/>
                    </a:ext>
                  </a:extLst>
                </a:hlinkClick>
              </a:rPr>
              <a:t>Langage de contrôle des transactions</a:t>
            </a:r>
            <a:r>
              <a:rPr lang="fr-FR" sz="2800" dirty="0"/>
              <a:t>.</a:t>
            </a:r>
          </a:p>
          <a:p>
            <a:endParaRPr lang="fr-FR" dirty="0"/>
          </a:p>
        </p:txBody>
      </p:sp>
      <p:pic>
        <p:nvPicPr>
          <p:cNvPr id="3074" name="Picture 2">
            <a:extLst>
              <a:ext uri="{FF2B5EF4-FFF2-40B4-BE49-F238E27FC236}">
                <a16:creationId xmlns:a16="http://schemas.microsoft.com/office/drawing/2014/main" id="{EE23EBFD-69FE-7F14-CCB8-666A4903884A}"/>
              </a:ext>
            </a:extLst>
          </p:cNvPr>
          <p:cNvPicPr>
            <a:picLocks noGrp="1" noChangeAspect="1" noChangeArrowheads="1"/>
          </p:cNvPicPr>
          <p:nvPr>
            <p:ph sz="half" idx="2"/>
          </p:nvPr>
        </p:nvPicPr>
        <p:blipFill>
          <a:blip r:embed="rId6">
            <a:extLst>
              <a:ext uri="{28A0092B-C50C-407E-A947-70E740481C1C}">
                <a14:useLocalDpi xmlns:a14="http://schemas.microsoft.com/office/drawing/2010/main" val="0"/>
              </a:ext>
            </a:extLst>
          </a:blip>
          <a:stretch>
            <a:fillRect/>
          </a:stretch>
        </p:blipFill>
        <p:spPr bwMode="auto">
          <a:xfrm>
            <a:off x="6096000" y="2531490"/>
            <a:ext cx="3560309" cy="2670232"/>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texte 5">
            <a:extLst>
              <a:ext uri="{FF2B5EF4-FFF2-40B4-BE49-F238E27FC236}">
                <a16:creationId xmlns:a16="http://schemas.microsoft.com/office/drawing/2014/main" id="{01ECB0CA-2547-47B0-7B8F-6031B1D506F8}"/>
              </a:ext>
            </a:extLst>
          </p:cNvPr>
          <p:cNvSpPr>
            <a:spLocks noGrp="1"/>
          </p:cNvSpPr>
          <p:nvPr>
            <p:ph type="body" sz="quarter" idx="3"/>
          </p:nvPr>
        </p:nvSpPr>
        <p:spPr>
          <a:xfrm>
            <a:off x="6096000" y="1497512"/>
            <a:ext cx="4645152" cy="802237"/>
          </a:xfrm>
        </p:spPr>
        <p:txBody>
          <a:bodyPr>
            <a:normAutofit fontScale="92500" lnSpcReduction="10000"/>
          </a:bodyPr>
          <a:lstStyle/>
          <a:p>
            <a:r>
              <a:rPr lang="fr-FR" dirty="0"/>
              <a:t>Contenu  SGBDR </a:t>
            </a:r>
          </a:p>
        </p:txBody>
      </p:sp>
    </p:spTree>
    <p:extLst>
      <p:ext uri="{BB962C8B-B14F-4D97-AF65-F5344CB8AC3E}">
        <p14:creationId xmlns:p14="http://schemas.microsoft.com/office/powerpoint/2010/main" val="322708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AD5B9482-B2F3-9A74-191E-6F0EAD93D8C1}"/>
              </a:ext>
            </a:extLst>
          </p:cNvPr>
          <p:cNvSpPr>
            <a:spLocks noGrp="1"/>
          </p:cNvSpPr>
          <p:nvPr>
            <p:ph type="ctrTitle"/>
          </p:nvPr>
        </p:nvSpPr>
        <p:spPr>
          <a:xfrm>
            <a:off x="1128403" y="945913"/>
            <a:ext cx="10329819" cy="544220"/>
          </a:xfrm>
        </p:spPr>
        <p:txBody>
          <a:bodyPr>
            <a:noAutofit/>
          </a:bodyPr>
          <a:lstStyle/>
          <a:p>
            <a:r>
              <a:rPr lang="fr-FR" sz="3600" dirty="0"/>
              <a:t>Base de données </a:t>
            </a:r>
            <a:r>
              <a:rPr lang="fr-FR" sz="3600" dirty="0" err="1"/>
              <a:t>noSQL</a:t>
            </a:r>
            <a:r>
              <a:rPr lang="fr-FR" sz="3600" dirty="0"/>
              <a:t> document</a:t>
            </a:r>
          </a:p>
        </p:txBody>
      </p:sp>
      <p:sp>
        <p:nvSpPr>
          <p:cNvPr id="8" name="Sous-titre 7">
            <a:extLst>
              <a:ext uri="{FF2B5EF4-FFF2-40B4-BE49-F238E27FC236}">
                <a16:creationId xmlns:a16="http://schemas.microsoft.com/office/drawing/2014/main" id="{ADD86E57-9FC7-8CFF-C7DC-653A6688A011}"/>
              </a:ext>
            </a:extLst>
          </p:cNvPr>
          <p:cNvSpPr>
            <a:spLocks noGrp="1"/>
          </p:cNvSpPr>
          <p:nvPr>
            <p:ph type="subTitle" idx="1"/>
          </p:nvPr>
        </p:nvSpPr>
        <p:spPr>
          <a:xfrm>
            <a:off x="632178" y="1709738"/>
            <a:ext cx="11435643" cy="4071998"/>
          </a:xfrm>
        </p:spPr>
        <p:txBody>
          <a:bodyPr>
            <a:normAutofit/>
          </a:bodyPr>
          <a:lstStyle/>
          <a:p>
            <a:r>
              <a:rPr lang="fr-FR" sz="2000" dirty="0">
                <a:latin typeface="+mj-lt"/>
                <a:ea typeface="+mj-ea"/>
                <a:cs typeface="+mj-cs"/>
              </a:rPr>
              <a:t>Une base de données orientée documents est une </a:t>
            </a:r>
            <a:r>
              <a:rPr lang="fr-FR" sz="2000" dirty="0">
                <a:latin typeface="+mj-lt"/>
                <a:ea typeface="+mj-ea"/>
                <a:cs typeface="+mj-cs"/>
                <a:hlinkClick r:id="rId2" tooltip="Base de données">
                  <a:extLst>
                    <a:ext uri="{A12FA001-AC4F-418D-AE19-62706E023703}">
                      <ahyp:hlinkClr xmlns:ahyp="http://schemas.microsoft.com/office/drawing/2018/hyperlinkcolor" val="tx"/>
                    </a:ext>
                  </a:extLst>
                </a:hlinkClick>
              </a:rPr>
              <a:t>base de données</a:t>
            </a:r>
            <a:r>
              <a:rPr lang="fr-FR" sz="2000" dirty="0">
                <a:latin typeface="+mj-lt"/>
                <a:ea typeface="+mj-ea"/>
                <a:cs typeface="+mj-cs"/>
              </a:rPr>
              <a:t> destinée aux applications qui gèrent des documents.</a:t>
            </a:r>
          </a:p>
          <a:p>
            <a:pPr>
              <a:buFont typeface="Arial" panose="020B0604020202020204" pitchFamily="34" charset="0"/>
              <a:buChar char="•"/>
            </a:pPr>
            <a:r>
              <a:rPr lang="fr-FR" sz="2000" dirty="0">
                <a:latin typeface="+mj-lt"/>
                <a:ea typeface="+mj-ea"/>
                <a:cs typeface="+mj-cs"/>
              </a:rPr>
              <a:t>Exemple:</a:t>
            </a:r>
          </a:p>
          <a:p>
            <a:pPr algn="l">
              <a:buFont typeface="Arial" panose="020B0604020202020204" pitchFamily="34" charset="0"/>
              <a:buChar char="•"/>
            </a:pPr>
            <a:r>
              <a:rPr lang="en-US" sz="2000" dirty="0">
                <a:latin typeface="+mj-lt"/>
                <a:ea typeface="+mj-ea"/>
                <a:cs typeface="+mj-cs"/>
                <a:hlinkClick r:id="rId3" tooltip="CouchDB">
                  <a:extLst>
                    <a:ext uri="{A12FA001-AC4F-418D-AE19-62706E023703}">
                      <ahyp:hlinkClr xmlns:ahyp="http://schemas.microsoft.com/office/drawing/2018/hyperlinkcolor" val="tx"/>
                    </a:ext>
                  </a:extLst>
                </a:hlinkClick>
              </a:rPr>
              <a:t> CouchDB</a:t>
            </a:r>
            <a:endParaRPr lang="en-US" sz="2000" dirty="0">
              <a:latin typeface="+mj-lt"/>
              <a:ea typeface="+mj-ea"/>
              <a:cs typeface="+mj-cs"/>
            </a:endParaRPr>
          </a:p>
          <a:p>
            <a:pPr algn="l">
              <a:buFont typeface="Arial" panose="020B0604020202020204" pitchFamily="34" charset="0"/>
              <a:buChar char="•"/>
            </a:pPr>
            <a:r>
              <a:rPr lang="en-US" sz="2000" dirty="0">
                <a:latin typeface="+mj-lt"/>
                <a:ea typeface="+mj-ea"/>
                <a:cs typeface="+mj-cs"/>
                <a:hlinkClick r:id="rId4" tooltip="MongoDB">
                  <a:extLst>
                    <a:ext uri="{A12FA001-AC4F-418D-AE19-62706E023703}">
                      <ahyp:hlinkClr xmlns:ahyp="http://schemas.microsoft.com/office/drawing/2018/hyperlinkcolor" val="tx"/>
                    </a:ext>
                  </a:extLst>
                </a:hlinkClick>
              </a:rPr>
              <a:t>MongoDB</a:t>
            </a:r>
            <a:endParaRPr lang="en-US" sz="2000" dirty="0">
              <a:latin typeface="+mj-lt"/>
              <a:ea typeface="+mj-ea"/>
              <a:cs typeface="+mj-cs"/>
            </a:endParaRPr>
          </a:p>
          <a:p>
            <a:pPr algn="l">
              <a:buFont typeface="Arial" panose="020B0604020202020204" pitchFamily="34" charset="0"/>
              <a:buChar char="•"/>
            </a:pPr>
            <a:r>
              <a:rPr lang="en-US" sz="2000" dirty="0" err="1">
                <a:latin typeface="+mj-lt"/>
                <a:ea typeface="+mj-ea"/>
                <a:cs typeface="+mj-cs"/>
                <a:hlinkClick r:id="rId5" tooltip="Riak">
                  <a:extLst>
                    <a:ext uri="{A12FA001-AC4F-418D-AE19-62706E023703}">
                      <ahyp:hlinkClr xmlns:ahyp="http://schemas.microsoft.com/office/drawing/2018/hyperlinkcolor" val="tx"/>
                    </a:ext>
                  </a:extLst>
                </a:hlinkClick>
              </a:rPr>
              <a:t>Riak</a:t>
            </a:r>
            <a:endParaRPr lang="en-US" sz="2000" dirty="0">
              <a:latin typeface="+mj-lt"/>
              <a:ea typeface="+mj-ea"/>
              <a:cs typeface="+mj-cs"/>
            </a:endParaRPr>
          </a:p>
          <a:p>
            <a:pPr algn="l">
              <a:buFont typeface="Arial" panose="020B0604020202020204" pitchFamily="34" charset="0"/>
              <a:buChar char="•"/>
            </a:pPr>
            <a:r>
              <a:rPr lang="en-US" sz="2000" dirty="0">
                <a:latin typeface="+mj-lt"/>
                <a:ea typeface="+mj-ea"/>
                <a:cs typeface="+mj-cs"/>
                <a:hlinkClick r:id="rId6" tooltip="Redis">
                  <a:extLst>
                    <a:ext uri="{A12FA001-AC4F-418D-AE19-62706E023703}">
                      <ahyp:hlinkClr xmlns:ahyp="http://schemas.microsoft.com/office/drawing/2018/hyperlinkcolor" val="tx"/>
                    </a:ext>
                  </a:extLst>
                </a:hlinkClick>
              </a:rPr>
              <a:t>Redis</a:t>
            </a:r>
            <a:endParaRPr lang="en-US" sz="2000" dirty="0">
              <a:latin typeface="+mj-lt"/>
              <a:ea typeface="+mj-ea"/>
              <a:cs typeface="+mj-cs"/>
            </a:endParaRPr>
          </a:p>
          <a:p>
            <a:pPr algn="l">
              <a:buFont typeface="Arial" panose="020B0604020202020204" pitchFamily="34" charset="0"/>
              <a:buChar char="•"/>
            </a:pPr>
            <a:r>
              <a:rPr lang="en-US" sz="2000" dirty="0" err="1">
                <a:latin typeface="+mj-lt"/>
                <a:ea typeface="+mj-ea"/>
                <a:cs typeface="+mj-cs"/>
                <a:hlinkClick r:id="rId7" tooltip="Cloudant">
                  <a:extLst>
                    <a:ext uri="{A12FA001-AC4F-418D-AE19-62706E023703}">
                      <ahyp:hlinkClr xmlns:ahyp="http://schemas.microsoft.com/office/drawing/2018/hyperlinkcolor" val="tx"/>
                    </a:ext>
                  </a:extLst>
                </a:hlinkClick>
              </a:rPr>
              <a:t>Cloudant</a:t>
            </a:r>
            <a:endParaRPr lang="en-US" sz="2000" dirty="0">
              <a:latin typeface="+mj-lt"/>
              <a:ea typeface="+mj-ea"/>
              <a:cs typeface="+mj-cs"/>
            </a:endParaRPr>
          </a:p>
        </p:txBody>
      </p:sp>
      <p:pic>
        <p:nvPicPr>
          <p:cNvPr id="5122" name="Picture 2">
            <a:extLst>
              <a:ext uri="{FF2B5EF4-FFF2-40B4-BE49-F238E27FC236}">
                <a16:creationId xmlns:a16="http://schemas.microsoft.com/office/drawing/2014/main" id="{777786CE-1183-E967-8FBF-22EB3CFD05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6795" y="4202582"/>
            <a:ext cx="2620482" cy="7146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ésultat d’images pour Redis">
            <a:extLst>
              <a:ext uri="{FF2B5EF4-FFF2-40B4-BE49-F238E27FC236}">
                <a16:creationId xmlns:a16="http://schemas.microsoft.com/office/drawing/2014/main" id="{9C5B1F14-02DB-DC02-AB9D-EF9EC54436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1857" y="3973072"/>
            <a:ext cx="1269515" cy="110178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9">
            <a:extLst>
              <a:ext uri="{FF2B5EF4-FFF2-40B4-BE49-F238E27FC236}">
                <a16:creationId xmlns:a16="http://schemas.microsoft.com/office/drawing/2014/main" id="{AED4B1C4-846E-4B63-C9C8-23936A440168}"/>
              </a:ext>
            </a:extLst>
          </p:cNvPr>
          <p:cNvPicPr>
            <a:picLocks noChangeAspect="1"/>
          </p:cNvPicPr>
          <p:nvPr/>
        </p:nvPicPr>
        <p:blipFill>
          <a:blip r:embed="rId10"/>
          <a:stretch>
            <a:fillRect/>
          </a:stretch>
        </p:blipFill>
        <p:spPr>
          <a:xfrm>
            <a:off x="3883548" y="4119299"/>
            <a:ext cx="2111659" cy="955555"/>
          </a:xfrm>
          <a:prstGeom prst="rect">
            <a:avLst/>
          </a:prstGeom>
        </p:spPr>
      </p:pic>
      <p:pic>
        <p:nvPicPr>
          <p:cNvPr id="5126" name="Picture 6" descr="Résultat d’images pour  CouchDB">
            <a:extLst>
              <a:ext uri="{FF2B5EF4-FFF2-40B4-BE49-F238E27FC236}">
                <a16:creationId xmlns:a16="http://schemas.microsoft.com/office/drawing/2014/main" id="{72D61C02-7A99-1B58-CF3D-0D16452D46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79823" y="4266113"/>
            <a:ext cx="2478399" cy="808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02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0CBD62-35F1-50A6-08E7-E57D68056F40}"/>
              </a:ext>
            </a:extLst>
          </p:cNvPr>
          <p:cNvSpPr>
            <a:spLocks noGrp="1"/>
          </p:cNvSpPr>
          <p:nvPr>
            <p:ph type="title"/>
          </p:nvPr>
        </p:nvSpPr>
        <p:spPr>
          <a:xfrm>
            <a:off x="1130270" y="953324"/>
            <a:ext cx="9603275" cy="438331"/>
          </a:xfrm>
        </p:spPr>
        <p:txBody>
          <a:bodyPr>
            <a:normAutofit fontScale="90000"/>
          </a:bodyPr>
          <a:lstStyle/>
          <a:p>
            <a:r>
              <a:rPr lang="fr-FR" dirty="0"/>
              <a:t>Base de  données  MongoDB</a:t>
            </a:r>
          </a:p>
        </p:txBody>
      </p:sp>
      <p:sp>
        <p:nvSpPr>
          <p:cNvPr id="3" name="Espace réservé du contenu 2">
            <a:extLst>
              <a:ext uri="{FF2B5EF4-FFF2-40B4-BE49-F238E27FC236}">
                <a16:creationId xmlns:a16="http://schemas.microsoft.com/office/drawing/2014/main" id="{7340245E-BF92-2EF3-B5E4-E509D7A78078}"/>
              </a:ext>
            </a:extLst>
          </p:cNvPr>
          <p:cNvSpPr>
            <a:spLocks noGrp="1"/>
          </p:cNvSpPr>
          <p:nvPr>
            <p:ph idx="1"/>
          </p:nvPr>
        </p:nvSpPr>
        <p:spPr>
          <a:xfrm>
            <a:off x="609600" y="1391655"/>
            <a:ext cx="11306175" cy="4074690"/>
          </a:xfrm>
        </p:spPr>
        <p:txBody>
          <a:bodyPr/>
          <a:lstStyle/>
          <a:p>
            <a:r>
              <a:rPr lang="fr-FR" sz="1800" dirty="0">
                <a:solidFill>
                  <a:srgbClr val="202122"/>
                </a:solidFill>
                <a:latin typeface="Arial" panose="020B0604020202020204" pitchFamily="34" charset="0"/>
              </a:rPr>
              <a:t>MongoDB est une base de données de type document se basant  sur les  fichiers </a:t>
            </a:r>
            <a:r>
              <a:rPr lang="fr-FR" sz="1800" dirty="0" err="1">
                <a:solidFill>
                  <a:srgbClr val="202122"/>
                </a:solidFill>
                <a:latin typeface="Arial" panose="020B0604020202020204" pitchFamily="34" charset="0"/>
              </a:rPr>
              <a:t>json</a:t>
            </a:r>
            <a:r>
              <a:rPr lang="fr-FR" sz="1800" dirty="0">
                <a:solidFill>
                  <a:srgbClr val="202122"/>
                </a:solidFill>
                <a:latin typeface="Arial" panose="020B0604020202020204" pitchFamily="34" charset="0"/>
              </a:rPr>
              <a:t> .</a:t>
            </a:r>
          </a:p>
          <a:p>
            <a:r>
              <a:rPr lang="fr-FR" sz="1800" b="0" i="0" dirty="0">
                <a:solidFill>
                  <a:srgbClr val="202122"/>
                </a:solidFill>
                <a:effectLst/>
                <a:latin typeface="Arial" panose="020B0604020202020204" pitchFamily="34" charset="0"/>
              </a:rPr>
              <a:t>MongoDB est développé depuis 2007 par MongoDB. </a:t>
            </a:r>
          </a:p>
          <a:p>
            <a:pPr marL="0" indent="0">
              <a:buNone/>
            </a:pPr>
            <a:r>
              <a:rPr lang="fr-FR" sz="1800" dirty="0"/>
              <a:t> </a:t>
            </a:r>
          </a:p>
        </p:txBody>
      </p:sp>
      <p:sp>
        <p:nvSpPr>
          <p:cNvPr id="6" name="Espace réservé du contenu 2">
            <a:extLst>
              <a:ext uri="{FF2B5EF4-FFF2-40B4-BE49-F238E27FC236}">
                <a16:creationId xmlns:a16="http://schemas.microsoft.com/office/drawing/2014/main" id="{236C3FE5-7177-FFCC-1F6A-A6F55AE1D534}"/>
              </a:ext>
            </a:extLst>
          </p:cNvPr>
          <p:cNvSpPr txBox="1">
            <a:spLocks/>
          </p:cNvSpPr>
          <p:nvPr/>
        </p:nvSpPr>
        <p:spPr>
          <a:xfrm>
            <a:off x="762000" y="2285823"/>
            <a:ext cx="8640536" cy="228635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fr-FR" sz="1800" dirty="0"/>
          </a:p>
        </p:txBody>
      </p:sp>
      <p:pic>
        <p:nvPicPr>
          <p:cNvPr id="10244" name="Picture 4" descr="MongoDB Atlas Logo">
            <a:extLst>
              <a:ext uri="{FF2B5EF4-FFF2-40B4-BE49-F238E27FC236}">
                <a16:creationId xmlns:a16="http://schemas.microsoft.com/office/drawing/2014/main" id="{F55FAED9-0687-72B3-6421-1C51BE4BE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8675" y="2085975"/>
            <a:ext cx="283845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66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04B145-7C4B-B5BA-7C42-ECA33F5184FA}"/>
              </a:ext>
            </a:extLst>
          </p:cNvPr>
          <p:cNvSpPr>
            <a:spLocks noGrp="1"/>
          </p:cNvSpPr>
          <p:nvPr>
            <p:ph type="title"/>
          </p:nvPr>
        </p:nvSpPr>
        <p:spPr>
          <a:xfrm>
            <a:off x="1130270" y="953324"/>
            <a:ext cx="9603275" cy="438331"/>
          </a:xfrm>
        </p:spPr>
        <p:txBody>
          <a:bodyPr>
            <a:normAutofit fontScale="90000"/>
          </a:bodyPr>
          <a:lstStyle/>
          <a:p>
            <a:r>
              <a:rPr lang="fr-FR" dirty="0"/>
              <a:t>MongoDB  les  </a:t>
            </a:r>
            <a:r>
              <a:rPr lang="fr-FR" dirty="0" err="1"/>
              <a:t>methodes</a:t>
            </a:r>
            <a:endParaRPr lang="fr-FR" dirty="0"/>
          </a:p>
        </p:txBody>
      </p:sp>
      <p:sp>
        <p:nvSpPr>
          <p:cNvPr id="4" name="Rectangle 1">
            <a:extLst>
              <a:ext uri="{FF2B5EF4-FFF2-40B4-BE49-F238E27FC236}">
                <a16:creationId xmlns:a16="http://schemas.microsoft.com/office/drawing/2014/main" id="{97F40F89-A283-D719-B486-C78113873E64}"/>
              </a:ext>
            </a:extLst>
          </p:cNvPr>
          <p:cNvSpPr>
            <a:spLocks noGrp="1" noChangeArrowheads="1"/>
          </p:cNvSpPr>
          <p:nvPr>
            <p:ph idx="1"/>
          </p:nvPr>
        </p:nvSpPr>
        <p:spPr bwMode="auto">
          <a:xfrm>
            <a:off x="523875" y="1863844"/>
            <a:ext cx="3922549" cy="8617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a:ln>
                  <a:noFill/>
                </a:ln>
                <a:solidFill>
                  <a:schemeClr val="tx1"/>
                </a:solidFill>
                <a:effectLst/>
                <a:latin typeface="Heebo" panose="020B0604020202020204" pitchFamily="2" charset="-79"/>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Nunito" pitchFamily="2" charset="0"/>
              </a:rPr>
              <a:t>La syntaxe de base de la méthode </a:t>
            </a:r>
            <a:r>
              <a:rPr kumimoji="0" lang="fr-FR" altLang="fr-FR" sz="1200" b="1" i="0" u="none" strike="noStrike" cap="none" normalizeH="0" baseline="0" dirty="0" err="1">
                <a:ln>
                  <a:noFill/>
                </a:ln>
                <a:solidFill>
                  <a:srgbClr val="000000"/>
                </a:solidFill>
                <a:effectLst/>
                <a:latin typeface="Nunito" pitchFamily="2" charset="0"/>
              </a:rPr>
              <a:t>find</a:t>
            </a:r>
            <a:r>
              <a:rPr kumimoji="0" lang="fr-FR" altLang="fr-FR" sz="1200" b="1" i="0" u="none" strike="noStrike" cap="none" normalizeH="0" baseline="0" dirty="0">
                <a:ln>
                  <a:noFill/>
                </a:ln>
                <a:solidFill>
                  <a:srgbClr val="000000"/>
                </a:solidFill>
                <a:effectLst/>
                <a:latin typeface="Nunito" pitchFamily="2" charset="0"/>
              </a:rPr>
              <a:t>()</a:t>
            </a:r>
            <a:r>
              <a:rPr kumimoji="0" lang="fr-FR" altLang="fr-FR" sz="1200" b="0" i="0" u="none" strike="noStrike" cap="none" normalizeH="0" baseline="0" dirty="0">
                <a:ln>
                  <a:noFill/>
                </a:ln>
                <a:solidFill>
                  <a:srgbClr val="000000"/>
                </a:solidFill>
                <a:effectLst/>
                <a:latin typeface="Nunito" pitchFamily="2" charset="0"/>
              </a:rPr>
              <a:t> est la suivante -</a:t>
            </a:r>
            <a:endParaRPr kumimoji="0" lang="fr-FR" altLang="fr-FR" sz="11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ar(--bs-font-monospace)"/>
              </a:rPr>
              <a:t>&gt;</a:t>
            </a:r>
            <a:r>
              <a:rPr kumimoji="0" lang="fr-FR" altLang="fr-FR" sz="1100" b="0" i="0" u="none" strike="noStrike" cap="none" normalizeH="0" baseline="0" dirty="0" err="1">
                <a:ln>
                  <a:noFill/>
                </a:ln>
                <a:solidFill>
                  <a:srgbClr val="000000"/>
                </a:solidFill>
                <a:effectLst/>
                <a:latin typeface="var(--bs-font-monospace)"/>
              </a:rPr>
              <a:t>db.COLLECTION_NAME.find</a:t>
            </a:r>
            <a:r>
              <a:rPr kumimoji="0" lang="fr-FR" altLang="fr-FR" sz="1100" b="0" i="0" u="none" strike="noStrike" cap="none" normalizeH="0" baseline="0" dirty="0">
                <a:ln>
                  <a:noFill/>
                </a:ln>
                <a:solidFill>
                  <a:srgbClr val="000000"/>
                </a:solidFill>
                <a:effectLst/>
                <a:latin typeface="var(--bs-font-monospace)"/>
              </a:rPr>
              <a:t>()</a:t>
            </a:r>
            <a:r>
              <a:rPr kumimoji="0" lang="fr-FR" altLang="fr-FR" sz="9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1F7E823-B24F-AE6F-CE13-139CDE012A0F}"/>
              </a:ext>
            </a:extLst>
          </p:cNvPr>
          <p:cNvSpPr>
            <a:spLocks noChangeArrowheads="1"/>
          </p:cNvSpPr>
          <p:nvPr/>
        </p:nvSpPr>
        <p:spPr bwMode="auto">
          <a:xfrm>
            <a:off x="523875" y="2636115"/>
            <a:ext cx="5945538" cy="112338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700" b="0" i="0" u="none" strike="noStrike" cap="none" normalizeH="0" baseline="0" dirty="0">
                <a:ln>
                  <a:noFill/>
                </a:ln>
                <a:solidFill>
                  <a:srgbClr val="000000"/>
                </a:solidFill>
                <a:effectLst/>
                <a:latin typeface="Heebo" pitchFamily="2" charset="-79"/>
              </a:rPr>
              <a:t>La méthode jolie()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Nunito" pitchFamily="2" charset="0"/>
              </a:rPr>
              <a:t>Pour afficher les résultats de manière formatée, vous pouvez utiliser la méthode jolie().</a:t>
            </a:r>
            <a:endParaRPr kumimoji="0" lang="fr-FR" altLang="fr-FR" sz="1500" b="0" i="0" u="none" strike="noStrike" cap="none" normalizeH="0" baseline="0" dirty="0">
              <a:ln>
                <a:noFill/>
              </a:ln>
              <a:solidFill>
                <a:schemeClr val="tx1"/>
              </a:solidFill>
              <a:effectLst/>
              <a:latin typeface="Heebo"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a:ln>
                  <a:noFill/>
                </a:ln>
                <a:solidFill>
                  <a:schemeClr val="tx1"/>
                </a:solidFill>
                <a:effectLst/>
                <a:latin typeface="Heebo" pitchFamily="2" charset="-79"/>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ar(--bs-font-monospace)"/>
              </a:rPr>
              <a:t>&gt;</a:t>
            </a:r>
            <a:r>
              <a:rPr kumimoji="0" lang="fr-FR" altLang="fr-FR" sz="1100" b="0" i="0" u="none" strike="noStrike" cap="none" normalizeH="0" baseline="0" dirty="0" err="1">
                <a:ln>
                  <a:noFill/>
                </a:ln>
                <a:solidFill>
                  <a:srgbClr val="000000"/>
                </a:solidFill>
                <a:effectLst/>
                <a:latin typeface="var(--bs-font-monospace)"/>
              </a:rPr>
              <a:t>db.COLLECTION_NAME.find</a:t>
            </a:r>
            <a:r>
              <a:rPr kumimoji="0" lang="fr-FR" altLang="fr-FR" sz="1100" b="0" i="0" u="none" strike="noStrike" cap="none" normalizeH="0" baseline="0" dirty="0">
                <a:ln>
                  <a:noFill/>
                </a:ln>
                <a:solidFill>
                  <a:srgbClr val="000000"/>
                </a:solidFill>
                <a:effectLst/>
                <a:latin typeface="var(--bs-font-monospace)"/>
              </a:rPr>
              <a:t>().</a:t>
            </a:r>
            <a:r>
              <a:rPr kumimoji="0" lang="fr-FR" altLang="fr-FR" sz="1100" b="0" i="0" u="none" strike="noStrike" cap="none" normalizeH="0" baseline="0" dirty="0" err="1">
                <a:ln>
                  <a:noFill/>
                </a:ln>
                <a:solidFill>
                  <a:srgbClr val="000000"/>
                </a:solidFill>
                <a:effectLst/>
                <a:latin typeface="var(--bs-font-monospace)"/>
              </a:rPr>
              <a:t>pretty</a:t>
            </a:r>
            <a:r>
              <a:rPr kumimoji="0" lang="fr-FR" altLang="fr-FR" sz="1100" b="0" i="0" u="none" strike="noStrike" cap="none" normalizeH="0" baseline="0" dirty="0">
                <a:ln>
                  <a:noFill/>
                </a:ln>
                <a:solidFill>
                  <a:srgbClr val="000000"/>
                </a:solidFill>
                <a:effectLst/>
                <a:latin typeface="var(--bs-font-monospace)"/>
              </a:rPr>
              <a:t>()</a:t>
            </a:r>
            <a:r>
              <a:rPr kumimoji="0" lang="fr-FR" altLang="fr-FR" sz="9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ZoneTexte 7">
            <a:extLst>
              <a:ext uri="{FF2B5EF4-FFF2-40B4-BE49-F238E27FC236}">
                <a16:creationId xmlns:a16="http://schemas.microsoft.com/office/drawing/2014/main" id="{3AF5D83C-4699-2FF8-E05C-5C9112B0FF29}"/>
              </a:ext>
            </a:extLst>
          </p:cNvPr>
          <p:cNvSpPr txBox="1"/>
          <p:nvPr/>
        </p:nvSpPr>
        <p:spPr>
          <a:xfrm>
            <a:off x="381000" y="1450578"/>
            <a:ext cx="3009900" cy="369332"/>
          </a:xfrm>
          <a:prstGeom prst="rect">
            <a:avLst/>
          </a:prstGeom>
          <a:noFill/>
        </p:spPr>
        <p:txBody>
          <a:bodyPr wrap="square" rtlCol="0">
            <a:spAutoFit/>
          </a:bodyPr>
          <a:lstStyle/>
          <a:p>
            <a:r>
              <a:rPr lang="fr-FR" dirty="0"/>
              <a:t>La  </a:t>
            </a:r>
            <a:r>
              <a:rPr lang="fr-FR" dirty="0" err="1"/>
              <a:t>methode</a:t>
            </a:r>
            <a:r>
              <a:rPr lang="fr-FR" dirty="0"/>
              <a:t>  </a:t>
            </a:r>
            <a:r>
              <a:rPr lang="fr-FR" dirty="0" err="1"/>
              <a:t>find</a:t>
            </a:r>
            <a:r>
              <a:rPr lang="fr-FR" dirty="0"/>
              <a:t>()</a:t>
            </a:r>
          </a:p>
        </p:txBody>
      </p:sp>
      <p:sp>
        <p:nvSpPr>
          <p:cNvPr id="10" name="Rectangle 4">
            <a:extLst>
              <a:ext uri="{FF2B5EF4-FFF2-40B4-BE49-F238E27FC236}">
                <a16:creationId xmlns:a16="http://schemas.microsoft.com/office/drawing/2014/main" id="{458E6969-F108-1242-AA44-99206EDA1087}"/>
              </a:ext>
            </a:extLst>
          </p:cNvPr>
          <p:cNvSpPr>
            <a:spLocks noChangeArrowheads="1"/>
          </p:cNvSpPr>
          <p:nvPr/>
        </p:nvSpPr>
        <p:spPr bwMode="auto">
          <a:xfrm>
            <a:off x="319492" y="3684611"/>
            <a:ext cx="6354304" cy="112338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700" b="0" i="0" u="none" strike="noStrike" cap="none" normalizeH="0" baseline="0" dirty="0">
                <a:ln>
                  <a:noFill/>
                </a:ln>
                <a:solidFill>
                  <a:srgbClr val="000000"/>
                </a:solidFill>
                <a:effectLst/>
                <a:latin typeface="Heebo" pitchFamily="2" charset="-79"/>
              </a:rPr>
              <a:t>La méthode </a:t>
            </a:r>
            <a:r>
              <a:rPr kumimoji="0" lang="fr-FR" altLang="fr-FR" sz="1700" b="0" i="0" u="none" strike="noStrike" cap="none" normalizeH="0" baseline="0" dirty="0" err="1">
                <a:ln>
                  <a:noFill/>
                </a:ln>
                <a:solidFill>
                  <a:srgbClr val="000000"/>
                </a:solidFill>
                <a:effectLst/>
                <a:latin typeface="Heebo" pitchFamily="2" charset="-79"/>
              </a:rPr>
              <a:t>findOne</a:t>
            </a:r>
            <a:r>
              <a:rPr kumimoji="0" lang="fr-FR" altLang="fr-FR" sz="1700" b="0" i="0" u="none" strike="noStrike" cap="none" normalizeH="0" baseline="0" dirty="0">
                <a:ln>
                  <a:noFill/>
                </a:ln>
                <a:solidFill>
                  <a:srgbClr val="000000"/>
                </a:solidFill>
                <a:effectLst/>
                <a:latin typeface="Heebo" pitchFamily="2" charset="-79"/>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Nunito" pitchFamily="2" charset="0"/>
              </a:rPr>
              <a:t>Outre la méthode </a:t>
            </a:r>
            <a:r>
              <a:rPr kumimoji="0" lang="fr-FR" altLang="fr-FR" sz="1200" b="0" i="0" u="none" strike="noStrike" cap="none" normalizeH="0" baseline="0" dirty="0" err="1">
                <a:ln>
                  <a:noFill/>
                </a:ln>
                <a:solidFill>
                  <a:srgbClr val="000000"/>
                </a:solidFill>
                <a:effectLst/>
                <a:latin typeface="Nunito" pitchFamily="2" charset="0"/>
              </a:rPr>
              <a:t>find</a:t>
            </a:r>
            <a:r>
              <a:rPr kumimoji="0" lang="fr-FR" altLang="fr-FR" sz="1200" b="0" i="0" u="none" strike="noStrike" cap="none" normalizeH="0" baseline="0" dirty="0">
                <a:ln>
                  <a:noFill/>
                </a:ln>
                <a:solidFill>
                  <a:srgbClr val="000000"/>
                </a:solidFill>
                <a:effectLst/>
                <a:latin typeface="Nunito" pitchFamily="2" charset="0"/>
              </a:rPr>
              <a:t>(), il existe la méthode </a:t>
            </a:r>
            <a:r>
              <a:rPr kumimoji="0" lang="fr-FR" altLang="fr-FR" sz="1200" b="1" i="0" u="none" strike="noStrike" cap="none" normalizeH="0" baseline="0" dirty="0" err="1">
                <a:ln>
                  <a:noFill/>
                </a:ln>
                <a:solidFill>
                  <a:srgbClr val="000000"/>
                </a:solidFill>
                <a:effectLst/>
                <a:latin typeface="Nunito" pitchFamily="2" charset="0"/>
              </a:rPr>
              <a:t>findOne</a:t>
            </a:r>
            <a:r>
              <a:rPr kumimoji="0" lang="fr-FR" altLang="fr-FR" sz="1200" b="1" i="0" u="none" strike="noStrike" cap="none" normalizeH="0" baseline="0" dirty="0">
                <a:ln>
                  <a:noFill/>
                </a:ln>
                <a:solidFill>
                  <a:srgbClr val="000000"/>
                </a:solidFill>
                <a:effectLst/>
                <a:latin typeface="Nunito" pitchFamily="2" charset="0"/>
              </a:rPr>
              <a:t>()</a:t>
            </a:r>
            <a:r>
              <a:rPr kumimoji="0" lang="fr-FR" altLang="fr-FR" sz="1200" b="0" i="0" u="none" strike="noStrike" cap="none" normalizeH="0" baseline="0" dirty="0">
                <a:ln>
                  <a:noFill/>
                </a:ln>
                <a:solidFill>
                  <a:srgbClr val="000000"/>
                </a:solidFill>
                <a:effectLst/>
                <a:latin typeface="Nunito" pitchFamily="2" charset="0"/>
              </a:rPr>
              <a:t> , qui ne renvoie qu'un seul document.</a:t>
            </a:r>
            <a:endParaRPr kumimoji="0" lang="fr-FR" altLang="fr-FR" sz="1500" b="0" i="0" u="none" strike="noStrike" cap="none" normalizeH="0" baseline="0" dirty="0">
              <a:ln>
                <a:noFill/>
              </a:ln>
              <a:solidFill>
                <a:schemeClr val="tx1"/>
              </a:solidFill>
              <a:effectLst/>
              <a:latin typeface="Heebo"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a:ln>
                  <a:noFill/>
                </a:ln>
                <a:solidFill>
                  <a:schemeClr val="tx1"/>
                </a:solidFill>
                <a:effectLst/>
                <a:latin typeface="Heebo" pitchFamily="2" charset="-79"/>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ar(--bs-font-monospace)"/>
              </a:rPr>
              <a:t>&gt;</a:t>
            </a:r>
            <a:r>
              <a:rPr kumimoji="0" lang="fr-FR" altLang="fr-FR" sz="1100" b="0" i="0" u="none" strike="noStrike" cap="none" normalizeH="0" baseline="0" dirty="0" err="1">
                <a:ln>
                  <a:noFill/>
                </a:ln>
                <a:solidFill>
                  <a:srgbClr val="000000"/>
                </a:solidFill>
                <a:effectLst/>
                <a:latin typeface="var(--bs-font-monospace)"/>
              </a:rPr>
              <a:t>db.COLLECTIONNAME.findOne</a:t>
            </a:r>
            <a:r>
              <a:rPr kumimoji="0" lang="fr-FR" altLang="fr-FR" sz="1100" b="0" i="0" u="none" strike="noStrike" cap="none" normalizeH="0" baseline="0" dirty="0">
                <a:ln>
                  <a:noFill/>
                </a:ln>
                <a:solidFill>
                  <a:srgbClr val="000000"/>
                </a:solidFill>
                <a:effectLst/>
                <a:latin typeface="var(--bs-font-monospace)"/>
              </a:rPr>
              <a:t>()</a:t>
            </a:r>
            <a:r>
              <a:rPr kumimoji="0" lang="fr-FR" altLang="fr-FR" sz="9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AB489F2D-68EB-C38D-0AEC-CA8F13DF1C71}"/>
              </a:ext>
            </a:extLst>
          </p:cNvPr>
          <p:cNvSpPr>
            <a:spLocks noChangeArrowheads="1"/>
          </p:cNvSpPr>
          <p:nvPr/>
        </p:nvSpPr>
        <p:spPr bwMode="auto">
          <a:xfrm>
            <a:off x="6469413" y="186770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700" b="0" i="0" u="none" strike="noStrike" cap="none" normalizeH="0" baseline="0">
                <a:ln>
                  <a:noFill/>
                </a:ln>
                <a:solidFill>
                  <a:srgbClr val="000000"/>
                </a:solidFill>
                <a:effectLst/>
                <a:latin typeface="Heebo" pitchFamily="2" charset="-79"/>
              </a:rPr>
              <a:t> Update()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a:ln>
                  <a:noFill/>
                </a:ln>
                <a:solidFill>
                  <a:srgbClr val="000000"/>
                </a:solidFill>
                <a:effectLst/>
                <a:latin typeface="Nunito" pitchFamily="2" charset="0"/>
              </a:rPr>
              <a:t>The update() method updates the values in the existing document.</a:t>
            </a:r>
            <a:endParaRPr kumimoji="0" lang="fr-FR" altLang="fr-FR" sz="1500" b="0" i="0" u="none" strike="noStrike" cap="none" normalizeH="0" baseline="0">
              <a:ln>
                <a:noFill/>
              </a:ln>
              <a:solidFill>
                <a:schemeClr val="tx1"/>
              </a:solidFill>
              <a:effectLst/>
              <a:latin typeface="Heebo"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a:ln>
                  <a:noFill/>
                </a:ln>
                <a:solidFill>
                  <a:schemeClr val="tx1"/>
                </a:solidFill>
                <a:effectLst/>
                <a:latin typeface="Heebo" pitchFamily="2" charset="-79"/>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a:ln>
                  <a:noFill/>
                </a:ln>
                <a:solidFill>
                  <a:srgbClr val="000000"/>
                </a:solidFill>
                <a:effectLst/>
                <a:latin typeface="Nunito" pitchFamily="2" charset="0"/>
              </a:rPr>
              <a:t>The basic syntax of </a:t>
            </a:r>
            <a:r>
              <a:rPr kumimoji="0" lang="fr-FR" altLang="fr-FR" sz="1200" b="1" i="0" u="none" strike="noStrike" cap="none" normalizeH="0" baseline="0">
                <a:ln>
                  <a:noFill/>
                </a:ln>
                <a:solidFill>
                  <a:srgbClr val="000000"/>
                </a:solidFill>
                <a:effectLst/>
                <a:latin typeface="Nunito" pitchFamily="2" charset="0"/>
              </a:rPr>
              <a:t>update()</a:t>
            </a:r>
            <a:r>
              <a:rPr kumimoji="0" lang="fr-FR" altLang="fr-FR" sz="1200" b="0" i="0" u="none" strike="noStrike" cap="none" normalizeH="0" baseline="0">
                <a:ln>
                  <a:noFill/>
                </a:ln>
                <a:solidFill>
                  <a:srgbClr val="000000"/>
                </a:solidFill>
                <a:effectLst/>
                <a:latin typeface="Nunito" pitchFamily="2" charset="0"/>
              </a:rPr>
              <a:t> method is as follows −</a:t>
            </a:r>
            <a:endParaRPr kumimoji="0" lang="fr-FR" altLang="fr-FR" sz="1100" b="0" i="0" u="none" strike="noStrike" cap="none" normalizeH="0" baseline="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a:ln>
                  <a:noFill/>
                </a:ln>
                <a:solidFill>
                  <a:srgbClr val="000000"/>
                </a:solidFill>
                <a:effectLst/>
                <a:latin typeface="var(--bs-font-monospace)"/>
              </a:rPr>
              <a:t>&gt;db.COLLECTION_NAME.update(SELECTION_CRITERIA, UPDATED_DATA)</a:t>
            </a:r>
            <a:r>
              <a:rPr kumimoji="0" lang="fr-FR" altLang="fr-FR" sz="9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7AD73ABE-F3FF-9570-0B3D-10FF03560D84}"/>
              </a:ext>
            </a:extLst>
          </p:cNvPr>
          <p:cNvSpPr>
            <a:spLocks noChangeArrowheads="1"/>
          </p:cNvSpPr>
          <p:nvPr/>
        </p:nvSpPr>
        <p:spPr bwMode="auto">
          <a:xfrm>
            <a:off x="6677025" y="2821141"/>
            <a:ext cx="5294719" cy="121571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700" b="0" i="0" u="none" strike="noStrike" cap="none" normalizeH="0" baseline="0" dirty="0">
                <a:ln>
                  <a:noFill/>
                </a:ln>
                <a:solidFill>
                  <a:srgbClr val="000000"/>
                </a:solidFill>
                <a:effectLst/>
                <a:latin typeface="Heebo" pitchFamily="2" charset="-79"/>
              </a:rPr>
              <a:t>Méthode MongoDB Save()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Nunito" pitchFamily="2" charset="0"/>
              </a:rPr>
              <a:t>La méthode </a:t>
            </a:r>
            <a:r>
              <a:rPr kumimoji="0" lang="fr-FR" altLang="fr-FR" sz="1200" b="1" i="0" u="none" strike="noStrike" cap="none" normalizeH="0" baseline="0" dirty="0" err="1">
                <a:ln>
                  <a:noFill/>
                </a:ln>
                <a:solidFill>
                  <a:srgbClr val="000000"/>
                </a:solidFill>
                <a:effectLst/>
                <a:latin typeface="Nunito" pitchFamily="2" charset="0"/>
              </a:rPr>
              <a:t>save</a:t>
            </a:r>
            <a:r>
              <a:rPr kumimoji="0" lang="fr-FR" altLang="fr-FR" sz="1200" b="1" i="0" u="none" strike="noStrike" cap="none" normalizeH="0" baseline="0" dirty="0">
                <a:ln>
                  <a:noFill/>
                </a:ln>
                <a:solidFill>
                  <a:srgbClr val="000000"/>
                </a:solidFill>
                <a:effectLst/>
                <a:latin typeface="Nunito" pitchFamily="2" charset="0"/>
              </a:rPr>
              <a:t>()</a:t>
            </a:r>
            <a:r>
              <a:rPr kumimoji="0" lang="fr-FR" altLang="fr-FR" sz="1200" b="0" i="0" u="none" strike="noStrike" cap="none" normalizeH="0" baseline="0" dirty="0">
                <a:ln>
                  <a:noFill/>
                </a:ln>
                <a:solidFill>
                  <a:srgbClr val="000000"/>
                </a:solidFill>
                <a:effectLst/>
                <a:latin typeface="Nunito" pitchFamily="2" charset="0"/>
              </a:rPr>
              <a:t> remplace le document existant par le nouveau document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Nunito" pitchFamily="2" charset="0"/>
              </a:rPr>
              <a:t> passé dans la méthode </a:t>
            </a:r>
            <a:r>
              <a:rPr kumimoji="0" lang="fr-FR" altLang="fr-FR" sz="1200" b="0" i="0" u="none" strike="noStrike" cap="none" normalizeH="0" baseline="0" dirty="0" err="1">
                <a:ln>
                  <a:noFill/>
                </a:ln>
                <a:solidFill>
                  <a:srgbClr val="000000"/>
                </a:solidFill>
                <a:effectLst/>
                <a:latin typeface="Nunito" pitchFamily="2" charset="0"/>
              </a:rPr>
              <a:t>save</a:t>
            </a:r>
            <a:r>
              <a:rPr kumimoji="0" lang="fr-FR" altLang="fr-FR" sz="1200" b="0" i="0" u="none" strike="noStrike" cap="none" normalizeH="0" baseline="0" dirty="0">
                <a:ln>
                  <a:noFill/>
                </a:ln>
                <a:solidFill>
                  <a:srgbClr val="000000"/>
                </a:solidFill>
                <a:effectLst/>
                <a:latin typeface="Nunito" pitchFamily="2" charset="0"/>
              </a:rPr>
              <a:t>().</a:t>
            </a:r>
            <a:endParaRPr kumimoji="0" lang="fr-FR" altLang="fr-FR" sz="1500" b="0" i="0" u="none" strike="noStrike" cap="none" normalizeH="0" baseline="0" dirty="0">
              <a:ln>
                <a:noFill/>
              </a:ln>
              <a:solidFill>
                <a:schemeClr val="tx1"/>
              </a:solidFill>
              <a:effectLst/>
              <a:latin typeface="Heebo"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a:ln>
                  <a:noFill/>
                </a:ln>
                <a:solidFill>
                  <a:schemeClr val="tx1"/>
                </a:solidFill>
                <a:effectLst/>
                <a:latin typeface="Heebo" pitchFamily="2" charset="-79"/>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Nunito" pitchFamily="2" charset="0"/>
              </a:rPr>
              <a:t>La syntaxe de base de la méthode MongoDB </a:t>
            </a:r>
            <a:r>
              <a:rPr kumimoji="0" lang="fr-FR" altLang="fr-FR" sz="1200" b="1" i="0" u="none" strike="noStrike" cap="none" normalizeH="0" baseline="0" dirty="0" err="1">
                <a:ln>
                  <a:noFill/>
                </a:ln>
                <a:solidFill>
                  <a:srgbClr val="000000"/>
                </a:solidFill>
                <a:effectLst/>
                <a:latin typeface="Nunito" pitchFamily="2" charset="0"/>
              </a:rPr>
              <a:t>save</a:t>
            </a:r>
            <a:r>
              <a:rPr kumimoji="0" lang="fr-FR" altLang="fr-FR" sz="1200" b="1" i="0" u="none" strike="noStrike" cap="none" normalizeH="0" baseline="0" dirty="0">
                <a:ln>
                  <a:noFill/>
                </a:ln>
                <a:solidFill>
                  <a:srgbClr val="000000"/>
                </a:solidFill>
                <a:effectLst/>
                <a:latin typeface="Nunito" pitchFamily="2" charset="0"/>
              </a:rPr>
              <a:t>()</a:t>
            </a:r>
            <a:r>
              <a:rPr kumimoji="0" lang="fr-FR" altLang="fr-FR" sz="1200" b="0" i="0" u="none" strike="noStrike" cap="none" normalizeH="0" baseline="0" dirty="0">
                <a:ln>
                  <a:noFill/>
                </a:ln>
                <a:solidFill>
                  <a:srgbClr val="000000"/>
                </a:solidFill>
                <a:effectLst/>
                <a:latin typeface="Nunito" pitchFamily="2" charset="0"/>
              </a:rPr>
              <a:t> est illustrée ci-dessous -</a:t>
            </a:r>
            <a:endParaRPr kumimoji="0" lang="fr-FR" altLang="fr-FR" sz="11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ar(--bs-font-monospace)"/>
              </a:rPr>
              <a:t>&gt;</a:t>
            </a:r>
            <a:r>
              <a:rPr kumimoji="0" lang="fr-FR" altLang="fr-FR" sz="1100" b="0" i="0" u="none" strike="noStrike" cap="none" normalizeH="0" baseline="0" dirty="0" err="1">
                <a:ln>
                  <a:noFill/>
                </a:ln>
                <a:solidFill>
                  <a:srgbClr val="000000"/>
                </a:solidFill>
                <a:effectLst/>
                <a:latin typeface="var(--bs-font-monospace)"/>
              </a:rPr>
              <a:t>db.COLLECTION_NAME.save</a:t>
            </a:r>
            <a:r>
              <a:rPr kumimoji="0" lang="fr-FR" altLang="fr-FR" sz="1100" b="0" i="0" u="none" strike="noStrike" cap="none" normalizeH="0" baseline="0" dirty="0">
                <a:ln>
                  <a:noFill/>
                </a:ln>
                <a:solidFill>
                  <a:srgbClr val="000000"/>
                </a:solidFill>
                <a:effectLst/>
                <a:latin typeface="var(--bs-font-monospace)"/>
              </a:rPr>
              <a:t>({_</a:t>
            </a:r>
            <a:r>
              <a:rPr kumimoji="0" lang="fr-FR" altLang="fr-FR" sz="1100" b="0" i="0" u="none" strike="noStrike" cap="none" normalizeH="0" baseline="0" dirty="0" err="1">
                <a:ln>
                  <a:noFill/>
                </a:ln>
                <a:solidFill>
                  <a:srgbClr val="000000"/>
                </a:solidFill>
                <a:effectLst/>
                <a:latin typeface="var(--bs-font-monospace)"/>
              </a:rPr>
              <a:t>id:ObjectId</a:t>
            </a:r>
            <a:r>
              <a:rPr kumimoji="0" lang="fr-FR" altLang="fr-FR" sz="1100" b="0" i="0" u="none" strike="noStrike" cap="none" normalizeH="0" baseline="0" dirty="0">
                <a:ln>
                  <a:noFill/>
                </a:ln>
                <a:solidFill>
                  <a:srgbClr val="000000"/>
                </a:solidFill>
                <a:effectLst/>
                <a:latin typeface="var(--bs-font-monospace)"/>
              </a:rPr>
              <a:t>(),NEW_DATA})</a:t>
            </a:r>
            <a:r>
              <a:rPr kumimoji="0" lang="fr-FR" altLang="fr-FR" sz="9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3" name="Picture 4" descr="MongoDB Atlas Logo">
            <a:extLst>
              <a:ext uri="{FF2B5EF4-FFF2-40B4-BE49-F238E27FC236}">
                <a16:creationId xmlns:a16="http://schemas.microsoft.com/office/drawing/2014/main" id="{94BD2009-DB91-65C0-3FB6-7F3BA248C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1671" y="4246303"/>
            <a:ext cx="2679754" cy="183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86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6A57F-3B4F-E6FC-1CF8-BB10E38F7A9D}"/>
              </a:ext>
            </a:extLst>
          </p:cNvPr>
          <p:cNvSpPr>
            <a:spLocks noGrp="1"/>
          </p:cNvSpPr>
          <p:nvPr>
            <p:ph type="title"/>
          </p:nvPr>
        </p:nvSpPr>
        <p:spPr>
          <a:xfrm>
            <a:off x="692120" y="943800"/>
            <a:ext cx="9603275" cy="570676"/>
          </a:xfrm>
        </p:spPr>
        <p:txBody>
          <a:bodyPr/>
          <a:lstStyle/>
          <a:p>
            <a:r>
              <a:rPr kumimoji="0" lang="fr-FR" altLang="fr-FR" sz="3200" b="0" i="0" u="none" strike="noStrike" cap="none" normalizeH="0" baseline="0" dirty="0">
                <a:ln>
                  <a:noFill/>
                </a:ln>
                <a:solidFill>
                  <a:srgbClr val="000000"/>
                </a:solidFill>
                <a:effectLst/>
                <a:latin typeface="Heebo" pitchFamily="2" charset="-79"/>
              </a:rPr>
              <a:t>Méthode MongoDB</a:t>
            </a:r>
            <a:endParaRPr lang="fr-FR" dirty="0"/>
          </a:p>
        </p:txBody>
      </p:sp>
      <p:sp>
        <p:nvSpPr>
          <p:cNvPr id="4" name="Rectangle 1">
            <a:extLst>
              <a:ext uri="{FF2B5EF4-FFF2-40B4-BE49-F238E27FC236}">
                <a16:creationId xmlns:a16="http://schemas.microsoft.com/office/drawing/2014/main" id="{B1DE999B-5C77-B698-EC1A-3E6E59DB003D}"/>
              </a:ext>
            </a:extLst>
          </p:cNvPr>
          <p:cNvSpPr>
            <a:spLocks noGrp="1" noChangeArrowheads="1"/>
          </p:cNvSpPr>
          <p:nvPr>
            <p:ph idx="1"/>
          </p:nvPr>
        </p:nvSpPr>
        <p:spPr bwMode="auto">
          <a:xfrm>
            <a:off x="234920" y="1647982"/>
            <a:ext cx="5769208" cy="144655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700" b="0" i="0" u="none" strike="noStrike" cap="none" normalizeH="0" baseline="0" dirty="0">
                <a:ln>
                  <a:noFill/>
                </a:ln>
                <a:solidFill>
                  <a:srgbClr val="000000"/>
                </a:solidFill>
                <a:effectLst/>
                <a:latin typeface="Heebo" pitchFamily="2" charset="-79"/>
              </a:rPr>
              <a:t>Méthode MongoDB </a:t>
            </a:r>
            <a:r>
              <a:rPr kumimoji="0" lang="fr-FR" altLang="fr-FR" sz="1700" b="0" i="0" u="none" strike="noStrike" cap="none" normalizeH="0" baseline="0" dirty="0" err="1">
                <a:ln>
                  <a:noFill/>
                </a:ln>
                <a:solidFill>
                  <a:srgbClr val="000000"/>
                </a:solidFill>
                <a:effectLst/>
                <a:latin typeface="Heebo" pitchFamily="2" charset="-79"/>
              </a:rPr>
              <a:t>findOneAndUpdate</a:t>
            </a:r>
            <a:r>
              <a:rPr kumimoji="0" lang="fr-FR" altLang="fr-FR" sz="1700" b="0" i="0" u="none" strike="noStrike" cap="none" normalizeH="0" baseline="0" dirty="0">
                <a:ln>
                  <a:noFill/>
                </a:ln>
                <a:solidFill>
                  <a:srgbClr val="000000"/>
                </a:solidFill>
                <a:effectLst/>
                <a:latin typeface="Heebo" pitchFamily="2" charset="-79"/>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Nunito" pitchFamily="2" charset="0"/>
              </a:rPr>
              <a:t>La méthode </a:t>
            </a:r>
            <a:r>
              <a:rPr kumimoji="0" lang="fr-FR" altLang="fr-FR" sz="1200" b="1" i="0" u="none" strike="noStrike" cap="none" normalizeH="0" baseline="0" dirty="0" err="1">
                <a:ln>
                  <a:noFill/>
                </a:ln>
                <a:solidFill>
                  <a:srgbClr val="000000"/>
                </a:solidFill>
                <a:effectLst/>
                <a:latin typeface="Nunito" pitchFamily="2" charset="0"/>
              </a:rPr>
              <a:t>findOneAndUpdate</a:t>
            </a:r>
            <a:r>
              <a:rPr kumimoji="0" lang="fr-FR" altLang="fr-FR" sz="1200" b="1" i="0" u="none" strike="noStrike" cap="none" normalizeH="0" baseline="0" dirty="0">
                <a:ln>
                  <a:noFill/>
                </a:ln>
                <a:solidFill>
                  <a:srgbClr val="000000"/>
                </a:solidFill>
                <a:effectLst/>
                <a:latin typeface="Nunito" pitchFamily="2" charset="0"/>
              </a:rPr>
              <a:t>()</a:t>
            </a:r>
            <a:r>
              <a:rPr kumimoji="0" lang="fr-FR" altLang="fr-FR" sz="1200" b="0" i="0" u="none" strike="noStrike" cap="none" normalizeH="0" baseline="0" dirty="0">
                <a:ln>
                  <a:noFill/>
                </a:ln>
                <a:solidFill>
                  <a:srgbClr val="000000"/>
                </a:solidFill>
                <a:effectLst/>
                <a:latin typeface="Nunito" pitchFamily="2" charset="0"/>
              </a:rPr>
              <a:t> met à jour les valeurs dans le document existant.</a:t>
            </a:r>
            <a:endParaRPr kumimoji="0" lang="fr-FR" altLang="fr-FR" sz="1500" b="0" i="0" u="none" strike="noStrike" cap="none" normalizeH="0" baseline="0" dirty="0">
              <a:ln>
                <a:noFill/>
              </a:ln>
              <a:solidFill>
                <a:schemeClr val="tx1"/>
              </a:solidFill>
              <a:effectLst/>
              <a:latin typeface="Heebo"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a:ln>
                  <a:noFill/>
                </a:ln>
                <a:solidFill>
                  <a:schemeClr val="tx1"/>
                </a:solidFill>
                <a:effectLst/>
                <a:latin typeface="Heebo" pitchFamily="2" charset="-79"/>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Nunito" pitchFamily="2" charset="0"/>
              </a:rPr>
              <a:t>La syntaxe de base de la méthode </a:t>
            </a:r>
            <a:r>
              <a:rPr kumimoji="0" lang="fr-FR" altLang="fr-FR" sz="1200" b="1" i="0" u="none" strike="noStrike" cap="none" normalizeH="0" baseline="0" dirty="0" err="1">
                <a:ln>
                  <a:noFill/>
                </a:ln>
                <a:solidFill>
                  <a:srgbClr val="000000"/>
                </a:solidFill>
                <a:effectLst/>
                <a:latin typeface="Nunito" pitchFamily="2" charset="0"/>
              </a:rPr>
              <a:t>findOneAndUpdate</a:t>
            </a:r>
            <a:r>
              <a:rPr kumimoji="0" lang="fr-FR" altLang="fr-FR" sz="1200" b="1" i="0" u="none" strike="noStrike" cap="none" normalizeH="0" baseline="0" dirty="0">
                <a:ln>
                  <a:noFill/>
                </a:ln>
                <a:solidFill>
                  <a:srgbClr val="000000"/>
                </a:solidFill>
                <a:effectLst/>
                <a:latin typeface="Nunito" pitchFamily="2" charset="0"/>
              </a:rPr>
              <a:t>()</a:t>
            </a:r>
            <a:r>
              <a:rPr kumimoji="0" lang="fr-FR" altLang="fr-FR" sz="1200" b="0" i="0" u="none" strike="noStrike" cap="none" normalizeH="0" baseline="0" dirty="0">
                <a:ln>
                  <a:noFill/>
                </a:ln>
                <a:solidFill>
                  <a:srgbClr val="000000"/>
                </a:solidFill>
                <a:effectLst/>
                <a:latin typeface="Nunito" pitchFamily="2" charset="0"/>
              </a:rPr>
              <a:t> est la suivante -</a:t>
            </a:r>
            <a:endParaRPr kumimoji="0" lang="fr-FR" altLang="fr-FR" sz="11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ar(--bs-font-monospace)"/>
              </a:rPr>
              <a:t>&gt;</a:t>
            </a:r>
            <a:r>
              <a:rPr kumimoji="0" lang="fr-FR" altLang="fr-FR" sz="1100" b="0" i="0" u="none" strike="noStrike" cap="none" normalizeH="0" baseline="0" dirty="0" err="1">
                <a:ln>
                  <a:noFill/>
                </a:ln>
                <a:solidFill>
                  <a:srgbClr val="000000"/>
                </a:solidFill>
                <a:effectLst/>
                <a:latin typeface="var(--bs-font-monospace)"/>
              </a:rPr>
              <a:t>db.COLLECTION_NAME.findOneAndUpdate</a:t>
            </a:r>
            <a:r>
              <a:rPr kumimoji="0" lang="fr-FR" altLang="fr-FR" sz="1100" b="0" i="0" u="none" strike="noStrike" cap="none" normalizeH="0" baseline="0" dirty="0">
                <a:ln>
                  <a:noFill/>
                </a:ln>
                <a:solidFill>
                  <a:srgbClr val="000000"/>
                </a:solidFill>
                <a:effectLst/>
                <a:latin typeface="var(--bs-font-monospace)"/>
              </a:rPr>
              <a:t>(SELECTIOIN_CRITERIA, UPDATED_DATA)</a:t>
            </a:r>
            <a:r>
              <a:rPr kumimoji="0" lang="fr-FR" altLang="fr-FR" sz="9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BAD430C-8D97-1890-1DE7-4D36C4FBCAD3}"/>
              </a:ext>
            </a:extLst>
          </p:cNvPr>
          <p:cNvSpPr>
            <a:spLocks noChangeArrowheads="1"/>
          </p:cNvSpPr>
          <p:nvPr/>
        </p:nvSpPr>
        <p:spPr bwMode="auto">
          <a:xfrm>
            <a:off x="210936" y="3223219"/>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700" b="0" i="0" u="none" strike="noStrike" cap="none" normalizeH="0" baseline="0" dirty="0">
                <a:ln>
                  <a:noFill/>
                </a:ln>
                <a:solidFill>
                  <a:srgbClr val="000000"/>
                </a:solidFill>
                <a:effectLst/>
                <a:latin typeface="Heebo" pitchFamily="2" charset="-79"/>
              </a:rPr>
              <a:t>Méthode MongoDB </a:t>
            </a:r>
            <a:r>
              <a:rPr kumimoji="0" lang="fr-FR" altLang="fr-FR" sz="1700" b="0" i="0" u="none" strike="noStrike" cap="none" normalizeH="0" baseline="0" dirty="0" err="1">
                <a:ln>
                  <a:noFill/>
                </a:ln>
                <a:solidFill>
                  <a:srgbClr val="000000"/>
                </a:solidFill>
                <a:effectLst/>
                <a:latin typeface="Heebo" pitchFamily="2" charset="-79"/>
              </a:rPr>
              <a:t>updateOne</a:t>
            </a:r>
            <a:r>
              <a:rPr kumimoji="0" lang="fr-FR" altLang="fr-FR" sz="1700" b="0" i="0" u="none" strike="noStrike" cap="none" normalizeH="0" baseline="0" dirty="0">
                <a:ln>
                  <a:noFill/>
                </a:ln>
                <a:solidFill>
                  <a:srgbClr val="000000"/>
                </a:solidFill>
                <a:effectLst/>
                <a:latin typeface="Heebo" pitchFamily="2" charset="-79"/>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Nunito" pitchFamily="2" charset="0"/>
              </a:rPr>
              <a:t>Cette méthode met à jour un seul document qui correspond au filtre donné.</a:t>
            </a:r>
            <a:endParaRPr kumimoji="0" lang="fr-FR" altLang="fr-FR" sz="1500" b="0" i="0" u="none" strike="noStrike" cap="none" normalizeH="0" baseline="0" dirty="0">
              <a:ln>
                <a:noFill/>
              </a:ln>
              <a:solidFill>
                <a:schemeClr val="tx1"/>
              </a:solidFill>
              <a:effectLst/>
              <a:latin typeface="Heebo"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a:ln>
                  <a:noFill/>
                </a:ln>
                <a:solidFill>
                  <a:schemeClr val="tx1"/>
                </a:solidFill>
                <a:effectLst/>
                <a:latin typeface="Heebo" pitchFamily="2" charset="-79"/>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Nunito" pitchFamily="2" charset="0"/>
              </a:rPr>
              <a:t>La syntaxe de base de la méthode </a:t>
            </a:r>
            <a:r>
              <a:rPr kumimoji="0" lang="fr-FR" altLang="fr-FR" sz="1200" b="0" i="0" u="none" strike="noStrike" cap="none" normalizeH="0" baseline="0" dirty="0" err="1">
                <a:ln>
                  <a:noFill/>
                </a:ln>
                <a:solidFill>
                  <a:srgbClr val="000000"/>
                </a:solidFill>
                <a:effectLst/>
                <a:latin typeface="Nunito" pitchFamily="2" charset="0"/>
              </a:rPr>
              <a:t>updateOne</a:t>
            </a:r>
            <a:r>
              <a:rPr kumimoji="0" lang="fr-FR" altLang="fr-FR" sz="1200" b="0" i="0" u="none" strike="noStrike" cap="none" normalizeH="0" baseline="0" dirty="0">
                <a:ln>
                  <a:noFill/>
                </a:ln>
                <a:solidFill>
                  <a:srgbClr val="000000"/>
                </a:solidFill>
                <a:effectLst/>
                <a:latin typeface="Nunito" pitchFamily="2" charset="0"/>
              </a:rPr>
              <a:t>() est la suivante -</a:t>
            </a:r>
            <a:endParaRPr kumimoji="0" lang="fr-FR" altLang="fr-FR" sz="1100" b="0" i="0" u="none" strike="noStrike" cap="none" normalizeH="0" baseline="0" dirty="0">
              <a:ln>
                <a:noFill/>
              </a:ln>
              <a:solidFill>
                <a:srgbClr val="6666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666600"/>
                </a:solidFill>
                <a:effectLst/>
                <a:latin typeface="var(--bs-font-monospace)"/>
              </a:rPr>
              <a:t>&gt;</a:t>
            </a:r>
            <a:r>
              <a:rPr kumimoji="0" lang="fr-FR" altLang="fr-FR" sz="1100" b="0" i="0" u="none" strike="noStrike" cap="none" normalizeH="0" baseline="0" dirty="0" err="1">
                <a:ln>
                  <a:noFill/>
                </a:ln>
                <a:solidFill>
                  <a:srgbClr val="000000"/>
                </a:solidFill>
                <a:effectLst/>
                <a:latin typeface="var(--bs-font-monospace)"/>
              </a:rPr>
              <a:t>db</a:t>
            </a:r>
            <a:r>
              <a:rPr kumimoji="0" lang="fr-FR" altLang="fr-FR" sz="1100" b="0" i="0" u="none" strike="noStrike" cap="none" normalizeH="0" baseline="0" dirty="0" err="1">
                <a:ln>
                  <a:noFill/>
                </a:ln>
                <a:solidFill>
                  <a:srgbClr val="666600"/>
                </a:solidFill>
                <a:effectLst/>
                <a:latin typeface="var(--bs-font-monospace)"/>
              </a:rPr>
              <a:t>.</a:t>
            </a:r>
            <a:r>
              <a:rPr kumimoji="0" lang="fr-FR" altLang="fr-FR" sz="1100" b="0" i="0" u="none" strike="noStrike" cap="none" normalizeH="0" baseline="0" dirty="0" err="1">
                <a:ln>
                  <a:noFill/>
                </a:ln>
                <a:solidFill>
                  <a:srgbClr val="000000"/>
                </a:solidFill>
                <a:effectLst/>
                <a:latin typeface="var(--bs-font-monospace)"/>
              </a:rPr>
              <a:t>COLLECTION_NAME</a:t>
            </a:r>
            <a:r>
              <a:rPr kumimoji="0" lang="fr-FR" altLang="fr-FR" sz="1100" b="0" i="0" u="none" strike="noStrike" cap="none" normalizeH="0" baseline="0" dirty="0" err="1">
                <a:ln>
                  <a:noFill/>
                </a:ln>
                <a:solidFill>
                  <a:srgbClr val="666600"/>
                </a:solidFill>
                <a:effectLst/>
                <a:latin typeface="var(--bs-font-monospace)"/>
              </a:rPr>
              <a:t>.</a:t>
            </a:r>
            <a:r>
              <a:rPr kumimoji="0" lang="fr-FR" altLang="fr-FR" sz="1100" b="0" i="0" u="none" strike="noStrike" cap="none" normalizeH="0" baseline="0" dirty="0" err="1">
                <a:ln>
                  <a:noFill/>
                </a:ln>
                <a:solidFill>
                  <a:srgbClr val="000000"/>
                </a:solidFill>
                <a:effectLst/>
                <a:latin typeface="var(--bs-font-monospace)"/>
              </a:rPr>
              <a:t>updateOne</a:t>
            </a:r>
            <a:r>
              <a:rPr kumimoji="0" lang="fr-FR" altLang="fr-FR" sz="1100" b="0" i="0" u="none" strike="noStrike" cap="none" normalizeH="0" baseline="0" dirty="0">
                <a:ln>
                  <a:noFill/>
                </a:ln>
                <a:solidFill>
                  <a:srgbClr val="666600"/>
                </a:solidFill>
                <a:effectLst/>
                <a:latin typeface="var(--bs-font-monospace)"/>
              </a:rPr>
              <a:t>(&lt;</a:t>
            </a:r>
            <a:r>
              <a:rPr kumimoji="0" lang="fr-FR" altLang="fr-FR" sz="1100" b="0" i="0" u="none" strike="noStrike" cap="none" normalizeH="0" baseline="0" dirty="0" err="1">
                <a:ln>
                  <a:noFill/>
                </a:ln>
                <a:solidFill>
                  <a:srgbClr val="000000"/>
                </a:solidFill>
                <a:effectLst/>
                <a:latin typeface="var(--bs-font-monospace)"/>
              </a:rPr>
              <a:t>filter</a:t>
            </a:r>
            <a:r>
              <a:rPr kumimoji="0" lang="fr-FR" altLang="fr-FR" sz="1100" b="0" i="0" u="none" strike="noStrike" cap="none" normalizeH="0" baseline="0" dirty="0">
                <a:ln>
                  <a:noFill/>
                </a:ln>
                <a:solidFill>
                  <a:srgbClr val="666600"/>
                </a:solidFill>
                <a:effectLst/>
                <a:latin typeface="var(--bs-font-monospace)"/>
              </a:rPr>
              <a:t>&gt;,</a:t>
            </a:r>
            <a:r>
              <a:rPr kumimoji="0" lang="fr-FR" altLang="fr-FR" sz="1100" b="0" i="0" u="none" strike="noStrike" cap="none" normalizeH="0" baseline="0" dirty="0">
                <a:ln>
                  <a:noFill/>
                </a:ln>
                <a:solidFill>
                  <a:srgbClr val="000000"/>
                </a:solidFill>
                <a:effectLst/>
                <a:latin typeface="var(--bs-font-monospace)"/>
              </a:rPr>
              <a:t> </a:t>
            </a:r>
            <a:r>
              <a:rPr kumimoji="0" lang="fr-FR" altLang="fr-FR" sz="1100" b="0" i="0" u="none" strike="noStrike" cap="none" normalizeH="0" baseline="0" dirty="0">
                <a:ln>
                  <a:noFill/>
                </a:ln>
                <a:solidFill>
                  <a:srgbClr val="008800"/>
                </a:solidFill>
                <a:effectLst/>
                <a:latin typeface="var(--bs-font-monospace)"/>
              </a:rPr>
              <a:t>&lt;update&gt;</a:t>
            </a:r>
            <a:r>
              <a:rPr kumimoji="0" lang="fr-FR" altLang="fr-FR" sz="1100" b="0" i="0" u="none" strike="noStrike" cap="none" normalizeH="0" baseline="0" dirty="0">
                <a:ln>
                  <a:noFill/>
                </a:ln>
                <a:solidFill>
                  <a:srgbClr val="666600"/>
                </a:solidFill>
                <a:effectLst/>
                <a:latin typeface="var(--bs-font-monospace)"/>
              </a:rPr>
              <a:t>)</a:t>
            </a:r>
            <a:r>
              <a:rPr kumimoji="0" lang="fr-FR" altLang="fr-FR" sz="9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A98110CD-397C-BF5E-9580-7E2AB9609E4E}"/>
              </a:ext>
            </a:extLst>
          </p:cNvPr>
          <p:cNvSpPr>
            <a:spLocks noChangeArrowheads="1"/>
          </p:cNvSpPr>
          <p:nvPr/>
        </p:nvSpPr>
        <p:spPr bwMode="auto">
          <a:xfrm>
            <a:off x="234920" y="4551856"/>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700" b="0" i="0" u="none" strike="noStrike" cap="none" normalizeH="0" baseline="0">
                <a:ln>
                  <a:noFill/>
                </a:ln>
                <a:solidFill>
                  <a:srgbClr val="000000"/>
                </a:solidFill>
                <a:effectLst/>
                <a:latin typeface="Heebo" pitchFamily="2" charset="-79"/>
              </a:rPr>
              <a:t>Méthode MongoDB updateMany()</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a:ln>
                  <a:noFill/>
                </a:ln>
                <a:solidFill>
                  <a:srgbClr val="000000"/>
                </a:solidFill>
                <a:effectLst/>
                <a:latin typeface="Nunito" pitchFamily="2" charset="0"/>
              </a:rPr>
              <a:t>La méthode updateMany() met à jour tous les documents qui correspondent au filtre donné.</a:t>
            </a:r>
            <a:endParaRPr kumimoji="0" lang="fr-FR" altLang="fr-FR" sz="1500" b="0" i="0" u="none" strike="noStrike" cap="none" normalizeH="0" baseline="0">
              <a:ln>
                <a:noFill/>
              </a:ln>
              <a:solidFill>
                <a:schemeClr val="tx1"/>
              </a:solidFill>
              <a:effectLst/>
              <a:latin typeface="Heebo"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a:ln>
                  <a:noFill/>
                </a:ln>
                <a:solidFill>
                  <a:schemeClr val="tx1"/>
                </a:solidFill>
                <a:effectLst/>
                <a:latin typeface="Heebo" pitchFamily="2" charset="-79"/>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a:ln>
                  <a:noFill/>
                </a:ln>
                <a:solidFill>
                  <a:srgbClr val="000000"/>
                </a:solidFill>
                <a:effectLst/>
                <a:latin typeface="Nunito" pitchFamily="2" charset="0"/>
              </a:rPr>
              <a:t>La syntaxe de base de la méthode updateMany() est la suivante -</a:t>
            </a:r>
            <a:endParaRPr kumimoji="0" lang="fr-FR" altLang="fr-FR" sz="1100" b="0" i="0" u="none" strike="noStrike" cap="none" normalizeH="0" baseline="0">
              <a:ln>
                <a:noFill/>
              </a:ln>
              <a:solidFill>
                <a:srgbClr val="6666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a:ln>
                  <a:noFill/>
                </a:ln>
                <a:solidFill>
                  <a:srgbClr val="666600"/>
                </a:solidFill>
                <a:effectLst/>
                <a:latin typeface="var(--bs-font-monospace)"/>
              </a:rPr>
              <a:t>&gt;</a:t>
            </a:r>
            <a:r>
              <a:rPr kumimoji="0" lang="fr-FR" altLang="fr-FR" sz="1100" b="0" i="0" u="none" strike="noStrike" cap="none" normalizeH="0" baseline="0">
                <a:ln>
                  <a:noFill/>
                </a:ln>
                <a:solidFill>
                  <a:srgbClr val="000000"/>
                </a:solidFill>
                <a:effectLst/>
                <a:latin typeface="var(--bs-font-monospace)"/>
              </a:rPr>
              <a:t>db</a:t>
            </a:r>
            <a:r>
              <a:rPr kumimoji="0" lang="fr-FR" altLang="fr-FR" sz="1100" b="0" i="0" u="none" strike="noStrike" cap="none" normalizeH="0" baseline="0">
                <a:ln>
                  <a:noFill/>
                </a:ln>
                <a:solidFill>
                  <a:srgbClr val="666600"/>
                </a:solidFill>
                <a:effectLst/>
                <a:latin typeface="var(--bs-font-monospace)"/>
              </a:rPr>
              <a:t>.</a:t>
            </a:r>
            <a:r>
              <a:rPr kumimoji="0" lang="fr-FR" altLang="fr-FR" sz="1100" b="0" i="0" u="none" strike="noStrike" cap="none" normalizeH="0" baseline="0">
                <a:ln>
                  <a:noFill/>
                </a:ln>
                <a:solidFill>
                  <a:srgbClr val="000000"/>
                </a:solidFill>
                <a:effectLst/>
                <a:latin typeface="var(--bs-font-monospace)"/>
              </a:rPr>
              <a:t>COLLECTION_NAME</a:t>
            </a:r>
            <a:r>
              <a:rPr kumimoji="0" lang="fr-FR" altLang="fr-FR" sz="1100" b="0" i="0" u="none" strike="noStrike" cap="none" normalizeH="0" baseline="0">
                <a:ln>
                  <a:noFill/>
                </a:ln>
                <a:solidFill>
                  <a:srgbClr val="666600"/>
                </a:solidFill>
                <a:effectLst/>
                <a:latin typeface="var(--bs-font-monospace)"/>
              </a:rPr>
              <a:t>.</a:t>
            </a:r>
            <a:r>
              <a:rPr kumimoji="0" lang="fr-FR" altLang="fr-FR" sz="1100" b="0" i="0" u="none" strike="noStrike" cap="none" normalizeH="0" baseline="0">
                <a:ln>
                  <a:noFill/>
                </a:ln>
                <a:solidFill>
                  <a:srgbClr val="000000"/>
                </a:solidFill>
                <a:effectLst/>
                <a:latin typeface="var(--bs-font-monospace)"/>
              </a:rPr>
              <a:t>update</a:t>
            </a:r>
            <a:r>
              <a:rPr kumimoji="0" lang="fr-FR" altLang="fr-FR" sz="1100" b="0" i="0" u="none" strike="noStrike" cap="none" normalizeH="0" baseline="0">
                <a:ln>
                  <a:noFill/>
                </a:ln>
                <a:solidFill>
                  <a:srgbClr val="666600"/>
                </a:solidFill>
                <a:effectLst/>
                <a:latin typeface="var(--bs-font-monospace)"/>
              </a:rPr>
              <a:t>(&lt;</a:t>
            </a:r>
            <a:r>
              <a:rPr kumimoji="0" lang="fr-FR" altLang="fr-FR" sz="1100" b="0" i="0" u="none" strike="noStrike" cap="none" normalizeH="0" baseline="0">
                <a:ln>
                  <a:noFill/>
                </a:ln>
                <a:solidFill>
                  <a:srgbClr val="000000"/>
                </a:solidFill>
                <a:effectLst/>
                <a:latin typeface="var(--bs-font-monospace)"/>
              </a:rPr>
              <a:t>filter</a:t>
            </a:r>
            <a:r>
              <a:rPr kumimoji="0" lang="fr-FR" altLang="fr-FR" sz="1100" b="0" i="0" u="none" strike="noStrike" cap="none" normalizeH="0" baseline="0">
                <a:ln>
                  <a:noFill/>
                </a:ln>
                <a:solidFill>
                  <a:srgbClr val="666600"/>
                </a:solidFill>
                <a:effectLst/>
                <a:latin typeface="var(--bs-font-monospace)"/>
              </a:rPr>
              <a:t>&gt;,</a:t>
            </a:r>
            <a:r>
              <a:rPr kumimoji="0" lang="fr-FR" altLang="fr-FR" sz="1100" b="0" i="0" u="none" strike="noStrike" cap="none" normalizeH="0" baseline="0">
                <a:ln>
                  <a:noFill/>
                </a:ln>
                <a:solidFill>
                  <a:srgbClr val="000000"/>
                </a:solidFill>
                <a:effectLst/>
                <a:latin typeface="var(--bs-font-monospace)"/>
              </a:rPr>
              <a:t> </a:t>
            </a:r>
            <a:r>
              <a:rPr kumimoji="0" lang="fr-FR" altLang="fr-FR" sz="1100" b="0" i="0" u="none" strike="noStrike" cap="none" normalizeH="0" baseline="0">
                <a:ln>
                  <a:noFill/>
                </a:ln>
                <a:solidFill>
                  <a:srgbClr val="008800"/>
                </a:solidFill>
                <a:effectLst/>
                <a:latin typeface="var(--bs-font-monospace)"/>
              </a:rPr>
              <a:t>&lt;update&gt;</a:t>
            </a:r>
            <a:r>
              <a:rPr kumimoji="0" lang="fr-FR" altLang="fr-FR" sz="1100" b="0" i="0" u="none" strike="noStrike" cap="none" normalizeH="0" baseline="0">
                <a:ln>
                  <a:noFill/>
                </a:ln>
                <a:solidFill>
                  <a:srgbClr val="666600"/>
                </a:solidFill>
                <a:effectLst/>
                <a:latin typeface="var(--bs-font-monospace)"/>
              </a:rPr>
              <a:t>)</a:t>
            </a:r>
            <a:r>
              <a:rPr kumimoji="0" lang="fr-FR" altLang="fr-FR" sz="9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0" name="ZoneTexte 9">
            <a:extLst>
              <a:ext uri="{FF2B5EF4-FFF2-40B4-BE49-F238E27FC236}">
                <a16:creationId xmlns:a16="http://schemas.microsoft.com/office/drawing/2014/main" id="{9F345C20-7CC7-1A59-9CAE-8977C53E36B9}"/>
              </a:ext>
            </a:extLst>
          </p:cNvPr>
          <p:cNvSpPr txBox="1"/>
          <p:nvPr/>
        </p:nvSpPr>
        <p:spPr>
          <a:xfrm>
            <a:off x="6187874" y="1396563"/>
            <a:ext cx="6215062" cy="369332"/>
          </a:xfrm>
          <a:prstGeom prst="rect">
            <a:avLst/>
          </a:prstGeom>
          <a:noFill/>
        </p:spPr>
        <p:txBody>
          <a:bodyPr wrap="square">
            <a:spAutoFit/>
          </a:bodyPr>
          <a:lstStyle/>
          <a:p>
            <a:pPr algn="l"/>
            <a:r>
              <a:rPr lang="fr-FR" b="0" i="0" dirty="0">
                <a:solidFill>
                  <a:srgbClr val="000000"/>
                </a:solidFill>
                <a:effectLst/>
                <a:latin typeface="Heebo" pitchFamily="2" charset="-79"/>
                <a:cs typeface="Heebo" pitchFamily="2" charset="-79"/>
              </a:rPr>
              <a:t>La méthode </a:t>
            </a:r>
            <a:r>
              <a:rPr lang="fr-FR" b="0" i="0" dirty="0" err="1">
                <a:solidFill>
                  <a:srgbClr val="000000"/>
                </a:solidFill>
                <a:effectLst/>
                <a:latin typeface="Heebo" pitchFamily="2" charset="-79"/>
                <a:cs typeface="Heebo" pitchFamily="2" charset="-79"/>
              </a:rPr>
              <a:t>remove</a:t>
            </a:r>
            <a:r>
              <a:rPr lang="fr-FR" b="0" i="0" dirty="0">
                <a:solidFill>
                  <a:srgbClr val="000000"/>
                </a:solidFill>
                <a:effectLst/>
                <a:latin typeface="Heebo" pitchFamily="2" charset="-79"/>
                <a:cs typeface="Heebo" pitchFamily="2" charset="-79"/>
              </a:rPr>
              <a:t>()</a:t>
            </a:r>
          </a:p>
        </p:txBody>
      </p:sp>
      <p:sp>
        <p:nvSpPr>
          <p:cNvPr id="12" name="Rectangle 4">
            <a:extLst>
              <a:ext uri="{FF2B5EF4-FFF2-40B4-BE49-F238E27FC236}">
                <a16:creationId xmlns:a16="http://schemas.microsoft.com/office/drawing/2014/main" id="{5A05F02D-C304-4791-7DC1-FA987FBDD4B3}"/>
              </a:ext>
            </a:extLst>
          </p:cNvPr>
          <p:cNvSpPr>
            <a:spLocks noChangeArrowheads="1"/>
          </p:cNvSpPr>
          <p:nvPr/>
        </p:nvSpPr>
        <p:spPr bwMode="auto">
          <a:xfrm>
            <a:off x="6187874" y="1848944"/>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a:ln>
                  <a:noFill/>
                </a:ln>
                <a:solidFill>
                  <a:schemeClr val="tx1"/>
                </a:solidFill>
                <a:effectLst/>
                <a:latin typeface="Heebo" pitchFamily="2" charset="-79"/>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Nunito" pitchFamily="2" charset="0"/>
              </a:rPr>
              <a:t>La syntaxe de base de la méthode </a:t>
            </a:r>
            <a:r>
              <a:rPr kumimoji="0" lang="fr-FR" altLang="fr-FR" sz="1200" b="1" i="0" u="none" strike="noStrike" cap="none" normalizeH="0" baseline="0" dirty="0" err="1">
                <a:ln>
                  <a:noFill/>
                </a:ln>
                <a:solidFill>
                  <a:srgbClr val="000000"/>
                </a:solidFill>
                <a:effectLst/>
                <a:latin typeface="Nunito" pitchFamily="2" charset="0"/>
              </a:rPr>
              <a:t>remove</a:t>
            </a:r>
            <a:r>
              <a:rPr kumimoji="0" lang="fr-FR" altLang="fr-FR" sz="1200" b="1" i="0" u="none" strike="noStrike" cap="none" normalizeH="0" baseline="0" dirty="0">
                <a:ln>
                  <a:noFill/>
                </a:ln>
                <a:solidFill>
                  <a:srgbClr val="000000"/>
                </a:solidFill>
                <a:effectLst/>
                <a:latin typeface="Nunito" pitchFamily="2" charset="0"/>
              </a:rPr>
              <a:t>()</a:t>
            </a:r>
            <a:r>
              <a:rPr kumimoji="0" lang="fr-FR" altLang="fr-FR" sz="1200" b="0" i="0" u="none" strike="noStrike" cap="none" normalizeH="0" baseline="0" dirty="0">
                <a:ln>
                  <a:noFill/>
                </a:ln>
                <a:solidFill>
                  <a:srgbClr val="000000"/>
                </a:solidFill>
                <a:effectLst/>
                <a:latin typeface="Nunito" pitchFamily="2" charset="0"/>
              </a:rPr>
              <a:t> est la suivante -</a:t>
            </a:r>
            <a:endParaRPr kumimoji="0" lang="fr-FR" altLang="fr-FR" sz="11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ar(--bs-font-monospace)"/>
              </a:rPr>
              <a:t>&gt;</a:t>
            </a:r>
            <a:r>
              <a:rPr kumimoji="0" lang="fr-FR" altLang="fr-FR" sz="1100" b="0" i="0" u="none" strike="noStrike" cap="none" normalizeH="0" baseline="0" dirty="0" err="1">
                <a:ln>
                  <a:noFill/>
                </a:ln>
                <a:solidFill>
                  <a:srgbClr val="000000"/>
                </a:solidFill>
                <a:effectLst/>
                <a:latin typeface="var(--bs-font-monospace)"/>
              </a:rPr>
              <a:t>db.COLLECTION_NAME.remove</a:t>
            </a:r>
            <a:r>
              <a:rPr kumimoji="0" lang="fr-FR" altLang="fr-FR" sz="1100" b="0" i="0" u="none" strike="noStrike" cap="none" normalizeH="0" baseline="0" dirty="0">
                <a:ln>
                  <a:noFill/>
                </a:ln>
                <a:solidFill>
                  <a:srgbClr val="000000"/>
                </a:solidFill>
                <a:effectLst/>
                <a:latin typeface="var(--bs-font-monospace)"/>
              </a:rPr>
              <a:t>(DELLETION_CRITTERIA)</a:t>
            </a:r>
            <a:r>
              <a:rPr kumimoji="0" lang="fr-FR" altLang="fr-FR" sz="9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3" name="Picture 4" descr="MongoDB Atlas Logo">
            <a:extLst>
              <a:ext uri="{FF2B5EF4-FFF2-40B4-BE49-F238E27FC236}">
                <a16:creationId xmlns:a16="http://schemas.microsoft.com/office/drawing/2014/main" id="{1E3FB914-1639-0158-25B3-4D083BBEF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2622987"/>
            <a:ext cx="283845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254703"/>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TM10001114[[fn=Galerie]]</Template>
  <TotalTime>4155</TotalTime>
  <Words>2711</Words>
  <Application>Microsoft Office PowerPoint</Application>
  <PresentationFormat>Grand écran</PresentationFormat>
  <Paragraphs>241</Paragraphs>
  <Slides>31</Slides>
  <Notes>2</Notes>
  <HiddenSlides>0</HiddenSlides>
  <MMClips>0</MMClips>
  <ScaleCrop>false</ScaleCrop>
  <HeadingPairs>
    <vt:vector size="6" baseType="variant">
      <vt:variant>
        <vt:lpstr>Polices utilisées</vt:lpstr>
      </vt:variant>
      <vt:variant>
        <vt:i4>17</vt:i4>
      </vt:variant>
      <vt:variant>
        <vt:lpstr>Thème</vt:lpstr>
      </vt:variant>
      <vt:variant>
        <vt:i4>1</vt:i4>
      </vt:variant>
      <vt:variant>
        <vt:lpstr>Titres des diapositives</vt:lpstr>
      </vt:variant>
      <vt:variant>
        <vt:i4>31</vt:i4>
      </vt:variant>
    </vt:vector>
  </HeadingPairs>
  <TitlesOfParts>
    <vt:vector size="49" baseType="lpstr">
      <vt:lpstr>agrandirnarrow</vt:lpstr>
      <vt:lpstr>Amazon Ember</vt:lpstr>
      <vt:lpstr>Arial</vt:lpstr>
      <vt:lpstr>Calibri</vt:lpstr>
      <vt:lpstr>Century Gothic</vt:lpstr>
      <vt:lpstr>Heebo</vt:lpstr>
      <vt:lpstr>Helvetica</vt:lpstr>
      <vt:lpstr>Inter</vt:lpstr>
      <vt:lpstr>Linux Libertine</vt:lpstr>
      <vt:lpstr>Mierb</vt:lpstr>
      <vt:lpstr>Nunito</vt:lpstr>
      <vt:lpstr>OpenSansRegular</vt:lpstr>
      <vt:lpstr>OracleSansVF</vt:lpstr>
      <vt:lpstr>Rubik</vt:lpstr>
      <vt:lpstr>Urbanist</vt:lpstr>
      <vt:lpstr>var( --e-global-typography-secondary-font-family )</vt:lpstr>
      <vt:lpstr>var(--bs-font-monospace)</vt:lpstr>
      <vt:lpstr>Galerie</vt:lpstr>
      <vt:lpstr>Présentation PowerPoint</vt:lpstr>
      <vt:lpstr>Les  différents  types  de  données</vt:lpstr>
      <vt:lpstr>Définition  SQL</vt:lpstr>
      <vt:lpstr>SQL utilisation  dans  les  entreprises</vt:lpstr>
      <vt:lpstr>SGBDR(systèmes de gestion de base de données  relationnelle )</vt:lpstr>
      <vt:lpstr>Base de données noSQL document</vt:lpstr>
      <vt:lpstr>Base de  données  MongoDB</vt:lpstr>
      <vt:lpstr>MongoDB  les  methodes</vt:lpstr>
      <vt:lpstr>Méthode MongoDB</vt:lpstr>
      <vt:lpstr>Base de données noSQL colonne</vt:lpstr>
      <vt:lpstr>Amazon Redshift </vt:lpstr>
      <vt:lpstr>Amazon Redshift</vt:lpstr>
      <vt:lpstr>Base de données Apache Cassandra l’histoire de Cassandra     </vt:lpstr>
      <vt:lpstr>Avantage de de la basse de données Cassandra  </vt:lpstr>
      <vt:lpstr>Inconvénient et cas d’usage pour Cassandra </vt:lpstr>
      <vt:lpstr>Base de données noSQL graphe</vt:lpstr>
      <vt:lpstr>La base de données NEO4j</vt:lpstr>
      <vt:lpstr>Exemples d'usages de Neo4j </vt:lpstr>
      <vt:lpstr>Points forts de Neo4j </vt:lpstr>
      <vt:lpstr>Cypher </vt:lpstr>
      <vt:lpstr>Gremlin </vt:lpstr>
      <vt:lpstr>Base de données noSQL clef valeur</vt:lpstr>
      <vt:lpstr>Amazon dynamoDB </vt:lpstr>
      <vt:lpstr> les composants DynamoDB de base</vt:lpstr>
      <vt:lpstr>Amazon dynamoDB </vt:lpstr>
      <vt:lpstr>Types de données </vt:lpstr>
      <vt:lpstr>Différence entre Data Lake et Data Warehouse base de données     </vt:lpstr>
      <vt:lpstr>Data Warehouse</vt:lpstr>
      <vt:lpstr>Le Data Lake </vt:lpstr>
      <vt:lpstr>Base de données de recherche  </vt:lpstr>
      <vt:lpstr>Base de données elasticsearch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pierre marie boulnois</dc:creator>
  <cp:lastModifiedBy>pierre marie boulnois</cp:lastModifiedBy>
  <cp:revision>17</cp:revision>
  <dcterms:created xsi:type="dcterms:W3CDTF">2022-08-02T12:35:48Z</dcterms:created>
  <dcterms:modified xsi:type="dcterms:W3CDTF">2022-08-05T21:20:58Z</dcterms:modified>
</cp:coreProperties>
</file>