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4"/>
  </p:notesMasterIdLst>
  <p:sldIdLst>
    <p:sldId id="256" r:id="rId2"/>
    <p:sldId id="257" r:id="rId3"/>
    <p:sldId id="261" r:id="rId4"/>
    <p:sldId id="262" r:id="rId5"/>
    <p:sldId id="259" r:id="rId6"/>
    <p:sldId id="270" r:id="rId7"/>
    <p:sldId id="260" r:id="rId8"/>
    <p:sldId id="263" r:id="rId9"/>
    <p:sldId id="264" r:id="rId10"/>
    <p:sldId id="265" r:id="rId11"/>
    <p:sldId id="266" r:id="rId12"/>
    <p:sldId id="267" r:id="rId13"/>
    <p:sldId id="268" r:id="rId14"/>
    <p:sldId id="284" r:id="rId15"/>
    <p:sldId id="285" r:id="rId16"/>
    <p:sldId id="286" r:id="rId17"/>
    <p:sldId id="287" r:id="rId18"/>
    <p:sldId id="288" r:id="rId19"/>
    <p:sldId id="269" r:id="rId20"/>
    <p:sldId id="271" r:id="rId21"/>
    <p:sldId id="272" r:id="rId22"/>
    <p:sldId id="273" r:id="rId23"/>
    <p:sldId id="274" r:id="rId24"/>
    <p:sldId id="278" r:id="rId25"/>
    <p:sldId id="275" r:id="rId26"/>
    <p:sldId id="276" r:id="rId27"/>
    <p:sldId id="277" r:id="rId28"/>
    <p:sldId id="279" r:id="rId29"/>
    <p:sldId id="280" r:id="rId30"/>
    <p:sldId id="281" r:id="rId31"/>
    <p:sldId id="282"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069A-D032-4850-9966-ADB040497F65}" type="datetimeFigureOut">
              <a:rPr lang="fr-FR" smtClean="0"/>
              <a:t>09/08/2022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11FE9-CEFB-48FF-9B5C-5C7D3B986C6B}" type="slidenum">
              <a:rPr lang="fr-FR" smtClean="0"/>
              <a:t>‹N°›</a:t>
            </a:fld>
            <a:endParaRPr lang="fr-FR"/>
          </a:p>
        </p:txBody>
      </p:sp>
    </p:spTree>
    <p:extLst>
      <p:ext uri="{BB962C8B-B14F-4D97-AF65-F5344CB8AC3E}">
        <p14:creationId xmlns:p14="http://schemas.microsoft.com/office/powerpoint/2010/main" val="3878262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92000" y="1127520"/>
            <a:ext cx="10007040" cy="1272480"/>
          </a:xfrm>
          <a:prstGeom prst="rect">
            <a:avLst/>
          </a:prstGeom>
        </p:spPr>
        <p:txBody>
          <a:bodyPr lIns="0" tIns="0" rIns="0" bIns="0" anchor="ctr"/>
          <a:lstStyle/>
          <a:p>
            <a:endParaRPr lang="fr-FR" sz="1867" b="0" strike="noStrike" spc="-1">
              <a:solidFill>
                <a:srgbClr val="000000"/>
              </a:solidFill>
              <a:latin typeface="Arial"/>
            </a:endParaRPr>
          </a:p>
        </p:txBody>
      </p:sp>
      <p:sp>
        <p:nvSpPr>
          <p:cNvPr id="75" name="PlaceHolder 2"/>
          <p:cNvSpPr>
            <a:spLocks noGrp="1"/>
          </p:cNvSpPr>
          <p:nvPr>
            <p:ph type="body"/>
          </p:nvPr>
        </p:nvSpPr>
        <p:spPr>
          <a:xfrm>
            <a:off x="1092000" y="2654400"/>
            <a:ext cx="4883040" cy="3263520"/>
          </a:xfrm>
          <a:prstGeom prst="rect">
            <a:avLst/>
          </a:prstGeom>
        </p:spPr>
        <p:txBody>
          <a:bodyPr lIns="0" tIns="0" rIns="0" bIns="0">
            <a:normAutofit/>
          </a:bodyPr>
          <a:lstStyle/>
          <a:p>
            <a:endParaRPr lang="fr-FR" sz="1867" b="0" strike="noStrike" spc="-1">
              <a:solidFill>
                <a:srgbClr val="000000"/>
              </a:solidFill>
              <a:latin typeface="Arial"/>
            </a:endParaRPr>
          </a:p>
        </p:txBody>
      </p:sp>
      <p:sp>
        <p:nvSpPr>
          <p:cNvPr id="76" name="PlaceHolder 3"/>
          <p:cNvSpPr>
            <a:spLocks noGrp="1"/>
          </p:cNvSpPr>
          <p:nvPr>
            <p:ph type="body"/>
          </p:nvPr>
        </p:nvSpPr>
        <p:spPr>
          <a:xfrm>
            <a:off x="6219840" y="2654400"/>
            <a:ext cx="4883040" cy="3263520"/>
          </a:xfrm>
          <a:prstGeom prst="rect">
            <a:avLst/>
          </a:prstGeom>
        </p:spPr>
        <p:txBody>
          <a:bodyPr lIns="0" tIns="0" rIns="0" bIns="0">
            <a:normAutofit/>
          </a:bodyPr>
          <a:lstStyle/>
          <a:p>
            <a:endParaRPr lang="fr-FR" sz="1867" b="0" strike="noStrike" spc="-1">
              <a:solidFill>
                <a:srgbClr val="000000"/>
              </a:solidFill>
              <a:latin typeface="Arial"/>
            </a:endParaRPr>
          </a:p>
        </p:txBody>
      </p:sp>
    </p:spTree>
    <p:extLst>
      <p:ext uri="{BB962C8B-B14F-4D97-AF65-F5344CB8AC3E}">
        <p14:creationId xmlns:p14="http://schemas.microsoft.com/office/powerpoint/2010/main" val="402855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586B75A-687E-405C-8A0B-8D00578BA2C3}" type="datetimeFigureOut">
              <a:rPr lang="en-US" dirty="0"/>
              <a:pPr/>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8/9/2022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8/9/2022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p>
            <a:fld id="{5586B75A-687E-405C-8A0B-8D00578BA2C3}" type="datetimeFigureOut">
              <a:rPr lang="en-US" dirty="0"/>
              <a:pPr/>
              <a:t>8/9/2022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p>
            <a:fld id="{5586B75A-687E-405C-8A0B-8D00578BA2C3}" type="datetimeFigureOut">
              <a:rPr lang="en-US" dirty="0"/>
              <a:pPr/>
              <a:t>8/9/2022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8/9/2022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fr.wikipedia.org/wiki/Bagging"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fr.wikipedia.org/wiki/Bagging"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E5767C-EA44-90A0-1303-7D85D8B522A4}"/>
              </a:ext>
            </a:extLst>
          </p:cNvPr>
          <p:cNvSpPr>
            <a:spLocks noGrp="1"/>
          </p:cNvSpPr>
          <p:nvPr>
            <p:ph type="ctrTitle"/>
          </p:nvPr>
        </p:nvSpPr>
        <p:spPr>
          <a:xfrm>
            <a:off x="1261234" y="1149592"/>
            <a:ext cx="7315200" cy="3255264"/>
          </a:xfrm>
        </p:spPr>
        <p:txBody>
          <a:bodyPr/>
          <a:lstStyle/>
          <a:p>
            <a:endParaRPr lang="fr-FR" dirty="0"/>
          </a:p>
        </p:txBody>
      </p:sp>
      <p:sp>
        <p:nvSpPr>
          <p:cNvPr id="3" name="Sous-titre 2">
            <a:extLst>
              <a:ext uri="{FF2B5EF4-FFF2-40B4-BE49-F238E27FC236}">
                <a16:creationId xmlns:a16="http://schemas.microsoft.com/office/drawing/2014/main" id="{C877EC7E-E07C-22FC-01B2-98645AB148FC}"/>
              </a:ext>
            </a:extLst>
          </p:cNvPr>
          <p:cNvSpPr>
            <a:spLocks noGrp="1"/>
          </p:cNvSpPr>
          <p:nvPr>
            <p:ph type="subTitle" idx="1"/>
          </p:nvPr>
        </p:nvSpPr>
        <p:spPr/>
        <p:txBody>
          <a:bodyPr>
            <a:normAutofit/>
          </a:bodyPr>
          <a:lstStyle/>
          <a:p>
            <a:r>
              <a:rPr lang="fr-FR" sz="3200" dirty="0"/>
              <a:t>Machine </a:t>
            </a:r>
            <a:r>
              <a:rPr lang="fr-FR" sz="3200" dirty="0" err="1"/>
              <a:t>learning</a:t>
            </a:r>
            <a:r>
              <a:rPr lang="fr-FR" sz="3200" dirty="0"/>
              <a:t> les  </a:t>
            </a:r>
            <a:r>
              <a:rPr lang="fr-FR" sz="3200" dirty="0" err="1"/>
              <a:t>modeles</a:t>
            </a:r>
            <a:r>
              <a:rPr lang="fr-FR" sz="3200" dirty="0"/>
              <a:t>  </a:t>
            </a:r>
          </a:p>
        </p:txBody>
      </p:sp>
      <p:pic>
        <p:nvPicPr>
          <p:cNvPr id="1026" name="Picture 2" descr="Résultat d’images pour machine learning">
            <a:extLst>
              <a:ext uri="{FF2B5EF4-FFF2-40B4-BE49-F238E27FC236}">
                <a16:creationId xmlns:a16="http://schemas.microsoft.com/office/drawing/2014/main" id="{568CD3E5-0AEA-DF7D-9E8C-E9D0C07CC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1011" y="2299069"/>
            <a:ext cx="29527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24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B5CED1-69E9-826A-5FD8-2EE957E31C65}"/>
              </a:ext>
            </a:extLst>
          </p:cNvPr>
          <p:cNvSpPr>
            <a:spLocks noGrp="1"/>
          </p:cNvSpPr>
          <p:nvPr>
            <p:ph type="title"/>
          </p:nvPr>
        </p:nvSpPr>
        <p:spPr/>
        <p:txBody>
          <a:bodyPr/>
          <a:lstStyle/>
          <a:p>
            <a:r>
              <a:rPr lang="fr-FR" dirty="0">
                <a:solidFill>
                  <a:schemeClr val="tx1"/>
                </a:solidFill>
              </a:rPr>
              <a:t>Modèle  de  classification </a:t>
            </a:r>
          </a:p>
        </p:txBody>
      </p:sp>
      <p:sp>
        <p:nvSpPr>
          <p:cNvPr id="3" name="Espace réservé du contenu 2">
            <a:extLst>
              <a:ext uri="{FF2B5EF4-FFF2-40B4-BE49-F238E27FC236}">
                <a16:creationId xmlns:a16="http://schemas.microsoft.com/office/drawing/2014/main" id="{212E189F-80B3-7D55-327A-DF04D1C30E5C}"/>
              </a:ext>
            </a:extLst>
          </p:cNvPr>
          <p:cNvSpPr>
            <a:spLocks noGrp="1"/>
          </p:cNvSpPr>
          <p:nvPr>
            <p:ph idx="1"/>
          </p:nvPr>
        </p:nvSpPr>
        <p:spPr>
          <a:xfrm>
            <a:off x="3699148" y="393433"/>
            <a:ext cx="7315200" cy="5120640"/>
          </a:xfrm>
        </p:spPr>
        <p:txBody>
          <a:bodyPr>
            <a:normAutofit/>
          </a:bodyPr>
          <a:lstStyle/>
          <a:p>
            <a:endParaRPr lang="fr-FR" sz="3200" b="1" strike="noStrike" spc="-1" dirty="0">
              <a:solidFill>
                <a:srgbClr val="000000"/>
              </a:solidFill>
              <a:uFillTx/>
              <a:latin typeface="Calibri"/>
              <a:ea typeface="Arial"/>
            </a:endParaRPr>
          </a:p>
          <a:p>
            <a:endParaRPr lang="fr-FR" sz="3200" b="1" spc="-1" dirty="0">
              <a:solidFill>
                <a:srgbClr val="000000"/>
              </a:solidFill>
              <a:latin typeface="Calibri"/>
              <a:ea typeface="Arial"/>
            </a:endParaRPr>
          </a:p>
          <a:p>
            <a:endParaRPr lang="fr-FR" sz="3200" b="1" strike="noStrike" spc="-1" dirty="0">
              <a:solidFill>
                <a:srgbClr val="000000"/>
              </a:solidFill>
              <a:uFillTx/>
              <a:latin typeface="Calibri"/>
              <a:ea typeface="Arial"/>
            </a:endParaRPr>
          </a:p>
          <a:p>
            <a:r>
              <a:rPr lang="fr-FR" sz="3200" b="1" strike="noStrike" spc="-1" dirty="0" err="1">
                <a:solidFill>
                  <a:srgbClr val="000000"/>
                </a:solidFill>
                <a:uFillTx/>
                <a:latin typeface="Calibri"/>
                <a:ea typeface="Arial"/>
              </a:rPr>
              <a:t>DecissionTreeClassifier</a:t>
            </a:r>
            <a:r>
              <a:rPr lang="fr-FR" sz="4400" b="1" u="sng" strike="noStrike" spc="-1" dirty="0">
                <a:solidFill>
                  <a:srgbClr val="000000"/>
                </a:solidFill>
                <a:uFillTx/>
                <a:latin typeface="Calibri"/>
                <a:ea typeface="Arial"/>
              </a:rPr>
              <a:t>:</a:t>
            </a:r>
          </a:p>
          <a:p>
            <a:pPr>
              <a:lnSpc>
                <a:spcPct val="100000"/>
              </a:lnSpc>
            </a:pPr>
            <a:r>
              <a:rPr lang="fr-FR" sz="2400" b="0" strike="noStrike" spc="-1" dirty="0">
                <a:solidFill>
                  <a:srgbClr val="000000"/>
                </a:solidFill>
                <a:latin typeface="Calibri"/>
                <a:ea typeface="Arial"/>
              </a:rPr>
              <a:t>Outil d’aide à la décision qui utilise un modèle arborescent de décisions et de leurs conséquences possibles. </a:t>
            </a:r>
            <a:endParaRPr lang="fr-FR" sz="2400" b="0" strike="noStrike" spc="-1" dirty="0">
              <a:latin typeface="Arial"/>
            </a:endParaRPr>
          </a:p>
          <a:p>
            <a:pPr>
              <a:lnSpc>
                <a:spcPct val="100000"/>
              </a:lnSpc>
            </a:pPr>
            <a:r>
              <a:rPr lang="fr-FR" sz="2400" b="0" strike="noStrike" spc="-1" dirty="0">
                <a:solidFill>
                  <a:srgbClr val="000000"/>
                </a:solidFill>
                <a:latin typeface="Calibri"/>
                <a:ea typeface="Arial"/>
              </a:rPr>
              <a:t>Affiche un algorithme qui ne contient que des instructions de contrôle conditionnel.</a:t>
            </a:r>
            <a:endParaRPr lang="fr-FR" sz="2400" b="0" strike="noStrike" spc="-1" dirty="0">
              <a:latin typeface="Arial"/>
            </a:endParaRPr>
          </a:p>
          <a:p>
            <a:endParaRPr lang="fr-FR" sz="4400" b="1" u="sng" spc="-1" dirty="0">
              <a:solidFill>
                <a:srgbClr val="000000"/>
              </a:solidFill>
              <a:latin typeface="Calibri"/>
            </a:endParaRPr>
          </a:p>
          <a:p>
            <a:endParaRPr lang="fr-FR" sz="4400" b="1" u="sng" strike="noStrike" spc="-1" dirty="0">
              <a:solidFill>
                <a:srgbClr val="000000"/>
              </a:solidFill>
              <a:latin typeface="Calibri"/>
            </a:endParaRPr>
          </a:p>
          <a:p>
            <a:endParaRPr lang="fr-FR" sz="4400" b="1" u="sng" spc="-1" dirty="0">
              <a:solidFill>
                <a:srgbClr val="000000"/>
              </a:solidFill>
              <a:latin typeface="Calibri"/>
            </a:endParaRPr>
          </a:p>
          <a:p>
            <a:endParaRPr lang="fr-FR" sz="4400" b="1" u="sng" strike="noStrike" spc="-1" dirty="0">
              <a:solidFill>
                <a:srgbClr val="000000"/>
              </a:solidFill>
              <a:latin typeface="Calibri"/>
            </a:endParaRPr>
          </a:p>
          <a:p>
            <a:endParaRPr lang="fr-FR" sz="4400" b="0" strike="noStrike" spc="-1" dirty="0">
              <a:latin typeface="Arial"/>
            </a:endParaRPr>
          </a:p>
          <a:p>
            <a:endParaRPr lang="fr-FR" dirty="0"/>
          </a:p>
        </p:txBody>
      </p:sp>
      <p:pic>
        <p:nvPicPr>
          <p:cNvPr id="4" name="Image 6">
            <a:extLst>
              <a:ext uri="{FF2B5EF4-FFF2-40B4-BE49-F238E27FC236}">
                <a16:creationId xmlns:a16="http://schemas.microsoft.com/office/drawing/2014/main" id="{899BA82F-749C-BFC5-3293-AE9D4261F7BB}"/>
              </a:ext>
            </a:extLst>
          </p:cNvPr>
          <p:cNvPicPr/>
          <p:nvPr/>
        </p:nvPicPr>
        <p:blipFill>
          <a:blip r:embed="rId2"/>
          <a:stretch/>
        </p:blipFill>
        <p:spPr>
          <a:xfrm>
            <a:off x="4356777" y="3429000"/>
            <a:ext cx="6339575" cy="2593600"/>
          </a:xfrm>
          <a:prstGeom prst="rect">
            <a:avLst/>
          </a:prstGeom>
          <a:ln>
            <a:noFill/>
          </a:ln>
        </p:spPr>
      </p:pic>
    </p:spTree>
    <p:extLst>
      <p:ext uri="{BB962C8B-B14F-4D97-AF65-F5344CB8AC3E}">
        <p14:creationId xmlns:p14="http://schemas.microsoft.com/office/powerpoint/2010/main" val="3446071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ABF1E4-4103-69BE-2793-D26DBD66058F}"/>
              </a:ext>
            </a:extLst>
          </p:cNvPr>
          <p:cNvSpPr>
            <a:spLocks noGrp="1"/>
          </p:cNvSpPr>
          <p:nvPr>
            <p:ph type="title"/>
          </p:nvPr>
        </p:nvSpPr>
        <p:spPr/>
        <p:txBody>
          <a:bodyPr/>
          <a:lstStyle/>
          <a:p>
            <a:r>
              <a:rPr lang="fr-FR" dirty="0">
                <a:solidFill>
                  <a:schemeClr val="tx1"/>
                </a:solidFill>
              </a:rPr>
              <a:t>Modèle  de  classification </a:t>
            </a:r>
          </a:p>
        </p:txBody>
      </p:sp>
      <p:sp>
        <p:nvSpPr>
          <p:cNvPr id="3" name="Espace réservé du contenu 2">
            <a:extLst>
              <a:ext uri="{FF2B5EF4-FFF2-40B4-BE49-F238E27FC236}">
                <a16:creationId xmlns:a16="http://schemas.microsoft.com/office/drawing/2014/main" id="{4334D939-5957-55FA-12CD-762D63FF97FC}"/>
              </a:ext>
            </a:extLst>
          </p:cNvPr>
          <p:cNvSpPr>
            <a:spLocks noGrp="1"/>
          </p:cNvSpPr>
          <p:nvPr>
            <p:ph idx="1"/>
          </p:nvPr>
        </p:nvSpPr>
        <p:spPr/>
        <p:txBody>
          <a:bodyPr/>
          <a:lstStyle/>
          <a:p>
            <a:r>
              <a:rPr lang="fr-FR" sz="3600" strike="noStrike" spc="-1" dirty="0">
                <a:solidFill>
                  <a:srgbClr val="000000"/>
                </a:solidFill>
                <a:uFillTx/>
                <a:latin typeface="Calibri"/>
                <a:ea typeface="Arial"/>
              </a:rPr>
              <a:t>Modèle  </a:t>
            </a:r>
            <a:r>
              <a:rPr lang="fr-FR" sz="3600" strike="noStrike" spc="-1" dirty="0" err="1">
                <a:solidFill>
                  <a:srgbClr val="000000"/>
                </a:solidFill>
                <a:uFillTx/>
                <a:latin typeface="Calibri"/>
                <a:ea typeface="Arial"/>
              </a:rPr>
              <a:t>Adaboost</a:t>
            </a:r>
            <a:r>
              <a:rPr lang="fr-FR" sz="3600" strike="noStrike" spc="-1" dirty="0">
                <a:solidFill>
                  <a:srgbClr val="000000"/>
                </a:solidFill>
                <a:uFillTx/>
                <a:latin typeface="Calibri"/>
                <a:ea typeface="Arial"/>
              </a:rPr>
              <a:t> </a:t>
            </a:r>
          </a:p>
          <a:p>
            <a:r>
              <a:rPr lang="fr-FR" sz="2000" b="0" strike="noStrike" spc="-1" dirty="0">
                <a:solidFill>
                  <a:srgbClr val="000000"/>
                </a:solidFill>
                <a:latin typeface="Calibri"/>
                <a:ea typeface="Arial"/>
              </a:rPr>
              <a:t>Modèle de classification ensembliste combinant une série de classificateurs peu performants dans le but de créer un classificateur amélioré.</a:t>
            </a:r>
            <a:endParaRPr lang="fr-FR" spc="-1" dirty="0">
              <a:solidFill>
                <a:srgbClr val="000000"/>
              </a:solidFill>
              <a:latin typeface="Calibri"/>
            </a:endParaRPr>
          </a:p>
          <a:p>
            <a:endParaRPr lang="fr-FR" spc="-1" dirty="0">
              <a:solidFill>
                <a:srgbClr val="000000"/>
              </a:solidFill>
              <a:latin typeface="Calibri"/>
            </a:endParaRPr>
          </a:p>
          <a:p>
            <a:endParaRPr lang="fr-FR" spc="-1" dirty="0">
              <a:solidFill>
                <a:srgbClr val="000000"/>
              </a:solidFill>
              <a:latin typeface="Calibri"/>
            </a:endParaRPr>
          </a:p>
          <a:p>
            <a:endParaRPr lang="fr-FR" spc="-1" dirty="0">
              <a:solidFill>
                <a:srgbClr val="000000"/>
              </a:solidFill>
              <a:latin typeface="Calibri"/>
            </a:endParaRPr>
          </a:p>
          <a:p>
            <a:endParaRPr lang="fr-FR" spc="-1" dirty="0">
              <a:solidFill>
                <a:srgbClr val="000000"/>
              </a:solidFill>
              <a:latin typeface="Calibri"/>
            </a:endParaRPr>
          </a:p>
          <a:p>
            <a:endParaRPr lang="fr-FR" spc="-1" dirty="0">
              <a:solidFill>
                <a:srgbClr val="000000"/>
              </a:solidFill>
              <a:latin typeface="Calibri"/>
            </a:endParaRPr>
          </a:p>
          <a:p>
            <a:endParaRPr lang="fr-FR" spc="-1" dirty="0">
              <a:solidFill>
                <a:srgbClr val="000000"/>
              </a:solidFill>
              <a:latin typeface="Calibri"/>
            </a:endParaRPr>
          </a:p>
          <a:p>
            <a:endParaRPr lang="fr-FR" spc="-1" dirty="0">
              <a:solidFill>
                <a:srgbClr val="000000"/>
              </a:solidFill>
              <a:latin typeface="Calibri"/>
            </a:endParaRPr>
          </a:p>
          <a:p>
            <a:endParaRPr lang="fr-FR" spc="-1" dirty="0">
              <a:solidFill>
                <a:srgbClr val="000000"/>
              </a:solidFill>
              <a:latin typeface="Calibri"/>
            </a:endParaRPr>
          </a:p>
          <a:p>
            <a:endParaRPr lang="fr-FR" spc="-1" dirty="0">
              <a:solidFill>
                <a:srgbClr val="000000"/>
              </a:solidFill>
              <a:latin typeface="Calibri"/>
            </a:endParaRPr>
          </a:p>
          <a:p>
            <a:pPr marL="0" indent="0">
              <a:buNone/>
            </a:pPr>
            <a:endParaRPr lang="fr-FR" dirty="0"/>
          </a:p>
        </p:txBody>
      </p:sp>
      <p:pic>
        <p:nvPicPr>
          <p:cNvPr id="4" name="Picture 2">
            <a:extLst>
              <a:ext uri="{FF2B5EF4-FFF2-40B4-BE49-F238E27FC236}">
                <a16:creationId xmlns:a16="http://schemas.microsoft.com/office/drawing/2014/main" id="{2D50F1E7-708F-43DD-5C78-0DE954EC83B1}"/>
              </a:ext>
            </a:extLst>
          </p:cNvPr>
          <p:cNvPicPr/>
          <p:nvPr/>
        </p:nvPicPr>
        <p:blipFill>
          <a:blip r:embed="rId2"/>
          <a:stretch/>
        </p:blipFill>
        <p:spPr>
          <a:xfrm>
            <a:off x="4639172" y="2283833"/>
            <a:ext cx="3983833" cy="2830428"/>
          </a:xfrm>
          <a:prstGeom prst="rect">
            <a:avLst/>
          </a:prstGeom>
          <a:ln>
            <a:noFill/>
          </a:ln>
        </p:spPr>
      </p:pic>
    </p:spTree>
    <p:extLst>
      <p:ext uri="{BB962C8B-B14F-4D97-AF65-F5344CB8AC3E}">
        <p14:creationId xmlns:p14="http://schemas.microsoft.com/office/powerpoint/2010/main" val="242412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D76FB4-86D9-EB99-AE96-78B0224E5134}"/>
              </a:ext>
            </a:extLst>
          </p:cNvPr>
          <p:cNvSpPr>
            <a:spLocks noGrp="1"/>
          </p:cNvSpPr>
          <p:nvPr>
            <p:ph type="title"/>
          </p:nvPr>
        </p:nvSpPr>
        <p:spPr/>
        <p:txBody>
          <a:bodyPr/>
          <a:lstStyle/>
          <a:p>
            <a:r>
              <a:rPr lang="fr-FR" dirty="0">
                <a:solidFill>
                  <a:schemeClr val="tx1"/>
                </a:solidFill>
              </a:rPr>
              <a:t>Modèle  de  classification </a:t>
            </a:r>
            <a:endParaRPr lang="fr-FR" dirty="0"/>
          </a:p>
        </p:txBody>
      </p:sp>
      <p:sp>
        <p:nvSpPr>
          <p:cNvPr id="3" name="Espace réservé du contenu 2">
            <a:extLst>
              <a:ext uri="{FF2B5EF4-FFF2-40B4-BE49-F238E27FC236}">
                <a16:creationId xmlns:a16="http://schemas.microsoft.com/office/drawing/2014/main" id="{154AEA3A-A44E-6861-F5E4-58CD4B855DE7}"/>
              </a:ext>
            </a:extLst>
          </p:cNvPr>
          <p:cNvSpPr>
            <a:spLocks noGrp="1"/>
          </p:cNvSpPr>
          <p:nvPr>
            <p:ph idx="1"/>
          </p:nvPr>
        </p:nvSpPr>
        <p:spPr>
          <a:xfrm>
            <a:off x="3934046" y="350875"/>
            <a:ext cx="7388645" cy="5772097"/>
          </a:xfrm>
        </p:spPr>
        <p:txBody>
          <a:bodyPr>
            <a:normAutofit fontScale="70000" lnSpcReduction="20000"/>
          </a:bodyPr>
          <a:lstStyle/>
          <a:p>
            <a:pPr marL="0" indent="0">
              <a:buNone/>
            </a:pPr>
            <a:endParaRPr lang="fr-FR" sz="3600" b="1" u="sng" strike="noStrike" spc="-1" dirty="0">
              <a:solidFill>
                <a:srgbClr val="000000"/>
              </a:solidFill>
              <a:uFillTx/>
              <a:latin typeface="Calibri"/>
              <a:ea typeface="Arial"/>
            </a:endParaRPr>
          </a:p>
          <a:p>
            <a:pPr marL="0" indent="0">
              <a:buNone/>
            </a:pPr>
            <a:endParaRPr lang="fr-FR" sz="3600" b="1" u="sng" strike="noStrike" spc="-1" dirty="0">
              <a:solidFill>
                <a:srgbClr val="000000"/>
              </a:solidFill>
              <a:uFillTx/>
              <a:latin typeface="Calibri"/>
              <a:ea typeface="Arial"/>
            </a:endParaRPr>
          </a:p>
          <a:p>
            <a:pPr marL="0" indent="0">
              <a:buNone/>
            </a:pPr>
            <a:endParaRPr lang="fr-FR" sz="3600" b="1" u="sng" strike="noStrike" spc="-1" dirty="0">
              <a:solidFill>
                <a:srgbClr val="000000"/>
              </a:solidFill>
              <a:uFillTx/>
              <a:latin typeface="Calibri"/>
              <a:ea typeface="Arial"/>
            </a:endParaRPr>
          </a:p>
          <a:p>
            <a:pPr marL="0" indent="0">
              <a:buNone/>
            </a:pPr>
            <a:r>
              <a:rPr lang="fr-FR" sz="3600" b="1" strike="noStrike" spc="-1" dirty="0" err="1">
                <a:solidFill>
                  <a:srgbClr val="000000"/>
                </a:solidFill>
                <a:uFillTx/>
                <a:latin typeface="Calibri"/>
                <a:ea typeface="Arial"/>
              </a:rPr>
              <a:t>RandomForestClassifier</a:t>
            </a:r>
            <a:r>
              <a:rPr lang="fr-FR" sz="3600" b="1" strike="noStrike" spc="-1" dirty="0">
                <a:solidFill>
                  <a:srgbClr val="000000"/>
                </a:solidFill>
                <a:uFillTx/>
                <a:latin typeface="Calibri"/>
                <a:ea typeface="Arial"/>
              </a:rPr>
              <a:t> :</a:t>
            </a:r>
          </a:p>
          <a:p>
            <a:pPr>
              <a:lnSpc>
                <a:spcPct val="100000"/>
              </a:lnSpc>
            </a:pPr>
            <a:r>
              <a:rPr lang="fr-FR" sz="3600" b="0" strike="noStrike" spc="-1" dirty="0">
                <a:solidFill>
                  <a:srgbClr val="3D4251"/>
                </a:solidFill>
                <a:latin typeface="Calibri"/>
                <a:ea typeface="Arial"/>
              </a:rPr>
              <a:t>Algorithme d’apprentissage supervisé le plus flexible et le plus facile à utiliser. </a:t>
            </a:r>
            <a:endParaRPr lang="fr-FR" sz="3600" b="0" strike="noStrike" spc="-1" dirty="0">
              <a:latin typeface="Arial"/>
            </a:endParaRPr>
          </a:p>
          <a:p>
            <a:pPr>
              <a:lnSpc>
                <a:spcPct val="100000"/>
              </a:lnSpc>
            </a:pPr>
            <a:r>
              <a:rPr lang="fr-FR" sz="3600" b="0" strike="noStrike" spc="-1" dirty="0">
                <a:solidFill>
                  <a:srgbClr val="3D4251"/>
                </a:solidFill>
                <a:latin typeface="Calibri"/>
                <a:ea typeface="Arial"/>
              </a:rPr>
              <a:t>- Une forêt est composée d’arbres. Plus elle a d’arbres, plus une forêt est robuste.</a:t>
            </a:r>
            <a:endParaRPr lang="fr-FR" sz="3600" b="0" strike="noStrike" spc="-1" dirty="0">
              <a:latin typeface="Arial"/>
            </a:endParaRPr>
          </a:p>
          <a:p>
            <a:pPr>
              <a:lnSpc>
                <a:spcPct val="100000"/>
              </a:lnSpc>
            </a:pPr>
            <a:r>
              <a:rPr lang="fr-FR" sz="3600" b="0" strike="noStrike" spc="-1" dirty="0">
                <a:solidFill>
                  <a:srgbClr val="3D4251"/>
                </a:solidFill>
                <a:latin typeface="Calibri"/>
                <a:ea typeface="Arial"/>
              </a:rPr>
              <a:t>- Création d’arbres de décision sur des échantillons de données sélectionnés au hasard, obtenant des prédictions de chaque arbre et sélectionnant la meilleure solution au moyen du vote.</a:t>
            </a:r>
            <a:endParaRPr lang="fr-FR" sz="3600" b="0" strike="noStrike" spc="-1" dirty="0">
              <a:latin typeface="Arial"/>
            </a:endParaRPr>
          </a:p>
          <a:p>
            <a:pPr>
              <a:lnSpc>
                <a:spcPct val="100000"/>
              </a:lnSpc>
            </a:pPr>
            <a:r>
              <a:rPr lang="fr-FR" sz="3600" b="0" strike="noStrike" spc="-1" dirty="0">
                <a:solidFill>
                  <a:srgbClr val="3D4251"/>
                </a:solidFill>
                <a:latin typeface="Calibri"/>
                <a:ea typeface="Arial"/>
              </a:rPr>
              <a:t>- Fourniture d’un assez bon indicateur de l’importance de la fonctionnalité.</a:t>
            </a:r>
            <a:endParaRPr lang="fr-FR" sz="3600" b="0" strike="noStrike" spc="-1" dirty="0">
              <a:latin typeface="Arial"/>
            </a:endParaRPr>
          </a:p>
          <a:p>
            <a:endParaRPr lang="fr-FR" sz="3600" b="1" u="sng" strike="noStrike" spc="-1" dirty="0">
              <a:solidFill>
                <a:srgbClr val="000000"/>
              </a:solidFill>
              <a:uFillTx/>
              <a:latin typeface="Calibri"/>
              <a:ea typeface="Arial"/>
            </a:endParaRPr>
          </a:p>
          <a:p>
            <a:endParaRPr lang="fr-FR" b="1" u="sng" spc="-1" dirty="0">
              <a:solidFill>
                <a:srgbClr val="000000"/>
              </a:solidFill>
              <a:latin typeface="Calibri"/>
            </a:endParaRPr>
          </a:p>
          <a:p>
            <a:endParaRPr lang="fr-FR" sz="2000" b="1" u="sng" strike="noStrike" spc="-1" dirty="0">
              <a:solidFill>
                <a:srgbClr val="000000"/>
              </a:solidFill>
              <a:uFillTx/>
              <a:latin typeface="Calibri"/>
            </a:endParaRPr>
          </a:p>
          <a:p>
            <a:endParaRPr lang="fr-FR" b="1" u="sng" spc="-1" dirty="0">
              <a:solidFill>
                <a:srgbClr val="000000"/>
              </a:solidFill>
              <a:latin typeface="Calibri"/>
            </a:endParaRPr>
          </a:p>
          <a:p>
            <a:endParaRPr lang="fr-FR" sz="2000" b="1" u="sng" strike="noStrike" spc="-1" dirty="0">
              <a:solidFill>
                <a:srgbClr val="000000"/>
              </a:solidFill>
              <a:uFillTx/>
              <a:latin typeface="Calibri"/>
            </a:endParaRPr>
          </a:p>
          <a:p>
            <a:endParaRPr lang="fr-FR" b="1" u="sng" spc="-1" dirty="0">
              <a:solidFill>
                <a:srgbClr val="000000"/>
              </a:solidFill>
              <a:latin typeface="Calibri"/>
            </a:endParaRPr>
          </a:p>
          <a:p>
            <a:endParaRPr lang="fr-FR" sz="2000" b="1" u="sng" strike="noStrike" spc="-1" dirty="0">
              <a:solidFill>
                <a:srgbClr val="000000"/>
              </a:solidFill>
              <a:uFillTx/>
              <a:latin typeface="Calibri"/>
            </a:endParaRPr>
          </a:p>
          <a:p>
            <a:endParaRPr lang="fr-FR" sz="2000" b="1" u="sng" strike="noStrike" spc="-1" dirty="0">
              <a:uFillTx/>
              <a:latin typeface="Calibri"/>
            </a:endParaRPr>
          </a:p>
          <a:p>
            <a:endParaRPr lang="fr-FR" dirty="0"/>
          </a:p>
        </p:txBody>
      </p:sp>
      <p:pic>
        <p:nvPicPr>
          <p:cNvPr id="4" name="Image 5">
            <a:extLst>
              <a:ext uri="{FF2B5EF4-FFF2-40B4-BE49-F238E27FC236}">
                <a16:creationId xmlns:a16="http://schemas.microsoft.com/office/drawing/2014/main" id="{A63ADDF3-701B-BDB1-63D1-2530B5F6DDDB}"/>
              </a:ext>
            </a:extLst>
          </p:cNvPr>
          <p:cNvPicPr/>
          <p:nvPr/>
        </p:nvPicPr>
        <p:blipFill>
          <a:blip r:embed="rId2"/>
          <a:stretch/>
        </p:blipFill>
        <p:spPr>
          <a:xfrm>
            <a:off x="7060020" y="4151871"/>
            <a:ext cx="4508204" cy="2546640"/>
          </a:xfrm>
          <a:prstGeom prst="rect">
            <a:avLst/>
          </a:prstGeom>
          <a:ln>
            <a:noFill/>
          </a:ln>
        </p:spPr>
      </p:pic>
    </p:spTree>
    <p:extLst>
      <p:ext uri="{BB962C8B-B14F-4D97-AF65-F5344CB8AC3E}">
        <p14:creationId xmlns:p14="http://schemas.microsoft.com/office/powerpoint/2010/main" val="2101764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30BD8-C471-85F4-4095-22E3B567CCF1}"/>
              </a:ext>
            </a:extLst>
          </p:cNvPr>
          <p:cNvSpPr>
            <a:spLocks noGrp="1"/>
          </p:cNvSpPr>
          <p:nvPr>
            <p:ph type="title"/>
          </p:nvPr>
        </p:nvSpPr>
        <p:spPr>
          <a:xfrm>
            <a:off x="348612" y="1123836"/>
            <a:ext cx="2947482" cy="4601183"/>
          </a:xfrm>
        </p:spPr>
        <p:txBody>
          <a:bodyPr/>
          <a:lstStyle/>
          <a:p>
            <a:r>
              <a:rPr lang="fr-FR" dirty="0">
                <a:solidFill>
                  <a:schemeClr val="tx1"/>
                </a:solidFill>
              </a:rPr>
              <a:t>Modèle  de  classification </a:t>
            </a:r>
            <a:endParaRPr lang="fr-FR" dirty="0"/>
          </a:p>
        </p:txBody>
      </p:sp>
      <p:sp>
        <p:nvSpPr>
          <p:cNvPr id="3" name="Espace réservé du contenu 2">
            <a:extLst>
              <a:ext uri="{FF2B5EF4-FFF2-40B4-BE49-F238E27FC236}">
                <a16:creationId xmlns:a16="http://schemas.microsoft.com/office/drawing/2014/main" id="{2F128473-C6A4-2735-49AD-4A59DD604A43}"/>
              </a:ext>
            </a:extLst>
          </p:cNvPr>
          <p:cNvSpPr>
            <a:spLocks noGrp="1"/>
          </p:cNvSpPr>
          <p:nvPr>
            <p:ph idx="1"/>
          </p:nvPr>
        </p:nvSpPr>
        <p:spPr>
          <a:xfrm>
            <a:off x="3413052" y="874094"/>
            <a:ext cx="8315644" cy="5574553"/>
          </a:xfrm>
        </p:spPr>
        <p:txBody>
          <a:bodyPr>
            <a:normAutofit/>
          </a:bodyPr>
          <a:lstStyle/>
          <a:p>
            <a:endParaRPr lang="fr-FR" dirty="0">
              <a:solidFill>
                <a:schemeClr val="tx1"/>
              </a:solidFill>
            </a:endParaRPr>
          </a:p>
          <a:p>
            <a:pPr marL="0" indent="0">
              <a:buNone/>
            </a:pPr>
            <a:endParaRPr lang="fr-FR" dirty="0">
              <a:solidFill>
                <a:schemeClr val="tx1"/>
              </a:solidFill>
            </a:endParaRPr>
          </a:p>
          <a:p>
            <a:pPr marL="0" indent="0">
              <a:buNone/>
            </a:pPr>
            <a:endParaRPr lang="fr-FR" dirty="0">
              <a:solidFill>
                <a:schemeClr val="tx1"/>
              </a:solidFill>
            </a:endParaRPr>
          </a:p>
          <a:p>
            <a:pPr marL="0" indent="0">
              <a:buNone/>
            </a:pPr>
            <a:endParaRPr lang="fr-FR" dirty="0">
              <a:solidFill>
                <a:schemeClr val="tx1"/>
              </a:solidFill>
            </a:endParaRPr>
          </a:p>
          <a:p>
            <a:pPr marL="0" indent="0">
              <a:buNone/>
            </a:pPr>
            <a:r>
              <a:rPr lang="fr-FR" dirty="0">
                <a:solidFill>
                  <a:schemeClr val="tx1"/>
                </a:solidFill>
              </a:rPr>
              <a:t>L’algorithme  </a:t>
            </a:r>
            <a:r>
              <a:rPr lang="fr-FR" dirty="0" err="1">
                <a:solidFill>
                  <a:schemeClr val="tx1"/>
                </a:solidFill>
              </a:rPr>
              <a:t>Gradientboosting</a:t>
            </a:r>
            <a:r>
              <a:rPr lang="fr-FR" dirty="0">
                <a:solidFill>
                  <a:schemeClr val="tx1"/>
                </a:solidFill>
              </a:rPr>
              <a:t>  est  un  modèle ensembliste  c’est  à dire  qui combine  plusieurs  modèle se  basant  sur  le  gradient.</a:t>
            </a:r>
          </a:p>
          <a:p>
            <a:pPr marL="0" indent="0">
              <a:buNone/>
            </a:pPr>
            <a:r>
              <a:rPr lang="fr-FR" b="0" i="1" dirty="0">
                <a:solidFill>
                  <a:srgbClr val="292929"/>
                </a:solidFill>
                <a:effectLst/>
                <a:latin typeface="charter"/>
              </a:rPr>
              <a:t>Le </a:t>
            </a:r>
            <a:r>
              <a:rPr lang="fr-FR" b="0" i="1" dirty="0" err="1">
                <a:solidFill>
                  <a:srgbClr val="292929"/>
                </a:solidFill>
                <a:effectLst/>
                <a:latin typeface="charter"/>
              </a:rPr>
              <a:t>boosting</a:t>
            </a:r>
            <a:r>
              <a:rPr lang="fr-FR" b="0" i="0" dirty="0">
                <a:solidFill>
                  <a:srgbClr val="292929"/>
                </a:solidFill>
                <a:effectLst/>
                <a:latin typeface="charter"/>
              </a:rPr>
              <a:t> est un type spécial de technique d'apprentissage d'ensemble qui fonctionne en combinant plusieurs </a:t>
            </a:r>
            <a:r>
              <a:rPr lang="fr-FR" b="0" i="1" dirty="0">
                <a:solidFill>
                  <a:srgbClr val="292929"/>
                </a:solidFill>
                <a:effectLst/>
                <a:latin typeface="charter"/>
              </a:rPr>
              <a:t>apprenants faibles </a:t>
            </a:r>
            <a:r>
              <a:rPr lang="fr-FR" b="0" i="0" dirty="0">
                <a:solidFill>
                  <a:srgbClr val="292929"/>
                </a:solidFill>
                <a:effectLst/>
                <a:latin typeface="charter"/>
              </a:rPr>
              <a:t>en un apprenant fort</a:t>
            </a:r>
          </a:p>
          <a:p>
            <a:pPr marL="0" indent="0">
              <a:buNone/>
            </a:pPr>
            <a:r>
              <a:rPr lang="fr-FR" b="0" i="0" dirty="0">
                <a:solidFill>
                  <a:srgbClr val="292929"/>
                </a:solidFill>
                <a:effectLst/>
                <a:latin typeface="charter"/>
              </a:rPr>
              <a:t>Cela fonctionne par chaque modèle en prêtant attention aux erreurs de son prédécesseur.</a:t>
            </a:r>
          </a:p>
          <a:p>
            <a:pPr algn="l">
              <a:buFont typeface="Arial" panose="020B0604020202020204" pitchFamily="34" charset="0"/>
              <a:buChar char="•"/>
            </a:pPr>
            <a:r>
              <a:rPr lang="fr-FR" b="0" i="0" dirty="0">
                <a:solidFill>
                  <a:srgbClr val="292929"/>
                </a:solidFill>
                <a:effectLst/>
                <a:latin typeface="charter"/>
              </a:rPr>
              <a:t>Adaptive </a:t>
            </a:r>
            <a:r>
              <a:rPr lang="fr-FR" b="0" i="0" dirty="0" err="1">
                <a:solidFill>
                  <a:srgbClr val="292929"/>
                </a:solidFill>
                <a:effectLst/>
                <a:latin typeface="charter"/>
              </a:rPr>
              <a:t>Boosting</a:t>
            </a:r>
            <a:r>
              <a:rPr lang="fr-FR" b="0" i="0" dirty="0">
                <a:solidFill>
                  <a:srgbClr val="292929"/>
                </a:solidFill>
                <a:effectLst/>
                <a:latin typeface="charter"/>
              </a:rPr>
              <a:t> </a:t>
            </a:r>
          </a:p>
          <a:p>
            <a:pPr algn="l">
              <a:buFont typeface="Arial" panose="020B0604020202020204" pitchFamily="34" charset="0"/>
              <a:buChar char="•"/>
            </a:pPr>
            <a:r>
              <a:rPr lang="fr-FR" b="0" i="0" dirty="0">
                <a:solidFill>
                  <a:srgbClr val="292929"/>
                </a:solidFill>
                <a:effectLst/>
                <a:latin typeface="charter"/>
              </a:rPr>
              <a:t>Amplification du dégradé</a:t>
            </a:r>
          </a:p>
          <a:p>
            <a:endParaRPr lang="fr-FR" dirty="0">
              <a:solidFill>
                <a:schemeClr val="tx1"/>
              </a:solidFill>
            </a:endParaRPr>
          </a:p>
          <a:p>
            <a:endParaRPr lang="fr-FR" dirty="0"/>
          </a:p>
          <a:p>
            <a:endParaRPr lang="fr-FR" dirty="0"/>
          </a:p>
          <a:p>
            <a:endParaRPr lang="fr-FR" dirty="0"/>
          </a:p>
          <a:p>
            <a:endParaRPr lang="fr-FR" dirty="0"/>
          </a:p>
          <a:p>
            <a:endParaRPr lang="fr-FR" dirty="0"/>
          </a:p>
          <a:p>
            <a:endParaRPr lang="fr-FR" dirty="0"/>
          </a:p>
          <a:p>
            <a:endParaRPr lang="fr-FR" dirty="0"/>
          </a:p>
        </p:txBody>
      </p:sp>
      <p:sp>
        <p:nvSpPr>
          <p:cNvPr id="4" name="ZoneTexte 3">
            <a:extLst>
              <a:ext uri="{FF2B5EF4-FFF2-40B4-BE49-F238E27FC236}">
                <a16:creationId xmlns:a16="http://schemas.microsoft.com/office/drawing/2014/main" id="{0DCC7779-FB4B-1092-D058-E105B8D052E5}"/>
              </a:ext>
            </a:extLst>
          </p:cNvPr>
          <p:cNvSpPr txBox="1"/>
          <p:nvPr/>
        </p:nvSpPr>
        <p:spPr>
          <a:xfrm>
            <a:off x="4284921" y="350874"/>
            <a:ext cx="5816009" cy="523220"/>
          </a:xfrm>
          <a:prstGeom prst="rect">
            <a:avLst/>
          </a:prstGeom>
          <a:noFill/>
        </p:spPr>
        <p:txBody>
          <a:bodyPr wrap="square" rtlCol="0">
            <a:spAutoFit/>
          </a:bodyPr>
          <a:lstStyle/>
          <a:p>
            <a:r>
              <a:rPr lang="fr-FR" sz="2800" dirty="0"/>
              <a:t>Gradient </a:t>
            </a:r>
            <a:r>
              <a:rPr lang="fr-FR" sz="2800" dirty="0" err="1"/>
              <a:t>Boosting</a:t>
            </a:r>
            <a:r>
              <a:rPr lang="fr-FR" sz="2800" dirty="0"/>
              <a:t> classifier </a:t>
            </a:r>
          </a:p>
        </p:txBody>
      </p:sp>
      <p:pic>
        <p:nvPicPr>
          <p:cNvPr id="9220" name="Picture 4" descr="Résultat d’images pour Gradient mathematique">
            <a:extLst>
              <a:ext uri="{FF2B5EF4-FFF2-40B4-BE49-F238E27FC236}">
                <a16:creationId xmlns:a16="http://schemas.microsoft.com/office/drawing/2014/main" id="{FF5C3113-008C-91FD-00AA-011B62401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583" y="4354376"/>
            <a:ext cx="3552145" cy="9213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Résultat d’images pour Gradient mathematique">
            <a:extLst>
              <a:ext uri="{FF2B5EF4-FFF2-40B4-BE49-F238E27FC236}">
                <a16:creationId xmlns:a16="http://schemas.microsoft.com/office/drawing/2014/main" id="{40A2B8E9-CA76-5219-A0E6-4967E799C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9341" y="3301629"/>
            <a:ext cx="2873338" cy="3327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519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A6B314-2B60-A2F6-37D7-A84CC410B6D0}"/>
              </a:ext>
            </a:extLst>
          </p:cNvPr>
          <p:cNvSpPr>
            <a:spLocks noGrp="1"/>
          </p:cNvSpPr>
          <p:nvPr>
            <p:ph type="title"/>
          </p:nvPr>
        </p:nvSpPr>
        <p:spPr/>
        <p:txBody>
          <a:bodyPr/>
          <a:lstStyle/>
          <a:p>
            <a:r>
              <a:rPr lang="fr-FR" dirty="0">
                <a:solidFill>
                  <a:schemeClr val="tx1"/>
                </a:solidFill>
              </a:rPr>
              <a:t>Les  </a:t>
            </a:r>
            <a:r>
              <a:rPr lang="fr-FR" dirty="0" err="1">
                <a:solidFill>
                  <a:schemeClr val="tx1"/>
                </a:solidFill>
              </a:rPr>
              <a:t>metriques</a:t>
            </a:r>
            <a:endParaRPr lang="fr-FR" dirty="0">
              <a:solidFill>
                <a:schemeClr val="tx1"/>
              </a:solidFill>
            </a:endParaRPr>
          </a:p>
        </p:txBody>
      </p:sp>
      <p:sp>
        <p:nvSpPr>
          <p:cNvPr id="3" name="Espace réservé du contenu 2">
            <a:extLst>
              <a:ext uri="{FF2B5EF4-FFF2-40B4-BE49-F238E27FC236}">
                <a16:creationId xmlns:a16="http://schemas.microsoft.com/office/drawing/2014/main" id="{60F66D68-102F-2EE1-BD51-2C486A5F3734}"/>
              </a:ext>
            </a:extLst>
          </p:cNvPr>
          <p:cNvSpPr>
            <a:spLocks noGrp="1"/>
          </p:cNvSpPr>
          <p:nvPr>
            <p:ph idx="1"/>
          </p:nvPr>
        </p:nvSpPr>
        <p:spPr/>
        <p:txBody>
          <a:bodyPr/>
          <a:lstStyle/>
          <a:p>
            <a:r>
              <a:rPr lang="fr-FR" b="1" dirty="0">
                <a:effectLst/>
                <a:latin typeface="var( --e-global-typography-primary-font-family )"/>
              </a:rPr>
              <a:t>Exactitude (</a:t>
            </a:r>
            <a:r>
              <a:rPr lang="fr-FR" b="1" dirty="0" err="1">
                <a:effectLst/>
                <a:latin typeface="var( --e-global-typography-primary-font-family )"/>
              </a:rPr>
              <a:t>accuracy</a:t>
            </a:r>
            <a:r>
              <a:rPr lang="fr-FR" b="1" dirty="0">
                <a:effectLst/>
                <a:latin typeface="var( --e-global-typography-primary-font-family )"/>
              </a:rPr>
              <a:t>)</a:t>
            </a:r>
          </a:p>
          <a:p>
            <a:r>
              <a:rPr lang="fr-FR" dirty="0">
                <a:effectLst/>
                <a:latin typeface="var( --e-global-typography-text-font-family )"/>
              </a:rPr>
              <a:t>L’exactitude dans les problèmes de classification est le nombre de prédictions correctes faites par le modèle sur toutes sortes de prédictions faites.</a:t>
            </a:r>
          </a:p>
          <a:p>
            <a:endParaRPr lang="fr-FR" dirty="0">
              <a:latin typeface="var( --e-global-typography-text-font-family )"/>
            </a:endParaRPr>
          </a:p>
          <a:p>
            <a:endParaRPr lang="fr-FR" dirty="0">
              <a:effectLst/>
              <a:latin typeface="var( --e-global-typography-text-font-family )"/>
            </a:endParaRPr>
          </a:p>
          <a:p>
            <a:endParaRPr lang="fr-FR" dirty="0">
              <a:latin typeface="var( --e-global-typography-text-font-family )"/>
            </a:endParaRPr>
          </a:p>
          <a:p>
            <a:endParaRPr lang="fr-FR" dirty="0">
              <a:effectLst/>
              <a:latin typeface="var( --e-global-typography-text-font-family )"/>
            </a:endParaRPr>
          </a:p>
          <a:p>
            <a:endParaRPr lang="fr-FR" dirty="0">
              <a:latin typeface="var( --e-global-typography-text-font-family )"/>
            </a:endParaRPr>
          </a:p>
          <a:p>
            <a:endParaRPr lang="fr-FR" dirty="0">
              <a:effectLst/>
              <a:latin typeface="var( --e-global-typography-text-font-family )"/>
            </a:endParaRPr>
          </a:p>
          <a:p>
            <a:endParaRPr lang="fr-FR" dirty="0">
              <a:effectLst/>
              <a:latin typeface="var( --e-global-typography-text-font-family )"/>
            </a:endParaRPr>
          </a:p>
          <a:p>
            <a:endParaRPr lang="fr-FR" dirty="0"/>
          </a:p>
        </p:txBody>
      </p:sp>
      <p:sp>
        <p:nvSpPr>
          <p:cNvPr id="4" name="ZoneTexte 3">
            <a:extLst>
              <a:ext uri="{FF2B5EF4-FFF2-40B4-BE49-F238E27FC236}">
                <a16:creationId xmlns:a16="http://schemas.microsoft.com/office/drawing/2014/main" id="{CF1E5371-1C38-144C-057E-E0A4EFE11ED3}"/>
              </a:ext>
            </a:extLst>
          </p:cNvPr>
          <p:cNvSpPr txBox="1"/>
          <p:nvPr/>
        </p:nvSpPr>
        <p:spPr>
          <a:xfrm>
            <a:off x="4199860" y="446567"/>
            <a:ext cx="5263117" cy="369332"/>
          </a:xfrm>
          <a:prstGeom prst="rect">
            <a:avLst/>
          </a:prstGeom>
          <a:noFill/>
        </p:spPr>
        <p:txBody>
          <a:bodyPr wrap="square" rtlCol="0">
            <a:spAutoFit/>
          </a:bodyPr>
          <a:lstStyle/>
          <a:p>
            <a:r>
              <a:rPr lang="fr-FR" dirty="0"/>
              <a:t>Les  </a:t>
            </a:r>
            <a:r>
              <a:rPr lang="fr-FR" dirty="0" err="1"/>
              <a:t>metriques</a:t>
            </a:r>
            <a:endParaRPr lang="fr-FR" dirty="0"/>
          </a:p>
        </p:txBody>
      </p:sp>
      <p:pic>
        <p:nvPicPr>
          <p:cNvPr id="6" name="Image 5">
            <a:extLst>
              <a:ext uri="{FF2B5EF4-FFF2-40B4-BE49-F238E27FC236}">
                <a16:creationId xmlns:a16="http://schemas.microsoft.com/office/drawing/2014/main" id="{D7EC1985-4A87-3D5D-F04E-C2DBF40085FD}"/>
              </a:ext>
            </a:extLst>
          </p:cNvPr>
          <p:cNvPicPr>
            <a:picLocks noChangeAspect="1"/>
          </p:cNvPicPr>
          <p:nvPr/>
        </p:nvPicPr>
        <p:blipFill>
          <a:blip r:embed="rId2"/>
          <a:stretch>
            <a:fillRect/>
          </a:stretch>
        </p:blipFill>
        <p:spPr>
          <a:xfrm>
            <a:off x="3869268" y="2515095"/>
            <a:ext cx="4981575" cy="3209925"/>
          </a:xfrm>
          <a:prstGeom prst="rect">
            <a:avLst/>
          </a:prstGeom>
        </p:spPr>
      </p:pic>
    </p:spTree>
    <p:extLst>
      <p:ext uri="{BB962C8B-B14F-4D97-AF65-F5344CB8AC3E}">
        <p14:creationId xmlns:p14="http://schemas.microsoft.com/office/powerpoint/2010/main" val="966902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A1AF66F1-D73D-F169-4E0D-44383F17A9FF}"/>
              </a:ext>
            </a:extLst>
          </p:cNvPr>
          <p:cNvSpPr>
            <a:spLocks noGrp="1"/>
          </p:cNvSpPr>
          <p:nvPr>
            <p:ph type="title"/>
          </p:nvPr>
        </p:nvSpPr>
        <p:spPr/>
        <p:txBody>
          <a:bodyPr/>
          <a:lstStyle/>
          <a:p>
            <a:r>
              <a:rPr lang="fr-FR" dirty="0">
                <a:solidFill>
                  <a:schemeClr val="tx1"/>
                </a:solidFill>
              </a:rPr>
              <a:t>Les  métriques</a:t>
            </a:r>
            <a:endParaRPr lang="fr-FR" dirty="0"/>
          </a:p>
        </p:txBody>
      </p:sp>
      <p:sp>
        <p:nvSpPr>
          <p:cNvPr id="8" name="Espace réservé du texte 7">
            <a:extLst>
              <a:ext uri="{FF2B5EF4-FFF2-40B4-BE49-F238E27FC236}">
                <a16:creationId xmlns:a16="http://schemas.microsoft.com/office/drawing/2014/main" id="{BCCDFAC2-C00F-90C8-65DE-84D3C953E91A}"/>
              </a:ext>
            </a:extLst>
          </p:cNvPr>
          <p:cNvSpPr>
            <a:spLocks noGrp="1"/>
          </p:cNvSpPr>
          <p:nvPr>
            <p:ph type="body" idx="1"/>
          </p:nvPr>
        </p:nvSpPr>
        <p:spPr>
          <a:xfrm>
            <a:off x="3712655" y="428940"/>
            <a:ext cx="3474720" cy="807720"/>
          </a:xfrm>
        </p:spPr>
        <p:txBody>
          <a:bodyPr>
            <a:normAutofit/>
          </a:bodyPr>
          <a:lstStyle/>
          <a:p>
            <a:endParaRPr lang="fr-FR" dirty="0"/>
          </a:p>
        </p:txBody>
      </p:sp>
      <p:sp>
        <p:nvSpPr>
          <p:cNvPr id="9" name="Espace réservé du contenu 8">
            <a:extLst>
              <a:ext uri="{FF2B5EF4-FFF2-40B4-BE49-F238E27FC236}">
                <a16:creationId xmlns:a16="http://schemas.microsoft.com/office/drawing/2014/main" id="{8E193CF4-A648-A413-18A9-F8C60BCD7C3A}"/>
              </a:ext>
            </a:extLst>
          </p:cNvPr>
          <p:cNvSpPr>
            <a:spLocks noGrp="1"/>
          </p:cNvSpPr>
          <p:nvPr>
            <p:ph sz="half" idx="2"/>
          </p:nvPr>
        </p:nvSpPr>
        <p:spPr/>
        <p:txBody>
          <a:bodyPr/>
          <a:lstStyle/>
          <a:p>
            <a:endParaRPr lang="fr-FR" dirty="0"/>
          </a:p>
        </p:txBody>
      </p:sp>
      <p:sp>
        <p:nvSpPr>
          <p:cNvPr id="10" name="Espace réservé du texte 9">
            <a:extLst>
              <a:ext uri="{FF2B5EF4-FFF2-40B4-BE49-F238E27FC236}">
                <a16:creationId xmlns:a16="http://schemas.microsoft.com/office/drawing/2014/main" id="{2C7A0B58-C26C-9CE0-3AF3-CE1839024814}"/>
              </a:ext>
            </a:extLst>
          </p:cNvPr>
          <p:cNvSpPr>
            <a:spLocks noGrp="1"/>
          </p:cNvSpPr>
          <p:nvPr>
            <p:ph type="body" sz="quarter" idx="3"/>
          </p:nvPr>
        </p:nvSpPr>
        <p:spPr>
          <a:xfrm>
            <a:off x="7653147" y="649947"/>
            <a:ext cx="4260123" cy="813171"/>
          </a:xfrm>
        </p:spPr>
        <p:txBody>
          <a:bodyPr>
            <a:normAutofit/>
          </a:bodyPr>
          <a:lstStyle/>
          <a:p>
            <a:r>
              <a:rPr lang="fr-FR" sz="3200" dirty="0">
                <a:solidFill>
                  <a:schemeClr val="tx1"/>
                </a:solidFill>
                <a:latin typeface="var( --e-global-typography-primary-font-family )"/>
              </a:rPr>
              <a:t>Rappel ou sensibilité </a:t>
            </a:r>
          </a:p>
          <a:p>
            <a:endParaRPr lang="fr-FR" dirty="0"/>
          </a:p>
        </p:txBody>
      </p:sp>
      <p:sp>
        <p:nvSpPr>
          <p:cNvPr id="11" name="Espace réservé du contenu 10">
            <a:extLst>
              <a:ext uri="{FF2B5EF4-FFF2-40B4-BE49-F238E27FC236}">
                <a16:creationId xmlns:a16="http://schemas.microsoft.com/office/drawing/2014/main" id="{F167DAD9-ECD0-DF2C-C784-B5ADBF53A56F}"/>
              </a:ext>
            </a:extLst>
          </p:cNvPr>
          <p:cNvSpPr>
            <a:spLocks noGrp="1"/>
          </p:cNvSpPr>
          <p:nvPr>
            <p:ph sz="quarter" idx="4"/>
          </p:nvPr>
        </p:nvSpPr>
        <p:spPr>
          <a:xfrm>
            <a:off x="7342632" y="230019"/>
            <a:ext cx="4735954" cy="4023360"/>
          </a:xfrm>
        </p:spPr>
        <p:txBody>
          <a:bodyPr/>
          <a:lstStyle/>
          <a:p>
            <a:r>
              <a:rPr lang="fr-FR" sz="1800" b="1" dirty="0">
                <a:solidFill>
                  <a:schemeClr val="tx1"/>
                </a:solidFill>
                <a:latin typeface="var( --e-global-typography-primary-font-family )"/>
              </a:rPr>
              <a:t>Le rappel est une mesure qui nous indique quelle proportion de patients ayant réellement eu un cancer a été diagnostiquée par l’algorithme comme ayant un cancer. </a:t>
            </a:r>
          </a:p>
          <a:p>
            <a:endParaRPr lang="fr-FR" dirty="0">
              <a:solidFill>
                <a:srgbClr val="7A7A7A"/>
              </a:solidFill>
              <a:latin typeface="Roboto" panose="02000000000000000000" pitchFamily="2" charset="0"/>
            </a:endParaRPr>
          </a:p>
          <a:p>
            <a:endParaRPr lang="fr-FR" dirty="0">
              <a:solidFill>
                <a:srgbClr val="7A7A7A"/>
              </a:solidFill>
              <a:latin typeface="Roboto" panose="02000000000000000000" pitchFamily="2" charset="0"/>
            </a:endParaRPr>
          </a:p>
          <a:p>
            <a:endParaRPr lang="fr-FR" dirty="0"/>
          </a:p>
        </p:txBody>
      </p:sp>
      <p:pic>
        <p:nvPicPr>
          <p:cNvPr id="5" name="Image 4">
            <a:extLst>
              <a:ext uri="{FF2B5EF4-FFF2-40B4-BE49-F238E27FC236}">
                <a16:creationId xmlns:a16="http://schemas.microsoft.com/office/drawing/2014/main" id="{54B7BF37-F9F8-3F62-AED3-3BD1EA2C255D}"/>
              </a:ext>
            </a:extLst>
          </p:cNvPr>
          <p:cNvPicPr>
            <a:picLocks noChangeAspect="1"/>
          </p:cNvPicPr>
          <p:nvPr/>
        </p:nvPicPr>
        <p:blipFill>
          <a:blip r:embed="rId2"/>
          <a:stretch>
            <a:fillRect/>
          </a:stretch>
        </p:blipFill>
        <p:spPr>
          <a:xfrm>
            <a:off x="3557397" y="1406718"/>
            <a:ext cx="4095750" cy="2209800"/>
          </a:xfrm>
          <a:prstGeom prst="rect">
            <a:avLst/>
          </a:prstGeom>
        </p:spPr>
      </p:pic>
      <p:sp>
        <p:nvSpPr>
          <p:cNvPr id="6" name="ZoneTexte 5">
            <a:extLst>
              <a:ext uri="{FF2B5EF4-FFF2-40B4-BE49-F238E27FC236}">
                <a16:creationId xmlns:a16="http://schemas.microsoft.com/office/drawing/2014/main" id="{642B503D-7C57-254D-B652-2CCBD8E11AC7}"/>
              </a:ext>
            </a:extLst>
          </p:cNvPr>
          <p:cNvSpPr txBox="1"/>
          <p:nvPr/>
        </p:nvSpPr>
        <p:spPr>
          <a:xfrm>
            <a:off x="4071280" y="531713"/>
            <a:ext cx="2947482" cy="584775"/>
          </a:xfrm>
          <a:prstGeom prst="rect">
            <a:avLst/>
          </a:prstGeom>
          <a:noFill/>
        </p:spPr>
        <p:txBody>
          <a:bodyPr wrap="square" rtlCol="0">
            <a:spAutoFit/>
          </a:bodyPr>
          <a:lstStyle/>
          <a:p>
            <a:r>
              <a:rPr lang="fr-FR" sz="3200" b="1" i="0" dirty="0">
                <a:solidFill>
                  <a:schemeClr val="tx1"/>
                </a:solidFill>
                <a:effectLst/>
                <a:latin typeface="var( --e-global-typography-primary-font-family )"/>
              </a:rPr>
              <a:t>Précision</a:t>
            </a:r>
          </a:p>
        </p:txBody>
      </p:sp>
      <p:pic>
        <p:nvPicPr>
          <p:cNvPr id="13" name="Image 12">
            <a:extLst>
              <a:ext uri="{FF2B5EF4-FFF2-40B4-BE49-F238E27FC236}">
                <a16:creationId xmlns:a16="http://schemas.microsoft.com/office/drawing/2014/main" id="{F35545AF-2C0C-C2BC-8945-64CCD45838FB}"/>
              </a:ext>
            </a:extLst>
          </p:cNvPr>
          <p:cNvPicPr>
            <a:picLocks noChangeAspect="1"/>
          </p:cNvPicPr>
          <p:nvPr/>
        </p:nvPicPr>
        <p:blipFill>
          <a:blip r:embed="rId3"/>
          <a:stretch>
            <a:fillRect/>
          </a:stretch>
        </p:blipFill>
        <p:spPr>
          <a:xfrm>
            <a:off x="7187375" y="2167980"/>
            <a:ext cx="4391025" cy="2114550"/>
          </a:xfrm>
          <a:prstGeom prst="rect">
            <a:avLst/>
          </a:prstGeom>
        </p:spPr>
      </p:pic>
    </p:spTree>
    <p:extLst>
      <p:ext uri="{BB962C8B-B14F-4D97-AF65-F5344CB8AC3E}">
        <p14:creationId xmlns:p14="http://schemas.microsoft.com/office/powerpoint/2010/main" val="144827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2DFDDE-DA1B-E9EA-7324-155CBF96D4F0}"/>
              </a:ext>
            </a:extLst>
          </p:cNvPr>
          <p:cNvSpPr>
            <a:spLocks noGrp="1"/>
          </p:cNvSpPr>
          <p:nvPr>
            <p:ph type="title"/>
          </p:nvPr>
        </p:nvSpPr>
        <p:spPr/>
        <p:txBody>
          <a:bodyPr/>
          <a:lstStyle/>
          <a:p>
            <a:r>
              <a:rPr lang="fr-FR" dirty="0">
                <a:solidFill>
                  <a:schemeClr val="tx1"/>
                </a:solidFill>
              </a:rPr>
              <a:t>Les  métriques</a:t>
            </a:r>
            <a:endParaRPr lang="fr-FR" dirty="0"/>
          </a:p>
        </p:txBody>
      </p:sp>
      <p:sp>
        <p:nvSpPr>
          <p:cNvPr id="3" name="Espace réservé du texte 2">
            <a:extLst>
              <a:ext uri="{FF2B5EF4-FFF2-40B4-BE49-F238E27FC236}">
                <a16:creationId xmlns:a16="http://schemas.microsoft.com/office/drawing/2014/main" id="{9C708BB2-2BFD-5885-CCAF-C050938A0B1B}"/>
              </a:ext>
            </a:extLst>
          </p:cNvPr>
          <p:cNvSpPr>
            <a:spLocks noGrp="1"/>
          </p:cNvSpPr>
          <p:nvPr>
            <p:ph type="body" idx="1"/>
          </p:nvPr>
        </p:nvSpPr>
        <p:spPr>
          <a:xfrm>
            <a:off x="3591465" y="417530"/>
            <a:ext cx="3474720" cy="807720"/>
          </a:xfrm>
        </p:spPr>
        <p:txBody>
          <a:bodyPr/>
          <a:lstStyle/>
          <a:p>
            <a:r>
              <a:rPr lang="fr-FR" sz="2800" b="1" i="0" dirty="0">
                <a:effectLst/>
                <a:latin typeface="var( --e-global-typography-primary-font-family )"/>
              </a:rPr>
              <a:t>Spécificité</a:t>
            </a:r>
            <a:r>
              <a:rPr lang="fr-FR" b="1" i="0" dirty="0">
                <a:effectLst/>
                <a:latin typeface="var( --e-global-typography-primary-font-family )"/>
              </a:rPr>
              <a:t> </a:t>
            </a:r>
          </a:p>
          <a:p>
            <a:endParaRPr lang="fr-FR" dirty="0"/>
          </a:p>
        </p:txBody>
      </p:sp>
      <p:sp>
        <p:nvSpPr>
          <p:cNvPr id="4" name="Espace réservé du contenu 3">
            <a:extLst>
              <a:ext uri="{FF2B5EF4-FFF2-40B4-BE49-F238E27FC236}">
                <a16:creationId xmlns:a16="http://schemas.microsoft.com/office/drawing/2014/main" id="{0349873C-7CD1-5A73-6185-A8C3E0F8BD56}"/>
              </a:ext>
            </a:extLst>
          </p:cNvPr>
          <p:cNvSpPr>
            <a:spLocks noGrp="1"/>
          </p:cNvSpPr>
          <p:nvPr>
            <p:ph sz="half" idx="2"/>
          </p:nvPr>
        </p:nvSpPr>
        <p:spPr>
          <a:xfrm>
            <a:off x="3591465" y="1023586"/>
            <a:ext cx="3751167" cy="4930710"/>
          </a:xfrm>
        </p:spPr>
        <p:txBody>
          <a:bodyPr>
            <a:normAutofit/>
          </a:bodyPr>
          <a:lstStyle/>
          <a:p>
            <a:r>
              <a:rPr lang="fr-FR" spc="-60" dirty="0">
                <a:solidFill>
                  <a:schemeClr val="tx1"/>
                </a:solidFill>
                <a:latin typeface="+mj-lt"/>
                <a:ea typeface="+mj-ea"/>
                <a:cs typeface="+mj-cs"/>
              </a:rPr>
              <a:t>La spécificité est une mesure qui nous indique quelle proportion de patients qui n’avaient PAS de cancer, ont été prédits par le modèle comme non cancéreux.</a:t>
            </a:r>
          </a:p>
          <a:p>
            <a:endParaRPr lang="fr-FR" spc="-60" dirty="0">
              <a:solidFill>
                <a:schemeClr val="tx1"/>
              </a:solidFill>
              <a:latin typeface="+mj-lt"/>
              <a:ea typeface="+mj-ea"/>
              <a:cs typeface="+mj-cs"/>
            </a:endParaRPr>
          </a:p>
          <a:p>
            <a:endParaRPr lang="fr-FR" spc="-60" dirty="0">
              <a:solidFill>
                <a:schemeClr val="tx1"/>
              </a:solidFill>
              <a:latin typeface="+mj-lt"/>
              <a:ea typeface="+mj-ea"/>
              <a:cs typeface="+mj-cs"/>
            </a:endParaRPr>
          </a:p>
          <a:p>
            <a:endParaRPr lang="fr-FR" spc="-60" dirty="0">
              <a:solidFill>
                <a:schemeClr val="tx1"/>
              </a:solidFill>
              <a:latin typeface="+mj-lt"/>
              <a:ea typeface="+mj-ea"/>
              <a:cs typeface="+mj-cs"/>
            </a:endParaRPr>
          </a:p>
          <a:p>
            <a:endParaRPr lang="fr-FR" spc="-60" dirty="0">
              <a:solidFill>
                <a:schemeClr val="tx1"/>
              </a:solidFill>
              <a:latin typeface="+mj-lt"/>
              <a:ea typeface="+mj-ea"/>
              <a:cs typeface="+mj-cs"/>
            </a:endParaRPr>
          </a:p>
          <a:p>
            <a:endParaRPr lang="fr-FR" spc="-60" dirty="0">
              <a:solidFill>
                <a:schemeClr val="tx1"/>
              </a:solidFill>
              <a:latin typeface="+mj-lt"/>
              <a:ea typeface="+mj-ea"/>
              <a:cs typeface="+mj-cs"/>
            </a:endParaRPr>
          </a:p>
          <a:p>
            <a:endParaRPr lang="fr-FR" spc="-60" dirty="0">
              <a:solidFill>
                <a:schemeClr val="tx1"/>
              </a:solidFill>
              <a:latin typeface="+mj-lt"/>
              <a:ea typeface="+mj-ea"/>
              <a:cs typeface="+mj-cs"/>
            </a:endParaRPr>
          </a:p>
          <a:p>
            <a:endParaRPr lang="fr-FR" spc="-60" dirty="0">
              <a:solidFill>
                <a:schemeClr val="tx1"/>
              </a:solidFill>
              <a:latin typeface="+mj-lt"/>
              <a:ea typeface="+mj-ea"/>
              <a:cs typeface="+mj-cs"/>
            </a:endParaRPr>
          </a:p>
        </p:txBody>
      </p:sp>
      <p:sp>
        <p:nvSpPr>
          <p:cNvPr id="5" name="Espace réservé du texte 4">
            <a:extLst>
              <a:ext uri="{FF2B5EF4-FFF2-40B4-BE49-F238E27FC236}">
                <a16:creationId xmlns:a16="http://schemas.microsoft.com/office/drawing/2014/main" id="{1E968B1B-5BCA-854B-F8E9-E0F6C0D413F5}"/>
              </a:ext>
            </a:extLst>
          </p:cNvPr>
          <p:cNvSpPr>
            <a:spLocks noGrp="1"/>
          </p:cNvSpPr>
          <p:nvPr>
            <p:ph type="body" sz="quarter" idx="3"/>
          </p:nvPr>
        </p:nvSpPr>
        <p:spPr>
          <a:xfrm>
            <a:off x="7733696" y="310666"/>
            <a:ext cx="3474720" cy="813171"/>
          </a:xfrm>
        </p:spPr>
        <p:txBody>
          <a:bodyPr/>
          <a:lstStyle/>
          <a:p>
            <a:r>
              <a:rPr lang="fr-FR" b="1" i="0" dirty="0">
                <a:effectLst/>
                <a:latin typeface="var( --e-global-typography-primary-font-family )"/>
              </a:rPr>
              <a:t>Score F1</a:t>
            </a:r>
          </a:p>
          <a:p>
            <a:endParaRPr lang="fr-FR" dirty="0"/>
          </a:p>
        </p:txBody>
      </p:sp>
      <p:sp>
        <p:nvSpPr>
          <p:cNvPr id="6" name="Espace réservé du contenu 5">
            <a:extLst>
              <a:ext uri="{FF2B5EF4-FFF2-40B4-BE49-F238E27FC236}">
                <a16:creationId xmlns:a16="http://schemas.microsoft.com/office/drawing/2014/main" id="{91FBA2F7-B33D-1503-C1AC-0F04BF77D1B3}"/>
              </a:ext>
            </a:extLst>
          </p:cNvPr>
          <p:cNvSpPr>
            <a:spLocks noGrp="1"/>
          </p:cNvSpPr>
          <p:nvPr>
            <p:ph sz="quarter" idx="4"/>
          </p:nvPr>
        </p:nvSpPr>
        <p:spPr>
          <a:xfrm>
            <a:off x="7733696" y="1225250"/>
            <a:ext cx="3559487" cy="4729046"/>
          </a:xfrm>
        </p:spPr>
        <p:txBody>
          <a:bodyPr>
            <a:normAutofit/>
          </a:bodyPr>
          <a:lstStyle/>
          <a:p>
            <a:endParaRPr lang="fr-FR" dirty="0"/>
          </a:p>
        </p:txBody>
      </p:sp>
      <p:pic>
        <p:nvPicPr>
          <p:cNvPr id="8" name="Image 7">
            <a:extLst>
              <a:ext uri="{FF2B5EF4-FFF2-40B4-BE49-F238E27FC236}">
                <a16:creationId xmlns:a16="http://schemas.microsoft.com/office/drawing/2014/main" id="{7FE37268-9F12-FF4F-3760-DF8A391DDDDE}"/>
              </a:ext>
            </a:extLst>
          </p:cNvPr>
          <p:cNvPicPr>
            <a:picLocks noChangeAspect="1"/>
          </p:cNvPicPr>
          <p:nvPr/>
        </p:nvPicPr>
        <p:blipFill>
          <a:blip r:embed="rId2"/>
          <a:stretch>
            <a:fillRect/>
          </a:stretch>
        </p:blipFill>
        <p:spPr>
          <a:xfrm>
            <a:off x="3599098" y="2831693"/>
            <a:ext cx="3981450" cy="2619375"/>
          </a:xfrm>
          <a:prstGeom prst="rect">
            <a:avLst/>
          </a:prstGeom>
        </p:spPr>
      </p:pic>
    </p:spTree>
    <p:extLst>
      <p:ext uri="{BB962C8B-B14F-4D97-AF65-F5344CB8AC3E}">
        <p14:creationId xmlns:p14="http://schemas.microsoft.com/office/powerpoint/2010/main" val="3331077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3740395" y="156250"/>
            <a:ext cx="10007040" cy="1272480"/>
          </a:xfrm>
          <a:prstGeom prst="rect">
            <a:avLst/>
          </a:prstGeom>
          <a:noFill/>
          <a:ln>
            <a:noFill/>
          </a:ln>
        </p:spPr>
        <p:txBody>
          <a:bodyPr tIns="121920" bIns="121920">
            <a:normAutofit/>
          </a:bodyPr>
          <a:lstStyle/>
          <a:p>
            <a:pPr>
              <a:lnSpc>
                <a:spcPct val="100000"/>
              </a:lnSpc>
            </a:pPr>
            <a:r>
              <a:rPr lang="fr-FR" sz="4000" spc="-1" dirty="0">
                <a:latin typeface="Nunito"/>
                <a:ea typeface="Nunito"/>
              </a:rPr>
              <a:t>Le principe d’évaluation </a:t>
            </a:r>
            <a:endParaRPr lang="fr-FR" sz="4000" spc="-1" dirty="0">
              <a:latin typeface="Arial"/>
            </a:endParaRPr>
          </a:p>
        </p:txBody>
      </p:sp>
      <p:sp>
        <p:nvSpPr>
          <p:cNvPr id="292" name="TextShape 2"/>
          <p:cNvSpPr txBox="1"/>
          <p:nvPr/>
        </p:nvSpPr>
        <p:spPr>
          <a:xfrm>
            <a:off x="305280" y="1042489"/>
            <a:ext cx="4914240" cy="3263520"/>
          </a:xfrm>
          <a:prstGeom prst="rect">
            <a:avLst/>
          </a:prstGeom>
          <a:noFill/>
          <a:ln>
            <a:noFill/>
          </a:ln>
        </p:spPr>
        <p:txBody>
          <a:bodyPr tIns="121920" bIns="121920">
            <a:normAutofit/>
          </a:bodyPr>
          <a:lstStyle/>
          <a:p>
            <a:pPr>
              <a:lnSpc>
                <a:spcPct val="115000"/>
              </a:lnSpc>
            </a:pPr>
            <a:r>
              <a:rPr lang="fr-FR" sz="2400" b="1" spc="-1" dirty="0">
                <a:latin typeface="Calibri"/>
                <a:ea typeface="Calibri"/>
              </a:rPr>
              <a:t>Matrice de confusion</a:t>
            </a:r>
            <a:endParaRPr lang="fr-FR" sz="2400" spc="-1" dirty="0">
              <a:latin typeface="Arial"/>
            </a:endParaRPr>
          </a:p>
          <a:p>
            <a:pPr>
              <a:lnSpc>
                <a:spcPct val="115000"/>
              </a:lnSpc>
              <a:spcBef>
                <a:spcPts val="1599"/>
              </a:spcBef>
              <a:spcAft>
                <a:spcPts val="1599"/>
              </a:spcAft>
            </a:pPr>
            <a:endParaRPr lang="fr-FR" sz="2400" spc="-1" dirty="0">
              <a:solidFill>
                <a:srgbClr val="000000"/>
              </a:solidFill>
              <a:latin typeface="Arial"/>
            </a:endParaRPr>
          </a:p>
        </p:txBody>
      </p:sp>
      <p:pic>
        <p:nvPicPr>
          <p:cNvPr id="293" name="Google Shape;163;p18"/>
          <p:cNvPicPr/>
          <p:nvPr/>
        </p:nvPicPr>
        <p:blipFill>
          <a:blip r:embed="rId2"/>
          <a:stretch/>
        </p:blipFill>
        <p:spPr>
          <a:xfrm>
            <a:off x="-80640" y="2922245"/>
            <a:ext cx="5300160" cy="3117600"/>
          </a:xfrm>
          <a:prstGeom prst="rect">
            <a:avLst/>
          </a:prstGeom>
          <a:ln>
            <a:noFill/>
          </a:ln>
        </p:spPr>
      </p:pic>
      <p:sp>
        <p:nvSpPr>
          <p:cNvPr id="294" name="CustomShape 3"/>
          <p:cNvSpPr/>
          <p:nvPr/>
        </p:nvSpPr>
        <p:spPr>
          <a:xfrm>
            <a:off x="7940640" y="2057280"/>
            <a:ext cx="3758880" cy="3514560"/>
          </a:xfrm>
          <a:prstGeom prst="rect">
            <a:avLst/>
          </a:prstGeom>
          <a:noFill/>
          <a:ln>
            <a:noFill/>
          </a:ln>
        </p:spPr>
        <p:style>
          <a:lnRef idx="0">
            <a:scrgbClr r="0" g="0" b="0"/>
          </a:lnRef>
          <a:fillRef idx="0">
            <a:scrgbClr r="0" g="0" b="0"/>
          </a:fillRef>
          <a:effectRef idx="0">
            <a:scrgbClr r="0" g="0" b="0"/>
          </a:effectRef>
          <a:fontRef idx="minor"/>
        </p:style>
        <p:txBody>
          <a:bodyPr tIns="121920" bIns="121920"/>
          <a:lstStyle/>
          <a:p>
            <a:pPr marL="998855" indent="-383030">
              <a:lnSpc>
                <a:spcPct val="115000"/>
              </a:lnSpc>
              <a:buClr>
                <a:srgbClr val="575757"/>
              </a:buClr>
              <a:buFont typeface="Georgia"/>
              <a:buChar char="●"/>
            </a:pPr>
            <a:r>
              <a:rPr lang="fr-FR" sz="1240" b="1" spc="-1">
                <a:solidFill>
                  <a:srgbClr val="575757"/>
                </a:solidFill>
                <a:latin typeface="Georgia"/>
                <a:ea typeface="Georgia"/>
              </a:rPr>
              <a:t>Vrai  positif (TP) </a:t>
            </a:r>
            <a:r>
              <a:rPr lang="fr-FR" sz="1240" spc="-1">
                <a:solidFill>
                  <a:srgbClr val="575757"/>
                </a:solidFill>
                <a:latin typeface="Georgia"/>
                <a:ea typeface="Georgia"/>
              </a:rPr>
              <a:t>P</a:t>
            </a:r>
            <a:r>
              <a:rPr lang="fr-FR" sz="1333" spc="-1">
                <a:solidFill>
                  <a:srgbClr val="575757"/>
                </a:solidFill>
                <a:latin typeface="Georgia"/>
                <a:ea typeface="Georgia"/>
              </a:rPr>
              <a:t>ersonne intéressée prédite comme intéressée</a:t>
            </a:r>
            <a:endParaRPr lang="fr-FR" sz="1333" spc="-1">
              <a:latin typeface="Arial"/>
            </a:endParaRPr>
          </a:p>
          <a:p>
            <a:pPr>
              <a:lnSpc>
                <a:spcPct val="115000"/>
              </a:lnSpc>
            </a:pPr>
            <a:endParaRPr lang="fr-FR" sz="1333" spc="-1">
              <a:latin typeface="Arial"/>
            </a:endParaRPr>
          </a:p>
          <a:p>
            <a:pPr marL="998855" indent="-383030">
              <a:lnSpc>
                <a:spcPct val="115000"/>
              </a:lnSpc>
              <a:spcBef>
                <a:spcPts val="3999"/>
              </a:spcBef>
              <a:buClr>
                <a:srgbClr val="575757"/>
              </a:buClr>
              <a:buFont typeface="Georgia"/>
              <a:buChar char="●"/>
            </a:pPr>
            <a:r>
              <a:rPr lang="fr-FR" sz="1240" b="1" spc="-1">
                <a:solidFill>
                  <a:srgbClr val="575757"/>
                </a:solidFill>
                <a:latin typeface="Georgia"/>
                <a:ea typeface="Georgia"/>
              </a:rPr>
              <a:t>Faux  positif (FP)</a:t>
            </a:r>
            <a:r>
              <a:rPr lang="fr-FR" sz="1240" spc="-1">
                <a:solidFill>
                  <a:srgbClr val="575757"/>
                </a:solidFill>
                <a:latin typeface="Georgia"/>
                <a:ea typeface="Georgia"/>
              </a:rPr>
              <a:t>: Représente la valeur des prédictions positives incorrectes. Personne prédite comme intéressée alors qu’elle ne l’est pas. </a:t>
            </a:r>
            <a:endParaRPr lang="fr-FR" sz="1240" spc="-1">
              <a:latin typeface="Arial"/>
            </a:endParaRPr>
          </a:p>
          <a:p>
            <a:pPr>
              <a:lnSpc>
                <a:spcPct val="115000"/>
              </a:lnSpc>
              <a:spcBef>
                <a:spcPts val="3999"/>
              </a:spcBef>
              <a:spcAft>
                <a:spcPts val="1599"/>
              </a:spcAft>
            </a:pPr>
            <a:endParaRPr lang="fr-FR" sz="1240" spc="-1">
              <a:latin typeface="Arial"/>
            </a:endParaRPr>
          </a:p>
        </p:txBody>
      </p:sp>
      <p:sp>
        <p:nvSpPr>
          <p:cNvPr id="295" name="TextShape 4"/>
          <p:cNvSpPr txBox="1"/>
          <p:nvPr/>
        </p:nvSpPr>
        <p:spPr>
          <a:xfrm>
            <a:off x="4873440" y="2256000"/>
            <a:ext cx="4104960" cy="3514560"/>
          </a:xfrm>
          <a:prstGeom prst="rect">
            <a:avLst/>
          </a:prstGeom>
          <a:noFill/>
          <a:ln>
            <a:noFill/>
          </a:ln>
        </p:spPr>
        <p:txBody>
          <a:bodyPr tIns="121920" bIns="121920"/>
          <a:lstStyle/>
          <a:p>
            <a:pPr marL="998855" indent="-371031">
              <a:lnSpc>
                <a:spcPct val="115000"/>
              </a:lnSpc>
              <a:buClr>
                <a:srgbClr val="575757"/>
              </a:buClr>
              <a:buFont typeface="Georgia"/>
              <a:buChar char="●"/>
            </a:pPr>
            <a:r>
              <a:rPr lang="fr-FR" sz="1467" b="1" spc="-1" dirty="0">
                <a:solidFill>
                  <a:srgbClr val="575757"/>
                </a:solidFill>
                <a:latin typeface="Georgia"/>
                <a:ea typeface="Georgia"/>
              </a:rPr>
              <a:t>Vrai négatif</a:t>
            </a:r>
            <a:r>
              <a:rPr lang="fr-FR" sz="1467" spc="-1" dirty="0">
                <a:solidFill>
                  <a:srgbClr val="575757"/>
                </a:solidFill>
                <a:latin typeface="Georgia"/>
                <a:ea typeface="Georgia"/>
              </a:rPr>
              <a:t> </a:t>
            </a:r>
            <a:r>
              <a:rPr lang="fr-FR" sz="1467" b="1" spc="-1" dirty="0">
                <a:solidFill>
                  <a:srgbClr val="575757"/>
                </a:solidFill>
                <a:latin typeface="Georgia"/>
                <a:ea typeface="Georgia"/>
              </a:rPr>
              <a:t>(TN)</a:t>
            </a:r>
            <a:r>
              <a:rPr lang="fr-FR" sz="1467" spc="-1" dirty="0">
                <a:solidFill>
                  <a:srgbClr val="575757"/>
                </a:solidFill>
                <a:latin typeface="Georgia"/>
                <a:ea typeface="Georgia"/>
              </a:rPr>
              <a:t>:</a:t>
            </a:r>
            <a:endParaRPr lang="fr-FR" sz="1467" spc="-1" dirty="0">
              <a:solidFill>
                <a:srgbClr val="000000"/>
              </a:solidFill>
              <a:latin typeface="Arial"/>
            </a:endParaRPr>
          </a:p>
          <a:p>
            <a:pPr marL="998855" indent="-371031">
              <a:lnSpc>
                <a:spcPct val="115000"/>
              </a:lnSpc>
              <a:buClr>
                <a:srgbClr val="575757"/>
              </a:buClr>
              <a:buFont typeface="Georgia"/>
              <a:buChar char="●"/>
            </a:pPr>
            <a:r>
              <a:rPr lang="fr-FR" sz="1467" spc="-1" dirty="0">
                <a:solidFill>
                  <a:srgbClr val="575757"/>
                </a:solidFill>
                <a:latin typeface="Georgia"/>
                <a:ea typeface="Georgia"/>
              </a:rPr>
              <a:t>Personne non  intéressée et elle a était  prédit pas  intéressé</a:t>
            </a:r>
            <a:endParaRPr lang="fr-FR" sz="1467" spc="-1" dirty="0">
              <a:solidFill>
                <a:srgbClr val="000000"/>
              </a:solidFill>
              <a:latin typeface="Arial"/>
            </a:endParaRPr>
          </a:p>
          <a:p>
            <a:pPr marL="998855" indent="-369591">
              <a:lnSpc>
                <a:spcPct val="115000"/>
              </a:lnSpc>
              <a:spcBef>
                <a:spcPts val="3999"/>
              </a:spcBef>
              <a:buClr>
                <a:srgbClr val="575757"/>
              </a:buClr>
              <a:buFont typeface="Georgia"/>
              <a:buChar char="●"/>
            </a:pPr>
            <a:r>
              <a:rPr lang="fr-FR" sz="1467" b="1" spc="-1" dirty="0">
                <a:solidFill>
                  <a:srgbClr val="575757"/>
                </a:solidFill>
                <a:latin typeface="Georgia"/>
                <a:ea typeface="Georgia"/>
              </a:rPr>
              <a:t>Faux négatif</a:t>
            </a:r>
            <a:r>
              <a:rPr lang="fr-FR" sz="1467" spc="-1" dirty="0">
                <a:solidFill>
                  <a:srgbClr val="575757"/>
                </a:solidFill>
                <a:latin typeface="Georgia"/>
                <a:ea typeface="Georgia"/>
              </a:rPr>
              <a:t> </a:t>
            </a:r>
            <a:r>
              <a:rPr lang="fr-FR" sz="1467" b="1" spc="-1" dirty="0">
                <a:solidFill>
                  <a:srgbClr val="575757"/>
                </a:solidFill>
                <a:latin typeface="Georgia"/>
                <a:ea typeface="Georgia"/>
              </a:rPr>
              <a:t>(FN)</a:t>
            </a:r>
            <a:r>
              <a:rPr lang="fr-FR" sz="1467" spc="-1" dirty="0">
                <a:solidFill>
                  <a:srgbClr val="575757"/>
                </a:solidFill>
                <a:latin typeface="Georgia"/>
                <a:ea typeface="Georgia"/>
              </a:rPr>
              <a:t>: Personne non  intéressée et prédite comme non intéressée</a:t>
            </a:r>
            <a:endParaRPr lang="fr-FR" sz="1467" spc="-1" dirty="0">
              <a:solidFill>
                <a:srgbClr val="000000"/>
              </a:solidFill>
              <a:latin typeface="Arial"/>
            </a:endParaRPr>
          </a:p>
          <a:p>
            <a:pPr>
              <a:lnSpc>
                <a:spcPct val="115000"/>
              </a:lnSpc>
              <a:spcBef>
                <a:spcPts val="3999"/>
              </a:spcBef>
              <a:spcAft>
                <a:spcPts val="1599"/>
              </a:spcAft>
            </a:pPr>
            <a:endParaRPr lang="fr-FR" sz="1467"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8F49F-FCBD-6DA1-3E92-5E8CC1FFC304}"/>
              </a:ext>
            </a:extLst>
          </p:cNvPr>
          <p:cNvSpPr>
            <a:spLocks noGrp="1"/>
          </p:cNvSpPr>
          <p:nvPr>
            <p:ph type="title"/>
          </p:nvPr>
        </p:nvSpPr>
        <p:spPr>
          <a:xfrm>
            <a:off x="3533520" y="303840"/>
            <a:ext cx="10007040" cy="1272480"/>
          </a:xfrm>
        </p:spPr>
        <p:txBody>
          <a:bodyPr/>
          <a:lstStyle/>
          <a:p>
            <a:r>
              <a:rPr lang="fr-FR" dirty="0">
                <a:solidFill>
                  <a:schemeClr val="tx1"/>
                </a:solidFill>
              </a:rPr>
              <a:t>Métrique  régression</a:t>
            </a:r>
          </a:p>
        </p:txBody>
      </p:sp>
      <p:sp>
        <p:nvSpPr>
          <p:cNvPr id="3" name="Espace réservé du texte 2">
            <a:extLst>
              <a:ext uri="{FF2B5EF4-FFF2-40B4-BE49-F238E27FC236}">
                <a16:creationId xmlns:a16="http://schemas.microsoft.com/office/drawing/2014/main" id="{55108FE7-120D-FDCC-633F-8F86FBCDA6B0}"/>
              </a:ext>
            </a:extLst>
          </p:cNvPr>
          <p:cNvSpPr>
            <a:spLocks noGrp="1"/>
          </p:cNvSpPr>
          <p:nvPr>
            <p:ph type="body"/>
          </p:nvPr>
        </p:nvSpPr>
        <p:spPr>
          <a:xfrm>
            <a:off x="45545" y="1258200"/>
            <a:ext cx="5549738" cy="4341600"/>
          </a:xfrm>
        </p:spPr>
        <p:txBody>
          <a:bodyPr>
            <a:normAutofit fontScale="70000" lnSpcReduction="20000"/>
          </a:bodyPr>
          <a:lstStyle/>
          <a:p>
            <a:endParaRPr lang="fr-FR" b="1" i="0" dirty="0">
              <a:solidFill>
                <a:srgbClr val="2E2E2D"/>
              </a:solidFill>
              <a:effectLst/>
              <a:latin typeface="Merriweather" panose="020B0604020202020204" pitchFamily="2" charset="0"/>
            </a:endParaRPr>
          </a:p>
          <a:p>
            <a:endParaRPr lang="fr-FR" b="1" dirty="0">
              <a:solidFill>
                <a:srgbClr val="2E2E2D"/>
              </a:solidFill>
              <a:latin typeface="Merriweather" panose="020B0604020202020204" pitchFamily="2" charset="0"/>
            </a:endParaRPr>
          </a:p>
          <a:p>
            <a:endParaRPr lang="fr-FR" b="1" i="0" dirty="0">
              <a:solidFill>
                <a:srgbClr val="2E2E2D"/>
              </a:solidFill>
              <a:effectLst/>
              <a:latin typeface="Merriweather" panose="020B0604020202020204" pitchFamily="2" charset="0"/>
            </a:endParaRPr>
          </a:p>
          <a:p>
            <a:endParaRPr lang="fr-FR" b="1" i="0" dirty="0">
              <a:solidFill>
                <a:srgbClr val="2E2E2D"/>
              </a:solidFill>
              <a:effectLst/>
              <a:latin typeface="Merriweather" panose="020B0604020202020204" pitchFamily="2" charset="0"/>
            </a:endParaRPr>
          </a:p>
          <a:p>
            <a:endParaRPr lang="fr-FR" b="1" dirty="0">
              <a:solidFill>
                <a:srgbClr val="2E2E2D"/>
              </a:solidFill>
              <a:latin typeface="Merriweather" panose="020B0604020202020204" pitchFamily="2" charset="0"/>
            </a:endParaRPr>
          </a:p>
          <a:p>
            <a:r>
              <a:rPr lang="fr-FR" b="1" i="0" dirty="0">
                <a:solidFill>
                  <a:srgbClr val="2E2E2D"/>
                </a:solidFill>
                <a:effectLst/>
                <a:latin typeface="Merriweather" panose="020B0604020202020204" pitchFamily="2" charset="0"/>
              </a:rPr>
              <a:t>Root </a:t>
            </a:r>
            <a:r>
              <a:rPr lang="fr-FR" b="1" i="0" dirty="0" err="1">
                <a:solidFill>
                  <a:srgbClr val="2E2E2D"/>
                </a:solidFill>
                <a:effectLst/>
                <a:latin typeface="Merriweather" panose="020B0604020202020204" pitchFamily="2" charset="0"/>
              </a:rPr>
              <a:t>Mean</a:t>
            </a:r>
            <a:r>
              <a:rPr lang="fr-FR" b="1" i="0" dirty="0">
                <a:solidFill>
                  <a:srgbClr val="2E2E2D"/>
                </a:solidFill>
                <a:effectLst/>
                <a:latin typeface="Merriweather" panose="020B0604020202020204" pitchFamily="2" charset="0"/>
              </a:rPr>
              <a:t> </a:t>
            </a:r>
            <a:r>
              <a:rPr lang="fr-FR" b="1" i="0" dirty="0" err="1">
                <a:solidFill>
                  <a:srgbClr val="2E2E2D"/>
                </a:solidFill>
                <a:effectLst/>
                <a:latin typeface="Merriweather" panose="020B0604020202020204" pitchFamily="2" charset="0"/>
              </a:rPr>
              <a:t>Sq</a:t>
            </a:r>
            <a:r>
              <a:rPr lang="fr-FR" dirty="0" err="1">
                <a:solidFill>
                  <a:srgbClr val="2E2E2D"/>
                </a:solidFill>
                <a:latin typeface="Roboto" panose="02000000000000000000" pitchFamily="2" charset="0"/>
              </a:rPr>
              <a:t>Root</a:t>
            </a:r>
            <a:r>
              <a:rPr lang="fr-FR" dirty="0">
                <a:solidFill>
                  <a:srgbClr val="2E2E2D"/>
                </a:solidFill>
                <a:latin typeface="Roboto" panose="02000000000000000000" pitchFamily="2" charset="0"/>
              </a:rPr>
              <a:t> </a:t>
            </a:r>
            <a:r>
              <a:rPr lang="fr-FR" dirty="0" err="1">
                <a:solidFill>
                  <a:srgbClr val="2E2E2D"/>
                </a:solidFill>
                <a:latin typeface="Roboto" panose="02000000000000000000" pitchFamily="2" charset="0"/>
              </a:rPr>
              <a:t>Mean</a:t>
            </a:r>
            <a:r>
              <a:rPr lang="fr-FR" dirty="0">
                <a:solidFill>
                  <a:srgbClr val="2E2E2D"/>
                </a:solidFill>
                <a:latin typeface="Roboto" panose="02000000000000000000" pitchFamily="2" charset="0"/>
              </a:rPr>
              <a:t> </a:t>
            </a:r>
            <a:r>
              <a:rPr lang="fr-FR" dirty="0" err="1">
                <a:solidFill>
                  <a:srgbClr val="2E2E2D"/>
                </a:solidFill>
                <a:latin typeface="Roboto" panose="02000000000000000000" pitchFamily="2" charset="0"/>
              </a:rPr>
              <a:t>Squared</a:t>
            </a:r>
            <a:r>
              <a:rPr lang="fr-FR" dirty="0">
                <a:solidFill>
                  <a:srgbClr val="2E2E2D"/>
                </a:solidFill>
                <a:latin typeface="Roboto" panose="02000000000000000000" pitchFamily="2" charset="0"/>
              </a:rPr>
              <a:t> </a:t>
            </a:r>
            <a:r>
              <a:rPr lang="fr-FR" dirty="0" err="1">
                <a:solidFill>
                  <a:srgbClr val="2E2E2D"/>
                </a:solidFill>
                <a:latin typeface="Roboto" panose="02000000000000000000" pitchFamily="2" charset="0"/>
              </a:rPr>
              <a:t>Error</a:t>
            </a:r>
            <a:r>
              <a:rPr lang="fr-FR" dirty="0">
                <a:solidFill>
                  <a:srgbClr val="2E2E2D"/>
                </a:solidFill>
                <a:latin typeface="Roboto" panose="02000000000000000000" pitchFamily="2" charset="0"/>
              </a:rPr>
              <a:t> (RMSE)</a:t>
            </a:r>
            <a:r>
              <a:rPr lang="fr-FR" b="1" i="0" dirty="0" err="1">
                <a:solidFill>
                  <a:srgbClr val="2E2E2D"/>
                </a:solidFill>
                <a:effectLst/>
                <a:latin typeface="Merriweather" panose="020B0604020202020204" pitchFamily="2" charset="0"/>
              </a:rPr>
              <a:t>uared</a:t>
            </a:r>
            <a:r>
              <a:rPr lang="fr-FR" b="1" i="0" dirty="0">
                <a:solidFill>
                  <a:srgbClr val="2E2E2D"/>
                </a:solidFill>
                <a:effectLst/>
                <a:latin typeface="Merriweather" panose="020B0604020202020204" pitchFamily="2" charset="0"/>
              </a:rPr>
              <a:t> </a:t>
            </a:r>
            <a:r>
              <a:rPr lang="fr-FR" b="1" i="0" dirty="0" err="1">
                <a:solidFill>
                  <a:srgbClr val="2E2E2D"/>
                </a:solidFill>
                <a:effectLst/>
                <a:latin typeface="Merriweather" panose="020B0604020202020204" pitchFamily="2" charset="0"/>
              </a:rPr>
              <a:t>Error</a:t>
            </a:r>
            <a:endParaRPr lang="fr-FR" b="1" i="0" dirty="0">
              <a:solidFill>
                <a:srgbClr val="2E2E2D"/>
              </a:solidFill>
              <a:effectLst/>
              <a:latin typeface="Merriweather" panose="020B0604020202020204" pitchFamily="2" charset="0"/>
            </a:endParaRPr>
          </a:p>
          <a:p>
            <a:pPr marL="0" indent="0">
              <a:buNone/>
            </a:pPr>
            <a:r>
              <a:rPr lang="fr-FR" b="0" i="0" dirty="0">
                <a:solidFill>
                  <a:srgbClr val="2E2E2D"/>
                </a:solidFill>
                <a:effectLst/>
                <a:latin typeface="Roboto" panose="02000000000000000000" pitchFamily="2" charset="0"/>
              </a:rPr>
              <a:t>La et la </a:t>
            </a:r>
            <a:r>
              <a:rPr lang="fr-FR" b="0" i="0" dirty="0" err="1">
                <a:solidFill>
                  <a:srgbClr val="2E2E2D"/>
                </a:solidFill>
                <a:effectLst/>
                <a:latin typeface="Roboto" panose="02000000000000000000" pitchFamily="2" charset="0"/>
              </a:rPr>
              <a:t>Mean</a:t>
            </a:r>
            <a:r>
              <a:rPr lang="fr-FR" b="0" i="0" dirty="0">
                <a:solidFill>
                  <a:srgbClr val="2E2E2D"/>
                </a:solidFill>
                <a:effectLst/>
                <a:latin typeface="Roboto" panose="02000000000000000000" pitchFamily="2" charset="0"/>
              </a:rPr>
              <a:t> </a:t>
            </a:r>
            <a:r>
              <a:rPr lang="fr-FR" b="0" i="0" dirty="0" err="1">
                <a:solidFill>
                  <a:srgbClr val="2E2E2D"/>
                </a:solidFill>
                <a:effectLst/>
                <a:latin typeface="Roboto" panose="02000000000000000000" pitchFamily="2" charset="0"/>
              </a:rPr>
              <a:t>Squared</a:t>
            </a:r>
            <a:r>
              <a:rPr lang="fr-FR" b="0" i="0" dirty="0">
                <a:solidFill>
                  <a:srgbClr val="2E2E2D"/>
                </a:solidFill>
                <a:effectLst/>
                <a:latin typeface="Roboto" panose="02000000000000000000" pitchFamily="2" charset="0"/>
              </a:rPr>
              <a:t> </a:t>
            </a:r>
            <a:r>
              <a:rPr lang="fr-FR" b="0" i="0" dirty="0" err="1">
                <a:solidFill>
                  <a:srgbClr val="2E2E2D"/>
                </a:solidFill>
                <a:effectLst/>
                <a:latin typeface="Roboto" panose="02000000000000000000" pitchFamily="2" charset="0"/>
              </a:rPr>
              <a:t>Error</a:t>
            </a:r>
            <a:r>
              <a:rPr lang="fr-FR" b="0" i="0" dirty="0">
                <a:solidFill>
                  <a:srgbClr val="2E2E2D"/>
                </a:solidFill>
                <a:effectLst/>
                <a:latin typeface="Roboto" panose="02000000000000000000" pitchFamily="2" charset="0"/>
              </a:rPr>
              <a:t> (MSE) sont les métriques de régression les plus courantes. </a:t>
            </a:r>
          </a:p>
          <a:p>
            <a:pPr marL="0" indent="0">
              <a:buNone/>
            </a:pPr>
            <a:r>
              <a:rPr lang="fr-FR" b="0" i="0" dirty="0">
                <a:solidFill>
                  <a:srgbClr val="2E2E2D"/>
                </a:solidFill>
                <a:effectLst/>
                <a:latin typeface="Roboto" panose="02000000000000000000" pitchFamily="2" charset="0"/>
              </a:rPr>
              <a:t>Du fait de leurs propriétés de régularité, ce sont les métriques historiques pour optimiser les modèles de régression comme la régression linéaire.</a:t>
            </a:r>
            <a:endParaRPr lang="fr-FR" b="1" dirty="0">
              <a:solidFill>
                <a:srgbClr val="2E2E2D"/>
              </a:solidFill>
              <a:latin typeface="Merriweather" panose="020B0604020202020204" pitchFamily="2" charset="0"/>
            </a:endParaRPr>
          </a:p>
          <a:p>
            <a:endParaRPr lang="fr-FR" b="1" i="0" dirty="0">
              <a:solidFill>
                <a:srgbClr val="2E2E2D"/>
              </a:solidFill>
              <a:effectLst/>
              <a:latin typeface="Merriweather" panose="020B0604020202020204" pitchFamily="2" charset="0"/>
            </a:endParaRPr>
          </a:p>
          <a:p>
            <a:endParaRPr lang="fr-FR" b="1" dirty="0">
              <a:solidFill>
                <a:srgbClr val="2E2E2D"/>
              </a:solidFill>
              <a:latin typeface="Merriweather" panose="020B0604020202020204" pitchFamily="2" charset="0"/>
            </a:endParaRPr>
          </a:p>
          <a:p>
            <a:endParaRPr lang="fr-FR" b="1" i="0" dirty="0">
              <a:solidFill>
                <a:srgbClr val="2E2E2D"/>
              </a:solidFill>
              <a:effectLst/>
              <a:latin typeface="Merriweather" panose="020B0604020202020204" pitchFamily="2" charset="0"/>
            </a:endParaRPr>
          </a:p>
          <a:p>
            <a:endParaRPr lang="fr-FR" b="1" dirty="0">
              <a:solidFill>
                <a:srgbClr val="2E2E2D"/>
              </a:solidFill>
              <a:latin typeface="Merriweather" panose="020B0604020202020204" pitchFamily="2" charset="0"/>
            </a:endParaRPr>
          </a:p>
          <a:p>
            <a:endParaRPr lang="fr-FR" b="1" i="0" dirty="0">
              <a:solidFill>
                <a:srgbClr val="2E2E2D"/>
              </a:solidFill>
              <a:effectLst/>
              <a:latin typeface="Merriweather" panose="020B0604020202020204" pitchFamily="2" charset="0"/>
            </a:endParaRPr>
          </a:p>
          <a:p>
            <a:endParaRPr lang="fr-FR" b="1" dirty="0">
              <a:solidFill>
                <a:srgbClr val="2E2E2D"/>
              </a:solidFill>
              <a:latin typeface="Merriweather" panose="020B0604020202020204" pitchFamily="2" charset="0"/>
            </a:endParaRPr>
          </a:p>
          <a:p>
            <a:pPr marL="0" indent="0">
              <a:buNone/>
            </a:pPr>
            <a:endParaRPr lang="fr-FR" b="1" i="0" dirty="0">
              <a:solidFill>
                <a:srgbClr val="2E2E2D"/>
              </a:solidFill>
              <a:effectLst/>
              <a:latin typeface="Merriweather" panose="020B0604020202020204" pitchFamily="2" charset="0"/>
            </a:endParaRPr>
          </a:p>
          <a:p>
            <a:endParaRPr lang="fr-FR" dirty="0"/>
          </a:p>
        </p:txBody>
      </p:sp>
      <p:sp>
        <p:nvSpPr>
          <p:cNvPr id="4" name="Espace réservé du texte 3">
            <a:extLst>
              <a:ext uri="{FF2B5EF4-FFF2-40B4-BE49-F238E27FC236}">
                <a16:creationId xmlns:a16="http://schemas.microsoft.com/office/drawing/2014/main" id="{B9A51A3D-898E-8551-3C3D-597AB4F9DCFA}"/>
              </a:ext>
            </a:extLst>
          </p:cNvPr>
          <p:cNvSpPr>
            <a:spLocks noGrp="1"/>
          </p:cNvSpPr>
          <p:nvPr>
            <p:ph type="body"/>
          </p:nvPr>
        </p:nvSpPr>
        <p:spPr>
          <a:xfrm>
            <a:off x="6519338" y="940080"/>
            <a:ext cx="5127840" cy="4341600"/>
          </a:xfrm>
        </p:spPr>
        <p:txBody>
          <a:bodyPr/>
          <a:lstStyle/>
          <a:p>
            <a:pPr algn="l"/>
            <a:r>
              <a:rPr lang="fr-FR" b="1" i="0" dirty="0" err="1">
                <a:solidFill>
                  <a:srgbClr val="2E2E2D"/>
                </a:solidFill>
                <a:effectLst/>
                <a:latin typeface="Merriweather" panose="00000500000000000000" pitchFamily="2" charset="0"/>
              </a:rPr>
              <a:t>Mean</a:t>
            </a:r>
            <a:r>
              <a:rPr lang="fr-FR" b="1" i="0" dirty="0">
                <a:solidFill>
                  <a:srgbClr val="2E2E2D"/>
                </a:solidFill>
                <a:effectLst/>
                <a:latin typeface="Merriweather" panose="00000500000000000000" pitchFamily="2" charset="0"/>
              </a:rPr>
              <a:t> </a:t>
            </a:r>
            <a:r>
              <a:rPr lang="fr-FR" b="1" i="0" dirty="0" err="1">
                <a:solidFill>
                  <a:srgbClr val="2E2E2D"/>
                </a:solidFill>
                <a:effectLst/>
                <a:latin typeface="Merriweather" panose="00000500000000000000" pitchFamily="2" charset="0"/>
              </a:rPr>
              <a:t>Absolute</a:t>
            </a:r>
            <a:r>
              <a:rPr lang="fr-FR" b="1" i="0" dirty="0">
                <a:solidFill>
                  <a:srgbClr val="2E2E2D"/>
                </a:solidFill>
                <a:effectLst/>
                <a:latin typeface="Merriweather" panose="00000500000000000000" pitchFamily="2" charset="0"/>
              </a:rPr>
              <a:t> </a:t>
            </a:r>
            <a:r>
              <a:rPr lang="fr-FR" b="1" i="0" dirty="0" err="1">
                <a:solidFill>
                  <a:srgbClr val="2E2E2D"/>
                </a:solidFill>
                <a:effectLst/>
                <a:latin typeface="Merriweather" panose="00000500000000000000" pitchFamily="2" charset="0"/>
              </a:rPr>
              <a:t>Error</a:t>
            </a:r>
            <a:r>
              <a:rPr lang="fr-FR" b="1" i="0" dirty="0">
                <a:solidFill>
                  <a:srgbClr val="2E2E2D"/>
                </a:solidFill>
                <a:effectLst/>
                <a:latin typeface="Merriweather" panose="00000500000000000000" pitchFamily="2" charset="0"/>
              </a:rPr>
              <a:t> (MAE)</a:t>
            </a:r>
          </a:p>
          <a:p>
            <a:pPr algn="l"/>
            <a:r>
              <a:rPr lang="fr-FR" b="0" i="0" dirty="0">
                <a:solidFill>
                  <a:srgbClr val="2E2E2D"/>
                </a:solidFill>
                <a:effectLst/>
                <a:latin typeface="Roboto" panose="02000000000000000000" pitchFamily="2" charset="0"/>
              </a:rPr>
              <a:t>La MAE est la métrique de régression la plus interprétable, ce qui en fait une métrique populaire malgré son manque de régularité.</a:t>
            </a:r>
          </a:p>
          <a:p>
            <a:pPr algn="l"/>
            <a:endParaRPr lang="fr-FR" dirty="0">
              <a:solidFill>
                <a:srgbClr val="2E2E2D"/>
              </a:solidFill>
              <a:latin typeface="Roboto" panose="02000000000000000000" pitchFamily="2" charset="0"/>
            </a:endParaRPr>
          </a:p>
          <a:p>
            <a:pPr algn="l"/>
            <a:endParaRPr lang="fr-FR" b="0" i="0" dirty="0">
              <a:solidFill>
                <a:srgbClr val="2E2E2D"/>
              </a:solidFill>
              <a:effectLst/>
              <a:latin typeface="Roboto" panose="02000000000000000000" pitchFamily="2" charset="0"/>
            </a:endParaRPr>
          </a:p>
          <a:p>
            <a:pPr algn="l"/>
            <a:endParaRPr lang="fr-FR" b="0" i="0" dirty="0">
              <a:solidFill>
                <a:srgbClr val="2E2E2D"/>
              </a:solidFill>
              <a:effectLst/>
              <a:latin typeface="Roboto" panose="02000000000000000000" pitchFamily="2" charset="0"/>
            </a:endParaRPr>
          </a:p>
          <a:p>
            <a:endParaRPr lang="fr-FR" dirty="0"/>
          </a:p>
        </p:txBody>
      </p:sp>
      <p:pic>
        <p:nvPicPr>
          <p:cNvPr id="23554" name="Picture 2" descr="Résultat d’images pour (RMSE)">
            <a:extLst>
              <a:ext uri="{FF2B5EF4-FFF2-40B4-BE49-F238E27FC236}">
                <a16:creationId xmlns:a16="http://schemas.microsoft.com/office/drawing/2014/main" id="{84283430-96D3-2866-FE3F-F7BB15068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747" y="4019474"/>
            <a:ext cx="294322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Résultat d’images pour Mean Absolute Error (MAE)">
            <a:extLst>
              <a:ext uri="{FF2B5EF4-FFF2-40B4-BE49-F238E27FC236}">
                <a16:creationId xmlns:a16="http://schemas.microsoft.com/office/drawing/2014/main" id="{E0CE8A69-686D-C6BF-D308-5D0975FC3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47120"/>
            <a:ext cx="4887476" cy="127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05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57A8640-92A1-BCF4-0812-C32C0C32F518}"/>
              </a:ext>
            </a:extLst>
          </p:cNvPr>
          <p:cNvSpPr>
            <a:spLocks noGrp="1"/>
          </p:cNvSpPr>
          <p:nvPr>
            <p:ph type="ctrTitle"/>
          </p:nvPr>
        </p:nvSpPr>
        <p:spPr/>
        <p:txBody>
          <a:bodyPr/>
          <a:lstStyle/>
          <a:p>
            <a:r>
              <a:rPr lang="fr-FR" dirty="0">
                <a:solidFill>
                  <a:schemeClr val="tx1"/>
                </a:solidFill>
              </a:rPr>
              <a:t>Modèle </a:t>
            </a:r>
            <a:br>
              <a:rPr lang="fr-FR" dirty="0">
                <a:solidFill>
                  <a:schemeClr val="tx1"/>
                </a:solidFill>
              </a:rPr>
            </a:br>
            <a:r>
              <a:rPr lang="fr-FR" dirty="0">
                <a:solidFill>
                  <a:schemeClr val="tx1"/>
                </a:solidFill>
              </a:rPr>
              <a:t>Régression  </a:t>
            </a:r>
          </a:p>
        </p:txBody>
      </p:sp>
      <p:sp>
        <p:nvSpPr>
          <p:cNvPr id="5" name="Sous-titre 4">
            <a:extLst>
              <a:ext uri="{FF2B5EF4-FFF2-40B4-BE49-F238E27FC236}">
                <a16:creationId xmlns:a16="http://schemas.microsoft.com/office/drawing/2014/main" id="{B583741F-838D-BE3C-486C-7DBB485C093F}"/>
              </a:ext>
            </a:extLst>
          </p:cNvPr>
          <p:cNvSpPr>
            <a:spLocks noGrp="1"/>
          </p:cNvSpPr>
          <p:nvPr>
            <p:ph type="subTitle" idx="1"/>
          </p:nvPr>
        </p:nvSpPr>
        <p:spPr/>
        <p:txBody>
          <a:bodyPr/>
          <a:lstStyle/>
          <a:p>
            <a:endParaRPr lang="fr-FR" dirty="0"/>
          </a:p>
        </p:txBody>
      </p:sp>
      <p:pic>
        <p:nvPicPr>
          <p:cNvPr id="10242" name="Picture 2" descr="Résultat d’images pour regression  ">
            <a:extLst>
              <a:ext uri="{FF2B5EF4-FFF2-40B4-BE49-F238E27FC236}">
                <a16:creationId xmlns:a16="http://schemas.microsoft.com/office/drawing/2014/main" id="{40ED9D48-6001-EA69-76D6-A9CBF080E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841" y="1422064"/>
            <a:ext cx="3767138" cy="370538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Résultat d’images pour regression  ">
            <a:extLst>
              <a:ext uri="{FF2B5EF4-FFF2-40B4-BE49-F238E27FC236}">
                <a16:creationId xmlns:a16="http://schemas.microsoft.com/office/drawing/2014/main" id="{48D0685B-4267-8EBE-48C2-2E273818C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136" y="882502"/>
            <a:ext cx="2480788" cy="190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95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FE69137-DAF1-DECF-9774-5065DD7A5A80}"/>
              </a:ext>
            </a:extLst>
          </p:cNvPr>
          <p:cNvSpPr>
            <a:spLocks noGrp="1"/>
          </p:cNvSpPr>
          <p:nvPr>
            <p:ph type="title"/>
          </p:nvPr>
        </p:nvSpPr>
        <p:spPr/>
        <p:txBody>
          <a:bodyPr/>
          <a:lstStyle/>
          <a:p>
            <a:endParaRPr lang="fr-FR" dirty="0"/>
          </a:p>
        </p:txBody>
      </p:sp>
      <p:sp>
        <p:nvSpPr>
          <p:cNvPr id="5" name="Espace réservé du contenu 4">
            <a:extLst>
              <a:ext uri="{FF2B5EF4-FFF2-40B4-BE49-F238E27FC236}">
                <a16:creationId xmlns:a16="http://schemas.microsoft.com/office/drawing/2014/main" id="{2DD3340B-90E2-835C-29BB-F844EDF60058}"/>
              </a:ext>
            </a:extLst>
          </p:cNvPr>
          <p:cNvSpPr>
            <a:spLocks noGrp="1"/>
          </p:cNvSpPr>
          <p:nvPr>
            <p:ph idx="1"/>
          </p:nvPr>
        </p:nvSpPr>
        <p:spPr>
          <a:xfrm>
            <a:off x="3779384" y="3302145"/>
            <a:ext cx="6663393" cy="3246129"/>
          </a:xfrm>
        </p:spPr>
        <p:txBody>
          <a:bodyPr>
            <a:normAutofit lnSpcReduction="10000"/>
          </a:bodyPr>
          <a:lstStyle/>
          <a:p>
            <a:pPr algn="ctr"/>
            <a:r>
              <a:rPr lang="fr-FR" sz="3200" dirty="0"/>
              <a:t>Sommaire </a:t>
            </a:r>
          </a:p>
          <a:p>
            <a:endParaRPr lang="fr-FR" dirty="0"/>
          </a:p>
          <a:p>
            <a:r>
              <a:rPr lang="fr-FR" sz="3200" dirty="0"/>
              <a:t>Modèle  régression</a:t>
            </a:r>
          </a:p>
          <a:p>
            <a:r>
              <a:rPr lang="fr-FR" sz="3200" dirty="0"/>
              <a:t>Modèle  classification  </a:t>
            </a:r>
          </a:p>
          <a:p>
            <a:r>
              <a:rPr lang="fr-FR" sz="3200" dirty="0"/>
              <a:t> Modèle mon supervisé</a:t>
            </a:r>
          </a:p>
          <a:p>
            <a:r>
              <a:rPr lang="fr-FR" sz="3200" dirty="0"/>
              <a:t>Modèle des times séries  </a:t>
            </a:r>
          </a:p>
          <a:p>
            <a:endParaRPr lang="fr-FR" sz="3200" dirty="0"/>
          </a:p>
          <a:p>
            <a:pPr marL="0" indent="0">
              <a:buNone/>
            </a:pPr>
            <a:endParaRPr lang="fr-FR" sz="3200" dirty="0"/>
          </a:p>
          <a:p>
            <a:endParaRPr lang="fr-FR" sz="3200"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algn="ctr"/>
            <a:endParaRPr lang="fr-FR" dirty="0"/>
          </a:p>
        </p:txBody>
      </p:sp>
      <p:pic>
        <p:nvPicPr>
          <p:cNvPr id="8194" name="Picture 2" descr="Afficher l’image source">
            <a:extLst>
              <a:ext uri="{FF2B5EF4-FFF2-40B4-BE49-F238E27FC236}">
                <a16:creationId xmlns:a16="http://schemas.microsoft.com/office/drawing/2014/main" id="{A46920B8-215A-9AC1-D4D1-66804F665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5173" y="3880883"/>
            <a:ext cx="3728485" cy="279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764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3E943E-1B2E-952E-19A8-3281B41787AB}"/>
              </a:ext>
            </a:extLst>
          </p:cNvPr>
          <p:cNvSpPr>
            <a:spLocks noGrp="1"/>
          </p:cNvSpPr>
          <p:nvPr>
            <p:ph type="title"/>
          </p:nvPr>
        </p:nvSpPr>
        <p:spPr/>
        <p:txBody>
          <a:bodyPr/>
          <a:lstStyle/>
          <a:p>
            <a:r>
              <a:rPr lang="fr-FR" dirty="0">
                <a:solidFill>
                  <a:schemeClr val="tx1"/>
                </a:solidFill>
              </a:rPr>
              <a:t>Modèle </a:t>
            </a:r>
            <a:br>
              <a:rPr lang="fr-FR" dirty="0">
                <a:solidFill>
                  <a:schemeClr val="tx1"/>
                </a:solidFill>
              </a:rPr>
            </a:br>
            <a:r>
              <a:rPr lang="fr-FR" dirty="0">
                <a:solidFill>
                  <a:schemeClr val="tx1"/>
                </a:solidFill>
              </a:rPr>
              <a:t>Régression </a:t>
            </a:r>
            <a:endParaRPr lang="fr-FR" dirty="0"/>
          </a:p>
        </p:txBody>
      </p:sp>
      <p:sp>
        <p:nvSpPr>
          <p:cNvPr id="3" name="ZoneTexte 2">
            <a:extLst>
              <a:ext uri="{FF2B5EF4-FFF2-40B4-BE49-F238E27FC236}">
                <a16:creationId xmlns:a16="http://schemas.microsoft.com/office/drawing/2014/main" id="{D0BB7461-C52E-3F13-11B6-52A20C9FD86D}"/>
              </a:ext>
            </a:extLst>
          </p:cNvPr>
          <p:cNvSpPr txBox="1"/>
          <p:nvPr/>
        </p:nvSpPr>
        <p:spPr>
          <a:xfrm>
            <a:off x="1185307" y="2726461"/>
            <a:ext cx="9258945" cy="3924856"/>
          </a:xfrm>
          <a:prstGeom prst="rect">
            <a:avLst/>
          </a:prstGeom>
          <a:noFill/>
        </p:spPr>
        <p:txBody>
          <a:bodyPr wrap="square" rtlCol="0">
            <a:spAutoFit/>
          </a:bodyPr>
          <a:lstStyle/>
          <a:p>
            <a:endParaRPr lang="fr-FR" dirty="0"/>
          </a:p>
        </p:txBody>
      </p:sp>
      <p:sp>
        <p:nvSpPr>
          <p:cNvPr id="4" name="ZoneTexte 3">
            <a:extLst>
              <a:ext uri="{FF2B5EF4-FFF2-40B4-BE49-F238E27FC236}">
                <a16:creationId xmlns:a16="http://schemas.microsoft.com/office/drawing/2014/main" id="{644722C4-4D58-2422-880B-3B1F5EE2D197}"/>
              </a:ext>
            </a:extLst>
          </p:cNvPr>
          <p:cNvSpPr txBox="1"/>
          <p:nvPr/>
        </p:nvSpPr>
        <p:spPr>
          <a:xfrm>
            <a:off x="3615070" y="308344"/>
            <a:ext cx="6400800" cy="646331"/>
          </a:xfrm>
          <a:prstGeom prst="rect">
            <a:avLst/>
          </a:prstGeom>
          <a:noFill/>
        </p:spPr>
        <p:txBody>
          <a:bodyPr wrap="square" rtlCol="0">
            <a:spAutoFit/>
          </a:bodyPr>
          <a:lstStyle/>
          <a:p>
            <a:r>
              <a:rPr lang="fr-FR" sz="3600" spc="-60" dirty="0">
                <a:latin typeface="+mj-lt"/>
                <a:ea typeface="+mj-ea"/>
                <a:cs typeface="+mj-cs"/>
              </a:rPr>
              <a:t>Modèle régression linéaire </a:t>
            </a:r>
          </a:p>
        </p:txBody>
      </p:sp>
      <p:pic>
        <p:nvPicPr>
          <p:cNvPr id="12290" name="Picture 2">
            <a:extLst>
              <a:ext uri="{FF2B5EF4-FFF2-40B4-BE49-F238E27FC236}">
                <a16:creationId xmlns:a16="http://schemas.microsoft.com/office/drawing/2014/main" id="{DD350841-CFA7-85F0-66D7-F8EF0A8FD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615" y="1369233"/>
            <a:ext cx="3399571" cy="41103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87F28589-E09C-DD76-DF17-BD34740A953E}"/>
              </a:ext>
            </a:extLst>
          </p:cNvPr>
          <p:cNvSpPr txBox="1"/>
          <p:nvPr/>
        </p:nvSpPr>
        <p:spPr>
          <a:xfrm>
            <a:off x="7086600" y="1497712"/>
            <a:ext cx="4458841" cy="369332"/>
          </a:xfrm>
          <a:prstGeom prst="rect">
            <a:avLst/>
          </a:prstGeom>
          <a:noFill/>
        </p:spPr>
        <p:txBody>
          <a:bodyPr wrap="square" rtlCol="0">
            <a:spAutoFit/>
          </a:bodyPr>
          <a:lstStyle/>
          <a:p>
            <a:r>
              <a:rPr lang="fr-FR" dirty="0"/>
              <a:t>Le modèle  régression  linéaire </a:t>
            </a:r>
          </a:p>
        </p:txBody>
      </p:sp>
      <p:pic>
        <p:nvPicPr>
          <p:cNvPr id="12292" name="Picture 4" descr="Afficher l’image source">
            <a:extLst>
              <a:ext uri="{FF2B5EF4-FFF2-40B4-BE49-F238E27FC236}">
                <a16:creationId xmlns:a16="http://schemas.microsoft.com/office/drawing/2014/main" id="{57CF7B59-F389-65A8-6066-3AD5233B8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8321" y="2090344"/>
            <a:ext cx="4751230" cy="290061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B6A5257C-6DF8-494A-2FD3-93894F3035EC}"/>
              </a:ext>
            </a:extLst>
          </p:cNvPr>
          <p:cNvPicPr>
            <a:picLocks noChangeAspect="1"/>
          </p:cNvPicPr>
          <p:nvPr/>
        </p:nvPicPr>
        <p:blipFill>
          <a:blip r:embed="rId4"/>
          <a:stretch>
            <a:fillRect/>
          </a:stretch>
        </p:blipFill>
        <p:spPr>
          <a:xfrm>
            <a:off x="170008" y="4143232"/>
            <a:ext cx="2647950" cy="847725"/>
          </a:xfrm>
          <a:prstGeom prst="rect">
            <a:avLst/>
          </a:prstGeom>
        </p:spPr>
      </p:pic>
    </p:spTree>
    <p:extLst>
      <p:ext uri="{BB962C8B-B14F-4D97-AF65-F5344CB8AC3E}">
        <p14:creationId xmlns:p14="http://schemas.microsoft.com/office/powerpoint/2010/main" val="2594453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67FB5-718A-F146-0633-4129B5BD5F63}"/>
              </a:ext>
            </a:extLst>
          </p:cNvPr>
          <p:cNvSpPr>
            <a:spLocks noGrp="1"/>
          </p:cNvSpPr>
          <p:nvPr>
            <p:ph type="title"/>
          </p:nvPr>
        </p:nvSpPr>
        <p:spPr>
          <a:xfrm>
            <a:off x="289114" y="587829"/>
            <a:ext cx="2834640" cy="2377440"/>
          </a:xfrm>
        </p:spPr>
        <p:txBody>
          <a:bodyPr/>
          <a:lstStyle/>
          <a:p>
            <a:r>
              <a:rPr lang="fr-FR" b="1" dirty="0">
                <a:solidFill>
                  <a:schemeClr val="tx1"/>
                </a:solidFill>
              </a:rPr>
              <a:t>Modèle</a:t>
            </a:r>
            <a:r>
              <a:rPr lang="fr-FR" dirty="0">
                <a:solidFill>
                  <a:schemeClr val="tx1"/>
                </a:solidFill>
              </a:rPr>
              <a:t> </a:t>
            </a:r>
            <a:br>
              <a:rPr lang="fr-FR" dirty="0">
                <a:solidFill>
                  <a:schemeClr val="tx1"/>
                </a:solidFill>
              </a:rPr>
            </a:br>
            <a:r>
              <a:rPr lang="fr-FR" b="1" dirty="0">
                <a:solidFill>
                  <a:schemeClr val="tx1"/>
                </a:solidFill>
              </a:rPr>
              <a:t>Régression </a:t>
            </a:r>
            <a:endParaRPr lang="fr-FR" b="1" dirty="0"/>
          </a:p>
        </p:txBody>
      </p:sp>
      <p:pic>
        <p:nvPicPr>
          <p:cNvPr id="9" name="Espace réservé du contenu 8">
            <a:extLst>
              <a:ext uri="{FF2B5EF4-FFF2-40B4-BE49-F238E27FC236}">
                <a16:creationId xmlns:a16="http://schemas.microsoft.com/office/drawing/2014/main" id="{FC22943A-7D4B-E384-C30B-17115D6C80E0}"/>
              </a:ext>
            </a:extLst>
          </p:cNvPr>
          <p:cNvPicPr>
            <a:picLocks noGrp="1" noChangeAspect="1"/>
          </p:cNvPicPr>
          <p:nvPr>
            <p:ph idx="1"/>
          </p:nvPr>
        </p:nvPicPr>
        <p:blipFill>
          <a:blip r:embed="rId2"/>
          <a:stretch>
            <a:fillRect/>
          </a:stretch>
        </p:blipFill>
        <p:spPr>
          <a:xfrm>
            <a:off x="4259352" y="2196231"/>
            <a:ext cx="5953125" cy="2790825"/>
          </a:xfrm>
        </p:spPr>
      </p:pic>
      <p:sp>
        <p:nvSpPr>
          <p:cNvPr id="5" name="Espace réservé du texte 4">
            <a:extLst>
              <a:ext uri="{FF2B5EF4-FFF2-40B4-BE49-F238E27FC236}">
                <a16:creationId xmlns:a16="http://schemas.microsoft.com/office/drawing/2014/main" id="{49989AC7-2708-D1A9-6AE3-D3A40C0394FD}"/>
              </a:ext>
            </a:extLst>
          </p:cNvPr>
          <p:cNvSpPr>
            <a:spLocks noGrp="1"/>
          </p:cNvSpPr>
          <p:nvPr>
            <p:ph type="body" sz="half" idx="2"/>
          </p:nvPr>
        </p:nvSpPr>
        <p:spPr>
          <a:xfrm>
            <a:off x="-3507894" y="4993366"/>
            <a:ext cx="2834640" cy="2321990"/>
          </a:xfrm>
        </p:spPr>
        <p:txBody>
          <a:bodyPr/>
          <a:lstStyle/>
          <a:p>
            <a:endParaRPr lang="fr-FR" dirty="0"/>
          </a:p>
        </p:txBody>
      </p:sp>
      <p:sp>
        <p:nvSpPr>
          <p:cNvPr id="3" name="ZoneTexte 2">
            <a:extLst>
              <a:ext uri="{FF2B5EF4-FFF2-40B4-BE49-F238E27FC236}">
                <a16:creationId xmlns:a16="http://schemas.microsoft.com/office/drawing/2014/main" id="{E5BA45D0-40C4-3A92-3AA6-E6244EE11B26}"/>
              </a:ext>
            </a:extLst>
          </p:cNvPr>
          <p:cNvSpPr txBox="1"/>
          <p:nvPr/>
        </p:nvSpPr>
        <p:spPr>
          <a:xfrm>
            <a:off x="3987209" y="382772"/>
            <a:ext cx="5355953" cy="584775"/>
          </a:xfrm>
          <a:prstGeom prst="rect">
            <a:avLst/>
          </a:prstGeom>
          <a:noFill/>
        </p:spPr>
        <p:txBody>
          <a:bodyPr wrap="none" rtlCol="0">
            <a:spAutoFit/>
          </a:bodyPr>
          <a:lstStyle/>
          <a:p>
            <a:r>
              <a:rPr lang="fr-FR" sz="3200" b="1" dirty="0"/>
              <a:t>Modèle régression logistique </a:t>
            </a:r>
            <a:endParaRPr lang="fr-FR" dirty="0"/>
          </a:p>
        </p:txBody>
      </p:sp>
      <p:pic>
        <p:nvPicPr>
          <p:cNvPr id="13314" name="Picture 2">
            <a:extLst>
              <a:ext uri="{FF2B5EF4-FFF2-40B4-BE49-F238E27FC236}">
                <a16:creationId xmlns:a16="http://schemas.microsoft.com/office/drawing/2014/main" id="{9B9F2868-317F-0F21-C98D-D5BBF29FD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1" y="3429000"/>
            <a:ext cx="3810000" cy="2638425"/>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6757DE6A-A93C-301D-7966-460829FD0EC3}"/>
              </a:ext>
            </a:extLst>
          </p:cNvPr>
          <p:cNvSpPr txBox="1"/>
          <p:nvPr/>
        </p:nvSpPr>
        <p:spPr>
          <a:xfrm>
            <a:off x="4136571" y="1110343"/>
            <a:ext cx="6667218" cy="646331"/>
          </a:xfrm>
          <a:prstGeom prst="rect">
            <a:avLst/>
          </a:prstGeom>
          <a:noFill/>
        </p:spPr>
        <p:txBody>
          <a:bodyPr wrap="square" rtlCol="0">
            <a:spAutoFit/>
          </a:bodyPr>
          <a:lstStyle/>
          <a:p>
            <a:r>
              <a:rPr lang="fr-FR" dirty="0"/>
              <a:t>Le  modèle  de  régression  logistique  se  base  essentiellement  sur  la  fonction  logistique.  </a:t>
            </a:r>
          </a:p>
        </p:txBody>
      </p:sp>
    </p:spTree>
    <p:extLst>
      <p:ext uri="{BB962C8B-B14F-4D97-AF65-F5344CB8AC3E}">
        <p14:creationId xmlns:p14="http://schemas.microsoft.com/office/powerpoint/2010/main" val="2677015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A052941-9313-BD40-4EB8-8E3BA8ACD4FE}"/>
              </a:ext>
            </a:extLst>
          </p:cNvPr>
          <p:cNvSpPr>
            <a:spLocks noGrp="1"/>
          </p:cNvSpPr>
          <p:nvPr>
            <p:ph type="title"/>
          </p:nvPr>
        </p:nvSpPr>
        <p:spPr/>
        <p:txBody>
          <a:bodyPr/>
          <a:lstStyle/>
          <a:p>
            <a:r>
              <a:rPr lang="fr-FR" b="1" dirty="0">
                <a:solidFill>
                  <a:schemeClr val="tx1"/>
                </a:solidFill>
              </a:rPr>
              <a:t>Modèle</a:t>
            </a:r>
            <a:r>
              <a:rPr lang="fr-FR" dirty="0">
                <a:solidFill>
                  <a:schemeClr val="tx1"/>
                </a:solidFill>
              </a:rPr>
              <a:t> </a:t>
            </a:r>
            <a:br>
              <a:rPr lang="fr-FR" dirty="0">
                <a:solidFill>
                  <a:schemeClr val="tx1"/>
                </a:solidFill>
              </a:rPr>
            </a:br>
            <a:r>
              <a:rPr lang="fr-FR" b="1" dirty="0">
                <a:solidFill>
                  <a:schemeClr val="tx1"/>
                </a:solidFill>
              </a:rPr>
              <a:t>Régression </a:t>
            </a:r>
            <a:endParaRPr lang="fr-FR" dirty="0"/>
          </a:p>
        </p:txBody>
      </p:sp>
      <p:sp>
        <p:nvSpPr>
          <p:cNvPr id="7" name="Espace réservé du contenu 6">
            <a:extLst>
              <a:ext uri="{FF2B5EF4-FFF2-40B4-BE49-F238E27FC236}">
                <a16:creationId xmlns:a16="http://schemas.microsoft.com/office/drawing/2014/main" id="{9121DE9B-AAF6-7ACA-4433-2204B3895052}"/>
              </a:ext>
            </a:extLst>
          </p:cNvPr>
          <p:cNvSpPr>
            <a:spLocks noGrp="1"/>
          </p:cNvSpPr>
          <p:nvPr>
            <p:ph idx="1"/>
          </p:nvPr>
        </p:nvSpPr>
        <p:spPr>
          <a:xfrm>
            <a:off x="3466214" y="748468"/>
            <a:ext cx="7718254" cy="5236280"/>
          </a:xfrm>
        </p:spPr>
        <p:txBody>
          <a:bodyPr>
            <a:normAutofit fontScale="62500" lnSpcReduction="20000"/>
          </a:bodyPr>
          <a:lstStyle/>
          <a:p>
            <a:endParaRPr lang="fr-FR" b="0" i="0" dirty="0">
              <a:solidFill>
                <a:srgbClr val="000000"/>
              </a:solidFill>
              <a:effectLst/>
              <a:latin typeface="Muli"/>
            </a:endParaRPr>
          </a:p>
          <a:p>
            <a:endParaRPr lang="fr-FR" b="0" i="0" dirty="0">
              <a:solidFill>
                <a:srgbClr val="000000"/>
              </a:solidFill>
              <a:effectLst/>
              <a:latin typeface="Muli"/>
            </a:endParaRPr>
          </a:p>
          <a:p>
            <a:endParaRPr lang="fr-FR" b="0" i="0" dirty="0">
              <a:solidFill>
                <a:srgbClr val="000000"/>
              </a:solidFill>
              <a:effectLst/>
              <a:latin typeface="Muli"/>
            </a:endParaRPr>
          </a:p>
          <a:p>
            <a:r>
              <a:rPr lang="fr-FR" sz="2900" b="0" i="0" dirty="0">
                <a:solidFill>
                  <a:srgbClr val="000000"/>
                </a:solidFill>
                <a:effectLst/>
                <a:latin typeface="Muli"/>
              </a:rPr>
              <a:t>Quand nous voulons concevoir un modèle adapté à la gestion de données non linéairement disposées, nous devons utiliser une régression polynomiale.</a:t>
            </a:r>
          </a:p>
          <a:p>
            <a:r>
              <a:rPr lang="en-US" sz="2600" b="0" i="0" dirty="0">
                <a:solidFill>
                  <a:srgbClr val="000000"/>
                </a:solidFill>
                <a:effectLst/>
                <a:latin typeface="Muli"/>
              </a:rPr>
              <a:t>Y =  </a:t>
            </a:r>
            <a:r>
              <a:rPr lang="en-US" sz="2600" b="0" i="1" dirty="0" err="1">
                <a:solidFill>
                  <a:srgbClr val="000000"/>
                </a:solidFill>
                <a:effectLst/>
                <a:latin typeface="Muli"/>
              </a:rPr>
              <a:t>a</a:t>
            </a:r>
            <a:r>
              <a:rPr lang="en-US" sz="2600" b="0" i="1" baseline="-25000" dirty="0" err="1">
                <a:solidFill>
                  <a:srgbClr val="000000"/>
                </a:solidFill>
                <a:effectLst/>
                <a:latin typeface="Muli"/>
              </a:rPr>
              <a:t>n</a:t>
            </a:r>
            <a:r>
              <a:rPr lang="en-US" sz="2600" b="0" i="0" dirty="0" err="1">
                <a:solidFill>
                  <a:srgbClr val="000000"/>
                </a:solidFill>
                <a:effectLst/>
                <a:latin typeface="Muli"/>
              </a:rPr>
              <a:t>·</a:t>
            </a:r>
            <a:r>
              <a:rPr lang="en-US" sz="2600" b="0" i="1" dirty="0" err="1">
                <a:solidFill>
                  <a:srgbClr val="000000"/>
                </a:solidFill>
                <a:effectLst/>
                <a:latin typeface="Muli"/>
              </a:rPr>
              <a:t>x</a:t>
            </a:r>
            <a:r>
              <a:rPr lang="en-US" sz="2600" b="0" i="1" baseline="30000" dirty="0" err="1">
                <a:solidFill>
                  <a:srgbClr val="000000"/>
                </a:solidFill>
                <a:effectLst/>
                <a:latin typeface="Muli"/>
              </a:rPr>
              <a:t>n</a:t>
            </a:r>
            <a:r>
              <a:rPr lang="en-US" sz="2600" b="0" i="0" dirty="0">
                <a:solidFill>
                  <a:srgbClr val="000000"/>
                </a:solidFill>
                <a:effectLst/>
                <a:latin typeface="Muli"/>
              </a:rPr>
              <a:t> + </a:t>
            </a:r>
            <a:r>
              <a:rPr lang="en-US" sz="2600" b="0" i="1" dirty="0">
                <a:solidFill>
                  <a:srgbClr val="000000"/>
                </a:solidFill>
                <a:effectLst/>
                <a:latin typeface="Muli"/>
              </a:rPr>
              <a:t>a</a:t>
            </a:r>
            <a:r>
              <a:rPr lang="en-US" sz="2600" b="0" i="1" baseline="-25000" dirty="0">
                <a:solidFill>
                  <a:srgbClr val="000000"/>
                </a:solidFill>
                <a:effectLst/>
                <a:latin typeface="Muli"/>
              </a:rPr>
              <a:t>n</a:t>
            </a:r>
            <a:r>
              <a:rPr lang="en-US" sz="2600" b="0" i="0" baseline="-25000" dirty="0">
                <a:solidFill>
                  <a:srgbClr val="000000"/>
                </a:solidFill>
                <a:effectLst/>
                <a:latin typeface="Muli"/>
              </a:rPr>
              <a:t> – 1</a:t>
            </a:r>
            <a:r>
              <a:rPr lang="en-US" sz="2600" b="0" i="0" dirty="0">
                <a:solidFill>
                  <a:srgbClr val="000000"/>
                </a:solidFill>
                <a:effectLst/>
                <a:latin typeface="Muli"/>
              </a:rPr>
              <a:t>·</a:t>
            </a:r>
            <a:r>
              <a:rPr lang="en-US" sz="2600" b="0" i="1" dirty="0">
                <a:solidFill>
                  <a:srgbClr val="000000"/>
                </a:solidFill>
                <a:effectLst/>
                <a:latin typeface="Muli"/>
              </a:rPr>
              <a:t>x</a:t>
            </a:r>
            <a:r>
              <a:rPr lang="en-US" sz="2600" b="0" i="1" baseline="30000" dirty="0">
                <a:solidFill>
                  <a:srgbClr val="000000"/>
                </a:solidFill>
                <a:effectLst/>
                <a:latin typeface="Muli"/>
              </a:rPr>
              <a:t>n</a:t>
            </a:r>
            <a:r>
              <a:rPr lang="en-US" sz="2600" b="0" i="0" baseline="30000" dirty="0">
                <a:solidFill>
                  <a:srgbClr val="000000"/>
                </a:solidFill>
                <a:effectLst/>
                <a:latin typeface="Muli"/>
              </a:rPr>
              <a:t>-1</a:t>
            </a:r>
            <a:r>
              <a:rPr lang="en-US" sz="2600" b="0" i="0" dirty="0">
                <a:solidFill>
                  <a:srgbClr val="000000"/>
                </a:solidFill>
                <a:effectLst/>
                <a:latin typeface="Muli"/>
              </a:rPr>
              <a:t> + … + </a:t>
            </a:r>
            <a:r>
              <a:rPr lang="en-US" sz="2600" b="0" i="1" dirty="0">
                <a:solidFill>
                  <a:srgbClr val="000000"/>
                </a:solidFill>
                <a:effectLst/>
                <a:latin typeface="Muli"/>
              </a:rPr>
              <a:t>a</a:t>
            </a:r>
            <a:r>
              <a:rPr lang="en-US" sz="2600" b="0" i="0" baseline="-25000" dirty="0">
                <a:solidFill>
                  <a:srgbClr val="000000"/>
                </a:solidFill>
                <a:effectLst/>
                <a:latin typeface="Muli"/>
              </a:rPr>
              <a:t>1</a:t>
            </a:r>
            <a:r>
              <a:rPr lang="en-US" sz="2600" b="0" i="0" dirty="0">
                <a:solidFill>
                  <a:srgbClr val="000000"/>
                </a:solidFill>
                <a:effectLst/>
                <a:latin typeface="Muli"/>
              </a:rPr>
              <a:t>·</a:t>
            </a:r>
            <a:r>
              <a:rPr lang="en-US" sz="2600" b="0" i="1" dirty="0">
                <a:solidFill>
                  <a:srgbClr val="000000"/>
                </a:solidFill>
                <a:effectLst/>
                <a:latin typeface="Muli"/>
              </a:rPr>
              <a:t>x</a:t>
            </a:r>
            <a:r>
              <a:rPr lang="en-US" sz="2600" b="0" i="1" baseline="30000" dirty="0">
                <a:solidFill>
                  <a:srgbClr val="000000"/>
                </a:solidFill>
                <a:effectLst/>
                <a:latin typeface="Muli"/>
              </a:rPr>
              <a:t>n</a:t>
            </a:r>
            <a:r>
              <a:rPr lang="en-US" sz="2600" b="0" i="0" baseline="30000" dirty="0">
                <a:solidFill>
                  <a:srgbClr val="000000"/>
                </a:solidFill>
                <a:effectLst/>
                <a:latin typeface="Muli"/>
              </a:rPr>
              <a:t>-1</a:t>
            </a:r>
            <a:r>
              <a:rPr lang="en-US" sz="2600" b="0" i="0" dirty="0">
                <a:solidFill>
                  <a:srgbClr val="000000"/>
                </a:solidFill>
                <a:effectLst/>
                <a:latin typeface="Muli"/>
              </a:rPr>
              <a:t> + </a:t>
            </a:r>
            <a:r>
              <a:rPr lang="en-US" sz="2600" b="0" i="1" dirty="0">
                <a:solidFill>
                  <a:srgbClr val="000000"/>
                </a:solidFill>
                <a:effectLst/>
                <a:latin typeface="Muli"/>
              </a:rPr>
              <a:t>a</a:t>
            </a:r>
            <a:r>
              <a:rPr lang="en-US" sz="2600" b="0" i="0" baseline="-25000" dirty="0">
                <a:solidFill>
                  <a:srgbClr val="000000"/>
                </a:solidFill>
                <a:effectLst/>
                <a:latin typeface="Muli"/>
              </a:rPr>
              <a:t>0</a:t>
            </a:r>
            <a:r>
              <a:rPr lang="en-US" sz="2600" b="0" i="0" dirty="0">
                <a:solidFill>
                  <a:srgbClr val="000000"/>
                </a:solidFill>
                <a:effectLst/>
                <a:latin typeface="Muli"/>
              </a:rPr>
              <a:t>·</a:t>
            </a:r>
            <a:r>
              <a:rPr lang="en-US" sz="2600" b="0" i="1" dirty="0">
                <a:solidFill>
                  <a:srgbClr val="000000"/>
                </a:solidFill>
                <a:effectLst/>
                <a:latin typeface="Muli"/>
              </a:rPr>
              <a:t>x</a:t>
            </a:r>
            <a:r>
              <a:rPr lang="en-US" sz="2600" b="0" i="0" baseline="30000" dirty="0">
                <a:solidFill>
                  <a:srgbClr val="000000"/>
                </a:solidFill>
                <a:effectLst/>
                <a:latin typeface="Muli"/>
              </a:rPr>
              <a:t>0</a:t>
            </a:r>
          </a:p>
          <a:p>
            <a:endParaRPr lang="fr-FR" dirty="0">
              <a:solidFill>
                <a:srgbClr val="000000"/>
              </a:solidFill>
              <a:latin typeface="Muli"/>
            </a:endParaRPr>
          </a:p>
          <a:p>
            <a:endParaRPr lang="fr-FR" dirty="0">
              <a:solidFill>
                <a:srgbClr val="000000"/>
              </a:solidFill>
              <a:latin typeface="Muli"/>
            </a:endParaRPr>
          </a:p>
          <a:p>
            <a:endParaRPr lang="fr-FR" dirty="0">
              <a:solidFill>
                <a:srgbClr val="000000"/>
              </a:solidFill>
              <a:latin typeface="Muli"/>
            </a:endParaRPr>
          </a:p>
          <a:p>
            <a:endParaRPr lang="fr-FR" dirty="0">
              <a:solidFill>
                <a:srgbClr val="000000"/>
              </a:solidFill>
              <a:latin typeface="Muli"/>
            </a:endParaRPr>
          </a:p>
          <a:p>
            <a:endParaRPr lang="fr-FR" dirty="0">
              <a:solidFill>
                <a:srgbClr val="000000"/>
              </a:solidFill>
              <a:latin typeface="Muli"/>
            </a:endParaRPr>
          </a:p>
          <a:p>
            <a:endParaRPr lang="fr-FR" dirty="0">
              <a:solidFill>
                <a:srgbClr val="000000"/>
              </a:solidFill>
              <a:latin typeface="Muli"/>
            </a:endParaRPr>
          </a:p>
          <a:p>
            <a:pPr algn="l"/>
            <a:r>
              <a:rPr lang="fr-FR" b="1" i="0" dirty="0">
                <a:effectLst/>
                <a:latin typeface="Literata"/>
              </a:rPr>
              <a:t>Quelques points clés sur la régression polynomiale:</a:t>
            </a:r>
          </a:p>
          <a:p>
            <a:pPr algn="l">
              <a:buFont typeface="Arial" panose="020B0604020202020204" pitchFamily="34" charset="0"/>
              <a:buChar char="•"/>
            </a:pPr>
            <a:r>
              <a:rPr lang="fr-FR" sz="2600" b="0" i="0" dirty="0">
                <a:solidFill>
                  <a:srgbClr val="000000"/>
                </a:solidFill>
                <a:effectLst/>
                <a:latin typeface="Muli"/>
              </a:rPr>
              <a:t>Capable de modéliser des données non linéaires</a:t>
            </a:r>
          </a:p>
          <a:p>
            <a:pPr algn="l">
              <a:buFont typeface="Arial" panose="020B0604020202020204" pitchFamily="34" charset="0"/>
              <a:buChar char="•"/>
            </a:pPr>
            <a:r>
              <a:rPr lang="fr-FR" sz="2600" b="0" i="0" dirty="0">
                <a:solidFill>
                  <a:srgbClr val="000000"/>
                </a:solidFill>
                <a:effectLst/>
                <a:latin typeface="Muli"/>
              </a:rPr>
              <a:t>Contrôle sur la modélisation des variables de caractéristiques </a:t>
            </a:r>
          </a:p>
          <a:p>
            <a:pPr algn="l">
              <a:buFont typeface="Arial" panose="020B0604020202020204" pitchFamily="34" charset="0"/>
              <a:buChar char="•"/>
            </a:pPr>
            <a:r>
              <a:rPr lang="fr-FR" sz="2600" b="0" i="0" dirty="0">
                <a:solidFill>
                  <a:srgbClr val="000000"/>
                </a:solidFill>
                <a:effectLst/>
                <a:latin typeface="Muli"/>
              </a:rPr>
              <a:t>Nécessite d’une connaissance des données afin de sélectionner les meilleurs exposants. </a:t>
            </a:r>
          </a:p>
          <a:p>
            <a:pPr algn="l">
              <a:buFont typeface="Arial" panose="020B0604020202020204" pitchFamily="34" charset="0"/>
              <a:buChar char="•"/>
            </a:pPr>
            <a:r>
              <a:rPr lang="fr-FR" sz="2600" b="0" i="0" dirty="0">
                <a:solidFill>
                  <a:srgbClr val="000000"/>
                </a:solidFill>
                <a:effectLst/>
                <a:latin typeface="Muli"/>
              </a:rPr>
              <a:t>Sujet à un </a:t>
            </a:r>
            <a:r>
              <a:rPr lang="fr-FR" sz="2600" b="0" i="0" dirty="0" err="1">
                <a:solidFill>
                  <a:srgbClr val="000000"/>
                </a:solidFill>
                <a:effectLst/>
                <a:latin typeface="Muli"/>
              </a:rPr>
              <a:t>overfitter</a:t>
            </a:r>
            <a:r>
              <a:rPr lang="fr-FR" sz="2600" b="0" i="0" dirty="0">
                <a:solidFill>
                  <a:srgbClr val="000000"/>
                </a:solidFill>
                <a:effectLst/>
                <a:latin typeface="Muli"/>
              </a:rPr>
              <a:t> si les exposants sont mal sélectionnés</a:t>
            </a:r>
          </a:p>
          <a:p>
            <a:endParaRPr lang="fr-FR" dirty="0">
              <a:solidFill>
                <a:srgbClr val="000000"/>
              </a:solidFill>
              <a:latin typeface="Muli"/>
            </a:endParaRPr>
          </a:p>
          <a:p>
            <a:endParaRPr lang="fr-FR" dirty="0">
              <a:solidFill>
                <a:srgbClr val="000000"/>
              </a:solidFill>
              <a:latin typeface="Muli"/>
            </a:endParaRPr>
          </a:p>
          <a:p>
            <a:endParaRPr lang="fr-FR" dirty="0"/>
          </a:p>
        </p:txBody>
      </p:sp>
      <p:sp>
        <p:nvSpPr>
          <p:cNvPr id="5" name="ZoneTexte 4">
            <a:extLst>
              <a:ext uri="{FF2B5EF4-FFF2-40B4-BE49-F238E27FC236}">
                <a16:creationId xmlns:a16="http://schemas.microsoft.com/office/drawing/2014/main" id="{FB794024-2AE3-1CB3-8925-7350964749F3}"/>
              </a:ext>
            </a:extLst>
          </p:cNvPr>
          <p:cNvSpPr txBox="1"/>
          <p:nvPr/>
        </p:nvSpPr>
        <p:spPr>
          <a:xfrm>
            <a:off x="4529470" y="102137"/>
            <a:ext cx="5092995" cy="646331"/>
          </a:xfrm>
          <a:prstGeom prst="rect">
            <a:avLst/>
          </a:prstGeom>
          <a:noFill/>
        </p:spPr>
        <p:txBody>
          <a:bodyPr wrap="square" rtlCol="0">
            <a:spAutoFit/>
          </a:bodyPr>
          <a:lstStyle/>
          <a:p>
            <a:pPr algn="l"/>
            <a:r>
              <a:rPr lang="fr-FR" sz="3200" b="1" i="0" dirty="0">
                <a:effectLst/>
                <a:latin typeface="Literata"/>
              </a:rPr>
              <a:t>La</a:t>
            </a:r>
            <a:r>
              <a:rPr lang="fr-FR" b="1" i="0" dirty="0">
                <a:effectLst/>
                <a:latin typeface="Literata"/>
              </a:rPr>
              <a:t> </a:t>
            </a:r>
            <a:r>
              <a:rPr lang="fr-FR" sz="3600" b="1" i="0" dirty="0">
                <a:effectLst/>
                <a:latin typeface="Literata"/>
              </a:rPr>
              <a:t>Régression</a:t>
            </a:r>
            <a:r>
              <a:rPr lang="fr-FR" sz="2400" b="1" i="0" dirty="0">
                <a:effectLst/>
                <a:latin typeface="Literata"/>
              </a:rPr>
              <a:t> </a:t>
            </a:r>
            <a:r>
              <a:rPr lang="fr-FR" sz="3600" b="1" dirty="0">
                <a:latin typeface="Literata"/>
              </a:rPr>
              <a:t>Polynomiale</a:t>
            </a:r>
          </a:p>
        </p:txBody>
      </p:sp>
      <p:pic>
        <p:nvPicPr>
          <p:cNvPr id="9" name="Image 8">
            <a:extLst>
              <a:ext uri="{FF2B5EF4-FFF2-40B4-BE49-F238E27FC236}">
                <a16:creationId xmlns:a16="http://schemas.microsoft.com/office/drawing/2014/main" id="{D80EB539-FF47-7EB0-AC1E-13BBADF6CC16}"/>
              </a:ext>
            </a:extLst>
          </p:cNvPr>
          <p:cNvPicPr>
            <a:picLocks noChangeAspect="1"/>
          </p:cNvPicPr>
          <p:nvPr/>
        </p:nvPicPr>
        <p:blipFill>
          <a:blip r:embed="rId2"/>
          <a:stretch>
            <a:fillRect/>
          </a:stretch>
        </p:blipFill>
        <p:spPr>
          <a:xfrm>
            <a:off x="3466214" y="2096718"/>
            <a:ext cx="5794744" cy="2129692"/>
          </a:xfrm>
          <a:prstGeom prst="rect">
            <a:avLst/>
          </a:prstGeom>
        </p:spPr>
      </p:pic>
    </p:spTree>
    <p:extLst>
      <p:ext uri="{BB962C8B-B14F-4D97-AF65-F5344CB8AC3E}">
        <p14:creationId xmlns:p14="http://schemas.microsoft.com/office/powerpoint/2010/main" val="400825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CE229-593B-2787-22E1-BDB27F666DD8}"/>
              </a:ext>
            </a:extLst>
          </p:cNvPr>
          <p:cNvSpPr>
            <a:spLocks noGrp="1"/>
          </p:cNvSpPr>
          <p:nvPr>
            <p:ph type="title"/>
          </p:nvPr>
        </p:nvSpPr>
        <p:spPr/>
        <p:txBody>
          <a:bodyPr/>
          <a:lstStyle/>
          <a:p>
            <a:r>
              <a:rPr lang="fr-FR" b="1" dirty="0">
                <a:solidFill>
                  <a:schemeClr val="tx1"/>
                </a:solidFill>
              </a:rPr>
              <a:t>Modèle</a:t>
            </a:r>
            <a:r>
              <a:rPr lang="fr-FR" dirty="0">
                <a:solidFill>
                  <a:schemeClr val="tx1"/>
                </a:solidFill>
              </a:rPr>
              <a:t> </a:t>
            </a:r>
            <a:br>
              <a:rPr lang="fr-FR" dirty="0">
                <a:solidFill>
                  <a:schemeClr val="tx1"/>
                </a:solidFill>
              </a:rPr>
            </a:br>
            <a:r>
              <a:rPr lang="fr-FR" b="1" dirty="0">
                <a:solidFill>
                  <a:schemeClr val="tx1"/>
                </a:solidFill>
              </a:rPr>
              <a:t>Régression </a:t>
            </a:r>
            <a:endParaRPr lang="fr-FR" dirty="0"/>
          </a:p>
        </p:txBody>
      </p:sp>
      <p:sp>
        <p:nvSpPr>
          <p:cNvPr id="3" name="Espace réservé du contenu 2">
            <a:extLst>
              <a:ext uri="{FF2B5EF4-FFF2-40B4-BE49-F238E27FC236}">
                <a16:creationId xmlns:a16="http://schemas.microsoft.com/office/drawing/2014/main" id="{7226CE43-1844-7484-C695-761AC892304E}"/>
              </a:ext>
            </a:extLst>
          </p:cNvPr>
          <p:cNvSpPr>
            <a:spLocks noGrp="1"/>
          </p:cNvSpPr>
          <p:nvPr>
            <p:ph idx="1"/>
          </p:nvPr>
        </p:nvSpPr>
        <p:spPr>
          <a:xfrm>
            <a:off x="3762942" y="864108"/>
            <a:ext cx="7315200" cy="5120640"/>
          </a:xfrm>
        </p:spPr>
        <p:txBody>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sp>
        <p:nvSpPr>
          <p:cNvPr id="4" name="ZoneTexte 3">
            <a:extLst>
              <a:ext uri="{FF2B5EF4-FFF2-40B4-BE49-F238E27FC236}">
                <a16:creationId xmlns:a16="http://schemas.microsoft.com/office/drawing/2014/main" id="{5AB89AAA-CE90-5981-7946-630358D9BAF8}"/>
              </a:ext>
            </a:extLst>
          </p:cNvPr>
          <p:cNvSpPr txBox="1"/>
          <p:nvPr/>
        </p:nvSpPr>
        <p:spPr>
          <a:xfrm>
            <a:off x="4051005" y="425303"/>
            <a:ext cx="5816009" cy="523220"/>
          </a:xfrm>
          <a:prstGeom prst="rect">
            <a:avLst/>
          </a:prstGeom>
          <a:noFill/>
        </p:spPr>
        <p:txBody>
          <a:bodyPr wrap="square" rtlCol="0">
            <a:spAutoFit/>
          </a:bodyPr>
          <a:lstStyle/>
          <a:p>
            <a:pPr marL="0" indent="0">
              <a:buNone/>
            </a:pPr>
            <a:r>
              <a:rPr lang="fr-FR" sz="2800" b="1" i="0" dirty="0">
                <a:effectLst/>
                <a:latin typeface="Literata"/>
              </a:rPr>
              <a:t>La Régression </a:t>
            </a:r>
            <a:r>
              <a:rPr lang="fr-FR" sz="2800" b="1" i="0" dirty="0" err="1">
                <a:effectLst/>
                <a:latin typeface="Literata"/>
              </a:rPr>
              <a:t>Adaboost</a:t>
            </a:r>
            <a:r>
              <a:rPr lang="fr-FR" sz="2800" b="1" i="0" dirty="0">
                <a:effectLst/>
                <a:latin typeface="Literata"/>
              </a:rPr>
              <a:t>  </a:t>
            </a:r>
          </a:p>
        </p:txBody>
      </p:sp>
      <p:pic>
        <p:nvPicPr>
          <p:cNvPr id="7" name="Picture 2">
            <a:extLst>
              <a:ext uri="{FF2B5EF4-FFF2-40B4-BE49-F238E27FC236}">
                <a16:creationId xmlns:a16="http://schemas.microsoft.com/office/drawing/2014/main" id="{2FD8CD93-95AB-6754-2D0D-ED264A5074D9}"/>
              </a:ext>
            </a:extLst>
          </p:cNvPr>
          <p:cNvPicPr/>
          <p:nvPr/>
        </p:nvPicPr>
        <p:blipFill>
          <a:blip r:embed="rId2"/>
          <a:stretch/>
        </p:blipFill>
        <p:spPr>
          <a:xfrm>
            <a:off x="6935312" y="3163464"/>
            <a:ext cx="3983833" cy="2830428"/>
          </a:xfrm>
          <a:prstGeom prst="rect">
            <a:avLst/>
          </a:prstGeom>
          <a:ln>
            <a:noFill/>
          </a:ln>
        </p:spPr>
      </p:pic>
      <p:sp>
        <p:nvSpPr>
          <p:cNvPr id="8" name="ZoneTexte 7">
            <a:extLst>
              <a:ext uri="{FF2B5EF4-FFF2-40B4-BE49-F238E27FC236}">
                <a16:creationId xmlns:a16="http://schemas.microsoft.com/office/drawing/2014/main" id="{DD5B6467-1A5C-6BE4-708D-25DEB0FB4029}"/>
              </a:ext>
            </a:extLst>
          </p:cNvPr>
          <p:cNvSpPr txBox="1"/>
          <p:nvPr/>
        </p:nvSpPr>
        <p:spPr>
          <a:xfrm>
            <a:off x="3870251" y="1123837"/>
            <a:ext cx="7207891" cy="2031325"/>
          </a:xfrm>
          <a:prstGeom prst="rect">
            <a:avLst/>
          </a:prstGeom>
          <a:noFill/>
        </p:spPr>
        <p:txBody>
          <a:bodyPr wrap="square" rtlCol="0">
            <a:spAutoFit/>
          </a:bodyPr>
          <a:lstStyle/>
          <a:p>
            <a:r>
              <a:rPr lang="fr-FR" sz="1800" b="0" strike="noStrike" spc="-1" dirty="0">
                <a:solidFill>
                  <a:srgbClr val="000000"/>
                </a:solidFill>
                <a:latin typeface="Calibri"/>
                <a:ea typeface="Arial"/>
              </a:rPr>
              <a:t>Modèle de </a:t>
            </a:r>
            <a:r>
              <a:rPr lang="fr-FR" spc="-1" dirty="0">
                <a:solidFill>
                  <a:srgbClr val="000000"/>
                </a:solidFill>
                <a:latin typeface="Calibri"/>
                <a:ea typeface="Arial"/>
              </a:rPr>
              <a:t>régression  </a:t>
            </a:r>
            <a:r>
              <a:rPr lang="fr-FR" sz="1800" b="0" strike="noStrike" spc="-1" dirty="0">
                <a:solidFill>
                  <a:srgbClr val="000000"/>
                </a:solidFill>
                <a:latin typeface="Calibri"/>
                <a:ea typeface="Arial"/>
              </a:rPr>
              <a:t>ensembliste combinant une série de redresseur  peu performants dans le but de créer un modèle  de  régression  amélioré.</a:t>
            </a:r>
          </a:p>
          <a:p>
            <a:endParaRPr lang="fr-FR" spc="-1" dirty="0">
              <a:solidFill>
                <a:srgbClr val="000000"/>
              </a:solidFill>
              <a:latin typeface="Calibri"/>
              <a:ea typeface="Arial"/>
            </a:endParaRPr>
          </a:p>
          <a:p>
            <a:r>
              <a:rPr lang="fr-FR" b="0" i="0" dirty="0" err="1">
                <a:solidFill>
                  <a:srgbClr val="202122"/>
                </a:solidFill>
                <a:effectLst/>
                <a:latin typeface="Arial" panose="020B0604020202020204" pitchFamily="34" charset="0"/>
              </a:rPr>
              <a:t>AdaBoost</a:t>
            </a:r>
            <a:r>
              <a:rPr lang="fr-FR" b="0" i="0" dirty="0">
                <a:solidFill>
                  <a:srgbClr val="202122"/>
                </a:solidFill>
                <a:effectLst/>
                <a:latin typeface="Arial" panose="020B0604020202020204" pitchFamily="34" charset="0"/>
              </a:rPr>
              <a:t> est adaptatif dans le sens où les classeurs faibles subséquents sont ajustés en faveur des échantillons mal classés par les classeurs précédents.</a:t>
            </a:r>
            <a:endParaRPr lang="fr-FR" sz="1800" b="0" strike="noStrike" spc="-1" dirty="0">
              <a:solidFill>
                <a:srgbClr val="000000"/>
              </a:solidFill>
              <a:latin typeface="Calibri"/>
              <a:ea typeface="Arial"/>
            </a:endParaRPr>
          </a:p>
          <a:p>
            <a:endParaRPr lang="fr-FR" spc="-1" dirty="0">
              <a:solidFill>
                <a:srgbClr val="000000"/>
              </a:solidFill>
              <a:latin typeface="Calibri"/>
            </a:endParaRPr>
          </a:p>
        </p:txBody>
      </p:sp>
    </p:spTree>
    <p:extLst>
      <p:ext uri="{BB962C8B-B14F-4D97-AF65-F5344CB8AC3E}">
        <p14:creationId xmlns:p14="http://schemas.microsoft.com/office/powerpoint/2010/main" val="2376228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AD481E-8E35-1F69-F1CF-C6470A96E1FB}"/>
              </a:ext>
            </a:extLst>
          </p:cNvPr>
          <p:cNvSpPr>
            <a:spLocks noGrp="1"/>
          </p:cNvSpPr>
          <p:nvPr>
            <p:ph type="title"/>
          </p:nvPr>
        </p:nvSpPr>
        <p:spPr/>
        <p:txBody>
          <a:bodyPr/>
          <a:lstStyle/>
          <a:p>
            <a:r>
              <a:rPr lang="fr-FR" dirty="0">
                <a:solidFill>
                  <a:schemeClr val="tx1"/>
                </a:solidFill>
              </a:rPr>
              <a:t>Modèle</a:t>
            </a:r>
            <a:br>
              <a:rPr lang="fr-FR" dirty="0"/>
            </a:br>
            <a:r>
              <a:rPr lang="fr-FR" dirty="0">
                <a:solidFill>
                  <a:schemeClr val="tx1"/>
                </a:solidFill>
              </a:rPr>
              <a:t>Classification</a:t>
            </a:r>
          </a:p>
        </p:txBody>
      </p:sp>
      <p:pic>
        <p:nvPicPr>
          <p:cNvPr id="14338" name="Picture 2" descr="Afficher l’image source">
            <a:extLst>
              <a:ext uri="{FF2B5EF4-FFF2-40B4-BE49-F238E27FC236}">
                <a16:creationId xmlns:a16="http://schemas.microsoft.com/office/drawing/2014/main" id="{D1CD1FFC-70CF-8546-55CD-DEFFF4025C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8808" y="3290971"/>
            <a:ext cx="4756039" cy="3567029"/>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EF0DD867-C51D-EB8F-FA0A-8142C047DAF8}"/>
              </a:ext>
            </a:extLst>
          </p:cNvPr>
          <p:cNvSpPr txBox="1"/>
          <p:nvPr/>
        </p:nvSpPr>
        <p:spPr>
          <a:xfrm>
            <a:off x="3476847" y="148856"/>
            <a:ext cx="6858000" cy="584775"/>
          </a:xfrm>
          <a:prstGeom prst="rect">
            <a:avLst/>
          </a:prstGeom>
          <a:noFill/>
        </p:spPr>
        <p:txBody>
          <a:bodyPr wrap="square" rtlCol="0">
            <a:spAutoFit/>
          </a:bodyPr>
          <a:lstStyle/>
          <a:p>
            <a:r>
              <a:rPr lang="fr-FR" sz="3200" dirty="0" err="1"/>
              <a:t>RandonForestClassifier</a:t>
            </a:r>
            <a:endParaRPr lang="fr-FR" dirty="0"/>
          </a:p>
        </p:txBody>
      </p:sp>
      <p:sp>
        <p:nvSpPr>
          <p:cNvPr id="5" name="ZoneTexte 4">
            <a:extLst>
              <a:ext uri="{FF2B5EF4-FFF2-40B4-BE49-F238E27FC236}">
                <a16:creationId xmlns:a16="http://schemas.microsoft.com/office/drawing/2014/main" id="{4E77ECF1-8ACA-C2CF-51CF-2908E7173CA4}"/>
              </a:ext>
            </a:extLst>
          </p:cNvPr>
          <p:cNvSpPr txBox="1"/>
          <p:nvPr/>
        </p:nvSpPr>
        <p:spPr>
          <a:xfrm>
            <a:off x="3997842" y="1031358"/>
            <a:ext cx="7719237" cy="1754326"/>
          </a:xfrm>
          <a:prstGeom prst="rect">
            <a:avLst/>
          </a:prstGeom>
          <a:noFill/>
        </p:spPr>
        <p:txBody>
          <a:bodyPr wrap="square" rtlCol="0">
            <a:spAutoFit/>
          </a:bodyPr>
          <a:lstStyle/>
          <a:p>
            <a:r>
              <a:rPr lang="fr-FR" b="0" i="0" dirty="0">
                <a:solidFill>
                  <a:srgbClr val="202122"/>
                </a:solidFill>
                <a:effectLst/>
                <a:latin typeface="Arial" panose="020B0604020202020204" pitchFamily="34" charset="0"/>
              </a:rPr>
              <a:t> Cet algorithme combine les concepts de sous-espaces aléatoires et de </a:t>
            </a:r>
            <a:r>
              <a:rPr lang="fr-FR" dirty="0">
                <a:solidFill>
                  <a:srgbClr val="202122"/>
                </a:solidFill>
                <a:latin typeface="Arial" panose="020B0604020202020204" pitchFamily="34" charset="0"/>
                <a:hlinkClick r:id="rId3" tooltip="Bagging">
                  <a:extLst>
                    <a:ext uri="{A12FA001-AC4F-418D-AE19-62706E023703}">
                      <ahyp:hlinkClr xmlns:ahyp="http://schemas.microsoft.com/office/drawing/2018/hyperlinkcolor" val="tx"/>
                    </a:ext>
                  </a:extLst>
                </a:hlinkClick>
              </a:rPr>
              <a:t>bagging</a:t>
            </a:r>
            <a:r>
              <a:rPr lang="fr-FR" dirty="0">
                <a:solidFill>
                  <a:srgbClr val="202122"/>
                </a:solidFill>
                <a:latin typeface="Arial" panose="020B0604020202020204" pitchFamily="34" charset="0"/>
              </a:rPr>
              <a:t>. </a:t>
            </a:r>
          </a:p>
          <a:p>
            <a:endParaRPr lang="fr-FR" dirty="0">
              <a:solidFill>
                <a:srgbClr val="202122"/>
              </a:solidFill>
              <a:latin typeface="Arial" panose="020B0604020202020204" pitchFamily="34" charset="0"/>
            </a:endParaRPr>
          </a:p>
          <a:p>
            <a:r>
              <a:rPr lang="fr-FR" b="0" i="0" dirty="0">
                <a:solidFill>
                  <a:srgbClr val="202122"/>
                </a:solidFill>
                <a:effectLst/>
                <a:latin typeface="Arial" panose="020B0604020202020204" pitchFamily="34" charset="0"/>
              </a:rPr>
              <a:t>L'algorithme des forêts d'arbres décisionnels effectue un apprentissage sur de multiples arbres de décision entraînés sur des sous-ensembles de données légèrement différents.</a:t>
            </a:r>
            <a:endParaRPr lang="fr-FR" dirty="0"/>
          </a:p>
        </p:txBody>
      </p:sp>
    </p:spTree>
    <p:extLst>
      <p:ext uri="{BB962C8B-B14F-4D97-AF65-F5344CB8AC3E}">
        <p14:creationId xmlns:p14="http://schemas.microsoft.com/office/powerpoint/2010/main" val="4213112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53AF1C-D9C7-CE9C-173E-0A2915A020E8}"/>
              </a:ext>
            </a:extLst>
          </p:cNvPr>
          <p:cNvSpPr>
            <a:spLocks noGrp="1"/>
          </p:cNvSpPr>
          <p:nvPr>
            <p:ph type="title"/>
          </p:nvPr>
        </p:nvSpPr>
        <p:spPr/>
        <p:txBody>
          <a:bodyPr>
            <a:normAutofit/>
          </a:bodyPr>
          <a:lstStyle/>
          <a:p>
            <a:r>
              <a:rPr lang="fr-FR" i="1" dirty="0">
                <a:solidFill>
                  <a:srgbClr val="292929"/>
                </a:solidFill>
                <a:latin typeface="charter"/>
                <a:ea typeface="+mn-ea"/>
                <a:cs typeface="+mn-cs"/>
              </a:rPr>
              <a:t>Modèle  régression </a:t>
            </a:r>
          </a:p>
        </p:txBody>
      </p:sp>
      <p:sp>
        <p:nvSpPr>
          <p:cNvPr id="3" name="Espace réservé du contenu 2">
            <a:extLst>
              <a:ext uri="{FF2B5EF4-FFF2-40B4-BE49-F238E27FC236}">
                <a16:creationId xmlns:a16="http://schemas.microsoft.com/office/drawing/2014/main" id="{AB65AE03-7F24-FF8E-62E2-8B04D0979136}"/>
              </a:ext>
            </a:extLst>
          </p:cNvPr>
          <p:cNvSpPr>
            <a:spLocks noGrp="1"/>
          </p:cNvSpPr>
          <p:nvPr>
            <p:ph idx="1"/>
          </p:nvPr>
        </p:nvSpPr>
        <p:spPr>
          <a:xfrm>
            <a:off x="3826738" y="321848"/>
            <a:ext cx="7315200" cy="5120640"/>
          </a:xfrm>
        </p:spPr>
        <p:txBody>
          <a:bodyPr/>
          <a:lstStyle/>
          <a:p>
            <a:pPr marL="0" indent="0">
              <a:buNone/>
            </a:pPr>
            <a:r>
              <a:rPr lang="fr-FR" dirty="0">
                <a:solidFill>
                  <a:schemeClr val="tx1"/>
                </a:solidFill>
              </a:rPr>
              <a:t>L’algorithme  </a:t>
            </a:r>
            <a:r>
              <a:rPr lang="fr-FR" dirty="0" err="1">
                <a:solidFill>
                  <a:schemeClr val="tx1"/>
                </a:solidFill>
              </a:rPr>
              <a:t>Gradientboosting</a:t>
            </a:r>
            <a:r>
              <a:rPr lang="fr-FR" dirty="0">
                <a:solidFill>
                  <a:schemeClr val="tx1"/>
                </a:solidFill>
              </a:rPr>
              <a:t>  est  un  modèle ensembliste  c’est  à dire  qui combine  plusieurs  modèle se  basant  sur  le  gradient.</a:t>
            </a:r>
          </a:p>
          <a:p>
            <a:pPr marL="0" indent="0">
              <a:buNone/>
            </a:pPr>
            <a:r>
              <a:rPr lang="fr-FR" b="0" i="1" dirty="0">
                <a:solidFill>
                  <a:srgbClr val="292929"/>
                </a:solidFill>
                <a:effectLst/>
                <a:latin typeface="charter"/>
              </a:rPr>
              <a:t>Le </a:t>
            </a:r>
            <a:r>
              <a:rPr lang="fr-FR" b="0" i="1" dirty="0" err="1">
                <a:solidFill>
                  <a:srgbClr val="292929"/>
                </a:solidFill>
                <a:effectLst/>
                <a:latin typeface="charter"/>
              </a:rPr>
              <a:t>boosting</a:t>
            </a:r>
            <a:r>
              <a:rPr lang="fr-FR" b="0" i="0" dirty="0">
                <a:solidFill>
                  <a:srgbClr val="292929"/>
                </a:solidFill>
                <a:effectLst/>
                <a:latin typeface="charter"/>
              </a:rPr>
              <a:t> est un type spécial de technique d'apprentissage d'ensemble qui fonctionne en combinant plusieurs </a:t>
            </a:r>
            <a:r>
              <a:rPr lang="fr-FR" b="0" i="1" dirty="0">
                <a:solidFill>
                  <a:srgbClr val="292929"/>
                </a:solidFill>
                <a:effectLst/>
                <a:latin typeface="charter"/>
              </a:rPr>
              <a:t>apprenants faibles </a:t>
            </a:r>
            <a:r>
              <a:rPr lang="fr-FR" b="0" i="0" dirty="0">
                <a:solidFill>
                  <a:srgbClr val="292929"/>
                </a:solidFill>
                <a:effectLst/>
                <a:latin typeface="charter"/>
              </a:rPr>
              <a:t>en un apprenant fort</a:t>
            </a:r>
          </a:p>
          <a:p>
            <a:pPr marL="0" indent="0">
              <a:buNone/>
            </a:pPr>
            <a:r>
              <a:rPr lang="fr-FR" b="0" i="0" dirty="0">
                <a:solidFill>
                  <a:srgbClr val="292929"/>
                </a:solidFill>
                <a:effectLst/>
                <a:latin typeface="charter"/>
              </a:rPr>
              <a:t>Cela fonctionne par chaque modèle en prêtant attention aux erreurs de son prédécesseur.</a:t>
            </a:r>
          </a:p>
          <a:p>
            <a:pPr algn="l">
              <a:buFont typeface="Arial" panose="020B0604020202020204" pitchFamily="34" charset="0"/>
              <a:buChar char="•"/>
            </a:pPr>
            <a:r>
              <a:rPr lang="fr-FR" b="0" i="0" dirty="0">
                <a:solidFill>
                  <a:srgbClr val="292929"/>
                </a:solidFill>
                <a:effectLst/>
                <a:latin typeface="charter"/>
              </a:rPr>
              <a:t>Adaptive </a:t>
            </a:r>
            <a:r>
              <a:rPr lang="fr-FR" b="0" i="0" dirty="0" err="1">
                <a:solidFill>
                  <a:srgbClr val="292929"/>
                </a:solidFill>
                <a:effectLst/>
                <a:latin typeface="charter"/>
              </a:rPr>
              <a:t>Boosting</a:t>
            </a:r>
            <a:r>
              <a:rPr lang="fr-FR" b="0" i="0" dirty="0">
                <a:solidFill>
                  <a:srgbClr val="292929"/>
                </a:solidFill>
                <a:effectLst/>
                <a:latin typeface="charter"/>
              </a:rPr>
              <a:t> </a:t>
            </a:r>
          </a:p>
          <a:p>
            <a:pPr algn="l">
              <a:buFont typeface="Arial" panose="020B0604020202020204" pitchFamily="34" charset="0"/>
              <a:buChar char="•"/>
            </a:pPr>
            <a:r>
              <a:rPr lang="fr-FR" b="0" i="0" dirty="0">
                <a:solidFill>
                  <a:srgbClr val="292929"/>
                </a:solidFill>
                <a:effectLst/>
                <a:latin typeface="charter"/>
              </a:rPr>
              <a:t>Amplification du dégradé</a:t>
            </a:r>
          </a:p>
          <a:p>
            <a:endParaRPr lang="fr-FR" dirty="0"/>
          </a:p>
        </p:txBody>
      </p:sp>
      <p:pic>
        <p:nvPicPr>
          <p:cNvPr id="4" name="Picture 4" descr="Résultat d’images pour Gradient mathematique">
            <a:extLst>
              <a:ext uri="{FF2B5EF4-FFF2-40B4-BE49-F238E27FC236}">
                <a16:creationId xmlns:a16="http://schemas.microsoft.com/office/drawing/2014/main" id="{A0519A0D-5951-CC6E-A9EE-E04CBBA69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745" y="4428804"/>
            <a:ext cx="3552145" cy="92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Résultat d’images pour Gradient mathematique">
            <a:extLst>
              <a:ext uri="{FF2B5EF4-FFF2-40B4-BE49-F238E27FC236}">
                <a16:creationId xmlns:a16="http://schemas.microsoft.com/office/drawing/2014/main" id="{F9E084C5-90C2-2901-9FA0-F5B014A709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3593" y="3209129"/>
            <a:ext cx="2873338" cy="332702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16571525-6D0C-10FA-F510-5A06060BC5AC}"/>
              </a:ext>
            </a:extLst>
          </p:cNvPr>
          <p:cNvSpPr txBox="1"/>
          <p:nvPr/>
        </p:nvSpPr>
        <p:spPr>
          <a:xfrm>
            <a:off x="3476847" y="321848"/>
            <a:ext cx="7921255" cy="461665"/>
          </a:xfrm>
          <a:prstGeom prst="rect">
            <a:avLst/>
          </a:prstGeom>
          <a:noFill/>
        </p:spPr>
        <p:txBody>
          <a:bodyPr wrap="square" rtlCol="0">
            <a:spAutoFit/>
          </a:bodyPr>
          <a:lstStyle/>
          <a:p>
            <a:r>
              <a:rPr lang="fr-FR" sz="2400" b="1" dirty="0">
                <a:solidFill>
                  <a:schemeClr val="tx1"/>
                </a:solidFill>
              </a:rPr>
              <a:t>L’algorithme  </a:t>
            </a:r>
            <a:r>
              <a:rPr lang="fr-FR" sz="2400" b="1" dirty="0" err="1">
                <a:solidFill>
                  <a:schemeClr val="tx1"/>
                </a:solidFill>
              </a:rPr>
              <a:t>Gradientboosting</a:t>
            </a:r>
            <a:r>
              <a:rPr lang="fr-FR" sz="2400" b="1" dirty="0">
                <a:solidFill>
                  <a:schemeClr val="tx1"/>
                </a:solidFill>
              </a:rPr>
              <a:t> </a:t>
            </a:r>
            <a:r>
              <a:rPr lang="fr-FR" sz="2400" b="1" dirty="0" err="1">
                <a:solidFill>
                  <a:schemeClr val="tx1"/>
                </a:solidFill>
              </a:rPr>
              <a:t>regressor</a:t>
            </a:r>
            <a:r>
              <a:rPr lang="fr-FR" sz="2400" b="1" dirty="0">
                <a:solidFill>
                  <a:schemeClr val="tx1"/>
                </a:solidFill>
              </a:rPr>
              <a:t>  </a:t>
            </a:r>
            <a:endParaRPr lang="fr-FR" sz="2400" b="1" dirty="0"/>
          </a:p>
        </p:txBody>
      </p:sp>
    </p:spTree>
    <p:extLst>
      <p:ext uri="{BB962C8B-B14F-4D97-AF65-F5344CB8AC3E}">
        <p14:creationId xmlns:p14="http://schemas.microsoft.com/office/powerpoint/2010/main" val="3279751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975FD5-0A74-89B2-0F0E-D5597E782CE9}"/>
              </a:ext>
            </a:extLst>
          </p:cNvPr>
          <p:cNvSpPr>
            <a:spLocks noGrp="1"/>
          </p:cNvSpPr>
          <p:nvPr>
            <p:ph type="title"/>
          </p:nvPr>
        </p:nvSpPr>
        <p:spPr>
          <a:xfrm>
            <a:off x="221022" y="1230162"/>
            <a:ext cx="2947482" cy="4601183"/>
          </a:xfrm>
        </p:spPr>
        <p:txBody>
          <a:bodyPr/>
          <a:lstStyle/>
          <a:p>
            <a:r>
              <a:rPr lang="fr-FR" dirty="0">
                <a:solidFill>
                  <a:schemeClr val="tx1"/>
                </a:solidFill>
              </a:rPr>
              <a:t>Modèle</a:t>
            </a:r>
            <a:br>
              <a:rPr lang="fr-FR" dirty="0"/>
            </a:br>
            <a:r>
              <a:rPr lang="fr-FR" dirty="0">
                <a:solidFill>
                  <a:schemeClr val="tx1"/>
                </a:solidFill>
              </a:rPr>
              <a:t>régression</a:t>
            </a:r>
            <a:r>
              <a:rPr lang="fr-FR" dirty="0"/>
              <a:t>  </a:t>
            </a:r>
          </a:p>
        </p:txBody>
      </p:sp>
      <p:sp>
        <p:nvSpPr>
          <p:cNvPr id="3" name="Espace réservé du contenu 2">
            <a:extLst>
              <a:ext uri="{FF2B5EF4-FFF2-40B4-BE49-F238E27FC236}">
                <a16:creationId xmlns:a16="http://schemas.microsoft.com/office/drawing/2014/main" id="{F6D73323-1304-8195-41F9-6A4D82C1697D}"/>
              </a:ext>
            </a:extLst>
          </p:cNvPr>
          <p:cNvSpPr>
            <a:spLocks noGrp="1"/>
          </p:cNvSpPr>
          <p:nvPr>
            <p:ph idx="1"/>
          </p:nvPr>
        </p:nvSpPr>
        <p:spPr>
          <a:xfrm>
            <a:off x="3561907" y="-839972"/>
            <a:ext cx="7463073" cy="6176134"/>
          </a:xfrm>
        </p:spPr>
        <p:txBody>
          <a:bodyPr/>
          <a:lstStyle/>
          <a:p>
            <a:pPr marL="0" indent="0">
              <a:buNone/>
            </a:pPr>
            <a:r>
              <a:rPr lang="fr-FR" sz="2800" b="1" strike="noStrike" spc="-1" dirty="0" err="1">
                <a:solidFill>
                  <a:srgbClr val="000000"/>
                </a:solidFill>
                <a:uFillTx/>
                <a:latin typeface="Calibri"/>
                <a:ea typeface="Arial"/>
              </a:rPr>
              <a:t>DecissionTreerRegressor</a:t>
            </a:r>
            <a:r>
              <a:rPr lang="fr-FR" sz="4000" b="1" u="sng" strike="noStrike" spc="-1" dirty="0">
                <a:solidFill>
                  <a:srgbClr val="000000"/>
                </a:solidFill>
                <a:uFillTx/>
                <a:latin typeface="Calibri"/>
                <a:ea typeface="Arial"/>
              </a:rPr>
              <a:t>:</a:t>
            </a:r>
          </a:p>
          <a:p>
            <a:pPr>
              <a:lnSpc>
                <a:spcPct val="100000"/>
              </a:lnSpc>
            </a:pPr>
            <a:r>
              <a:rPr lang="fr-FR" sz="2000" b="0" strike="noStrike" spc="-1" dirty="0">
                <a:solidFill>
                  <a:srgbClr val="000000"/>
                </a:solidFill>
                <a:latin typeface="Calibri"/>
                <a:ea typeface="Arial"/>
              </a:rPr>
              <a:t>Outil d’aide à la décision qui utilise un modèle arborescent de décisions et de leurs conséquences possibles. </a:t>
            </a:r>
            <a:endParaRPr lang="fr-FR" sz="2000" b="0" strike="noStrike" spc="-1" dirty="0">
              <a:latin typeface="Arial"/>
            </a:endParaRPr>
          </a:p>
          <a:p>
            <a:pPr>
              <a:lnSpc>
                <a:spcPct val="100000"/>
              </a:lnSpc>
            </a:pPr>
            <a:r>
              <a:rPr lang="fr-FR" sz="2000" b="0" strike="noStrike" spc="-1" dirty="0">
                <a:solidFill>
                  <a:srgbClr val="000000"/>
                </a:solidFill>
                <a:latin typeface="Calibri"/>
                <a:ea typeface="Arial"/>
              </a:rPr>
              <a:t>Affiche un algorithme qui ne contient que des instructions de contrôle conditionnel.</a:t>
            </a:r>
            <a:endParaRPr lang="fr-FR" sz="2000" b="0" strike="noStrike" spc="-1" dirty="0">
              <a:latin typeface="Arial"/>
            </a:endParaRPr>
          </a:p>
          <a:p>
            <a:endParaRPr lang="fr-FR" sz="4000" b="1" u="sng" spc="-1" dirty="0">
              <a:solidFill>
                <a:srgbClr val="000000"/>
              </a:solidFill>
              <a:latin typeface="Calibri"/>
            </a:endParaRPr>
          </a:p>
          <a:p>
            <a:endParaRPr lang="fr-FR" dirty="0"/>
          </a:p>
        </p:txBody>
      </p:sp>
      <p:pic>
        <p:nvPicPr>
          <p:cNvPr id="4" name="Image 6">
            <a:extLst>
              <a:ext uri="{FF2B5EF4-FFF2-40B4-BE49-F238E27FC236}">
                <a16:creationId xmlns:a16="http://schemas.microsoft.com/office/drawing/2014/main" id="{D3CEEC99-3CBF-33B4-FF07-89F2392CB76C}"/>
              </a:ext>
            </a:extLst>
          </p:cNvPr>
          <p:cNvPicPr/>
          <p:nvPr/>
        </p:nvPicPr>
        <p:blipFill>
          <a:blip r:embed="rId2"/>
          <a:stretch/>
        </p:blipFill>
        <p:spPr>
          <a:xfrm>
            <a:off x="4677342" y="3221665"/>
            <a:ext cx="6347638" cy="2503355"/>
          </a:xfrm>
          <a:prstGeom prst="rect">
            <a:avLst/>
          </a:prstGeom>
          <a:ln>
            <a:noFill/>
          </a:ln>
        </p:spPr>
      </p:pic>
    </p:spTree>
    <p:extLst>
      <p:ext uri="{BB962C8B-B14F-4D97-AF65-F5344CB8AC3E}">
        <p14:creationId xmlns:p14="http://schemas.microsoft.com/office/powerpoint/2010/main" val="2954990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AD481E-8E35-1F69-F1CF-C6470A96E1FB}"/>
              </a:ext>
            </a:extLst>
          </p:cNvPr>
          <p:cNvSpPr>
            <a:spLocks noGrp="1"/>
          </p:cNvSpPr>
          <p:nvPr>
            <p:ph type="title"/>
          </p:nvPr>
        </p:nvSpPr>
        <p:spPr/>
        <p:txBody>
          <a:bodyPr/>
          <a:lstStyle/>
          <a:p>
            <a:r>
              <a:rPr lang="fr-FR" dirty="0">
                <a:solidFill>
                  <a:schemeClr val="tx1"/>
                </a:solidFill>
              </a:rPr>
              <a:t>Modèle</a:t>
            </a:r>
            <a:br>
              <a:rPr lang="fr-FR" dirty="0"/>
            </a:br>
            <a:r>
              <a:rPr lang="fr-FR" dirty="0">
                <a:solidFill>
                  <a:schemeClr val="tx1"/>
                </a:solidFill>
              </a:rPr>
              <a:t>régression</a:t>
            </a:r>
            <a:r>
              <a:rPr lang="fr-FR" dirty="0"/>
              <a:t> </a:t>
            </a:r>
          </a:p>
        </p:txBody>
      </p:sp>
      <p:pic>
        <p:nvPicPr>
          <p:cNvPr id="14338" name="Picture 2" descr="Afficher l’image source">
            <a:extLst>
              <a:ext uri="{FF2B5EF4-FFF2-40B4-BE49-F238E27FC236}">
                <a16:creationId xmlns:a16="http://schemas.microsoft.com/office/drawing/2014/main" id="{D1CD1FFC-70CF-8546-55CD-DEFFF4025C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8808" y="3290971"/>
            <a:ext cx="4756039" cy="3567029"/>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EF0DD867-C51D-EB8F-FA0A-8142C047DAF8}"/>
              </a:ext>
            </a:extLst>
          </p:cNvPr>
          <p:cNvSpPr txBox="1"/>
          <p:nvPr/>
        </p:nvSpPr>
        <p:spPr>
          <a:xfrm>
            <a:off x="3476847" y="148856"/>
            <a:ext cx="6858000" cy="584775"/>
          </a:xfrm>
          <a:prstGeom prst="rect">
            <a:avLst/>
          </a:prstGeom>
          <a:noFill/>
        </p:spPr>
        <p:txBody>
          <a:bodyPr wrap="square" rtlCol="0">
            <a:spAutoFit/>
          </a:bodyPr>
          <a:lstStyle/>
          <a:p>
            <a:r>
              <a:rPr lang="fr-FR" sz="3200" dirty="0" err="1"/>
              <a:t>RandonForestRegressor</a:t>
            </a:r>
            <a:endParaRPr lang="fr-FR" dirty="0"/>
          </a:p>
        </p:txBody>
      </p:sp>
      <p:sp>
        <p:nvSpPr>
          <p:cNvPr id="5" name="ZoneTexte 4">
            <a:extLst>
              <a:ext uri="{FF2B5EF4-FFF2-40B4-BE49-F238E27FC236}">
                <a16:creationId xmlns:a16="http://schemas.microsoft.com/office/drawing/2014/main" id="{4E77ECF1-8ACA-C2CF-51CF-2908E7173CA4}"/>
              </a:ext>
            </a:extLst>
          </p:cNvPr>
          <p:cNvSpPr txBox="1"/>
          <p:nvPr/>
        </p:nvSpPr>
        <p:spPr>
          <a:xfrm>
            <a:off x="3997842" y="1031358"/>
            <a:ext cx="7719237" cy="1754326"/>
          </a:xfrm>
          <a:prstGeom prst="rect">
            <a:avLst/>
          </a:prstGeom>
          <a:noFill/>
        </p:spPr>
        <p:txBody>
          <a:bodyPr wrap="square" rtlCol="0">
            <a:spAutoFit/>
          </a:bodyPr>
          <a:lstStyle/>
          <a:p>
            <a:r>
              <a:rPr lang="fr-FR" b="0" i="0" dirty="0">
                <a:solidFill>
                  <a:srgbClr val="202122"/>
                </a:solidFill>
                <a:effectLst/>
                <a:latin typeface="Arial" panose="020B0604020202020204" pitchFamily="34" charset="0"/>
              </a:rPr>
              <a:t> Cet algorithme combine les concepts de sous-espaces aléatoires et de </a:t>
            </a:r>
            <a:r>
              <a:rPr lang="fr-FR" dirty="0">
                <a:solidFill>
                  <a:srgbClr val="202122"/>
                </a:solidFill>
                <a:latin typeface="Arial" panose="020B0604020202020204" pitchFamily="34" charset="0"/>
                <a:hlinkClick r:id="rId3" tooltip="Bagging">
                  <a:extLst>
                    <a:ext uri="{A12FA001-AC4F-418D-AE19-62706E023703}">
                      <ahyp:hlinkClr xmlns:ahyp="http://schemas.microsoft.com/office/drawing/2018/hyperlinkcolor" val="tx"/>
                    </a:ext>
                  </a:extLst>
                </a:hlinkClick>
              </a:rPr>
              <a:t>bagging</a:t>
            </a:r>
            <a:r>
              <a:rPr lang="fr-FR" dirty="0">
                <a:solidFill>
                  <a:srgbClr val="202122"/>
                </a:solidFill>
                <a:latin typeface="Arial" panose="020B0604020202020204" pitchFamily="34" charset="0"/>
              </a:rPr>
              <a:t>. </a:t>
            </a:r>
          </a:p>
          <a:p>
            <a:endParaRPr lang="fr-FR" dirty="0">
              <a:solidFill>
                <a:srgbClr val="202122"/>
              </a:solidFill>
              <a:latin typeface="Arial" panose="020B0604020202020204" pitchFamily="34" charset="0"/>
            </a:endParaRPr>
          </a:p>
          <a:p>
            <a:r>
              <a:rPr lang="fr-FR" b="0" i="0" dirty="0">
                <a:solidFill>
                  <a:srgbClr val="202122"/>
                </a:solidFill>
                <a:effectLst/>
                <a:latin typeface="Arial" panose="020B0604020202020204" pitchFamily="34" charset="0"/>
              </a:rPr>
              <a:t>L'algorithme des forêts d'arbres décisionnels effectue un apprentissage sur de multiples arbres de décision entraînés sur des sous-ensembles de données légèrement différents.</a:t>
            </a:r>
            <a:endParaRPr lang="fr-FR" dirty="0"/>
          </a:p>
        </p:txBody>
      </p:sp>
    </p:spTree>
    <p:extLst>
      <p:ext uri="{BB962C8B-B14F-4D97-AF65-F5344CB8AC3E}">
        <p14:creationId xmlns:p14="http://schemas.microsoft.com/office/powerpoint/2010/main" val="185509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57A8640-92A1-BCF4-0812-C32C0C32F518}"/>
              </a:ext>
            </a:extLst>
          </p:cNvPr>
          <p:cNvSpPr>
            <a:spLocks noGrp="1"/>
          </p:cNvSpPr>
          <p:nvPr>
            <p:ph type="ctrTitle"/>
          </p:nvPr>
        </p:nvSpPr>
        <p:spPr>
          <a:xfrm>
            <a:off x="925032" y="958206"/>
            <a:ext cx="8023541" cy="3539366"/>
          </a:xfrm>
        </p:spPr>
        <p:txBody>
          <a:bodyPr/>
          <a:lstStyle/>
          <a:p>
            <a:r>
              <a:rPr lang="fr-FR" dirty="0">
                <a:solidFill>
                  <a:schemeClr val="tx1"/>
                </a:solidFill>
              </a:rPr>
              <a:t>Modèle </a:t>
            </a:r>
            <a:br>
              <a:rPr lang="fr-FR" dirty="0">
                <a:solidFill>
                  <a:schemeClr val="tx1"/>
                </a:solidFill>
              </a:rPr>
            </a:br>
            <a:r>
              <a:rPr lang="fr-FR" dirty="0">
                <a:solidFill>
                  <a:schemeClr val="tx1"/>
                </a:solidFill>
              </a:rPr>
              <a:t>Non  supervisé   </a:t>
            </a:r>
          </a:p>
        </p:txBody>
      </p:sp>
      <p:sp>
        <p:nvSpPr>
          <p:cNvPr id="5" name="Sous-titre 4">
            <a:extLst>
              <a:ext uri="{FF2B5EF4-FFF2-40B4-BE49-F238E27FC236}">
                <a16:creationId xmlns:a16="http://schemas.microsoft.com/office/drawing/2014/main" id="{B583741F-838D-BE3C-486C-7DBB485C093F}"/>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285971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36D976-E3E2-896C-4C85-31073C6A4C2D}"/>
              </a:ext>
            </a:extLst>
          </p:cNvPr>
          <p:cNvSpPr>
            <a:spLocks noGrp="1"/>
          </p:cNvSpPr>
          <p:nvPr>
            <p:ph type="title"/>
          </p:nvPr>
        </p:nvSpPr>
        <p:spPr/>
        <p:txBody>
          <a:bodyPr/>
          <a:lstStyle/>
          <a:p>
            <a:r>
              <a:rPr lang="fr-FR" dirty="0">
                <a:solidFill>
                  <a:schemeClr val="tx1"/>
                </a:solidFill>
              </a:rPr>
              <a:t>Algorithme  nom supervisé</a:t>
            </a:r>
            <a:br>
              <a:rPr lang="fr-FR" dirty="0">
                <a:solidFill>
                  <a:schemeClr val="tx1"/>
                </a:solidFill>
              </a:rPr>
            </a:br>
            <a:r>
              <a:rPr lang="fr-FR" dirty="0">
                <a:solidFill>
                  <a:schemeClr val="tx1"/>
                </a:solidFill>
              </a:rPr>
              <a:t>Clustering  </a:t>
            </a:r>
          </a:p>
        </p:txBody>
      </p:sp>
      <p:sp>
        <p:nvSpPr>
          <p:cNvPr id="3" name="Espace réservé du contenu 2">
            <a:extLst>
              <a:ext uri="{FF2B5EF4-FFF2-40B4-BE49-F238E27FC236}">
                <a16:creationId xmlns:a16="http://schemas.microsoft.com/office/drawing/2014/main" id="{93554598-2330-AD8A-9AAA-D9C3D83D9C13}"/>
              </a:ext>
            </a:extLst>
          </p:cNvPr>
          <p:cNvSpPr>
            <a:spLocks noGrp="1"/>
          </p:cNvSpPr>
          <p:nvPr>
            <p:ph sz="half" idx="4294967295"/>
          </p:nvPr>
        </p:nvSpPr>
        <p:spPr>
          <a:xfrm>
            <a:off x="3418114" y="-195942"/>
            <a:ext cx="8138983" cy="5122164"/>
          </a:xfrm>
        </p:spPr>
        <p:txBody>
          <a:bodyPr/>
          <a:lstStyle/>
          <a:p>
            <a:r>
              <a:rPr lang="fr-FR" b="0" i="0" dirty="0">
                <a:solidFill>
                  <a:srgbClr val="444444"/>
                </a:solidFill>
                <a:effectLst/>
                <a:latin typeface="Ubuntu" panose="020B0504030602030204" pitchFamily="34" charset="0"/>
              </a:rPr>
              <a:t>Un  </a:t>
            </a:r>
            <a:r>
              <a:rPr lang="fr-FR" b="0" i="0">
                <a:solidFill>
                  <a:srgbClr val="444444"/>
                </a:solidFill>
                <a:effectLst/>
                <a:latin typeface="Ubuntu" panose="020B0504030602030204" pitchFamily="34" charset="0"/>
              </a:rPr>
              <a:t>algorithme  non supervisé </a:t>
            </a:r>
            <a:r>
              <a:rPr lang="fr-FR" dirty="0">
                <a:solidFill>
                  <a:srgbClr val="444444"/>
                </a:solidFill>
                <a:latin typeface="Ubuntu" panose="020B0504030602030204" pitchFamily="34" charset="0"/>
              </a:rPr>
              <a:t>de clustering, populaire en machine  </a:t>
            </a:r>
            <a:r>
              <a:rPr lang="fr-FR" dirty="0" err="1">
                <a:solidFill>
                  <a:srgbClr val="444444"/>
                </a:solidFill>
                <a:latin typeface="Ubuntu" panose="020B0504030602030204" pitchFamily="34" charset="0"/>
              </a:rPr>
              <a:t>learning</a:t>
            </a:r>
            <a:r>
              <a:rPr lang="fr-FR" dirty="0">
                <a:solidFill>
                  <a:srgbClr val="444444"/>
                </a:solidFill>
                <a:latin typeface="Ubuntu" panose="020B0504030602030204" pitchFamily="34" charset="0"/>
              </a:rPr>
              <a:t> . </a:t>
            </a:r>
          </a:p>
          <a:p>
            <a:r>
              <a:rPr lang="fr-FR" dirty="0">
                <a:solidFill>
                  <a:srgbClr val="444444"/>
                </a:solidFill>
                <a:latin typeface="Ubuntu" panose="020B0504030602030204" pitchFamily="34" charset="0"/>
              </a:rPr>
              <a:t>Lors de cet article, nous allons détailler son fonctionnement et dans quel cas d’usage il peut être appliqué.</a:t>
            </a:r>
          </a:p>
          <a:p>
            <a:endParaRPr lang="fr-FR" dirty="0">
              <a:solidFill>
                <a:srgbClr val="444444"/>
              </a:solidFill>
              <a:latin typeface="Ubuntu" panose="020B0504030602030204" pitchFamily="34" charset="0"/>
            </a:endParaRPr>
          </a:p>
          <a:p>
            <a:endParaRPr lang="fr-FR" dirty="0">
              <a:solidFill>
                <a:srgbClr val="444444"/>
              </a:solidFill>
              <a:latin typeface="Ubuntu" panose="020B0504030602030204" pitchFamily="34" charset="0"/>
            </a:endParaRPr>
          </a:p>
        </p:txBody>
      </p:sp>
      <p:sp>
        <p:nvSpPr>
          <p:cNvPr id="4" name="ZoneTexte 3">
            <a:extLst>
              <a:ext uri="{FF2B5EF4-FFF2-40B4-BE49-F238E27FC236}">
                <a16:creationId xmlns:a16="http://schemas.microsoft.com/office/drawing/2014/main" id="{D66638A1-23F7-E552-E8C4-9CC3C887C72B}"/>
              </a:ext>
            </a:extLst>
          </p:cNvPr>
          <p:cNvSpPr txBox="1"/>
          <p:nvPr/>
        </p:nvSpPr>
        <p:spPr>
          <a:xfrm>
            <a:off x="4274288" y="503920"/>
            <a:ext cx="6910179" cy="646331"/>
          </a:xfrm>
          <a:prstGeom prst="rect">
            <a:avLst/>
          </a:prstGeom>
          <a:noFill/>
        </p:spPr>
        <p:txBody>
          <a:bodyPr wrap="square" rtlCol="0">
            <a:spAutoFit/>
          </a:bodyPr>
          <a:lstStyle/>
          <a:p>
            <a:r>
              <a:rPr lang="fr-FR" sz="3600" spc="-60" dirty="0">
                <a:latin typeface="+mj-lt"/>
                <a:ea typeface="+mj-ea"/>
                <a:cs typeface="+mj-cs"/>
              </a:rPr>
              <a:t>Le  modèle  clustering  KMEANS</a:t>
            </a:r>
          </a:p>
        </p:txBody>
      </p:sp>
      <p:pic>
        <p:nvPicPr>
          <p:cNvPr id="16386" name="Picture 2" descr="Afficher l’image source">
            <a:extLst>
              <a:ext uri="{FF2B5EF4-FFF2-40B4-BE49-F238E27FC236}">
                <a16:creationId xmlns:a16="http://schemas.microsoft.com/office/drawing/2014/main" id="{AE4665E5-3CFF-8624-5A6F-CDE5D4BB0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314" y="3057093"/>
            <a:ext cx="3309256" cy="2068286"/>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V = \sum_{j}\sum_{x_i \rightarrow c_j} D(c_j, x_i)^2">
            <a:extLst>
              <a:ext uri="{FF2B5EF4-FFF2-40B4-BE49-F238E27FC236}">
                <a16:creationId xmlns:a16="http://schemas.microsoft.com/office/drawing/2014/main" id="{76885ADD-47EE-C5F4-C46E-B606512C60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 name="Picture 11">
            <a:extLst>
              <a:ext uri="{FF2B5EF4-FFF2-40B4-BE49-F238E27FC236}">
                <a16:creationId xmlns:a16="http://schemas.microsoft.com/office/drawing/2014/main" id="{5675D078-6001-CB30-0DD1-4902CF1CF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721" y="3877865"/>
            <a:ext cx="3705225" cy="264795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2A5C7742-5CDE-0312-5165-96EAB3D51F8F}"/>
              </a:ext>
            </a:extLst>
          </p:cNvPr>
          <p:cNvSpPr txBox="1"/>
          <p:nvPr/>
        </p:nvSpPr>
        <p:spPr>
          <a:xfrm>
            <a:off x="6912429" y="2960914"/>
            <a:ext cx="3973285" cy="369332"/>
          </a:xfrm>
          <a:prstGeom prst="rect">
            <a:avLst/>
          </a:prstGeom>
          <a:noFill/>
        </p:spPr>
        <p:txBody>
          <a:bodyPr wrap="square" rtlCol="0">
            <a:spAutoFit/>
          </a:bodyPr>
          <a:lstStyle/>
          <a:p>
            <a:r>
              <a:rPr lang="fr-FR" dirty="0" err="1"/>
              <a:t>Methode</a:t>
            </a:r>
            <a:r>
              <a:rPr lang="fr-FR" dirty="0"/>
              <a:t>  </a:t>
            </a:r>
            <a:r>
              <a:rPr lang="fr-FR" dirty="0" err="1"/>
              <a:t>elbow</a:t>
            </a:r>
            <a:r>
              <a:rPr lang="fr-FR" dirty="0"/>
              <a:t>:</a:t>
            </a:r>
          </a:p>
        </p:txBody>
      </p:sp>
    </p:spTree>
    <p:extLst>
      <p:ext uri="{BB962C8B-B14F-4D97-AF65-F5344CB8AC3E}">
        <p14:creationId xmlns:p14="http://schemas.microsoft.com/office/powerpoint/2010/main" val="252598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D9A5065-0410-F001-4D7F-5E33053C64DD}"/>
              </a:ext>
            </a:extLst>
          </p:cNvPr>
          <p:cNvSpPr>
            <a:spLocks noGrp="1"/>
          </p:cNvSpPr>
          <p:nvPr>
            <p:ph type="title"/>
          </p:nvPr>
        </p:nvSpPr>
        <p:spPr/>
        <p:txBody>
          <a:bodyPr/>
          <a:lstStyle/>
          <a:p>
            <a:r>
              <a:rPr lang="fr-FR" dirty="0">
                <a:solidFill>
                  <a:schemeClr val="tx1"/>
                </a:solidFill>
              </a:rPr>
              <a:t>Le  machine  </a:t>
            </a:r>
            <a:r>
              <a:rPr lang="fr-FR" dirty="0" err="1">
                <a:solidFill>
                  <a:schemeClr val="tx1"/>
                </a:solidFill>
              </a:rPr>
              <a:t>learning</a:t>
            </a:r>
            <a:r>
              <a:rPr lang="fr-FR" dirty="0">
                <a:solidFill>
                  <a:schemeClr val="tx1"/>
                </a:solidFill>
              </a:rPr>
              <a:t>  </a:t>
            </a:r>
          </a:p>
        </p:txBody>
      </p:sp>
      <p:pic>
        <p:nvPicPr>
          <p:cNvPr id="4098" name="Picture 2" descr="Afficher l’image source">
            <a:extLst>
              <a:ext uri="{FF2B5EF4-FFF2-40B4-BE49-F238E27FC236}">
                <a16:creationId xmlns:a16="http://schemas.microsoft.com/office/drawing/2014/main" id="{AE1C037D-FF9F-32B7-4882-8051F4C6B03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277" b="15277"/>
          <a:stretch>
            <a:fillRect/>
          </a:stretch>
        </p:blipFill>
        <p:spPr bwMode="auto">
          <a:xfrm>
            <a:off x="3820738" y="238275"/>
            <a:ext cx="8115230" cy="5330952"/>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texte 5">
            <a:extLst>
              <a:ext uri="{FF2B5EF4-FFF2-40B4-BE49-F238E27FC236}">
                <a16:creationId xmlns:a16="http://schemas.microsoft.com/office/drawing/2014/main" id="{8CEF273C-B4F4-A97C-9E61-1ED0540E455F}"/>
              </a:ext>
            </a:extLst>
          </p:cNvPr>
          <p:cNvSpPr>
            <a:spLocks noGrp="1"/>
          </p:cNvSpPr>
          <p:nvPr>
            <p:ph type="body" sz="half" idx="2"/>
          </p:nvPr>
        </p:nvSpPr>
        <p:spPr/>
        <p:txBody>
          <a:bodyPr/>
          <a:lstStyle/>
          <a:p>
            <a:endParaRPr lang="fr-FR"/>
          </a:p>
        </p:txBody>
      </p:sp>
    </p:spTree>
    <p:extLst>
      <p:ext uri="{BB962C8B-B14F-4D97-AF65-F5344CB8AC3E}">
        <p14:creationId xmlns:p14="http://schemas.microsoft.com/office/powerpoint/2010/main" val="2162634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602078-C4DF-53E3-195C-6F6490A73DA8}"/>
              </a:ext>
            </a:extLst>
          </p:cNvPr>
          <p:cNvSpPr>
            <a:spLocks noGrp="1"/>
          </p:cNvSpPr>
          <p:nvPr>
            <p:ph type="title"/>
          </p:nvPr>
        </p:nvSpPr>
        <p:spPr>
          <a:xfrm>
            <a:off x="428847" y="844603"/>
            <a:ext cx="2947482" cy="4601183"/>
          </a:xfrm>
        </p:spPr>
        <p:txBody>
          <a:bodyPr/>
          <a:lstStyle/>
          <a:p>
            <a:r>
              <a:rPr lang="fr-FR" dirty="0">
                <a:solidFill>
                  <a:schemeClr val="tx1"/>
                </a:solidFill>
              </a:rPr>
              <a:t>Algorithme  nom supervisé</a:t>
            </a:r>
            <a:br>
              <a:rPr lang="fr-FR" dirty="0">
                <a:solidFill>
                  <a:schemeClr val="tx1"/>
                </a:solidFill>
              </a:rPr>
            </a:br>
            <a:r>
              <a:rPr lang="fr-FR" dirty="0">
                <a:solidFill>
                  <a:schemeClr val="tx1"/>
                </a:solidFill>
              </a:rPr>
              <a:t>Clustering </a:t>
            </a:r>
            <a:endParaRPr lang="fr-FR" dirty="0"/>
          </a:p>
        </p:txBody>
      </p:sp>
      <p:sp>
        <p:nvSpPr>
          <p:cNvPr id="8" name="Espace réservé du contenu 7">
            <a:extLst>
              <a:ext uri="{FF2B5EF4-FFF2-40B4-BE49-F238E27FC236}">
                <a16:creationId xmlns:a16="http://schemas.microsoft.com/office/drawing/2014/main" id="{BB123904-4FED-A143-074C-25A342BBC81D}"/>
              </a:ext>
            </a:extLst>
          </p:cNvPr>
          <p:cNvSpPr>
            <a:spLocks noGrp="1"/>
          </p:cNvSpPr>
          <p:nvPr>
            <p:ph sz="half" idx="1"/>
          </p:nvPr>
        </p:nvSpPr>
        <p:spPr>
          <a:xfrm>
            <a:off x="3713209" y="2719891"/>
            <a:ext cx="3756502" cy="5120640"/>
          </a:xfrm>
        </p:spPr>
        <p:txBody>
          <a:bodyPr/>
          <a:lstStyle/>
          <a:p>
            <a:r>
              <a:rPr lang="fr-FR" b="0" i="0" dirty="0">
                <a:solidFill>
                  <a:srgbClr val="333333"/>
                </a:solidFill>
                <a:effectLst/>
                <a:latin typeface="Muli"/>
              </a:rPr>
              <a:t>DBSCAN fonctionne très bien avec les valeurs aberrantes</a:t>
            </a:r>
          </a:p>
          <a:p>
            <a:r>
              <a:rPr lang="fr-FR" b="0" i="0" dirty="0">
                <a:solidFill>
                  <a:srgbClr val="333333"/>
                </a:solidFill>
                <a:effectLst/>
                <a:latin typeface="inherit"/>
              </a:rPr>
              <a:t>DBSCAN peut facilement détecter les valeurs aberrantes et déterminer le bruit.</a:t>
            </a:r>
          </a:p>
          <a:p>
            <a:r>
              <a:rPr lang="fr-FR" b="0" i="0" dirty="0">
                <a:solidFill>
                  <a:srgbClr val="333333"/>
                </a:solidFill>
                <a:effectLst/>
                <a:latin typeface="inherit"/>
              </a:rPr>
              <a:t>DBSCAN : </a:t>
            </a:r>
            <a:r>
              <a:rPr lang="fr-FR" b="0" i="0" dirty="0">
                <a:solidFill>
                  <a:srgbClr val="333333"/>
                </a:solidFill>
                <a:effectLst/>
                <a:latin typeface="Muli"/>
              </a:rPr>
              <a:t>il est  </a:t>
            </a:r>
            <a:r>
              <a:rPr lang="fr-FR" b="0" i="0" dirty="0" err="1">
                <a:solidFill>
                  <a:srgbClr val="333333"/>
                </a:solidFill>
                <a:effectLst/>
                <a:latin typeface="Muli"/>
              </a:rPr>
              <a:t>tres</a:t>
            </a:r>
            <a:r>
              <a:rPr lang="fr-FR" b="0" i="0" dirty="0">
                <a:solidFill>
                  <a:srgbClr val="333333"/>
                </a:solidFill>
                <a:effectLst/>
                <a:latin typeface="Muli"/>
              </a:rPr>
              <a:t>  efficace quand on  travail avec des  cluster  de  forme  variable  quelconque </a:t>
            </a:r>
            <a:endParaRPr lang="fr-FR" dirty="0">
              <a:solidFill>
                <a:srgbClr val="333333"/>
              </a:solidFill>
              <a:latin typeface="Muli"/>
            </a:endParaRPr>
          </a:p>
          <a:p>
            <a:endParaRPr lang="fr-FR" dirty="0">
              <a:solidFill>
                <a:srgbClr val="333333"/>
              </a:solidFill>
              <a:latin typeface="Muli"/>
            </a:endParaRPr>
          </a:p>
          <a:p>
            <a:endParaRPr lang="fr-FR" dirty="0">
              <a:solidFill>
                <a:srgbClr val="333333"/>
              </a:solidFill>
              <a:latin typeface="Muli"/>
            </a:endParaRPr>
          </a:p>
          <a:p>
            <a:endParaRPr lang="fr-FR" dirty="0">
              <a:solidFill>
                <a:srgbClr val="333333"/>
              </a:solidFill>
              <a:latin typeface="Muli"/>
            </a:endParaRPr>
          </a:p>
          <a:p>
            <a:endParaRPr lang="fr-FR" dirty="0">
              <a:solidFill>
                <a:srgbClr val="333333"/>
              </a:solidFill>
              <a:latin typeface="Muli"/>
            </a:endParaRPr>
          </a:p>
          <a:p>
            <a:endParaRPr lang="fr-FR" dirty="0">
              <a:solidFill>
                <a:srgbClr val="333333"/>
              </a:solidFill>
              <a:latin typeface="Muli"/>
            </a:endParaRPr>
          </a:p>
          <a:p>
            <a:pPr marL="0" indent="0">
              <a:buNone/>
            </a:pPr>
            <a:endParaRPr lang="fr-FR" dirty="0"/>
          </a:p>
        </p:txBody>
      </p:sp>
      <p:sp>
        <p:nvSpPr>
          <p:cNvPr id="9" name="Espace réservé du contenu 8">
            <a:extLst>
              <a:ext uri="{FF2B5EF4-FFF2-40B4-BE49-F238E27FC236}">
                <a16:creationId xmlns:a16="http://schemas.microsoft.com/office/drawing/2014/main" id="{E4D9B599-599B-785B-7BB5-3105F032DA64}"/>
              </a:ext>
            </a:extLst>
          </p:cNvPr>
          <p:cNvSpPr>
            <a:spLocks noGrp="1"/>
          </p:cNvSpPr>
          <p:nvPr>
            <p:ph sz="half" idx="2"/>
          </p:nvPr>
        </p:nvSpPr>
        <p:spPr>
          <a:xfrm>
            <a:off x="7793977" y="2719891"/>
            <a:ext cx="4103439" cy="5120640"/>
          </a:xfrm>
        </p:spPr>
        <p:txBody>
          <a:bodyPr/>
          <a:lstStyle/>
          <a:p>
            <a:r>
              <a:rPr lang="fr-FR" b="1" i="0" dirty="0">
                <a:solidFill>
                  <a:srgbClr val="333333"/>
                </a:solidFill>
                <a:effectLst/>
                <a:latin typeface="inherit"/>
              </a:rPr>
              <a:t>Désavantages</a:t>
            </a:r>
          </a:p>
          <a:p>
            <a:endParaRPr lang="fr-FR" b="1" dirty="0">
              <a:solidFill>
                <a:srgbClr val="333333"/>
              </a:solidFill>
              <a:latin typeface="inherit"/>
            </a:endParaRPr>
          </a:p>
          <a:p>
            <a:r>
              <a:rPr lang="fr-FR" dirty="0">
                <a:solidFill>
                  <a:srgbClr val="333333"/>
                </a:solidFill>
                <a:latin typeface="inherit"/>
              </a:rPr>
              <a:t>Ne  fonctionne pas bien avec  les graphes qui ont  des  </a:t>
            </a:r>
            <a:r>
              <a:rPr lang="fr-FR" dirty="0" err="1">
                <a:solidFill>
                  <a:srgbClr val="333333"/>
                </a:solidFill>
                <a:latin typeface="inherit"/>
              </a:rPr>
              <a:t>dansités</a:t>
            </a:r>
            <a:r>
              <a:rPr lang="fr-FR" dirty="0">
                <a:solidFill>
                  <a:srgbClr val="333333"/>
                </a:solidFill>
                <a:latin typeface="inherit"/>
              </a:rPr>
              <a:t> variable .</a:t>
            </a:r>
          </a:p>
          <a:p>
            <a:r>
              <a:rPr lang="fr-FR" dirty="0">
                <a:solidFill>
                  <a:srgbClr val="333333"/>
                </a:solidFill>
                <a:latin typeface="inherit"/>
              </a:rPr>
              <a:t>peut ne pas être en mesure de définir efficacement les clusters. </a:t>
            </a:r>
          </a:p>
          <a:p>
            <a:r>
              <a:rPr lang="fr-FR" dirty="0">
                <a:solidFill>
                  <a:srgbClr val="333333"/>
                </a:solidFill>
                <a:latin typeface="inherit"/>
              </a:rPr>
              <a:t>Y compris l'epsilon, cette technique de clustering s'appuie fortement sur ses deux principaux paramètres pour dériver ses fonctions.</a:t>
            </a:r>
          </a:p>
          <a:p>
            <a:endParaRPr lang="fr-FR" b="1" dirty="0">
              <a:solidFill>
                <a:srgbClr val="333333"/>
              </a:solidFill>
              <a:latin typeface="inherit"/>
            </a:endParaRPr>
          </a:p>
          <a:p>
            <a:endParaRPr lang="fr-FR" b="1" dirty="0">
              <a:solidFill>
                <a:srgbClr val="333333"/>
              </a:solidFill>
              <a:latin typeface="inherit"/>
            </a:endParaRPr>
          </a:p>
          <a:p>
            <a:endParaRPr lang="fr-FR" b="1" dirty="0">
              <a:solidFill>
                <a:srgbClr val="333333"/>
              </a:solidFill>
              <a:latin typeface="inherit"/>
            </a:endParaRPr>
          </a:p>
          <a:p>
            <a:endParaRPr lang="fr-FR" b="1" dirty="0">
              <a:solidFill>
                <a:srgbClr val="333333"/>
              </a:solidFill>
              <a:latin typeface="inherit"/>
            </a:endParaRPr>
          </a:p>
          <a:p>
            <a:endParaRPr lang="fr-FR" b="1" dirty="0">
              <a:solidFill>
                <a:srgbClr val="333333"/>
              </a:solidFill>
              <a:latin typeface="inherit"/>
            </a:endParaRPr>
          </a:p>
          <a:p>
            <a:endParaRPr lang="fr-FR" b="1" dirty="0">
              <a:solidFill>
                <a:srgbClr val="333333"/>
              </a:solidFill>
              <a:latin typeface="inherit"/>
            </a:endParaRPr>
          </a:p>
          <a:p>
            <a:endParaRPr lang="fr-FR" b="1" dirty="0">
              <a:solidFill>
                <a:srgbClr val="333333"/>
              </a:solidFill>
              <a:latin typeface="inherit"/>
            </a:endParaRPr>
          </a:p>
          <a:p>
            <a:endParaRPr lang="fr-FR" dirty="0"/>
          </a:p>
        </p:txBody>
      </p:sp>
      <p:sp>
        <p:nvSpPr>
          <p:cNvPr id="4" name="ZoneTexte 3">
            <a:extLst>
              <a:ext uri="{FF2B5EF4-FFF2-40B4-BE49-F238E27FC236}">
                <a16:creationId xmlns:a16="http://schemas.microsoft.com/office/drawing/2014/main" id="{DC026229-804D-64D3-DE1B-8B854F9D5CB4}"/>
              </a:ext>
            </a:extLst>
          </p:cNvPr>
          <p:cNvSpPr txBox="1"/>
          <p:nvPr/>
        </p:nvSpPr>
        <p:spPr>
          <a:xfrm>
            <a:off x="3613241" y="682983"/>
            <a:ext cx="8125103" cy="1938992"/>
          </a:xfrm>
          <a:prstGeom prst="rect">
            <a:avLst/>
          </a:prstGeom>
          <a:noFill/>
        </p:spPr>
        <p:txBody>
          <a:bodyPr wrap="square">
            <a:spAutoFit/>
          </a:bodyPr>
          <a:lstStyle/>
          <a:p>
            <a:r>
              <a:rPr lang="fr-FR" sz="2400" b="0" i="0" dirty="0">
                <a:solidFill>
                  <a:srgbClr val="333333"/>
                </a:solidFill>
                <a:effectLst/>
                <a:latin typeface="Muli"/>
              </a:rPr>
              <a:t> Les algorithmes DBSCAN sont des algorithmes de regroupement fondamentalement basés sur la densité qui recherchent des zones ou des quartiers très denses.</a:t>
            </a:r>
          </a:p>
          <a:p>
            <a:endParaRPr lang="fr-FR" sz="2400" b="0" i="0" dirty="0">
              <a:solidFill>
                <a:srgbClr val="333333"/>
              </a:solidFill>
              <a:effectLst/>
              <a:latin typeface="Muli"/>
            </a:endParaRPr>
          </a:p>
          <a:p>
            <a:r>
              <a:rPr lang="fr-FR" sz="2400" dirty="0"/>
              <a:t>      </a:t>
            </a:r>
            <a:r>
              <a:rPr lang="fr-FR" sz="2400" dirty="0" err="1"/>
              <a:t>Aventages</a:t>
            </a:r>
            <a:r>
              <a:rPr lang="fr-FR" sz="2400" dirty="0"/>
              <a:t>   </a:t>
            </a:r>
            <a:r>
              <a:rPr lang="fr-FR" dirty="0"/>
              <a:t>        </a:t>
            </a:r>
          </a:p>
        </p:txBody>
      </p:sp>
      <p:sp>
        <p:nvSpPr>
          <p:cNvPr id="5" name="ZoneTexte 4">
            <a:extLst>
              <a:ext uri="{FF2B5EF4-FFF2-40B4-BE49-F238E27FC236}">
                <a16:creationId xmlns:a16="http://schemas.microsoft.com/office/drawing/2014/main" id="{3EA63640-7C1B-2958-C91B-93FFAFECD967}"/>
              </a:ext>
            </a:extLst>
          </p:cNvPr>
          <p:cNvSpPr txBox="1"/>
          <p:nvPr/>
        </p:nvSpPr>
        <p:spPr>
          <a:xfrm>
            <a:off x="1254641" y="159763"/>
            <a:ext cx="3925242" cy="523220"/>
          </a:xfrm>
          <a:prstGeom prst="rect">
            <a:avLst/>
          </a:prstGeom>
          <a:noFill/>
        </p:spPr>
        <p:txBody>
          <a:bodyPr wrap="none" rtlCol="0">
            <a:spAutoFit/>
          </a:bodyPr>
          <a:lstStyle/>
          <a:p>
            <a:r>
              <a:rPr lang="fr-FR" sz="2800" b="0" i="0" dirty="0">
                <a:solidFill>
                  <a:srgbClr val="333333"/>
                </a:solidFill>
                <a:effectLst/>
                <a:latin typeface="Muli"/>
              </a:rPr>
              <a:t> Les algorithmes DBSCAN </a:t>
            </a:r>
            <a:endParaRPr lang="fr-FR" sz="2800" dirty="0"/>
          </a:p>
        </p:txBody>
      </p:sp>
      <p:pic>
        <p:nvPicPr>
          <p:cNvPr id="20488" name="Picture 8" descr="Résultat d’images pour dbascam scitlearn ">
            <a:extLst>
              <a:ext uri="{FF2B5EF4-FFF2-40B4-BE49-F238E27FC236}">
                <a16:creationId xmlns:a16="http://schemas.microsoft.com/office/drawing/2014/main" id="{8F9A352B-B7B8-8593-2400-4F68CA655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67" y="4298897"/>
            <a:ext cx="2333625" cy="1714500"/>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FE2DAD63-ABCA-A887-A67A-F1C072ACA286}"/>
              </a:ext>
            </a:extLst>
          </p:cNvPr>
          <p:cNvSpPr txBox="1"/>
          <p:nvPr/>
        </p:nvSpPr>
        <p:spPr>
          <a:xfrm>
            <a:off x="5640572" y="3460897"/>
            <a:ext cx="914400"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38783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9E13688D-F236-91BF-CB1C-FE6166C4C334}"/>
              </a:ext>
            </a:extLst>
          </p:cNvPr>
          <p:cNvSpPr>
            <a:spLocks noGrp="1"/>
          </p:cNvSpPr>
          <p:nvPr>
            <p:ph idx="1"/>
          </p:nvPr>
        </p:nvSpPr>
        <p:spPr/>
        <p:txBody>
          <a:bodyPr/>
          <a:lstStyle/>
          <a:p>
            <a:r>
              <a:rPr lang="fr-FR" sz="1800" b="1" i="0" dirty="0">
                <a:solidFill>
                  <a:srgbClr val="273239"/>
                </a:solidFill>
                <a:effectLst/>
                <a:latin typeface="sofia-pro"/>
              </a:rPr>
              <a:t>Les  modèle  de mélange  gaussien  se  base </a:t>
            </a:r>
            <a:r>
              <a:rPr lang="fr-FR" sz="1600" b="0" i="0" dirty="0">
                <a:solidFill>
                  <a:srgbClr val="273239"/>
                </a:solidFill>
                <a:effectLst/>
                <a:latin typeface="urw-din"/>
              </a:rPr>
              <a:t> </a:t>
            </a:r>
            <a:r>
              <a:rPr lang="fr-FR" sz="1800" b="1" dirty="0">
                <a:solidFill>
                  <a:srgbClr val="273239"/>
                </a:solidFill>
                <a:latin typeface="sofia-pro"/>
              </a:rPr>
              <a:t>la fonction de densité de probabilité d'une distribution gaussienne est donnée par:</a:t>
            </a:r>
          </a:p>
          <a:p>
            <a:endParaRPr lang="fr-FR" sz="1800" b="1" dirty="0">
              <a:solidFill>
                <a:srgbClr val="273239"/>
              </a:solidFill>
              <a:latin typeface="sofia-pro"/>
            </a:endParaRPr>
          </a:p>
          <a:p>
            <a:endParaRPr lang="fr-FR" dirty="0"/>
          </a:p>
        </p:txBody>
      </p:sp>
      <p:sp>
        <p:nvSpPr>
          <p:cNvPr id="10" name="ZoneTexte 9">
            <a:extLst>
              <a:ext uri="{FF2B5EF4-FFF2-40B4-BE49-F238E27FC236}">
                <a16:creationId xmlns:a16="http://schemas.microsoft.com/office/drawing/2014/main" id="{EC73B677-82D9-49E9-1A0E-E997D8B71233}"/>
              </a:ext>
            </a:extLst>
          </p:cNvPr>
          <p:cNvSpPr txBox="1"/>
          <p:nvPr/>
        </p:nvSpPr>
        <p:spPr>
          <a:xfrm>
            <a:off x="535679" y="4403653"/>
            <a:ext cx="6097772" cy="1754326"/>
          </a:xfrm>
          <a:prstGeom prst="rect">
            <a:avLst/>
          </a:prstGeom>
          <a:noFill/>
        </p:spPr>
        <p:txBody>
          <a:bodyPr wrap="square">
            <a:spAutoFit/>
          </a:bodyPr>
          <a:lstStyle/>
          <a:p>
            <a:r>
              <a:rPr lang="fr-FR" sz="3600" dirty="0">
                <a:solidFill>
                  <a:schemeClr val="tx1"/>
                </a:solidFill>
              </a:rPr>
              <a:t>Algorithme  </a:t>
            </a:r>
          </a:p>
          <a:p>
            <a:r>
              <a:rPr lang="fr-FR" sz="3600" dirty="0">
                <a:solidFill>
                  <a:schemeClr val="tx1"/>
                </a:solidFill>
              </a:rPr>
              <a:t>nom supervisé</a:t>
            </a:r>
            <a:br>
              <a:rPr lang="fr-FR" sz="3600" dirty="0">
                <a:solidFill>
                  <a:schemeClr val="tx1"/>
                </a:solidFill>
              </a:rPr>
            </a:br>
            <a:r>
              <a:rPr lang="fr-FR" sz="3600" dirty="0">
                <a:solidFill>
                  <a:schemeClr val="tx1"/>
                </a:solidFill>
              </a:rPr>
              <a:t>Clustering </a:t>
            </a:r>
            <a:endParaRPr lang="fr-FR" sz="3600" dirty="0"/>
          </a:p>
        </p:txBody>
      </p:sp>
      <p:sp>
        <p:nvSpPr>
          <p:cNvPr id="11" name="ZoneTexte 10">
            <a:extLst>
              <a:ext uri="{FF2B5EF4-FFF2-40B4-BE49-F238E27FC236}">
                <a16:creationId xmlns:a16="http://schemas.microsoft.com/office/drawing/2014/main" id="{FD71D547-6449-E252-C375-8D2ADC6F5C5B}"/>
              </a:ext>
            </a:extLst>
          </p:cNvPr>
          <p:cNvSpPr txBox="1"/>
          <p:nvPr/>
        </p:nvSpPr>
        <p:spPr>
          <a:xfrm>
            <a:off x="3869268" y="446567"/>
            <a:ext cx="5380074" cy="861774"/>
          </a:xfrm>
          <a:prstGeom prst="rect">
            <a:avLst/>
          </a:prstGeom>
          <a:noFill/>
        </p:spPr>
        <p:txBody>
          <a:bodyPr wrap="square" rtlCol="0">
            <a:spAutoFit/>
          </a:bodyPr>
          <a:lstStyle/>
          <a:p>
            <a:r>
              <a:rPr lang="fr-FR" sz="3200" b="1" i="0" dirty="0">
                <a:solidFill>
                  <a:srgbClr val="273239"/>
                </a:solidFill>
                <a:effectLst/>
                <a:latin typeface="sofia-pro"/>
              </a:rPr>
              <a:t>Modèle de mélange gaussien</a:t>
            </a:r>
          </a:p>
          <a:p>
            <a:endParaRPr lang="fr-FR" dirty="0"/>
          </a:p>
        </p:txBody>
      </p:sp>
      <p:sp>
        <p:nvSpPr>
          <p:cNvPr id="12" name="AutoShape 2" descr="G(X\h|\mu, \sigma) = \frac{1}{{\sigma \sqrt {2\pi } }}e^{{{ - \left( {x - \mu } \right)^ 2 } \mathord{\left/ {\vphantom {{ - \left( {x - \mu } \right)^2 } {2\sigma ^2 }}} \right. \kern-\nulldelimiterspace} {2\sigma ^2 }}}     ">
            <a:extLst>
              <a:ext uri="{FF2B5EF4-FFF2-40B4-BE49-F238E27FC236}">
                <a16:creationId xmlns:a16="http://schemas.microsoft.com/office/drawing/2014/main" id="{C3DD2662-F4C4-627C-328A-410A8749D7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1508" name="Picture 4" descr="Résultat d’images pour distribution gaussienne multivariée formule ">
            <a:extLst>
              <a:ext uri="{FF2B5EF4-FFF2-40B4-BE49-F238E27FC236}">
                <a16:creationId xmlns:a16="http://schemas.microsoft.com/office/drawing/2014/main" id="{91C65055-C804-F782-40FC-B6DE2325B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551" y="3424428"/>
            <a:ext cx="3076575" cy="1095375"/>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FBCDFA1A-09E5-0E62-5217-ADF12E297FA6}"/>
              </a:ext>
            </a:extLst>
          </p:cNvPr>
          <p:cNvSpPr txBox="1"/>
          <p:nvPr/>
        </p:nvSpPr>
        <p:spPr>
          <a:xfrm>
            <a:off x="3959870" y="4825510"/>
            <a:ext cx="6886322" cy="1200329"/>
          </a:xfrm>
          <a:prstGeom prst="rect">
            <a:avLst/>
          </a:prstGeom>
          <a:noFill/>
        </p:spPr>
        <p:txBody>
          <a:bodyPr wrap="square" rtlCol="0">
            <a:spAutoFit/>
          </a:bodyPr>
          <a:lstStyle/>
          <a:p>
            <a:r>
              <a:rPr lang="fr-FR" b="0" i="0">
                <a:solidFill>
                  <a:srgbClr val="273239"/>
                </a:solidFill>
                <a:effectLst/>
                <a:latin typeface="urw-din"/>
              </a:rPr>
              <a:t>algorithme d'espérance-maximisation (EM) est un moyen itératif de trouver des estimations de vraisemblance maximale pour les paramètres du modèle lorsque les données sont incomplètes ou comportent des points de données manquants ou des variables cachées</a:t>
            </a:r>
            <a:endParaRPr lang="fr-FR" dirty="0"/>
          </a:p>
        </p:txBody>
      </p:sp>
      <p:pic>
        <p:nvPicPr>
          <p:cNvPr id="21510" name="Picture 6" descr="Boite à lumière">
            <a:extLst>
              <a:ext uri="{FF2B5EF4-FFF2-40B4-BE49-F238E27FC236}">
                <a16:creationId xmlns:a16="http://schemas.microsoft.com/office/drawing/2014/main" id="{8A7A3AB9-8247-A962-8440-130ADB730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585" y="2218546"/>
            <a:ext cx="2620040" cy="155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057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AF20FC-7647-574D-4B0B-6B488AA71750}"/>
              </a:ext>
            </a:extLst>
          </p:cNvPr>
          <p:cNvSpPr>
            <a:spLocks noGrp="1"/>
          </p:cNvSpPr>
          <p:nvPr>
            <p:ph type="title"/>
          </p:nvPr>
        </p:nvSpPr>
        <p:spPr/>
        <p:txBody>
          <a:bodyPr/>
          <a:lstStyle/>
          <a:p>
            <a:r>
              <a:rPr lang="fr-FR" dirty="0">
                <a:solidFill>
                  <a:schemeClr val="tx1"/>
                </a:solidFill>
              </a:rPr>
              <a:t>Algorithme  nom supervisé</a:t>
            </a:r>
            <a:br>
              <a:rPr lang="fr-FR" dirty="0">
                <a:solidFill>
                  <a:schemeClr val="tx1"/>
                </a:solidFill>
              </a:rPr>
            </a:br>
            <a:endParaRPr lang="fr-FR" dirty="0"/>
          </a:p>
        </p:txBody>
      </p:sp>
      <p:sp>
        <p:nvSpPr>
          <p:cNvPr id="4" name="Espace réservé du contenu 3">
            <a:extLst>
              <a:ext uri="{FF2B5EF4-FFF2-40B4-BE49-F238E27FC236}">
                <a16:creationId xmlns:a16="http://schemas.microsoft.com/office/drawing/2014/main" id="{A6F589DA-B727-5A31-A968-ED1BB1F17F3D}"/>
              </a:ext>
            </a:extLst>
          </p:cNvPr>
          <p:cNvSpPr>
            <a:spLocks noGrp="1"/>
          </p:cNvSpPr>
          <p:nvPr>
            <p:ph idx="1"/>
          </p:nvPr>
        </p:nvSpPr>
        <p:spPr>
          <a:xfrm>
            <a:off x="3518393" y="985614"/>
            <a:ext cx="7315200" cy="5120640"/>
          </a:xfrm>
        </p:spPr>
        <p:txBody>
          <a:bodyPr>
            <a:normAutofit fontScale="62500" lnSpcReduction="20000"/>
          </a:bodyPr>
          <a:lstStyle/>
          <a:p>
            <a:endParaRPr lang="fr-FR" sz="2800" b="0" i="1" dirty="0">
              <a:solidFill>
                <a:srgbClr val="000000"/>
              </a:solidFill>
              <a:effectLst/>
              <a:latin typeface="system-ui"/>
            </a:endParaRPr>
          </a:p>
          <a:p>
            <a:endParaRPr lang="fr-FR" sz="2800" b="0" i="1" dirty="0">
              <a:solidFill>
                <a:srgbClr val="000000"/>
              </a:solidFill>
              <a:effectLst/>
              <a:latin typeface="system-ui"/>
            </a:endParaRPr>
          </a:p>
          <a:p>
            <a:pPr marL="0" indent="0">
              <a:buNone/>
            </a:pPr>
            <a:endParaRPr lang="fr-FR" sz="2800" b="0" i="1" dirty="0">
              <a:solidFill>
                <a:srgbClr val="000000"/>
              </a:solidFill>
              <a:effectLst/>
              <a:latin typeface="system-ui"/>
            </a:endParaRPr>
          </a:p>
          <a:p>
            <a:r>
              <a:rPr lang="fr-FR" sz="3800" b="0" i="1" dirty="0">
                <a:solidFill>
                  <a:srgbClr val="000000"/>
                </a:solidFill>
                <a:effectLst/>
                <a:latin typeface="system-ui"/>
              </a:rPr>
              <a:t>L'analyse en composantes principales (ACP) est un algorithme permettant de transformer les colonnes d'un ensemble de données en un nouvel ensemble d'entités appelées composantes principales.</a:t>
            </a:r>
          </a:p>
          <a:p>
            <a:endParaRPr lang="fr-FR" sz="3800" b="0" i="1" dirty="0">
              <a:solidFill>
                <a:srgbClr val="000000"/>
              </a:solidFill>
              <a:effectLst/>
              <a:latin typeface="system-ui"/>
            </a:endParaRPr>
          </a:p>
          <a:p>
            <a:endParaRPr lang="fr-FR" sz="3800" b="0" i="1" dirty="0">
              <a:solidFill>
                <a:srgbClr val="000000"/>
              </a:solidFill>
              <a:effectLst/>
              <a:latin typeface="system-ui"/>
            </a:endParaRPr>
          </a:p>
          <a:p>
            <a:pPr algn="l" fontAlgn="base">
              <a:buFont typeface="+mj-lt"/>
              <a:buAutoNum type="arabicPeriod"/>
            </a:pPr>
            <a:r>
              <a:rPr lang="fr-FR" sz="2900" b="0" i="0" dirty="0">
                <a:solidFill>
                  <a:srgbClr val="000000"/>
                </a:solidFill>
                <a:effectLst/>
                <a:latin typeface="system-ui"/>
              </a:rPr>
              <a:t>Importer des données</a:t>
            </a:r>
          </a:p>
          <a:p>
            <a:pPr algn="l" fontAlgn="base">
              <a:buFont typeface="+mj-lt"/>
              <a:buAutoNum type="arabicPeriod"/>
            </a:pPr>
            <a:r>
              <a:rPr lang="fr-FR" sz="2900" b="0" i="0" dirty="0">
                <a:solidFill>
                  <a:srgbClr val="000000"/>
                </a:solidFill>
                <a:effectLst/>
                <a:latin typeface="system-ui"/>
              </a:rPr>
              <a:t>Étape 1 : Standardiser chaque colonne</a:t>
            </a:r>
          </a:p>
          <a:p>
            <a:pPr algn="l" fontAlgn="base">
              <a:buFont typeface="+mj-lt"/>
              <a:buAutoNum type="arabicPeriod"/>
            </a:pPr>
            <a:r>
              <a:rPr lang="fr-FR" sz="2900" b="0" i="0" dirty="0">
                <a:solidFill>
                  <a:srgbClr val="000000"/>
                </a:solidFill>
                <a:effectLst/>
                <a:latin typeface="system-ui"/>
              </a:rPr>
              <a:t>Étape 2 Calculer la matrice de covariance</a:t>
            </a:r>
          </a:p>
          <a:p>
            <a:pPr algn="l" fontAlgn="base">
              <a:buFont typeface="+mj-lt"/>
              <a:buAutoNum type="arabicPeriod"/>
            </a:pPr>
            <a:r>
              <a:rPr lang="fr-FR" sz="2900" b="0" i="0" dirty="0">
                <a:solidFill>
                  <a:srgbClr val="000000"/>
                </a:solidFill>
                <a:effectLst/>
                <a:latin typeface="system-ui"/>
              </a:rPr>
              <a:t>Étape 3 : Calculer les valeurs propres et les vecteurs propres</a:t>
            </a:r>
          </a:p>
          <a:p>
            <a:pPr algn="l" fontAlgn="base">
              <a:buFont typeface="+mj-lt"/>
              <a:buAutoNum type="arabicPeriod"/>
            </a:pPr>
            <a:r>
              <a:rPr lang="fr-FR" sz="2900" b="0" i="0" dirty="0">
                <a:solidFill>
                  <a:srgbClr val="000000"/>
                </a:solidFill>
                <a:effectLst/>
                <a:latin typeface="system-ui"/>
              </a:rPr>
              <a:t>Étape 4 : Dériver les caractéristiques des composants principaux en prenant le produit scalaire du vecteur propre et des colonnes standardisées</a:t>
            </a:r>
          </a:p>
          <a:p>
            <a:endParaRPr lang="fr-FR" sz="2800" i="1" dirty="0">
              <a:solidFill>
                <a:srgbClr val="000000"/>
              </a:solidFill>
              <a:latin typeface="system-ui"/>
            </a:endParaRPr>
          </a:p>
          <a:p>
            <a:endParaRPr lang="fr-FR" i="1" dirty="0">
              <a:solidFill>
                <a:srgbClr val="000000"/>
              </a:solidFill>
              <a:latin typeface="system-ui"/>
            </a:endParaRPr>
          </a:p>
          <a:p>
            <a:endParaRPr lang="fr-FR" i="1" dirty="0">
              <a:solidFill>
                <a:srgbClr val="000000"/>
              </a:solidFill>
              <a:latin typeface="system-ui"/>
            </a:endParaRPr>
          </a:p>
          <a:p>
            <a:endParaRPr lang="fr-FR" i="1" dirty="0">
              <a:solidFill>
                <a:srgbClr val="000000"/>
              </a:solidFill>
              <a:latin typeface="system-ui"/>
            </a:endParaRPr>
          </a:p>
          <a:p>
            <a:endParaRPr lang="fr-FR" i="1" dirty="0">
              <a:solidFill>
                <a:srgbClr val="000000"/>
              </a:solidFill>
              <a:latin typeface="system-ui"/>
            </a:endParaRPr>
          </a:p>
          <a:p>
            <a:endParaRPr lang="fr-FR" i="1" dirty="0">
              <a:solidFill>
                <a:srgbClr val="000000"/>
              </a:solidFill>
              <a:latin typeface="system-ui"/>
            </a:endParaRPr>
          </a:p>
          <a:p>
            <a:endParaRPr lang="fr-FR" i="1" dirty="0">
              <a:solidFill>
                <a:srgbClr val="000000"/>
              </a:solidFill>
              <a:latin typeface="system-ui"/>
            </a:endParaRPr>
          </a:p>
          <a:p>
            <a:endParaRPr lang="fr-FR" dirty="0"/>
          </a:p>
        </p:txBody>
      </p:sp>
      <p:sp>
        <p:nvSpPr>
          <p:cNvPr id="5" name="ZoneTexte 4">
            <a:extLst>
              <a:ext uri="{FF2B5EF4-FFF2-40B4-BE49-F238E27FC236}">
                <a16:creationId xmlns:a16="http://schemas.microsoft.com/office/drawing/2014/main" id="{4154AE54-61D9-4661-D9B7-E88F91659A0E}"/>
              </a:ext>
            </a:extLst>
          </p:cNvPr>
          <p:cNvSpPr txBox="1"/>
          <p:nvPr/>
        </p:nvSpPr>
        <p:spPr>
          <a:xfrm>
            <a:off x="392421" y="323618"/>
            <a:ext cx="7357730" cy="800219"/>
          </a:xfrm>
          <a:prstGeom prst="rect">
            <a:avLst/>
          </a:prstGeom>
          <a:noFill/>
        </p:spPr>
        <p:txBody>
          <a:bodyPr wrap="square" rtlCol="0">
            <a:spAutoFit/>
          </a:bodyPr>
          <a:lstStyle/>
          <a:p>
            <a:pPr algn="l" fontAlgn="base"/>
            <a:r>
              <a:rPr lang="fr-FR" sz="2800" b="1" i="0" dirty="0">
                <a:solidFill>
                  <a:srgbClr val="051E50"/>
                </a:solidFill>
                <a:effectLst/>
                <a:latin typeface="raleway" pitchFamily="2" charset="0"/>
              </a:rPr>
              <a:t>Analyse</a:t>
            </a:r>
            <a:r>
              <a:rPr lang="fr-FR" b="1" i="0" dirty="0">
                <a:solidFill>
                  <a:srgbClr val="051E50"/>
                </a:solidFill>
                <a:effectLst/>
                <a:latin typeface="raleway" pitchFamily="2" charset="0"/>
              </a:rPr>
              <a:t> </a:t>
            </a:r>
            <a:r>
              <a:rPr lang="fr-FR" sz="2400" b="1" i="0" dirty="0">
                <a:solidFill>
                  <a:srgbClr val="051E50"/>
                </a:solidFill>
                <a:effectLst/>
                <a:latin typeface="raleway" pitchFamily="2" charset="0"/>
              </a:rPr>
              <a:t>en composantes principales (ACP)</a:t>
            </a:r>
          </a:p>
          <a:p>
            <a:pPr algn="l" fontAlgn="base"/>
            <a:endParaRPr lang="fr-FR" b="1" i="0" dirty="0">
              <a:solidFill>
                <a:srgbClr val="051E50"/>
              </a:solidFill>
              <a:effectLst/>
              <a:latin typeface="raleway" pitchFamily="2" charset="0"/>
            </a:endParaRPr>
          </a:p>
        </p:txBody>
      </p:sp>
      <p:pic>
        <p:nvPicPr>
          <p:cNvPr id="22532" name="Picture 4" descr="Résultat d’images pour pca machine learning">
            <a:extLst>
              <a:ext uri="{FF2B5EF4-FFF2-40B4-BE49-F238E27FC236}">
                <a16:creationId xmlns:a16="http://schemas.microsoft.com/office/drawing/2014/main" id="{D3AA2C87-EACA-D7A7-F70D-97C8EAA21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4467" y="1944429"/>
            <a:ext cx="15906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62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5D46E9-E22E-A270-2CE5-C688ACACF6E3}"/>
              </a:ext>
            </a:extLst>
          </p:cNvPr>
          <p:cNvSpPr>
            <a:spLocks noGrp="1"/>
          </p:cNvSpPr>
          <p:nvPr>
            <p:ph type="title"/>
          </p:nvPr>
        </p:nvSpPr>
        <p:spPr/>
        <p:txBody>
          <a:bodyPr/>
          <a:lstStyle/>
          <a:p>
            <a:r>
              <a:rPr lang="fr-FR" dirty="0">
                <a:solidFill>
                  <a:schemeClr val="tx1"/>
                </a:solidFill>
              </a:rPr>
              <a:t>Les modèles  machine  </a:t>
            </a:r>
            <a:r>
              <a:rPr lang="fr-FR" dirty="0" err="1">
                <a:solidFill>
                  <a:schemeClr val="tx1"/>
                </a:solidFill>
              </a:rPr>
              <a:t>learning</a:t>
            </a:r>
            <a:endParaRPr lang="fr-FR" dirty="0">
              <a:solidFill>
                <a:schemeClr val="tx1"/>
              </a:solidFill>
            </a:endParaRPr>
          </a:p>
        </p:txBody>
      </p:sp>
      <p:sp>
        <p:nvSpPr>
          <p:cNvPr id="3" name="Espace réservé du contenu 2">
            <a:extLst>
              <a:ext uri="{FF2B5EF4-FFF2-40B4-BE49-F238E27FC236}">
                <a16:creationId xmlns:a16="http://schemas.microsoft.com/office/drawing/2014/main" id="{75A41ED0-DD09-A74F-D037-D856CE0A5E0E}"/>
              </a:ext>
            </a:extLst>
          </p:cNvPr>
          <p:cNvSpPr>
            <a:spLocks noGrp="1"/>
          </p:cNvSpPr>
          <p:nvPr>
            <p:ph idx="1"/>
          </p:nvPr>
        </p:nvSpPr>
        <p:spPr>
          <a:xfrm>
            <a:off x="3274828" y="0"/>
            <a:ext cx="7857460" cy="5080162"/>
          </a:xfrm>
        </p:spPr>
        <p:txBody>
          <a:bodyPr/>
          <a:lstStyle/>
          <a:p>
            <a:r>
              <a:rPr lang="fr-FR" dirty="0"/>
              <a:t>Les  modèles  machine  </a:t>
            </a:r>
            <a:r>
              <a:rPr lang="fr-FR" dirty="0" err="1"/>
              <a:t>learning</a:t>
            </a:r>
            <a:r>
              <a:rPr lang="fr-FR" dirty="0"/>
              <a:t>  est  divisé  en  trois branche  :</a:t>
            </a:r>
          </a:p>
          <a:p>
            <a:r>
              <a:rPr lang="fr-FR" dirty="0" err="1"/>
              <a:t>Regression</a:t>
            </a:r>
            <a:r>
              <a:rPr lang="fr-FR" dirty="0"/>
              <a:t> </a:t>
            </a:r>
          </a:p>
          <a:p>
            <a:r>
              <a:rPr lang="fr-FR" dirty="0"/>
              <a:t>Classification  </a:t>
            </a:r>
          </a:p>
          <a:p>
            <a:r>
              <a:rPr lang="fr-FR" dirty="0"/>
              <a:t>Clustering    </a:t>
            </a:r>
          </a:p>
        </p:txBody>
      </p:sp>
      <p:pic>
        <p:nvPicPr>
          <p:cNvPr id="5128" name="Picture 8" descr="Afficher l’image source">
            <a:extLst>
              <a:ext uri="{FF2B5EF4-FFF2-40B4-BE49-F238E27FC236}">
                <a16:creationId xmlns:a16="http://schemas.microsoft.com/office/drawing/2014/main" id="{92D42071-B0EE-8870-9A33-3C6A37DC7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358" y="2248867"/>
            <a:ext cx="6540131" cy="368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99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882A9E-DE1D-B147-207B-79D168339E64}"/>
              </a:ext>
            </a:extLst>
          </p:cNvPr>
          <p:cNvSpPr>
            <a:spLocks noGrp="1"/>
          </p:cNvSpPr>
          <p:nvPr>
            <p:ph type="title"/>
          </p:nvPr>
        </p:nvSpPr>
        <p:spPr>
          <a:xfrm>
            <a:off x="252918" y="1251428"/>
            <a:ext cx="2947482" cy="4601183"/>
          </a:xfrm>
        </p:spPr>
        <p:txBody>
          <a:bodyPr/>
          <a:lstStyle/>
          <a:p>
            <a:r>
              <a:rPr lang="fr-FR" b="1" i="0" dirty="0">
                <a:solidFill>
                  <a:srgbClr val="333333"/>
                </a:solidFill>
                <a:effectLst/>
                <a:latin typeface="Helvetica Neue"/>
              </a:rPr>
              <a:t>Structures dans les séries temporelles</a:t>
            </a:r>
            <a:br>
              <a:rPr lang="fr-FR" b="1" dirty="0">
                <a:solidFill>
                  <a:srgbClr val="333333"/>
                </a:solidFill>
                <a:latin typeface="Helvetica Neue"/>
              </a:rPr>
            </a:br>
            <a:endParaRPr lang="fr-FR" dirty="0"/>
          </a:p>
        </p:txBody>
      </p:sp>
      <p:sp>
        <p:nvSpPr>
          <p:cNvPr id="3" name="Espace réservé du contenu 2">
            <a:extLst>
              <a:ext uri="{FF2B5EF4-FFF2-40B4-BE49-F238E27FC236}">
                <a16:creationId xmlns:a16="http://schemas.microsoft.com/office/drawing/2014/main" id="{25F2235E-4EA5-8A0D-5952-C4D99C679F19}"/>
              </a:ext>
            </a:extLst>
          </p:cNvPr>
          <p:cNvSpPr>
            <a:spLocks noGrp="1"/>
          </p:cNvSpPr>
          <p:nvPr>
            <p:ph idx="1"/>
          </p:nvPr>
        </p:nvSpPr>
        <p:spPr>
          <a:xfrm>
            <a:off x="3390803" y="343113"/>
            <a:ext cx="7315200" cy="5120640"/>
          </a:xfrm>
        </p:spPr>
        <p:txBody>
          <a:bodyPr>
            <a:normAutofit/>
          </a:bodyPr>
          <a:lstStyle/>
          <a:p>
            <a:pPr marL="0" indent="0">
              <a:buNone/>
            </a:pPr>
            <a:endParaRPr lang="fr-FR" b="1" i="0" dirty="0">
              <a:solidFill>
                <a:srgbClr val="333333"/>
              </a:solidFill>
              <a:effectLst/>
              <a:latin typeface="Helvetica Neue"/>
            </a:endParaRPr>
          </a:p>
          <a:p>
            <a:pPr algn="l">
              <a:buFont typeface="Arial" panose="020B0604020202020204" pitchFamily="34" charset="0"/>
              <a:buChar char="•"/>
            </a:pPr>
            <a:r>
              <a:rPr lang="fr-FR" b="0" i="0" dirty="0">
                <a:solidFill>
                  <a:srgbClr val="333333"/>
                </a:solidFill>
                <a:effectLst/>
                <a:latin typeface="Helvetica Neue"/>
              </a:rPr>
              <a:t>La </a:t>
            </a:r>
            <a:r>
              <a:rPr lang="fr-FR" b="1" i="0" dirty="0">
                <a:solidFill>
                  <a:srgbClr val="333333"/>
                </a:solidFill>
                <a:effectLst/>
                <a:latin typeface="Helvetica Neue"/>
              </a:rPr>
              <a:t>tendance</a:t>
            </a:r>
            <a:r>
              <a:rPr lang="fr-FR" b="0" i="0" dirty="0">
                <a:solidFill>
                  <a:srgbClr val="333333"/>
                </a:solidFill>
                <a:effectLst/>
                <a:latin typeface="Helvetica Neue"/>
              </a:rPr>
              <a:t> est une structure décrivant la hausse ou la baisse à </a:t>
            </a:r>
            <a:r>
              <a:rPr lang="fr-FR" b="0" i="1" dirty="0">
                <a:solidFill>
                  <a:srgbClr val="333333"/>
                </a:solidFill>
                <a:effectLst/>
                <a:latin typeface="Helvetica Neue"/>
              </a:rPr>
              <a:t>long terme</a:t>
            </a:r>
            <a:r>
              <a:rPr lang="fr-FR" b="0" i="0" dirty="0">
                <a:solidFill>
                  <a:srgbClr val="333333"/>
                </a:solidFill>
                <a:effectLst/>
                <a:latin typeface="Helvetica Neue"/>
              </a:rPr>
              <a:t> d’une variable numérique.</a:t>
            </a:r>
          </a:p>
          <a:p>
            <a:pPr algn="l">
              <a:buFont typeface="Arial" panose="020B0604020202020204" pitchFamily="34" charset="0"/>
              <a:buChar char="•"/>
            </a:pPr>
            <a:r>
              <a:rPr lang="fr-FR" b="0" i="0" dirty="0">
                <a:solidFill>
                  <a:srgbClr val="333333"/>
                </a:solidFill>
                <a:effectLst/>
                <a:latin typeface="Helvetica Neue"/>
              </a:rPr>
              <a:t>La </a:t>
            </a:r>
            <a:r>
              <a:rPr lang="fr-FR" b="1" i="0" dirty="0">
                <a:solidFill>
                  <a:srgbClr val="333333"/>
                </a:solidFill>
                <a:effectLst/>
                <a:latin typeface="Helvetica Neue"/>
              </a:rPr>
              <a:t>fluctuation saisonnière</a:t>
            </a:r>
            <a:r>
              <a:rPr lang="fr-FR" b="0" i="0" dirty="0">
                <a:solidFill>
                  <a:srgbClr val="333333"/>
                </a:solidFill>
                <a:effectLst/>
                <a:latin typeface="Helvetica Neue"/>
              </a:rPr>
              <a:t> est une structure périodique, qui oscille autour de la tendance générale de manière régulière selon le calendrier.</a:t>
            </a:r>
          </a:p>
          <a:p>
            <a:pPr algn="l">
              <a:buFont typeface="Arial" panose="020B0604020202020204" pitchFamily="34" charset="0"/>
              <a:buChar char="•"/>
            </a:pPr>
            <a:r>
              <a:rPr lang="fr-FR" b="0" i="0" dirty="0">
                <a:solidFill>
                  <a:srgbClr val="333333"/>
                </a:solidFill>
                <a:effectLst/>
                <a:latin typeface="Helvetica Neue"/>
              </a:rPr>
              <a:t>La </a:t>
            </a:r>
            <a:r>
              <a:rPr lang="fr-FR" b="1" i="0" dirty="0">
                <a:solidFill>
                  <a:srgbClr val="333333"/>
                </a:solidFill>
                <a:effectLst/>
                <a:latin typeface="Helvetica Neue"/>
              </a:rPr>
              <a:t>fluctuation cyclique</a:t>
            </a:r>
            <a:r>
              <a:rPr lang="fr-FR" b="0" i="0" dirty="0">
                <a:solidFill>
                  <a:srgbClr val="333333"/>
                </a:solidFill>
                <a:effectLst/>
                <a:latin typeface="Helvetica Neue"/>
              </a:rPr>
              <a:t> est aussi une structure périodique, mais irrégulière.</a:t>
            </a:r>
          </a:p>
          <a:p>
            <a:pPr algn="l">
              <a:buFont typeface="Arial" panose="020B0604020202020204" pitchFamily="34" charset="0"/>
              <a:buChar char="•"/>
            </a:pPr>
            <a:r>
              <a:rPr lang="fr-FR" b="0" i="0" dirty="0">
                <a:solidFill>
                  <a:srgbClr val="333333"/>
                </a:solidFill>
                <a:effectLst/>
                <a:latin typeface="Helvetica Neue"/>
              </a:rPr>
              <a:t>Les fluctuations cycliques sont souvent de plus longue fréquence que les fluctuations saisonnières, et leur irrégularité rend les prédictions plus difficiles.</a:t>
            </a:r>
          </a:p>
          <a:p>
            <a:endParaRPr lang="fr-FR" b="1" i="0" dirty="0">
              <a:solidFill>
                <a:srgbClr val="333333"/>
              </a:solidFill>
              <a:effectLst/>
              <a:latin typeface="Helvetica Neue"/>
            </a:endParaRPr>
          </a:p>
          <a:p>
            <a:endParaRPr lang="fr-FR" dirty="0"/>
          </a:p>
        </p:txBody>
      </p:sp>
      <p:pic>
        <p:nvPicPr>
          <p:cNvPr id="3074" name="Picture 2" descr="Résultat d’images pour time series forecasting">
            <a:extLst>
              <a:ext uri="{FF2B5EF4-FFF2-40B4-BE49-F238E27FC236}">
                <a16:creationId xmlns:a16="http://schemas.microsoft.com/office/drawing/2014/main" id="{4E0D551C-5C5C-E654-A098-695B0B27B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384" y="4130934"/>
            <a:ext cx="3764909" cy="249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0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E239A8-B72D-BD23-6D6C-406F27E1D602}"/>
              </a:ext>
            </a:extLst>
          </p:cNvPr>
          <p:cNvSpPr>
            <a:spLocks noGrp="1"/>
          </p:cNvSpPr>
          <p:nvPr>
            <p:ph type="title"/>
          </p:nvPr>
        </p:nvSpPr>
        <p:spPr/>
        <p:txBody>
          <a:bodyPr/>
          <a:lstStyle/>
          <a:p>
            <a:r>
              <a:rPr lang="fr-FR" dirty="0">
                <a:solidFill>
                  <a:schemeClr val="tx1"/>
                </a:solidFill>
              </a:rPr>
              <a:t>Modèle  classification </a:t>
            </a:r>
          </a:p>
        </p:txBody>
      </p:sp>
      <p:pic>
        <p:nvPicPr>
          <p:cNvPr id="11266" name="Picture 2" descr="Afficher l’image source">
            <a:extLst>
              <a:ext uri="{FF2B5EF4-FFF2-40B4-BE49-F238E27FC236}">
                <a16:creationId xmlns:a16="http://schemas.microsoft.com/office/drawing/2014/main" id="{0FA69134-CE3A-7FF5-7912-E02493F714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67119" y="863790"/>
            <a:ext cx="6990848" cy="512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0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6B51D-81D7-B001-A6E1-095854320A8C}"/>
              </a:ext>
            </a:extLst>
          </p:cNvPr>
          <p:cNvSpPr>
            <a:spLocks noGrp="1"/>
          </p:cNvSpPr>
          <p:nvPr>
            <p:ph type="title"/>
          </p:nvPr>
        </p:nvSpPr>
        <p:spPr/>
        <p:txBody>
          <a:bodyPr/>
          <a:lstStyle/>
          <a:p>
            <a:r>
              <a:rPr lang="fr-FR" dirty="0">
                <a:solidFill>
                  <a:schemeClr val="tx1"/>
                </a:solidFill>
              </a:rPr>
              <a:t>Modèle  de  classification  </a:t>
            </a:r>
          </a:p>
        </p:txBody>
      </p:sp>
      <p:sp>
        <p:nvSpPr>
          <p:cNvPr id="3" name="Espace réservé du contenu 2">
            <a:extLst>
              <a:ext uri="{FF2B5EF4-FFF2-40B4-BE49-F238E27FC236}">
                <a16:creationId xmlns:a16="http://schemas.microsoft.com/office/drawing/2014/main" id="{C7BAD00F-6B4B-3871-A241-45502D10F452}"/>
              </a:ext>
            </a:extLst>
          </p:cNvPr>
          <p:cNvSpPr>
            <a:spLocks noGrp="1"/>
          </p:cNvSpPr>
          <p:nvPr>
            <p:ph idx="1"/>
          </p:nvPr>
        </p:nvSpPr>
        <p:spPr>
          <a:xfrm>
            <a:off x="3340887" y="717803"/>
            <a:ext cx="8598194" cy="5413249"/>
          </a:xfrm>
        </p:spPr>
        <p:txBody>
          <a:bodyPr>
            <a:normAutofit fontScale="77500" lnSpcReduction="20000"/>
          </a:bodyPr>
          <a:lstStyle/>
          <a:p>
            <a:r>
              <a:rPr lang="fr-FR" sz="3800" dirty="0">
                <a:solidFill>
                  <a:schemeClr val="tx1"/>
                </a:solidFill>
              </a:rPr>
              <a:t>Le  modèle de  classification NAIVES  BAYS </a:t>
            </a:r>
          </a:p>
          <a:p>
            <a:endParaRPr lang="fr-FR" dirty="0"/>
          </a:p>
          <a:p>
            <a:r>
              <a:rPr lang="fr-FR" i="0" dirty="0" err="1">
                <a:solidFill>
                  <a:srgbClr val="444444"/>
                </a:solidFill>
                <a:effectLst/>
                <a:latin typeface="Ubuntu" panose="020B0604020202020204" pitchFamily="34" charset="0"/>
              </a:rPr>
              <a:t>Naive</a:t>
            </a:r>
            <a:r>
              <a:rPr lang="fr-FR" i="0" dirty="0">
                <a:solidFill>
                  <a:srgbClr val="444444"/>
                </a:solidFill>
                <a:effectLst/>
                <a:latin typeface="Ubuntu" panose="020B0604020202020204" pitchFamily="34" charset="0"/>
              </a:rPr>
              <a:t> Bayes Classifier </a:t>
            </a:r>
            <a:r>
              <a:rPr lang="fr-FR" dirty="0">
                <a:solidFill>
                  <a:srgbClr val="444444"/>
                </a:solidFill>
                <a:latin typeface="Ubuntu" panose="020B0604020202020204" pitchFamily="34" charset="0"/>
              </a:rPr>
              <a:t>est un algorithme populaire en Machine Learning.</a:t>
            </a:r>
          </a:p>
          <a:p>
            <a:r>
              <a:rPr lang="fr-FR" dirty="0">
                <a:solidFill>
                  <a:srgbClr val="444444"/>
                </a:solidFill>
                <a:latin typeface="Ubuntu" panose="020B0604020202020204" pitchFamily="34" charset="0"/>
              </a:rPr>
              <a:t> C’est un algorithme du supervisé </a:t>
            </a:r>
            <a:r>
              <a:rPr lang="fr-FR" dirty="0" err="1">
                <a:solidFill>
                  <a:srgbClr val="444444"/>
                </a:solidFill>
                <a:latin typeface="Ubuntu" panose="020B0604020202020204" pitchFamily="34" charset="0"/>
              </a:rPr>
              <a:t>learning</a:t>
            </a:r>
            <a:r>
              <a:rPr lang="fr-FR" dirty="0">
                <a:solidFill>
                  <a:srgbClr val="444444"/>
                </a:solidFill>
                <a:latin typeface="Ubuntu" panose="020B0604020202020204" pitchFamily="34" charset="0"/>
              </a:rPr>
              <a:t> utilisé pour la classification. </a:t>
            </a:r>
          </a:p>
          <a:p>
            <a:r>
              <a:rPr lang="fr-FR" dirty="0">
                <a:solidFill>
                  <a:srgbClr val="444444"/>
                </a:solidFill>
                <a:latin typeface="Ubuntu" panose="020B0604020202020204" pitchFamily="34" charset="0"/>
              </a:rPr>
              <a:t>Il utilise  le </a:t>
            </a:r>
            <a:r>
              <a:rPr lang="fr-FR" i="0" dirty="0">
                <a:solidFill>
                  <a:srgbClr val="444444"/>
                </a:solidFill>
                <a:effectLst/>
                <a:latin typeface="Ubuntu" panose="020B0504030602030204" pitchFamily="34" charset="0"/>
              </a:rPr>
              <a:t> théorème de Bayes.</a:t>
            </a:r>
          </a:p>
          <a:p>
            <a:endParaRPr lang="fr-FR" b="1" dirty="0">
              <a:solidFill>
                <a:srgbClr val="444444"/>
              </a:solidFill>
              <a:latin typeface="Ubuntu" panose="020B0604020202020204" pitchFamily="34" charset="0"/>
            </a:endParaRPr>
          </a:p>
          <a:p>
            <a:endParaRPr lang="fr-FR" b="1" dirty="0">
              <a:solidFill>
                <a:srgbClr val="444444"/>
              </a:solidFill>
              <a:latin typeface="Ubuntu" panose="020B0604020202020204" pitchFamily="34" charset="0"/>
            </a:endParaRPr>
          </a:p>
          <a:p>
            <a:endParaRPr lang="fr-FR" b="1" dirty="0">
              <a:solidFill>
                <a:srgbClr val="444444"/>
              </a:solidFill>
              <a:latin typeface="Ubuntu" panose="020B0604020202020204" pitchFamily="34" charset="0"/>
            </a:endParaRPr>
          </a:p>
          <a:p>
            <a:endParaRPr lang="fr-FR" b="1" dirty="0">
              <a:solidFill>
                <a:srgbClr val="444444"/>
              </a:solidFill>
              <a:latin typeface="Ubuntu" panose="020B0604020202020204" pitchFamily="34" charset="0"/>
            </a:endParaRPr>
          </a:p>
          <a:p>
            <a:r>
              <a:rPr lang="fr-FR" dirty="0"/>
              <a:t>Utilisé  pour  la  classification  de  texte  </a:t>
            </a:r>
          </a:p>
          <a:p>
            <a:r>
              <a:rPr lang="fr-FR" dirty="0"/>
              <a:t>Anti spam </a:t>
            </a:r>
          </a:p>
          <a:p>
            <a:endParaRPr lang="fr-FR" dirty="0"/>
          </a:p>
          <a:p>
            <a:endParaRPr lang="fr-FR" dirty="0"/>
          </a:p>
          <a:p>
            <a:endParaRPr lang="fr-FR" dirty="0"/>
          </a:p>
          <a:p>
            <a:endParaRPr lang="fr-FR" dirty="0"/>
          </a:p>
          <a:p>
            <a:r>
              <a:rPr lang="fr-FR" dirty="0"/>
              <a:t>  </a:t>
            </a:r>
          </a:p>
        </p:txBody>
      </p:sp>
      <p:pic>
        <p:nvPicPr>
          <p:cNvPr id="6146" name="Picture 2" descr="Résultat d’images pour théorème de Bayes">
            <a:extLst>
              <a:ext uri="{FF2B5EF4-FFF2-40B4-BE49-F238E27FC236}">
                <a16:creationId xmlns:a16="http://schemas.microsoft.com/office/drawing/2014/main" id="{33F86B9D-704E-1F21-A77C-171208E2A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050" y="2561483"/>
            <a:ext cx="4404407" cy="1069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80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65A654-254D-7128-DE37-4CF36D203400}"/>
              </a:ext>
            </a:extLst>
          </p:cNvPr>
          <p:cNvSpPr>
            <a:spLocks noGrp="1"/>
          </p:cNvSpPr>
          <p:nvPr>
            <p:ph type="title"/>
          </p:nvPr>
        </p:nvSpPr>
        <p:spPr/>
        <p:txBody>
          <a:bodyPr/>
          <a:lstStyle/>
          <a:p>
            <a:r>
              <a:rPr lang="fr-FR" b="1" dirty="0">
                <a:solidFill>
                  <a:schemeClr val="tx1"/>
                </a:solidFill>
              </a:rPr>
              <a:t>Modèle  de  classification </a:t>
            </a:r>
          </a:p>
        </p:txBody>
      </p:sp>
      <p:sp>
        <p:nvSpPr>
          <p:cNvPr id="3" name="Espace réservé du contenu 2">
            <a:extLst>
              <a:ext uri="{FF2B5EF4-FFF2-40B4-BE49-F238E27FC236}">
                <a16:creationId xmlns:a16="http://schemas.microsoft.com/office/drawing/2014/main" id="{63399C89-6D68-DF41-1DBA-D3B03CE563E2}"/>
              </a:ext>
            </a:extLst>
          </p:cNvPr>
          <p:cNvSpPr>
            <a:spLocks noGrp="1"/>
          </p:cNvSpPr>
          <p:nvPr>
            <p:ph idx="1"/>
          </p:nvPr>
        </p:nvSpPr>
        <p:spPr>
          <a:xfrm>
            <a:off x="3933063" y="0"/>
            <a:ext cx="7315200" cy="3975195"/>
          </a:xfrm>
        </p:spPr>
        <p:txBody>
          <a:bodyPr/>
          <a:lstStyle/>
          <a:p>
            <a:pPr marL="0" indent="0">
              <a:lnSpc>
                <a:spcPct val="115000"/>
              </a:lnSpc>
              <a:buNone/>
            </a:pPr>
            <a:r>
              <a:rPr lang="fr-FR" dirty="0">
                <a:solidFill>
                  <a:srgbClr val="222222"/>
                </a:solidFill>
                <a:latin typeface="Verdana" panose="020B0604030504040204" pitchFamily="34" charset="0"/>
              </a:rPr>
              <a:t>L'algorithme de machine à vecteur de support, mieux connu sous le nom de SVM, est un algorithme d’apprentissage  automatique supervisé qui trouve des applications dans la résolution de problèmes de  classification et de régression . </a:t>
            </a:r>
          </a:p>
        </p:txBody>
      </p:sp>
      <p:sp>
        <p:nvSpPr>
          <p:cNvPr id="6" name="ZoneTexte 5">
            <a:extLst>
              <a:ext uri="{FF2B5EF4-FFF2-40B4-BE49-F238E27FC236}">
                <a16:creationId xmlns:a16="http://schemas.microsoft.com/office/drawing/2014/main" id="{E741CE67-0C72-9DAB-B865-ABBA4DC51F9C}"/>
              </a:ext>
            </a:extLst>
          </p:cNvPr>
          <p:cNvSpPr txBox="1"/>
          <p:nvPr/>
        </p:nvSpPr>
        <p:spPr>
          <a:xfrm>
            <a:off x="4210493" y="563526"/>
            <a:ext cx="5443870" cy="584775"/>
          </a:xfrm>
          <a:prstGeom prst="rect">
            <a:avLst/>
          </a:prstGeom>
          <a:noFill/>
        </p:spPr>
        <p:txBody>
          <a:bodyPr wrap="square" rtlCol="0">
            <a:spAutoFit/>
          </a:bodyPr>
          <a:lstStyle/>
          <a:p>
            <a:r>
              <a:rPr lang="fr-FR" sz="3200" dirty="0"/>
              <a:t>Modèle  SVM </a:t>
            </a:r>
          </a:p>
        </p:txBody>
      </p:sp>
      <p:pic>
        <p:nvPicPr>
          <p:cNvPr id="7" name="Google Shape;329;p37">
            <a:extLst>
              <a:ext uri="{FF2B5EF4-FFF2-40B4-BE49-F238E27FC236}">
                <a16:creationId xmlns:a16="http://schemas.microsoft.com/office/drawing/2014/main" id="{8B71593E-0669-7C94-1EFF-6467BDC8D876}"/>
              </a:ext>
            </a:extLst>
          </p:cNvPr>
          <p:cNvPicPr/>
          <p:nvPr/>
        </p:nvPicPr>
        <p:blipFill>
          <a:blip r:embed="rId2"/>
          <a:stretch/>
        </p:blipFill>
        <p:spPr>
          <a:xfrm>
            <a:off x="3654918" y="3318102"/>
            <a:ext cx="4882164" cy="1711098"/>
          </a:xfrm>
          <a:prstGeom prst="rect">
            <a:avLst/>
          </a:prstGeom>
          <a:ln>
            <a:noFill/>
          </a:ln>
        </p:spPr>
      </p:pic>
    </p:spTree>
    <p:extLst>
      <p:ext uri="{BB962C8B-B14F-4D97-AF65-F5344CB8AC3E}">
        <p14:creationId xmlns:p14="http://schemas.microsoft.com/office/powerpoint/2010/main" val="275163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54FA4-2941-1428-E25A-41FA39E7207D}"/>
              </a:ext>
            </a:extLst>
          </p:cNvPr>
          <p:cNvSpPr>
            <a:spLocks noGrp="1"/>
          </p:cNvSpPr>
          <p:nvPr>
            <p:ph type="title"/>
          </p:nvPr>
        </p:nvSpPr>
        <p:spPr/>
        <p:txBody>
          <a:bodyPr/>
          <a:lstStyle/>
          <a:p>
            <a:r>
              <a:rPr lang="fr-FR" dirty="0">
                <a:solidFill>
                  <a:schemeClr val="tx1"/>
                </a:solidFill>
              </a:rPr>
              <a:t>Modèle  de  classification </a:t>
            </a:r>
          </a:p>
        </p:txBody>
      </p:sp>
      <p:sp>
        <p:nvSpPr>
          <p:cNvPr id="3" name="Espace réservé du contenu 2">
            <a:extLst>
              <a:ext uri="{FF2B5EF4-FFF2-40B4-BE49-F238E27FC236}">
                <a16:creationId xmlns:a16="http://schemas.microsoft.com/office/drawing/2014/main" id="{7177D48C-6A87-10F1-F3B2-346FAA4CAB70}"/>
              </a:ext>
            </a:extLst>
          </p:cNvPr>
          <p:cNvSpPr>
            <a:spLocks noGrp="1"/>
          </p:cNvSpPr>
          <p:nvPr>
            <p:ph idx="1"/>
          </p:nvPr>
        </p:nvSpPr>
        <p:spPr>
          <a:xfrm>
            <a:off x="4477437" y="288428"/>
            <a:ext cx="6674111" cy="5591868"/>
          </a:xfrm>
        </p:spPr>
        <p:txBody>
          <a:bodyPr/>
          <a:lstStyle/>
          <a:p>
            <a:r>
              <a:rPr lang="fr-FR" sz="3200" b="1" dirty="0"/>
              <a:t>Modèle KNN </a:t>
            </a:r>
          </a:p>
          <a:p>
            <a:r>
              <a:rPr lang="fr-FR" b="0" i="0" dirty="0">
                <a:solidFill>
                  <a:srgbClr val="000000"/>
                </a:solidFill>
                <a:effectLst/>
                <a:latin typeface="Metropolis"/>
              </a:rPr>
              <a:t>En apprentissage supervisé, un algorithme reçoit un ensemble de données qui est étiqueté avec des valeurs de sorties correspondantes sur lequel il va pouvoir s’entraîner et définir un modèle de prédiction .</a:t>
            </a:r>
          </a:p>
          <a:p>
            <a:r>
              <a:rPr lang="fr-FR" dirty="0">
                <a:solidFill>
                  <a:srgbClr val="000000"/>
                </a:solidFill>
                <a:latin typeface="Metropolis"/>
              </a:rPr>
              <a:t>Le  modèle KNN </a:t>
            </a:r>
          </a:p>
          <a:p>
            <a:r>
              <a:rPr lang="fr-FR" dirty="0">
                <a:solidFill>
                  <a:srgbClr val="000000"/>
                </a:solidFill>
                <a:latin typeface="Metropolis"/>
              </a:rPr>
              <a:t>  </a:t>
            </a:r>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pic>
        <p:nvPicPr>
          <p:cNvPr id="7172" name="Picture 4" descr="Afficher l’image source">
            <a:extLst>
              <a:ext uri="{FF2B5EF4-FFF2-40B4-BE49-F238E27FC236}">
                <a16:creationId xmlns:a16="http://schemas.microsoft.com/office/drawing/2014/main" id="{4EC9EE6D-3412-3260-802B-9E34D614D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140" y="2508913"/>
            <a:ext cx="7518408" cy="361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593360"/>
      </p:ext>
    </p:extLst>
  </p:cSld>
  <p:clrMapOvr>
    <a:masterClrMapping/>
  </p:clrMapOvr>
</p:sld>
</file>

<file path=ppt/theme/theme1.xml><?xml version="1.0" encoding="utf-8"?>
<a:theme xmlns:a="http://schemas.openxmlformats.org/drawingml/2006/main" name="Cadr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9981</TotalTime>
  <Words>1382</Words>
  <Application>Microsoft Office PowerPoint</Application>
  <PresentationFormat>Grand écran</PresentationFormat>
  <Paragraphs>277</Paragraphs>
  <Slides>32</Slides>
  <Notes>0</Notes>
  <HiddenSlides>0</HiddenSlides>
  <MMClips>0</MMClips>
  <ScaleCrop>false</ScaleCrop>
  <HeadingPairs>
    <vt:vector size="6" baseType="variant">
      <vt:variant>
        <vt:lpstr>Polices utilisées</vt:lpstr>
      </vt:variant>
      <vt:variant>
        <vt:i4>22</vt:i4>
      </vt:variant>
      <vt:variant>
        <vt:lpstr>Thème</vt:lpstr>
      </vt:variant>
      <vt:variant>
        <vt:i4>1</vt:i4>
      </vt:variant>
      <vt:variant>
        <vt:lpstr>Titres des diapositives</vt:lpstr>
      </vt:variant>
      <vt:variant>
        <vt:i4>32</vt:i4>
      </vt:variant>
    </vt:vector>
  </HeadingPairs>
  <TitlesOfParts>
    <vt:vector size="55" baseType="lpstr">
      <vt:lpstr>Arial</vt:lpstr>
      <vt:lpstr>Calibri</vt:lpstr>
      <vt:lpstr>charter</vt:lpstr>
      <vt:lpstr>Corbel</vt:lpstr>
      <vt:lpstr>Georgia</vt:lpstr>
      <vt:lpstr>Helvetica Neue</vt:lpstr>
      <vt:lpstr>inherit</vt:lpstr>
      <vt:lpstr>Literata</vt:lpstr>
      <vt:lpstr>Merriweather</vt:lpstr>
      <vt:lpstr>Metropolis</vt:lpstr>
      <vt:lpstr>Muli</vt:lpstr>
      <vt:lpstr>Nunito</vt:lpstr>
      <vt:lpstr>raleway</vt:lpstr>
      <vt:lpstr>Roboto</vt:lpstr>
      <vt:lpstr>sofia-pro</vt:lpstr>
      <vt:lpstr>system-ui</vt:lpstr>
      <vt:lpstr>Ubuntu</vt:lpstr>
      <vt:lpstr>urw-din</vt:lpstr>
      <vt:lpstr>var( --e-global-typography-primary-font-family )</vt:lpstr>
      <vt:lpstr>var( --e-global-typography-text-font-family )</vt:lpstr>
      <vt:lpstr>Verdana</vt:lpstr>
      <vt:lpstr>Wingdings 2</vt:lpstr>
      <vt:lpstr>Cadre</vt:lpstr>
      <vt:lpstr>Présentation PowerPoint</vt:lpstr>
      <vt:lpstr>Présentation PowerPoint</vt:lpstr>
      <vt:lpstr>Le  machine  learning  </vt:lpstr>
      <vt:lpstr>Les modèles  machine  learning</vt:lpstr>
      <vt:lpstr>Structures dans les séries temporelles </vt:lpstr>
      <vt:lpstr>Modèle  classification </vt:lpstr>
      <vt:lpstr>Modèle  de  classification  </vt:lpstr>
      <vt:lpstr>Modèle  de  classification </vt:lpstr>
      <vt:lpstr>Modèle  de  classification </vt:lpstr>
      <vt:lpstr>Modèle  de  classification </vt:lpstr>
      <vt:lpstr>Modèle  de  classification </vt:lpstr>
      <vt:lpstr>Modèle  de  classification </vt:lpstr>
      <vt:lpstr>Modèle  de  classification </vt:lpstr>
      <vt:lpstr>Les  metriques</vt:lpstr>
      <vt:lpstr>Les  métriques</vt:lpstr>
      <vt:lpstr>Les  métriques</vt:lpstr>
      <vt:lpstr>Présentation PowerPoint</vt:lpstr>
      <vt:lpstr>Métrique  régression</vt:lpstr>
      <vt:lpstr>Modèle  Régression  </vt:lpstr>
      <vt:lpstr>Modèle  Régression </vt:lpstr>
      <vt:lpstr>Modèle  Régression </vt:lpstr>
      <vt:lpstr>Modèle  Régression </vt:lpstr>
      <vt:lpstr>Modèle  Régression </vt:lpstr>
      <vt:lpstr>Modèle Classification</vt:lpstr>
      <vt:lpstr>Modèle  régression </vt:lpstr>
      <vt:lpstr>Modèle régression  </vt:lpstr>
      <vt:lpstr>Modèle régression </vt:lpstr>
      <vt:lpstr>Modèle  Non  supervisé   </vt:lpstr>
      <vt:lpstr>Algorithme  nom supervisé Clustering  </vt:lpstr>
      <vt:lpstr>Algorithme  nom supervisé Clustering </vt:lpstr>
      <vt:lpstr>Présentation PowerPoint</vt:lpstr>
      <vt:lpstr>Algorithme  nom supervisé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pierre marie boulnois</dc:creator>
  <cp:lastModifiedBy>Pierre-Marie Boulnois</cp:lastModifiedBy>
  <cp:revision>30</cp:revision>
  <dcterms:created xsi:type="dcterms:W3CDTF">2022-08-05T08:16:57Z</dcterms:created>
  <dcterms:modified xsi:type="dcterms:W3CDTF">2022-08-15T17:57:39Z</dcterms:modified>
</cp:coreProperties>
</file>