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64" r:id="rId4"/>
    <p:sldId id="272" r:id="rId5"/>
    <p:sldId id="265" r:id="rId6"/>
    <p:sldId id="273" r:id="rId7"/>
    <p:sldId id="274" r:id="rId8"/>
    <p:sldId id="267" r:id="rId9"/>
    <p:sldId id="277" r:id="rId10"/>
    <p:sldId id="268" r:id="rId11"/>
    <p:sldId id="270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90" d="100"/>
          <a:sy n="90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05/08/2022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04/08/2022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3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0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11683A2-0A11-E526-F7EF-BCF422CA6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91" r="-1" b="668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 rtlCol="0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  Principe de la Data Science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8B4CCFEE-78C3-492E-93EB-649F7548F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3029C-19C0-4C2C-FDB9-BCE6B432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370" y="-260804"/>
            <a:ext cx="10175165" cy="2103436"/>
          </a:xfrm>
        </p:spPr>
        <p:txBody>
          <a:bodyPr>
            <a:normAutofit/>
          </a:bodyPr>
          <a:lstStyle/>
          <a:p>
            <a:r>
              <a:rPr lang="en-US" dirty="0" err="1"/>
              <a:t>Renforcement</a:t>
            </a:r>
            <a:r>
              <a:rPr lang="en-US" dirty="0"/>
              <a:t> learning 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A3FB963-F311-5CC7-B3AA-FB382D99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69" y="1333726"/>
            <a:ext cx="8283017" cy="4068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/>
              <a:t>Qu’est-ce</a:t>
            </a:r>
            <a:r>
              <a:rPr lang="en-US" dirty="0"/>
              <a:t> que le </a:t>
            </a:r>
            <a:r>
              <a:rPr lang="en-US" dirty="0" err="1"/>
              <a:t>Renforcement</a:t>
            </a:r>
            <a:r>
              <a:rPr lang="en-US" dirty="0"/>
              <a:t> Learning ?</a:t>
            </a:r>
            <a:endParaRPr lang="en-US" sz="2000" dirty="0"/>
          </a:p>
          <a:p>
            <a:pPr algn="just"/>
            <a:r>
              <a:rPr lang="en-US" sz="1800" dirty="0"/>
              <a:t>Le </a:t>
            </a:r>
            <a:r>
              <a:rPr lang="en-US" sz="1800" dirty="0" err="1"/>
              <a:t>renforcement</a:t>
            </a:r>
            <a:r>
              <a:rPr lang="en-US" sz="1800" dirty="0"/>
              <a:t> learning </a:t>
            </a:r>
            <a:r>
              <a:rPr lang="en-US" sz="1800" dirty="0" err="1"/>
              <a:t>est</a:t>
            </a:r>
            <a:r>
              <a:rPr lang="en-US" sz="1800" dirty="0"/>
              <a:t> </a:t>
            </a:r>
            <a:r>
              <a:rPr lang="en-US" sz="1800" dirty="0" err="1"/>
              <a:t>une</a:t>
            </a:r>
            <a:r>
              <a:rPr lang="en-US" sz="1800" dirty="0"/>
              <a:t> sous  </a:t>
            </a:r>
            <a:r>
              <a:rPr lang="en-US" sz="1800" dirty="0" err="1"/>
              <a:t>partie</a:t>
            </a:r>
            <a:r>
              <a:rPr lang="en-US" sz="1800" dirty="0"/>
              <a:t> du machine learning  qui </a:t>
            </a:r>
            <a:r>
              <a:rPr lang="en-US" sz="1800" dirty="0" err="1"/>
              <a:t>va</a:t>
            </a:r>
            <a:r>
              <a:rPr lang="en-US" sz="1800" dirty="0"/>
              <a:t>  </a:t>
            </a:r>
            <a:r>
              <a:rPr lang="en-US" sz="1800" dirty="0" err="1"/>
              <a:t>apprendre</a:t>
            </a:r>
            <a:r>
              <a:rPr lang="en-US" sz="1800" dirty="0"/>
              <a:t>  grace à </a:t>
            </a:r>
            <a:r>
              <a:rPr lang="en-US" sz="1800" dirty="0" err="1"/>
              <a:t>l'experience</a:t>
            </a:r>
            <a:r>
              <a:rPr lang="en-US" sz="1800" dirty="0"/>
              <a:t>  </a:t>
            </a:r>
            <a:r>
              <a:rPr lang="en-US" sz="1800" dirty="0" err="1"/>
              <a:t>s'il</a:t>
            </a:r>
            <a:r>
              <a:rPr lang="en-US" sz="1800" dirty="0"/>
              <a:t> à </a:t>
            </a:r>
            <a:r>
              <a:rPr lang="en-US" sz="1800" dirty="0" err="1"/>
              <a:t>réussi</a:t>
            </a:r>
            <a:r>
              <a:rPr lang="en-US" sz="1800" dirty="0"/>
              <a:t> </a:t>
            </a:r>
            <a:r>
              <a:rPr lang="en-US" sz="1800" dirty="0" err="1"/>
              <a:t>l'objectif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bien </a:t>
            </a:r>
            <a:r>
              <a:rPr lang="en-US" sz="1800" dirty="0" err="1"/>
              <a:t>une</a:t>
            </a:r>
            <a:r>
              <a:rPr lang="en-US" sz="1800" dirty="0"/>
              <a:t>  punition  </a:t>
            </a:r>
            <a:r>
              <a:rPr lang="en-US" sz="1800" dirty="0" err="1"/>
              <a:t>s'il</a:t>
            </a:r>
            <a:r>
              <a:rPr lang="en-US" sz="1800" dirty="0"/>
              <a:t> </a:t>
            </a:r>
            <a:r>
              <a:rPr lang="en-US" sz="1800" dirty="0" err="1"/>
              <a:t>n'a</a:t>
            </a:r>
            <a:r>
              <a:rPr lang="en-US" sz="1800" dirty="0"/>
              <a:t>  pas </a:t>
            </a:r>
            <a:r>
              <a:rPr lang="en-US" sz="1800" dirty="0" err="1"/>
              <a:t>réussi</a:t>
            </a:r>
            <a:r>
              <a:rPr lang="en-US" sz="1800" dirty="0"/>
              <a:t> </a:t>
            </a:r>
            <a:r>
              <a:rPr lang="en-US" sz="1800" dirty="0" err="1"/>
              <a:t>l'objectif</a:t>
            </a:r>
            <a:r>
              <a:rPr lang="en-US" sz="1800" dirty="0"/>
              <a:t> .</a:t>
            </a:r>
          </a:p>
          <a:p>
            <a:pPr algn="just"/>
            <a:r>
              <a:rPr lang="en-US" sz="1800" dirty="0" err="1"/>
              <a:t>Exemple</a:t>
            </a:r>
            <a:r>
              <a:rPr lang="en-US" sz="1800" dirty="0"/>
              <a:t> :  Voiture </a:t>
            </a:r>
            <a:r>
              <a:rPr lang="en-US" sz="1800" dirty="0" err="1"/>
              <a:t>autonomes</a:t>
            </a:r>
            <a:r>
              <a:rPr lang="en-US" sz="1800" dirty="0"/>
              <a:t> 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  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A83FAD-6E58-761E-382B-2F8938D6A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5" r="14066" b="-3"/>
          <a:stretch/>
        </p:blipFill>
        <p:spPr>
          <a:xfrm>
            <a:off x="8887549" y="1832945"/>
            <a:ext cx="3109415" cy="30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0">
            <a:extLst>
              <a:ext uri="{FF2B5EF4-FFF2-40B4-BE49-F238E27FC236}">
                <a16:creationId xmlns:a16="http://schemas.microsoft.com/office/drawing/2014/main" id="{B1C59A0D-B425-4CA6-8595-15AD1ADAB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31B2746-D669-447D-95BF-91A9A2693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285" y="260851"/>
            <a:ext cx="6800714" cy="6597149"/>
          </a:xfrm>
          <a:custGeom>
            <a:avLst/>
            <a:gdLst>
              <a:gd name="connsiteX0" fmla="*/ 1366204 w 6800714"/>
              <a:gd name="connsiteY0" fmla="*/ 29 h 6597149"/>
              <a:gd name="connsiteX1" fmla="*/ 1424510 w 6800714"/>
              <a:gd name="connsiteY1" fmla="*/ 9837 h 6597149"/>
              <a:gd name="connsiteX2" fmla="*/ 2642699 w 6800714"/>
              <a:gd name="connsiteY2" fmla="*/ 162270 h 6597149"/>
              <a:gd name="connsiteX3" fmla="*/ 3786884 w 6800714"/>
              <a:gd name="connsiteY3" fmla="*/ 240726 h 6597149"/>
              <a:gd name="connsiteX4" fmla="*/ 5169233 w 6800714"/>
              <a:gd name="connsiteY4" fmla="*/ 371641 h 6597149"/>
              <a:gd name="connsiteX5" fmla="*/ 6133559 w 6800714"/>
              <a:gd name="connsiteY5" fmla="*/ 411095 h 6597149"/>
              <a:gd name="connsiteX6" fmla="*/ 6181550 w 6800714"/>
              <a:gd name="connsiteY6" fmla="*/ 409300 h 6597149"/>
              <a:gd name="connsiteX7" fmla="*/ 6672683 w 6800714"/>
              <a:gd name="connsiteY7" fmla="*/ 468929 h 6597149"/>
              <a:gd name="connsiteX8" fmla="*/ 6351093 w 6800714"/>
              <a:gd name="connsiteY8" fmla="*/ 725376 h 6597149"/>
              <a:gd name="connsiteX9" fmla="*/ 6587913 w 6800714"/>
              <a:gd name="connsiteY9" fmla="*/ 790160 h 6597149"/>
              <a:gd name="connsiteX10" fmla="*/ 6800714 w 6800714"/>
              <a:gd name="connsiteY10" fmla="*/ 843548 h 6597149"/>
              <a:gd name="connsiteX11" fmla="*/ 6800714 w 6800714"/>
              <a:gd name="connsiteY11" fmla="*/ 5978760 h 6597149"/>
              <a:gd name="connsiteX12" fmla="*/ 6703227 w 6800714"/>
              <a:gd name="connsiteY12" fmla="*/ 6054553 h 6597149"/>
              <a:gd name="connsiteX13" fmla="*/ 5605835 w 6800714"/>
              <a:gd name="connsiteY13" fmla="*/ 6591129 h 6597149"/>
              <a:gd name="connsiteX14" fmla="*/ 5584892 w 6800714"/>
              <a:gd name="connsiteY14" fmla="*/ 6597149 h 6597149"/>
              <a:gd name="connsiteX15" fmla="*/ 2851636 w 6800714"/>
              <a:gd name="connsiteY15" fmla="*/ 6597149 h 6597149"/>
              <a:gd name="connsiteX16" fmla="*/ 2829959 w 6800714"/>
              <a:gd name="connsiteY16" fmla="*/ 6588017 h 6597149"/>
              <a:gd name="connsiteX17" fmla="*/ 2557479 w 6800714"/>
              <a:gd name="connsiteY17" fmla="*/ 6458205 h 6597149"/>
              <a:gd name="connsiteX18" fmla="*/ 2089224 w 6800714"/>
              <a:gd name="connsiteY18" fmla="*/ 6186961 h 6597149"/>
              <a:gd name="connsiteX19" fmla="*/ 1588669 w 6800714"/>
              <a:gd name="connsiteY19" fmla="*/ 5968623 h 6597149"/>
              <a:gd name="connsiteX20" fmla="*/ 1418230 w 6800714"/>
              <a:gd name="connsiteY20" fmla="*/ 5768668 h 6597149"/>
              <a:gd name="connsiteX21" fmla="*/ 1358578 w 6800714"/>
              <a:gd name="connsiteY21" fmla="*/ 5712627 h 6597149"/>
              <a:gd name="connsiteX22" fmla="*/ 1209218 w 6800714"/>
              <a:gd name="connsiteY22" fmla="*/ 5639547 h 6597149"/>
              <a:gd name="connsiteX23" fmla="*/ 948628 w 6800714"/>
              <a:gd name="connsiteY23" fmla="*/ 5481735 h 6597149"/>
              <a:gd name="connsiteX24" fmla="*/ 1044163 w 6800714"/>
              <a:gd name="connsiteY24" fmla="*/ 5445868 h 6597149"/>
              <a:gd name="connsiteX25" fmla="*/ 1319108 w 6800714"/>
              <a:gd name="connsiteY25" fmla="*/ 5541363 h 6597149"/>
              <a:gd name="connsiteX26" fmla="*/ 1519151 w 6800714"/>
              <a:gd name="connsiteY26" fmla="*/ 5566916 h 6597149"/>
              <a:gd name="connsiteX27" fmla="*/ 1237477 w 6800714"/>
              <a:gd name="connsiteY27" fmla="*/ 5400139 h 6597149"/>
              <a:gd name="connsiteX28" fmla="*/ 964774 w 6800714"/>
              <a:gd name="connsiteY28" fmla="*/ 5183144 h 6597149"/>
              <a:gd name="connsiteX29" fmla="*/ 1175130 w 6800714"/>
              <a:gd name="connsiteY29" fmla="*/ 5224839 h 6597149"/>
              <a:gd name="connsiteX30" fmla="*/ 1184101 w 6800714"/>
              <a:gd name="connsiteY30" fmla="*/ 5195697 h 6597149"/>
              <a:gd name="connsiteX31" fmla="*/ 1002002 w 6800714"/>
              <a:gd name="connsiteY31" fmla="*/ 4937459 h 6597149"/>
              <a:gd name="connsiteX32" fmla="*/ 911847 w 6800714"/>
              <a:gd name="connsiteY32" fmla="*/ 4833446 h 6597149"/>
              <a:gd name="connsiteX33" fmla="*/ 506383 w 6800714"/>
              <a:gd name="connsiteY33" fmla="*/ 4520064 h 6597149"/>
              <a:gd name="connsiteX34" fmla="*/ 891218 w 6800714"/>
              <a:gd name="connsiteY34" fmla="*/ 4659942 h 6597149"/>
              <a:gd name="connsiteX35" fmla="*/ 493825 w 6800714"/>
              <a:gd name="connsiteY35" fmla="*/ 4355075 h 6597149"/>
              <a:gd name="connsiteX36" fmla="*/ 300958 w 6800714"/>
              <a:gd name="connsiteY36" fmla="*/ 4242544 h 6597149"/>
              <a:gd name="connsiteX37" fmla="*/ 252072 w 6800714"/>
              <a:gd name="connsiteY37" fmla="*/ 4176190 h 6597149"/>
              <a:gd name="connsiteX38" fmla="*/ 337739 w 6800714"/>
              <a:gd name="connsiteY38" fmla="*/ 4161844 h 6597149"/>
              <a:gd name="connsiteX39" fmla="*/ 600574 w 6800714"/>
              <a:gd name="connsiteY39" fmla="*/ 4187401 h 6597149"/>
              <a:gd name="connsiteX40" fmla="*/ 276292 w 6800714"/>
              <a:gd name="connsiteY40" fmla="*/ 3982511 h 6597149"/>
              <a:gd name="connsiteX41" fmla="*/ 519391 w 6800714"/>
              <a:gd name="connsiteY41" fmla="*/ 4013892 h 6597149"/>
              <a:gd name="connsiteX42" fmla="*/ 589360 w 6800714"/>
              <a:gd name="connsiteY42" fmla="*/ 3933194 h 6597149"/>
              <a:gd name="connsiteX43" fmla="*/ 702389 w 6800714"/>
              <a:gd name="connsiteY43" fmla="*/ 3802729 h 6597149"/>
              <a:gd name="connsiteX44" fmla="*/ 780431 w 6800714"/>
              <a:gd name="connsiteY44" fmla="*/ 3730101 h 6597149"/>
              <a:gd name="connsiteX45" fmla="*/ 813172 w 6800714"/>
              <a:gd name="connsiteY45" fmla="*/ 3501451 h 6597149"/>
              <a:gd name="connsiteX46" fmla="*/ 745895 w 6800714"/>
              <a:gd name="connsiteY46" fmla="*/ 3251282 h 6597149"/>
              <a:gd name="connsiteX47" fmla="*/ 563794 w 6800714"/>
              <a:gd name="connsiteY47" fmla="*/ 3124853 h 6597149"/>
              <a:gd name="connsiteX48" fmla="*/ 616272 w 6800714"/>
              <a:gd name="connsiteY48" fmla="*/ 2982730 h 6597149"/>
              <a:gd name="connsiteX49" fmla="*/ 1003797 w 6800714"/>
              <a:gd name="connsiteY49" fmla="*/ 3068810 h 6597149"/>
              <a:gd name="connsiteX50" fmla="*/ 423856 w 6800714"/>
              <a:gd name="connsiteY50" fmla="*/ 2730320 h 6597149"/>
              <a:gd name="connsiteX51" fmla="*/ 521185 w 6800714"/>
              <a:gd name="connsiteY51" fmla="*/ 2713283 h 6597149"/>
              <a:gd name="connsiteX52" fmla="*/ 517148 w 6800714"/>
              <a:gd name="connsiteY52" fmla="*/ 2686832 h 6597149"/>
              <a:gd name="connsiteX53" fmla="*/ 523425 w 6800714"/>
              <a:gd name="connsiteY53" fmla="*/ 2524084 h 6597149"/>
              <a:gd name="connsiteX54" fmla="*/ 539575 w 6800714"/>
              <a:gd name="connsiteY54" fmla="*/ 2449215 h 6597149"/>
              <a:gd name="connsiteX55" fmla="*/ 514008 w 6800714"/>
              <a:gd name="connsiteY55" fmla="*/ 2363133 h 6597149"/>
              <a:gd name="connsiteX56" fmla="*/ 949075 w 6800714"/>
              <a:gd name="connsiteY56" fmla="*/ 2396759 h 6597149"/>
              <a:gd name="connsiteX57" fmla="*/ 1138351 w 6800714"/>
              <a:gd name="connsiteY57" fmla="*/ 2377032 h 6597149"/>
              <a:gd name="connsiteX58" fmla="*/ 1468467 w 6800714"/>
              <a:gd name="connsiteY58" fmla="*/ 2371654 h 6597149"/>
              <a:gd name="connsiteX59" fmla="*/ 1621412 w 6800714"/>
              <a:gd name="connsiteY59" fmla="*/ 2388243 h 6597149"/>
              <a:gd name="connsiteX60" fmla="*/ 1751932 w 6800714"/>
              <a:gd name="connsiteY60" fmla="*/ 2366722 h 6597149"/>
              <a:gd name="connsiteX61" fmla="*/ 1626795 w 6800714"/>
              <a:gd name="connsiteY61" fmla="*/ 2265398 h 6597149"/>
              <a:gd name="connsiteX62" fmla="*/ 1450525 w 6800714"/>
              <a:gd name="connsiteY62" fmla="*/ 2266743 h 6597149"/>
              <a:gd name="connsiteX63" fmla="*/ 1324939 w 6800714"/>
              <a:gd name="connsiteY63" fmla="*/ 2200839 h 6597149"/>
              <a:gd name="connsiteX64" fmla="*/ 1205184 w 6800714"/>
              <a:gd name="connsiteY64" fmla="*/ 2081581 h 6597149"/>
              <a:gd name="connsiteX65" fmla="*/ 782674 w 6800714"/>
              <a:gd name="connsiteY65" fmla="*/ 1891489 h 6597149"/>
              <a:gd name="connsiteX66" fmla="*/ 705528 w 6800714"/>
              <a:gd name="connsiteY66" fmla="*/ 1819309 h 6597149"/>
              <a:gd name="connsiteX67" fmla="*/ 1913401 w 6800714"/>
              <a:gd name="connsiteY67" fmla="*/ 2095032 h 6597149"/>
              <a:gd name="connsiteX68" fmla="*/ 1540231 w 6800714"/>
              <a:gd name="connsiteY68" fmla="*/ 1979361 h 6597149"/>
              <a:gd name="connsiteX69" fmla="*/ 1792749 w 6800714"/>
              <a:gd name="connsiteY69" fmla="*/ 2000434 h 6597149"/>
              <a:gd name="connsiteX70" fmla="*/ 1932689 w 6800714"/>
              <a:gd name="connsiteY70" fmla="*/ 1922873 h 6597149"/>
              <a:gd name="connsiteX71" fmla="*/ 1930894 w 6800714"/>
              <a:gd name="connsiteY71" fmla="*/ 1900905 h 6597149"/>
              <a:gd name="connsiteX72" fmla="*/ 1828182 w 6800714"/>
              <a:gd name="connsiteY72" fmla="*/ 1828722 h 6597149"/>
              <a:gd name="connsiteX73" fmla="*/ 1768079 w 6800714"/>
              <a:gd name="connsiteY73" fmla="*/ 1782097 h 6597149"/>
              <a:gd name="connsiteX74" fmla="*/ 1603470 w 6800714"/>
              <a:gd name="connsiteY74" fmla="*/ 1613970 h 6597149"/>
              <a:gd name="connsiteX75" fmla="*/ 1720985 w 6800714"/>
              <a:gd name="connsiteY75" fmla="*/ 1596039 h 6597149"/>
              <a:gd name="connsiteX76" fmla="*/ 1764492 w 6800714"/>
              <a:gd name="connsiteY76" fmla="*/ 1561068 h 6597149"/>
              <a:gd name="connsiteX77" fmla="*/ 1731750 w 6800714"/>
              <a:gd name="connsiteY77" fmla="*/ 1511752 h 6597149"/>
              <a:gd name="connsiteX78" fmla="*/ 1367997 w 6800714"/>
              <a:gd name="connsiteY78" fmla="*/ 1360216 h 6597149"/>
              <a:gd name="connsiteX79" fmla="*/ 1339742 w 6800714"/>
              <a:gd name="connsiteY79" fmla="*/ 1242751 h 6597149"/>
              <a:gd name="connsiteX80" fmla="*/ 1407917 w 6800714"/>
              <a:gd name="connsiteY80" fmla="*/ 1225267 h 6597149"/>
              <a:gd name="connsiteX81" fmla="*/ 1487306 w 6800714"/>
              <a:gd name="connsiteY81" fmla="*/ 1233336 h 6597149"/>
              <a:gd name="connsiteX82" fmla="*/ 1424063 w 6800714"/>
              <a:gd name="connsiteY82" fmla="*/ 1140980 h 6597149"/>
              <a:gd name="connsiteX83" fmla="*/ 1166610 w 6800714"/>
              <a:gd name="connsiteY83" fmla="*/ 1047726 h 6597149"/>
              <a:gd name="connsiteX84" fmla="*/ 1229402 w 6800714"/>
              <a:gd name="connsiteY84" fmla="*/ 962096 h 6597149"/>
              <a:gd name="connsiteX85" fmla="*/ 0 w 6800714"/>
              <a:gd name="connsiteY85" fmla="*/ 572942 h 6597149"/>
              <a:gd name="connsiteX86" fmla="*/ 221124 w 6800714"/>
              <a:gd name="connsiteY86" fmla="*/ 568908 h 6597149"/>
              <a:gd name="connsiteX87" fmla="*/ 685792 w 6800714"/>
              <a:gd name="connsiteY87" fmla="*/ 626742 h 6597149"/>
              <a:gd name="connsiteX88" fmla="*/ 918126 w 6800714"/>
              <a:gd name="connsiteY88" fmla="*/ 616880 h 6597149"/>
              <a:gd name="connsiteX89" fmla="*/ 1136112 w 6800714"/>
              <a:gd name="connsiteY89" fmla="*/ 648263 h 6597149"/>
              <a:gd name="connsiteX90" fmla="*/ 1325837 w 6800714"/>
              <a:gd name="connsiteY90" fmla="*/ 648263 h 6597149"/>
              <a:gd name="connsiteX91" fmla="*/ 1148220 w 6800714"/>
              <a:gd name="connsiteY91" fmla="*/ 602531 h 6597149"/>
              <a:gd name="connsiteX92" fmla="*/ 1261247 w 6800714"/>
              <a:gd name="connsiteY92" fmla="*/ 561734 h 6597149"/>
              <a:gd name="connsiteX93" fmla="*/ 1280983 w 6800714"/>
              <a:gd name="connsiteY93" fmla="*/ 512417 h 6597149"/>
              <a:gd name="connsiteX94" fmla="*/ 1332563 w 6800714"/>
              <a:gd name="connsiteY94" fmla="*/ 474309 h 6597149"/>
              <a:gd name="connsiteX95" fmla="*/ 1624554 w 6800714"/>
              <a:gd name="connsiteY95" fmla="*/ 493141 h 6597149"/>
              <a:gd name="connsiteX96" fmla="*/ 1431687 w 6800714"/>
              <a:gd name="connsiteY96" fmla="*/ 336222 h 6597149"/>
              <a:gd name="connsiteX97" fmla="*/ 1307895 w 6800714"/>
              <a:gd name="connsiteY97" fmla="*/ 310218 h 6597149"/>
              <a:gd name="connsiteX98" fmla="*/ 1279638 w 6800714"/>
              <a:gd name="connsiteY98" fmla="*/ 243419 h 6597149"/>
              <a:gd name="connsiteX99" fmla="*/ 1337050 w 6800714"/>
              <a:gd name="connsiteY99" fmla="*/ 229073 h 6597149"/>
              <a:gd name="connsiteX100" fmla="*/ 1622309 w 6800714"/>
              <a:gd name="connsiteY100" fmla="*/ 284219 h 6597149"/>
              <a:gd name="connsiteX101" fmla="*/ 1670302 w 6800714"/>
              <a:gd name="connsiteY101" fmla="*/ 262247 h 6597149"/>
              <a:gd name="connsiteX102" fmla="*/ 1133419 w 6800714"/>
              <a:gd name="connsiteY102" fmla="*/ 119678 h 6597149"/>
              <a:gd name="connsiteX103" fmla="*/ 1141494 w 6800714"/>
              <a:gd name="connsiteY103" fmla="*/ 82020 h 6597149"/>
              <a:gd name="connsiteX104" fmla="*/ 1614236 w 6800714"/>
              <a:gd name="connsiteY104" fmla="*/ 140303 h 6597149"/>
              <a:gd name="connsiteX105" fmla="*/ 1311932 w 6800714"/>
              <a:gd name="connsiteY105" fmla="*/ 29565 h 6597149"/>
              <a:gd name="connsiteX106" fmla="*/ 1366204 w 6800714"/>
              <a:gd name="connsiteY106" fmla="*/ 29 h 65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800714" h="6597149">
                <a:moveTo>
                  <a:pt x="1366204" y="29"/>
                </a:moveTo>
                <a:cubicBezTo>
                  <a:pt x="1385825" y="533"/>
                  <a:pt x="1406122" y="7595"/>
                  <a:pt x="1424510" y="9837"/>
                </a:cubicBezTo>
                <a:cubicBezTo>
                  <a:pt x="1830427" y="60050"/>
                  <a:pt x="2236339" y="114299"/>
                  <a:pt x="2642699" y="162270"/>
                </a:cubicBezTo>
                <a:cubicBezTo>
                  <a:pt x="3022601" y="207104"/>
                  <a:pt x="3405190" y="217415"/>
                  <a:pt x="3786884" y="240726"/>
                </a:cubicBezTo>
                <a:cubicBezTo>
                  <a:pt x="4248861" y="268974"/>
                  <a:pt x="4709945" y="308877"/>
                  <a:pt x="5169233" y="371641"/>
                </a:cubicBezTo>
                <a:cubicBezTo>
                  <a:pt x="5488133" y="415581"/>
                  <a:pt x="5810174" y="446065"/>
                  <a:pt x="6133559" y="411095"/>
                </a:cubicBezTo>
                <a:cubicBezTo>
                  <a:pt x="6149705" y="409300"/>
                  <a:pt x="6168096" y="403474"/>
                  <a:pt x="6181550" y="409300"/>
                </a:cubicBezTo>
                <a:cubicBezTo>
                  <a:pt x="6338537" y="474760"/>
                  <a:pt x="6509870" y="427683"/>
                  <a:pt x="6672683" y="468929"/>
                </a:cubicBezTo>
                <a:cubicBezTo>
                  <a:pt x="6630972" y="628088"/>
                  <a:pt x="6452010" y="615085"/>
                  <a:pt x="6351093" y="725376"/>
                </a:cubicBezTo>
                <a:cubicBezTo>
                  <a:pt x="6433396" y="747344"/>
                  <a:pt x="6511551" y="769424"/>
                  <a:pt x="6587913" y="790160"/>
                </a:cubicBezTo>
                <a:lnTo>
                  <a:pt x="6800714" y="843548"/>
                </a:lnTo>
                <a:lnTo>
                  <a:pt x="6800714" y="5978760"/>
                </a:lnTo>
                <a:lnTo>
                  <a:pt x="6703227" y="6054553"/>
                </a:lnTo>
                <a:cubicBezTo>
                  <a:pt x="6365852" y="6302538"/>
                  <a:pt x="5981475" y="6473510"/>
                  <a:pt x="5605835" y="6591129"/>
                </a:cubicBezTo>
                <a:lnTo>
                  <a:pt x="5584892" y="6597149"/>
                </a:lnTo>
                <a:lnTo>
                  <a:pt x="2851636" y="6597149"/>
                </a:lnTo>
                <a:lnTo>
                  <a:pt x="2829959" y="6588017"/>
                </a:lnTo>
                <a:cubicBezTo>
                  <a:pt x="2738124" y="6546134"/>
                  <a:pt x="2649318" y="6497882"/>
                  <a:pt x="2557479" y="6458205"/>
                </a:cubicBezTo>
                <a:cubicBezTo>
                  <a:pt x="2388387" y="6385124"/>
                  <a:pt x="2257869" y="6245694"/>
                  <a:pt x="2089224" y="6186961"/>
                </a:cubicBezTo>
                <a:cubicBezTo>
                  <a:pt x="1915644" y="6126436"/>
                  <a:pt x="1767184" y="6015698"/>
                  <a:pt x="1588669" y="5968623"/>
                </a:cubicBezTo>
                <a:cubicBezTo>
                  <a:pt x="1494481" y="5943518"/>
                  <a:pt x="1403430" y="5898238"/>
                  <a:pt x="1418230" y="5768668"/>
                </a:cubicBezTo>
                <a:cubicBezTo>
                  <a:pt x="1422269" y="5731903"/>
                  <a:pt x="1397600" y="5701867"/>
                  <a:pt x="1358578" y="5712627"/>
                </a:cubicBezTo>
                <a:cubicBezTo>
                  <a:pt x="1284125" y="5732801"/>
                  <a:pt x="1250485" y="5679448"/>
                  <a:pt x="1209218" y="5639547"/>
                </a:cubicBezTo>
                <a:cubicBezTo>
                  <a:pt x="1135663" y="5568713"/>
                  <a:pt x="1065693" y="5493393"/>
                  <a:pt x="948628" y="5481735"/>
                </a:cubicBezTo>
                <a:cubicBezTo>
                  <a:pt x="971053" y="5426140"/>
                  <a:pt x="1009178" y="5434211"/>
                  <a:pt x="1044163" y="5445868"/>
                </a:cubicBezTo>
                <a:cubicBezTo>
                  <a:pt x="1136112" y="5476357"/>
                  <a:pt x="1227161" y="5510877"/>
                  <a:pt x="1319108" y="5541363"/>
                </a:cubicBezTo>
                <a:cubicBezTo>
                  <a:pt x="1379209" y="5561091"/>
                  <a:pt x="1438864" y="5588888"/>
                  <a:pt x="1519151" y="5566916"/>
                </a:cubicBezTo>
                <a:cubicBezTo>
                  <a:pt x="1450078" y="5454835"/>
                  <a:pt x="1332563" y="5434660"/>
                  <a:pt x="1237477" y="5400139"/>
                </a:cubicBezTo>
                <a:cubicBezTo>
                  <a:pt x="1118618" y="5356651"/>
                  <a:pt x="1048649" y="5274603"/>
                  <a:pt x="964774" y="5183144"/>
                </a:cubicBezTo>
                <a:cubicBezTo>
                  <a:pt x="1052236" y="5161176"/>
                  <a:pt x="1106508" y="5228428"/>
                  <a:pt x="1175130" y="5224839"/>
                </a:cubicBezTo>
                <a:cubicBezTo>
                  <a:pt x="1178722" y="5213186"/>
                  <a:pt x="1184999" y="5196149"/>
                  <a:pt x="1184101" y="5195697"/>
                </a:cubicBezTo>
                <a:cubicBezTo>
                  <a:pt x="1071972" y="5145485"/>
                  <a:pt x="1019495" y="5051335"/>
                  <a:pt x="1002002" y="4937459"/>
                </a:cubicBezTo>
                <a:cubicBezTo>
                  <a:pt x="993032" y="4878729"/>
                  <a:pt x="952216" y="4860348"/>
                  <a:pt x="911847" y="4833446"/>
                </a:cubicBezTo>
                <a:cubicBezTo>
                  <a:pt x="771011" y="4737953"/>
                  <a:pt x="622102" y="4651424"/>
                  <a:pt x="506383" y="4520064"/>
                </a:cubicBezTo>
                <a:cubicBezTo>
                  <a:pt x="640044" y="4537548"/>
                  <a:pt x="747241" y="4623178"/>
                  <a:pt x="891218" y="4659942"/>
                </a:cubicBezTo>
                <a:cubicBezTo>
                  <a:pt x="776844" y="4515579"/>
                  <a:pt x="628830" y="4442502"/>
                  <a:pt x="493825" y="4355075"/>
                </a:cubicBezTo>
                <a:cubicBezTo>
                  <a:pt x="432376" y="4315174"/>
                  <a:pt x="375417" y="4264063"/>
                  <a:pt x="300958" y="4242544"/>
                </a:cubicBezTo>
                <a:cubicBezTo>
                  <a:pt x="274496" y="4234921"/>
                  <a:pt x="230989" y="4218782"/>
                  <a:pt x="252072" y="4176190"/>
                </a:cubicBezTo>
                <a:cubicBezTo>
                  <a:pt x="270010" y="4140774"/>
                  <a:pt x="305443" y="4151530"/>
                  <a:pt x="337739" y="4161844"/>
                </a:cubicBezTo>
                <a:cubicBezTo>
                  <a:pt x="415332" y="4187401"/>
                  <a:pt x="495619" y="4187846"/>
                  <a:pt x="600574" y="4187401"/>
                </a:cubicBezTo>
                <a:cubicBezTo>
                  <a:pt x="512663" y="4070385"/>
                  <a:pt x="351642" y="4105356"/>
                  <a:pt x="276292" y="3982511"/>
                </a:cubicBezTo>
                <a:cubicBezTo>
                  <a:pt x="370480" y="3960990"/>
                  <a:pt x="443141" y="4005375"/>
                  <a:pt x="519391" y="4013892"/>
                </a:cubicBezTo>
                <a:cubicBezTo>
                  <a:pt x="588462" y="4021515"/>
                  <a:pt x="605506" y="4000893"/>
                  <a:pt x="589360" y="3933194"/>
                </a:cubicBezTo>
                <a:cubicBezTo>
                  <a:pt x="564245" y="3827834"/>
                  <a:pt x="601920" y="3774034"/>
                  <a:pt x="702389" y="3802729"/>
                </a:cubicBezTo>
                <a:cubicBezTo>
                  <a:pt x="795679" y="3829628"/>
                  <a:pt x="805547" y="3790177"/>
                  <a:pt x="780431" y="3730101"/>
                </a:cubicBezTo>
                <a:cubicBezTo>
                  <a:pt x="744548" y="3642677"/>
                  <a:pt x="785363" y="3574977"/>
                  <a:pt x="813172" y="3501451"/>
                </a:cubicBezTo>
                <a:cubicBezTo>
                  <a:pt x="855784" y="3389368"/>
                  <a:pt x="837842" y="3334671"/>
                  <a:pt x="745895" y="3251282"/>
                </a:cubicBezTo>
                <a:cubicBezTo>
                  <a:pt x="694316" y="3204652"/>
                  <a:pt x="638700" y="3165201"/>
                  <a:pt x="563794" y="3124853"/>
                </a:cubicBezTo>
                <a:cubicBezTo>
                  <a:pt x="736475" y="3102883"/>
                  <a:pt x="555274" y="3028909"/>
                  <a:pt x="616272" y="2982730"/>
                </a:cubicBezTo>
                <a:cubicBezTo>
                  <a:pt x="738270" y="2963900"/>
                  <a:pt x="837842" y="3110952"/>
                  <a:pt x="1003797" y="3068810"/>
                </a:cubicBezTo>
                <a:cubicBezTo>
                  <a:pt x="798820" y="2941481"/>
                  <a:pt x="572316" y="2899787"/>
                  <a:pt x="423856" y="2730320"/>
                </a:cubicBezTo>
                <a:cubicBezTo>
                  <a:pt x="457942" y="2691762"/>
                  <a:pt x="492031" y="2727629"/>
                  <a:pt x="521185" y="2713283"/>
                </a:cubicBezTo>
                <a:cubicBezTo>
                  <a:pt x="520287" y="2704316"/>
                  <a:pt x="522532" y="2690864"/>
                  <a:pt x="517148" y="2686832"/>
                </a:cubicBezTo>
                <a:cubicBezTo>
                  <a:pt x="406364" y="2594474"/>
                  <a:pt x="404568" y="2592235"/>
                  <a:pt x="523425" y="2524084"/>
                </a:cubicBezTo>
                <a:cubicBezTo>
                  <a:pt x="565141" y="2500324"/>
                  <a:pt x="561553" y="2479251"/>
                  <a:pt x="539575" y="2449215"/>
                </a:cubicBezTo>
                <a:cubicBezTo>
                  <a:pt x="523874" y="2428142"/>
                  <a:pt x="505037" y="2409312"/>
                  <a:pt x="514008" y="2363133"/>
                </a:cubicBezTo>
                <a:cubicBezTo>
                  <a:pt x="579044" y="2422315"/>
                  <a:pt x="893458" y="2403036"/>
                  <a:pt x="949075" y="2396759"/>
                </a:cubicBezTo>
                <a:cubicBezTo>
                  <a:pt x="1011420" y="2390036"/>
                  <a:pt x="1072869" y="2361341"/>
                  <a:pt x="1138351" y="2377032"/>
                </a:cubicBezTo>
                <a:cubicBezTo>
                  <a:pt x="1190829" y="2389588"/>
                  <a:pt x="1433927" y="2511085"/>
                  <a:pt x="1468467" y="2371654"/>
                </a:cubicBezTo>
                <a:cubicBezTo>
                  <a:pt x="1470262" y="2364928"/>
                  <a:pt x="1568486" y="2380622"/>
                  <a:pt x="1621412" y="2388243"/>
                </a:cubicBezTo>
                <a:cubicBezTo>
                  <a:pt x="1668060" y="2394519"/>
                  <a:pt x="1720538" y="2422315"/>
                  <a:pt x="1751932" y="2366722"/>
                </a:cubicBezTo>
                <a:cubicBezTo>
                  <a:pt x="1770322" y="2333994"/>
                  <a:pt x="1694523" y="2270778"/>
                  <a:pt x="1626795" y="2265398"/>
                </a:cubicBezTo>
                <a:cubicBezTo>
                  <a:pt x="1568037" y="2260466"/>
                  <a:pt x="1506590" y="2253293"/>
                  <a:pt x="1450525" y="2266743"/>
                </a:cubicBezTo>
                <a:cubicBezTo>
                  <a:pt x="1381454" y="2282885"/>
                  <a:pt x="1344226" y="2256881"/>
                  <a:pt x="1324939" y="2200839"/>
                </a:cubicBezTo>
                <a:cubicBezTo>
                  <a:pt x="1303410" y="2138969"/>
                  <a:pt x="1262144" y="2110274"/>
                  <a:pt x="1205184" y="2081581"/>
                </a:cubicBezTo>
                <a:cubicBezTo>
                  <a:pt x="1067035" y="2012092"/>
                  <a:pt x="934276" y="1931840"/>
                  <a:pt x="782674" y="1891489"/>
                </a:cubicBezTo>
                <a:cubicBezTo>
                  <a:pt x="752622" y="1883417"/>
                  <a:pt x="719433" y="1872657"/>
                  <a:pt x="705528" y="1819309"/>
                </a:cubicBezTo>
                <a:cubicBezTo>
                  <a:pt x="1115926" y="1899108"/>
                  <a:pt x="1489995" y="2107138"/>
                  <a:pt x="1913401" y="2095032"/>
                </a:cubicBezTo>
                <a:cubicBezTo>
                  <a:pt x="1797682" y="2029125"/>
                  <a:pt x="1663576" y="2025540"/>
                  <a:pt x="1540231" y="1979361"/>
                </a:cubicBezTo>
                <a:cubicBezTo>
                  <a:pt x="1627693" y="1944840"/>
                  <a:pt x="1709773" y="1980707"/>
                  <a:pt x="1792749" y="2000434"/>
                </a:cubicBezTo>
                <a:cubicBezTo>
                  <a:pt x="1862270" y="2016573"/>
                  <a:pt x="1925064" y="2019264"/>
                  <a:pt x="1932689" y="1922873"/>
                </a:cubicBezTo>
                <a:cubicBezTo>
                  <a:pt x="1929996" y="1916595"/>
                  <a:pt x="1930445" y="1908527"/>
                  <a:pt x="1930894" y="1900905"/>
                </a:cubicBezTo>
                <a:cubicBezTo>
                  <a:pt x="1907568" y="1861003"/>
                  <a:pt x="1871241" y="1840380"/>
                  <a:pt x="1828182" y="1828722"/>
                </a:cubicBezTo>
                <a:cubicBezTo>
                  <a:pt x="1802167" y="1821548"/>
                  <a:pt x="1767631" y="1810787"/>
                  <a:pt x="1768079" y="1782097"/>
                </a:cubicBezTo>
                <a:cubicBezTo>
                  <a:pt x="1769424" y="1675842"/>
                  <a:pt x="1686450" y="1644904"/>
                  <a:pt x="1603470" y="1613970"/>
                </a:cubicBezTo>
                <a:cubicBezTo>
                  <a:pt x="1649669" y="1561068"/>
                  <a:pt x="1685999" y="1600072"/>
                  <a:pt x="1720985" y="1596039"/>
                </a:cubicBezTo>
                <a:cubicBezTo>
                  <a:pt x="1743859" y="1593348"/>
                  <a:pt x="1764492" y="1588417"/>
                  <a:pt x="1764492" y="1561068"/>
                </a:cubicBezTo>
                <a:cubicBezTo>
                  <a:pt x="1764939" y="1538202"/>
                  <a:pt x="1754174" y="1512198"/>
                  <a:pt x="1731750" y="1511752"/>
                </a:cubicBezTo>
                <a:cubicBezTo>
                  <a:pt x="1591362" y="1507715"/>
                  <a:pt x="1513768" y="1360663"/>
                  <a:pt x="1367997" y="1360216"/>
                </a:cubicBezTo>
                <a:cubicBezTo>
                  <a:pt x="1280983" y="1360216"/>
                  <a:pt x="1413298" y="1277273"/>
                  <a:pt x="1339742" y="1242751"/>
                </a:cubicBezTo>
                <a:cubicBezTo>
                  <a:pt x="1323592" y="1235130"/>
                  <a:pt x="1381901" y="1223475"/>
                  <a:pt x="1407917" y="1225267"/>
                </a:cubicBezTo>
                <a:cubicBezTo>
                  <a:pt x="1433481" y="1227060"/>
                  <a:pt x="1456355" y="1249027"/>
                  <a:pt x="1487306" y="1233336"/>
                </a:cubicBezTo>
                <a:cubicBezTo>
                  <a:pt x="1504348" y="1177296"/>
                  <a:pt x="1460394" y="1156672"/>
                  <a:pt x="1424063" y="1140980"/>
                </a:cubicBezTo>
                <a:cubicBezTo>
                  <a:pt x="1340187" y="1104666"/>
                  <a:pt x="1258557" y="1060730"/>
                  <a:pt x="1166610" y="1047726"/>
                </a:cubicBezTo>
                <a:cubicBezTo>
                  <a:pt x="1133868" y="1043243"/>
                  <a:pt x="1213705" y="983167"/>
                  <a:pt x="1229402" y="962096"/>
                </a:cubicBezTo>
                <a:cubicBezTo>
                  <a:pt x="859371" y="740621"/>
                  <a:pt x="414437" y="751828"/>
                  <a:pt x="0" y="572942"/>
                </a:cubicBezTo>
                <a:cubicBezTo>
                  <a:pt x="91500" y="537974"/>
                  <a:pt x="158779" y="563528"/>
                  <a:pt x="221124" y="568908"/>
                </a:cubicBezTo>
                <a:cubicBezTo>
                  <a:pt x="376759" y="582356"/>
                  <a:pt x="530605" y="610154"/>
                  <a:pt x="685792" y="626742"/>
                </a:cubicBezTo>
                <a:cubicBezTo>
                  <a:pt x="762040" y="634812"/>
                  <a:pt x="832907" y="665300"/>
                  <a:pt x="918126" y="616880"/>
                </a:cubicBezTo>
                <a:cubicBezTo>
                  <a:pt x="975090" y="584600"/>
                  <a:pt x="1066142" y="619568"/>
                  <a:pt x="1136112" y="648263"/>
                </a:cubicBezTo>
                <a:cubicBezTo>
                  <a:pt x="1193969" y="672023"/>
                  <a:pt x="1249138" y="678300"/>
                  <a:pt x="1325837" y="648263"/>
                </a:cubicBezTo>
                <a:cubicBezTo>
                  <a:pt x="1256315" y="629882"/>
                  <a:pt x="1202940" y="613742"/>
                  <a:pt x="1148220" y="602531"/>
                </a:cubicBezTo>
                <a:cubicBezTo>
                  <a:pt x="1104714" y="593567"/>
                  <a:pt x="1208324" y="557250"/>
                  <a:pt x="1261247" y="561734"/>
                </a:cubicBezTo>
                <a:cubicBezTo>
                  <a:pt x="1335255" y="568010"/>
                  <a:pt x="1293543" y="544699"/>
                  <a:pt x="1280983" y="512417"/>
                </a:cubicBezTo>
                <a:cubicBezTo>
                  <a:pt x="1267528" y="477896"/>
                  <a:pt x="1307446" y="467137"/>
                  <a:pt x="1332563" y="474309"/>
                </a:cubicBezTo>
                <a:cubicBezTo>
                  <a:pt x="1428995" y="502556"/>
                  <a:pt x="1524979" y="452789"/>
                  <a:pt x="1624554" y="493141"/>
                </a:cubicBezTo>
                <a:cubicBezTo>
                  <a:pt x="1599435" y="393609"/>
                  <a:pt x="1545163" y="350121"/>
                  <a:pt x="1431687" y="336222"/>
                </a:cubicBezTo>
                <a:cubicBezTo>
                  <a:pt x="1389077" y="330844"/>
                  <a:pt x="1344674" y="338913"/>
                  <a:pt x="1307895" y="310218"/>
                </a:cubicBezTo>
                <a:cubicBezTo>
                  <a:pt x="1286812" y="293633"/>
                  <a:pt x="1263041" y="273906"/>
                  <a:pt x="1279638" y="243419"/>
                </a:cubicBezTo>
                <a:cubicBezTo>
                  <a:pt x="1291298" y="221897"/>
                  <a:pt x="1316417" y="221897"/>
                  <a:pt x="1337050" y="229073"/>
                </a:cubicBezTo>
                <a:cubicBezTo>
                  <a:pt x="1429445" y="260904"/>
                  <a:pt x="1525877" y="272561"/>
                  <a:pt x="1622309" y="284219"/>
                </a:cubicBezTo>
                <a:cubicBezTo>
                  <a:pt x="1637113" y="286011"/>
                  <a:pt x="1653705" y="291840"/>
                  <a:pt x="1670302" y="262247"/>
                </a:cubicBezTo>
                <a:cubicBezTo>
                  <a:pt x="1489995" y="214275"/>
                  <a:pt x="1318660" y="146129"/>
                  <a:pt x="1133419" y="119678"/>
                </a:cubicBezTo>
                <a:cubicBezTo>
                  <a:pt x="1136112" y="107125"/>
                  <a:pt x="1138802" y="94573"/>
                  <a:pt x="1141494" y="82020"/>
                </a:cubicBezTo>
                <a:cubicBezTo>
                  <a:pt x="1286364" y="99950"/>
                  <a:pt x="1431240" y="117884"/>
                  <a:pt x="1614236" y="140303"/>
                </a:cubicBezTo>
                <a:cubicBezTo>
                  <a:pt x="1501656" y="69016"/>
                  <a:pt x="1395357" y="92778"/>
                  <a:pt x="1311932" y="29565"/>
                </a:cubicBezTo>
                <a:cubicBezTo>
                  <a:pt x="1327631" y="5579"/>
                  <a:pt x="1346582" y="-475"/>
                  <a:pt x="1366204" y="29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8F4CA-4980-59A6-435E-137DD1DA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7230" cy="2028090"/>
          </a:xfrm>
        </p:spPr>
        <p:txBody>
          <a:bodyPr>
            <a:normAutofit/>
          </a:bodyPr>
          <a:lstStyle/>
          <a:p>
            <a:r>
              <a:rPr lang="en-US" sz="3400"/>
              <a:t>Natural language 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C4C4-50F6-69F6-F3E8-03DBDC2E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84" y="2036822"/>
            <a:ext cx="6797945" cy="41401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Le </a:t>
            </a:r>
            <a:r>
              <a:rPr lang="en-US" sz="1600" b="1">
                <a:ea typeface="+mn-lt"/>
                <a:cs typeface="+mn-lt"/>
              </a:rPr>
              <a:t>NLP</a:t>
            </a:r>
            <a:r>
              <a:rPr lang="en-US" sz="1600">
                <a:ea typeface="+mn-lt"/>
                <a:cs typeface="+mn-lt"/>
              </a:rPr>
              <a:t> : </a:t>
            </a:r>
            <a:r>
              <a:rPr lang="en-US" sz="1600" b="1">
                <a:ea typeface="+mn-lt"/>
                <a:cs typeface="+mn-lt"/>
              </a:rPr>
              <a:t>Natural Language Processing</a:t>
            </a:r>
            <a:r>
              <a:rPr lang="en-US" sz="1600">
                <a:ea typeface="+mn-lt"/>
                <a:cs typeface="+mn-lt"/>
              </a:rPr>
              <a:t> ou </a:t>
            </a:r>
            <a:r>
              <a:rPr lang="en-US" sz="1600" b="1">
                <a:ea typeface="+mn-lt"/>
                <a:cs typeface="+mn-lt"/>
              </a:rPr>
              <a:t>Traitement du Langage Naturel</a:t>
            </a:r>
            <a:r>
              <a:rPr lang="en-US" sz="1600">
                <a:ea typeface="+mn-lt"/>
                <a:cs typeface="+mn-lt"/>
              </a:rPr>
              <a:t> est une discipline qui porte essentiellement sur la </a:t>
            </a:r>
            <a:r>
              <a:rPr lang="en-US" sz="1600" b="1">
                <a:ea typeface="+mn-lt"/>
                <a:cs typeface="+mn-lt"/>
              </a:rPr>
              <a:t>compréhension</a:t>
            </a:r>
            <a:r>
              <a:rPr lang="en-US" sz="1600">
                <a:ea typeface="+mn-lt"/>
                <a:cs typeface="+mn-lt"/>
              </a:rPr>
              <a:t>, la </a:t>
            </a:r>
            <a:r>
              <a:rPr lang="en-US" sz="1600" b="1">
                <a:ea typeface="+mn-lt"/>
                <a:cs typeface="+mn-lt"/>
              </a:rPr>
              <a:t>manipulation</a:t>
            </a:r>
            <a:r>
              <a:rPr lang="en-US" sz="1600">
                <a:ea typeface="+mn-lt"/>
                <a:cs typeface="+mn-lt"/>
              </a:rPr>
              <a:t> et la </a:t>
            </a:r>
            <a:r>
              <a:rPr lang="en-US" sz="1600" b="1">
                <a:ea typeface="+mn-lt"/>
                <a:cs typeface="+mn-lt"/>
              </a:rPr>
              <a:t>génération</a:t>
            </a:r>
            <a:r>
              <a:rPr lang="en-US" sz="1600">
                <a:ea typeface="+mn-lt"/>
                <a:cs typeface="+mn-lt"/>
              </a:rPr>
              <a:t> du </a:t>
            </a:r>
            <a:r>
              <a:rPr lang="en-US" sz="1600" b="1">
                <a:ea typeface="+mn-lt"/>
                <a:cs typeface="+mn-lt"/>
              </a:rPr>
              <a:t>langage naturel par les machines</a:t>
            </a:r>
            <a:r>
              <a:rPr lang="en-US" sz="1600">
                <a:ea typeface="+mn-lt"/>
                <a:cs typeface="+mn-lt"/>
              </a:rPr>
              <a:t>. </a:t>
            </a:r>
          </a:p>
          <a:p>
            <a:pPr>
              <a:lnSpc>
                <a:spcPct val="90000"/>
              </a:lnSpc>
            </a:pPr>
            <a:r>
              <a:rPr lang="en-US" sz="1600"/>
              <a:t>Le  NLP peut  etre  utiliser avec  du deep learning  quand  on  veut génerer  du texte ou bien  pour  la correction automatique</a:t>
            </a:r>
          </a:p>
          <a:p>
            <a:pPr>
              <a:lnSpc>
                <a:spcPct val="90000"/>
              </a:lnSpc>
            </a:pPr>
            <a:r>
              <a:rPr lang="en-US" sz="1600"/>
              <a:t>Traduction  automatique</a:t>
            </a:r>
          </a:p>
          <a:p>
            <a:pPr>
              <a:lnSpc>
                <a:spcPct val="90000"/>
              </a:lnSpc>
            </a:pPr>
            <a:r>
              <a:rPr lang="en-US" sz="1600"/>
              <a:t>Analyse  sentiment </a:t>
            </a:r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/>
              <a:t>détection de spams </a:t>
            </a:r>
          </a:p>
          <a:p>
            <a:pPr>
              <a:lnSpc>
                <a:spcPct val="90000"/>
              </a:lnSpc>
            </a:pPr>
            <a:r>
              <a:rPr lang="en-US" sz="1600"/>
              <a:t>Chatbot</a:t>
            </a:r>
          </a:p>
          <a:p>
            <a:pPr>
              <a:lnSpc>
                <a:spcPct val="90000"/>
              </a:lnSpc>
            </a:pPr>
            <a:endParaRPr lang="en-US" sz="1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C54BD7-8600-6099-130B-548A028D0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" r="19141" b="3"/>
          <a:stretch/>
        </p:blipFill>
        <p:spPr>
          <a:xfrm>
            <a:off x="7499446" y="1228424"/>
            <a:ext cx="1890604" cy="190039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14BFE7A-8BFD-17D0-9681-4AC910C94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3" r="15432" b="1"/>
          <a:stretch/>
        </p:blipFill>
        <p:spPr>
          <a:xfrm>
            <a:off x="9687487" y="1375727"/>
            <a:ext cx="2104296" cy="162489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2EE61DB-6525-8C53-5462-3DC18E6C85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46"/>
          <a:stretch/>
        </p:blipFill>
        <p:spPr>
          <a:xfrm>
            <a:off x="7020887" y="4166147"/>
            <a:ext cx="2369161" cy="1332655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F401ADE6-3912-50EF-79D5-2493B06A6D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1" r="21326" b="3"/>
          <a:stretch/>
        </p:blipFill>
        <p:spPr>
          <a:xfrm>
            <a:off x="9544612" y="3716674"/>
            <a:ext cx="2104297" cy="17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6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4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16E0-6193-F77A-FF01-91939126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-351366"/>
            <a:ext cx="3888526" cy="1800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64B9-4729-CBFA-E115-A392229E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18" y="940631"/>
            <a:ext cx="5867611" cy="5490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cap="all" dirty="0"/>
              <a:t>1.Creation  des  </a:t>
            </a:r>
            <a:r>
              <a:rPr lang="en-US" sz="2000" cap="all" dirty="0" err="1"/>
              <a:t>donnees</a:t>
            </a:r>
            <a:r>
              <a:rPr lang="en-US" sz="2000" cap="all" dirty="0"/>
              <a:t> </a:t>
            </a:r>
            <a:endParaRPr lang="en-US"/>
          </a:p>
          <a:p>
            <a:pPr marL="0" indent="0">
              <a:buNone/>
            </a:pPr>
            <a:endParaRPr lang="en-US" sz="2000" cap="all" dirty="0"/>
          </a:p>
          <a:p>
            <a:pPr marL="0" indent="0">
              <a:buNone/>
            </a:pPr>
            <a:r>
              <a:rPr lang="en-US" sz="2000" cap="all" dirty="0"/>
              <a:t>2.Traitement  des  </a:t>
            </a:r>
            <a:r>
              <a:rPr lang="en-US" sz="2000" cap="all" dirty="0" err="1"/>
              <a:t>donnees</a:t>
            </a:r>
            <a:endParaRPr lang="en-US" sz="2000" cap="all" dirty="0"/>
          </a:p>
          <a:p>
            <a:pPr marL="0" indent="0">
              <a:buNone/>
            </a:pPr>
            <a:endParaRPr lang="en-US" sz="2000" cap="all" dirty="0"/>
          </a:p>
          <a:p>
            <a:pPr marL="0" indent="0">
              <a:buNone/>
            </a:pPr>
            <a:r>
              <a:rPr lang="en-US" sz="2000" cap="all" dirty="0"/>
              <a:t>3.Etude des </a:t>
            </a:r>
            <a:r>
              <a:rPr lang="en-US" sz="2000" cap="all" dirty="0" err="1"/>
              <a:t>algorithmeS</a:t>
            </a:r>
            <a:endParaRPr lang="en-US" sz="2000" cap="all"/>
          </a:p>
          <a:p>
            <a:pPr marL="0" indent="0">
              <a:buNone/>
            </a:pPr>
            <a:endParaRPr lang="en-US" sz="2000" cap="all" dirty="0"/>
          </a:p>
          <a:p>
            <a:pPr marL="0" indent="0">
              <a:buNone/>
            </a:pPr>
            <a:r>
              <a:rPr lang="en-US" sz="2000" cap="all" dirty="0"/>
              <a:t>4.RestituTION Des  </a:t>
            </a:r>
            <a:r>
              <a:rPr lang="en-US" sz="2000" cap="all" dirty="0" err="1"/>
              <a:t>resultats</a:t>
            </a:r>
            <a:endParaRPr lang="en-US" sz="2000" cap="all" dirty="0"/>
          </a:p>
          <a:p>
            <a:pPr marL="0" indent="0">
              <a:buNone/>
            </a:pPr>
            <a:endParaRPr lang="en-US" sz="2000" cap="all" dirty="0"/>
          </a:p>
          <a:p>
            <a:pPr marL="0" indent="0">
              <a:buNone/>
            </a:pPr>
            <a:r>
              <a:rPr lang="en-US" sz="2000" cap="all" dirty="0"/>
              <a:t>5. </a:t>
            </a:r>
            <a:r>
              <a:rPr lang="en-US" sz="2000" cap="all" dirty="0" err="1"/>
              <a:t>Renforcement</a:t>
            </a:r>
            <a:r>
              <a:rPr lang="en-US" sz="2000" cap="all" dirty="0"/>
              <a:t>  learning </a:t>
            </a:r>
            <a:endParaRPr lang="en-US" dirty="0"/>
          </a:p>
          <a:p>
            <a:pPr marL="0" indent="0">
              <a:buNone/>
            </a:pPr>
            <a:endParaRPr lang="en-US" sz="2000" cap="all" dirty="0"/>
          </a:p>
          <a:p>
            <a:pPr marL="0" indent="0">
              <a:buNone/>
            </a:pPr>
            <a:r>
              <a:rPr lang="en-US" sz="2000" cap="all" dirty="0"/>
              <a:t>6. Natural language  processing</a:t>
            </a:r>
          </a:p>
          <a:p>
            <a:pPr marL="0" indent="0">
              <a:buNone/>
            </a:pPr>
            <a:endParaRPr lang="en-US" sz="2000" cap="all" dirty="0"/>
          </a:p>
          <a:p>
            <a:pPr marL="0" indent="0">
              <a:buNone/>
            </a:pPr>
            <a:endParaRPr lang="en-US" sz="2000" cap="all" dirty="0"/>
          </a:p>
          <a:p>
            <a:pPr marL="0" indent="0">
              <a:buNone/>
            </a:pPr>
            <a:endParaRPr lang="en-US" sz="2000" cap="all" dirty="0"/>
          </a:p>
          <a:p>
            <a:pPr marL="0" indent="0">
              <a:buNone/>
            </a:pPr>
            <a:endParaRPr lang="en-US" sz="2000" cap="all"/>
          </a:p>
          <a:p>
            <a:pPr marL="0" indent="0">
              <a:buNone/>
            </a:pPr>
            <a:endParaRPr lang="en-US" sz="2000" cap="all"/>
          </a:p>
        </p:txBody>
      </p:sp>
      <p:pic>
        <p:nvPicPr>
          <p:cNvPr id="23" name="Picture 22" descr="Main tenant un stylo et une trame de fond sur une feuille">
            <a:extLst>
              <a:ext uri="{FF2B5EF4-FFF2-40B4-BE49-F238E27FC236}">
                <a16:creationId xmlns:a16="http://schemas.microsoft.com/office/drawing/2014/main" id="{93E7EB21-7D50-8251-7C95-8CCE5D012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1" r="24026" b="-1"/>
          <a:stretch/>
        </p:blipFill>
        <p:spPr>
          <a:xfrm>
            <a:off x="6800986" y="781657"/>
            <a:ext cx="4747547" cy="53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A69B-3F09-D73F-938E-C3282B7C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-1145857"/>
            <a:ext cx="6672262" cy="18740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/>
              <a:t>1.2. La </a:t>
            </a:r>
            <a:r>
              <a:rPr lang="en-US" sz="3700" dirty="0" err="1"/>
              <a:t>donnée</a:t>
            </a:r>
            <a:r>
              <a:rPr lang="en-US" sz="3700" dirty="0"/>
              <a:t>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5CC675-4DA4-74F6-58C2-AB19BC063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7444317" y="3843604"/>
            <a:ext cx="4476750" cy="2511425"/>
          </a:xfrm>
          <a:custGeom>
            <a:avLst/>
            <a:gdLst/>
            <a:ahLst/>
            <a:cxnLst/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27996-85E9-0844-FEE3-D37EE4805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97912" y="6349545"/>
            <a:ext cx="4052888" cy="2135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Données</a:t>
            </a:r>
            <a:r>
              <a:rPr lang="en-US" dirty="0"/>
              <a:t>   </a:t>
            </a:r>
            <a:r>
              <a:rPr lang="en-US" dirty="0" err="1"/>
              <a:t>relationnelle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CCC40-40F4-7876-D4CF-7EF238054E85}"/>
              </a:ext>
            </a:extLst>
          </p:cNvPr>
          <p:cNvSpPr txBox="1"/>
          <p:nvPr/>
        </p:nvSpPr>
        <p:spPr>
          <a:xfrm>
            <a:off x="1304660" y="6350264"/>
            <a:ext cx="4415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Données</a:t>
            </a:r>
            <a:r>
              <a:rPr lang="en-US" dirty="0"/>
              <a:t>  nom </a:t>
            </a:r>
            <a:r>
              <a:rPr lang="en-US" dirty="0" err="1"/>
              <a:t>relationnelle</a:t>
            </a:r>
            <a:r>
              <a:rPr lang="en-US" dirty="0"/>
              <a:t> big data 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0F925C-C6AA-D6D5-AA34-ECA00270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8" y="4216547"/>
            <a:ext cx="6172199" cy="2002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3D6F34-32DB-7F26-72E2-991B06BC1614}"/>
              </a:ext>
            </a:extLst>
          </p:cNvPr>
          <p:cNvSpPr txBox="1"/>
          <p:nvPr/>
        </p:nvSpPr>
        <p:spPr>
          <a:xfrm>
            <a:off x="8334374" y="6524625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73694-EEA0-C706-6600-399F6B007A97}"/>
              </a:ext>
            </a:extLst>
          </p:cNvPr>
          <p:cNvSpPr txBox="1"/>
          <p:nvPr/>
        </p:nvSpPr>
        <p:spPr>
          <a:xfrm>
            <a:off x="127001" y="1063625"/>
            <a:ext cx="1245204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données</a:t>
            </a:r>
            <a:r>
              <a:rPr lang="en-US" dirty="0"/>
              <a:t>  </a:t>
            </a:r>
            <a:r>
              <a:rPr lang="en-US" dirty="0" err="1"/>
              <a:t>venant</a:t>
            </a:r>
            <a:r>
              <a:rPr lang="en-US" dirty="0"/>
              <a:t>  des  </a:t>
            </a:r>
            <a:r>
              <a:rPr lang="en-US" dirty="0" err="1"/>
              <a:t>iot</a:t>
            </a:r>
            <a:r>
              <a:rPr lang="en-US" dirty="0"/>
              <a:t> </a:t>
            </a:r>
          </a:p>
          <a:p>
            <a:r>
              <a:rPr lang="en-US" dirty="0"/>
              <a:t>    En </a:t>
            </a:r>
            <a:r>
              <a:rPr lang="en-US" dirty="0" err="1"/>
              <a:t>saisissant</a:t>
            </a:r>
            <a:r>
              <a:rPr lang="en-US" dirty="0"/>
              <a:t>  la </a:t>
            </a:r>
            <a:r>
              <a:rPr lang="en-US" dirty="0" err="1"/>
              <a:t>données</a:t>
            </a:r>
            <a:r>
              <a:rPr lang="en-US" dirty="0"/>
              <a:t> sur  un </a:t>
            </a:r>
            <a:r>
              <a:rPr lang="en-US" dirty="0" err="1"/>
              <a:t>formulaire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venant</a:t>
            </a:r>
            <a:r>
              <a:rPr lang="en-US" dirty="0"/>
              <a:t>  des </a:t>
            </a:r>
            <a:r>
              <a:rPr lang="en-US" dirty="0">
                <a:ea typeface="+mn-lt"/>
                <a:cs typeface="+mn-lt"/>
              </a:rPr>
              <a:t> Paiements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Les  ticket  pour  </a:t>
            </a:r>
            <a:r>
              <a:rPr lang="en-US" dirty="0" err="1"/>
              <a:t>suivre</a:t>
            </a:r>
            <a:r>
              <a:rPr lang="en-US" dirty="0"/>
              <a:t> les </a:t>
            </a:r>
            <a:r>
              <a:rPr lang="en-US" dirty="0" err="1"/>
              <a:t>problemes</a:t>
            </a:r>
            <a:r>
              <a:rPr lang="en-US" dirty="0"/>
              <a:t>  des clients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Données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analytiques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données</a:t>
            </a:r>
            <a:r>
              <a:rPr lang="en-US" dirty="0">
                <a:ea typeface="+mn-lt"/>
                <a:cs typeface="+mn-lt"/>
              </a:rPr>
              <a:t> qui </a:t>
            </a:r>
            <a:r>
              <a:rPr lang="en-US" dirty="0" err="1">
                <a:ea typeface="+mn-lt"/>
                <a:cs typeface="+mn-lt"/>
              </a:rPr>
              <a:t>soutiennent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prise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décision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F920F-578D-9B76-A962-D09B82481283}"/>
              </a:ext>
            </a:extLst>
          </p:cNvPr>
          <p:cNvSpPr txBox="1"/>
          <p:nvPr/>
        </p:nvSpPr>
        <p:spPr>
          <a:xfrm>
            <a:off x="2412999" y="3429000"/>
            <a:ext cx="61076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Les  </a:t>
            </a:r>
            <a:r>
              <a:rPr lang="en-US" b="1" dirty="0" err="1">
                <a:ea typeface="+mn-lt"/>
                <a:cs typeface="+mn-lt"/>
              </a:rPr>
              <a:t>différents</a:t>
            </a:r>
            <a:r>
              <a:rPr lang="en-US" b="1" dirty="0">
                <a:ea typeface="+mn-lt"/>
                <a:cs typeface="+mn-lt"/>
              </a:rPr>
              <a:t> types  de  </a:t>
            </a:r>
            <a:r>
              <a:rPr lang="en-US" b="1" dirty="0" err="1">
                <a:ea typeface="+mn-lt"/>
                <a:cs typeface="+mn-lt"/>
              </a:rPr>
              <a:t>données</a:t>
            </a:r>
            <a:r>
              <a:rPr lang="en-US" b="1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4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5A0CF-B962-4EDC-739F-E633CB98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1" y="-1675328"/>
            <a:ext cx="7399115" cy="2611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Types  de  </a:t>
            </a:r>
            <a:r>
              <a:rPr lang="en-US" dirty="0" err="1"/>
              <a:t>données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D8889-C509-0EC1-3B0F-D6C8CF90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616" y="1480952"/>
            <a:ext cx="4895584" cy="3917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Les types </a:t>
            </a:r>
            <a:r>
              <a:rPr lang="en-US" sz="1600" dirty="0" err="1"/>
              <a:t>sont</a:t>
            </a:r>
            <a:r>
              <a:rPr lang="en-US" sz="1600" dirty="0"/>
              <a:t>:  </a:t>
            </a:r>
          </a:p>
          <a:p>
            <a:pPr marL="285750" indent="-285750">
              <a:buChar char="•"/>
            </a:pPr>
            <a:r>
              <a:rPr lang="en-US" sz="1600" dirty="0"/>
              <a:t> </a:t>
            </a:r>
            <a:r>
              <a:rPr lang="en-US" sz="1600" b="1" dirty="0" err="1"/>
              <a:t>Données</a:t>
            </a:r>
            <a:r>
              <a:rPr lang="en-US" sz="1600" b="1" dirty="0"/>
              <a:t> </a:t>
            </a:r>
            <a:r>
              <a:rPr lang="en-US" sz="1600" b="1" dirty="0">
                <a:ea typeface="+mn-lt"/>
                <a:cs typeface="+mn-lt"/>
              </a:rPr>
              <a:t>STRUCTURÉES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/>
              <a:t> </a:t>
            </a:r>
            <a:r>
              <a:rPr lang="en-US" sz="1600" dirty="0" err="1"/>
              <a:t>relationnelle</a:t>
            </a:r>
            <a:r>
              <a:rPr lang="en-US" sz="1600" dirty="0"/>
              <a:t>  avec SQL il </a:t>
            </a:r>
            <a:r>
              <a:rPr lang="en-US" sz="1600" dirty="0" err="1"/>
              <a:t>existe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 </a:t>
            </a:r>
            <a:r>
              <a:rPr lang="en-US" sz="1600" dirty="0" err="1"/>
              <a:t>norme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 err="1">
                <a:ea typeface="+mn-lt"/>
                <a:cs typeface="+mn-lt"/>
              </a:rPr>
              <a:t>Données</a:t>
            </a:r>
            <a:r>
              <a:rPr lang="en-US" sz="1600" b="1" dirty="0">
                <a:ea typeface="+mn-lt"/>
                <a:cs typeface="+mn-lt"/>
              </a:rPr>
              <a:t> non </a:t>
            </a:r>
            <a:r>
              <a:rPr lang="en-US" sz="1600" b="1" dirty="0" err="1">
                <a:ea typeface="+mn-lt"/>
                <a:cs typeface="+mn-lt"/>
              </a:rPr>
              <a:t>structurées</a:t>
            </a:r>
            <a:r>
              <a:rPr lang="en-US" sz="1600" dirty="0">
                <a:ea typeface="+mn-lt"/>
                <a:cs typeface="+mn-lt"/>
              </a:rPr>
              <a:t> : </a:t>
            </a:r>
            <a:r>
              <a:rPr lang="en-US" sz="1600" dirty="0" err="1">
                <a:ea typeface="+mn-lt"/>
                <a:cs typeface="+mn-lt"/>
              </a:rPr>
              <a:t>Situé</a:t>
            </a:r>
            <a:r>
              <a:rPr lang="en-US" sz="1600" dirty="0">
                <a:ea typeface="+mn-lt"/>
                <a:cs typeface="+mn-lt"/>
              </a:rPr>
              <a:t> dans les </a:t>
            </a:r>
            <a:r>
              <a:rPr lang="en-US" sz="1600" dirty="0" err="1">
                <a:ea typeface="+mn-lt"/>
                <a:cs typeface="+mn-lt"/>
              </a:rPr>
              <a:t>systèmes</a:t>
            </a:r>
            <a:r>
              <a:rPr lang="en-US" sz="1600" dirty="0">
                <a:ea typeface="+mn-lt"/>
                <a:cs typeface="+mn-lt"/>
              </a:rPr>
              <a:t> NoSQL et les </a:t>
            </a:r>
            <a:r>
              <a:rPr lang="en-US" sz="1600" dirty="0" err="1">
                <a:ea typeface="+mn-lt"/>
                <a:cs typeface="+mn-lt"/>
              </a:rPr>
              <a:t>fichiers</a:t>
            </a:r>
            <a:r>
              <a:rPr lang="en-US" sz="1600" dirty="0">
                <a:ea typeface="+mn-lt"/>
                <a:cs typeface="+mn-lt"/>
              </a:rPr>
              <a:t> de documents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b="1" dirty="0" err="1">
                <a:ea typeface="+mn-lt"/>
                <a:cs typeface="+mn-lt"/>
              </a:rPr>
              <a:t>Données</a:t>
            </a:r>
            <a:r>
              <a:rPr lang="en-US" sz="1600" b="1" dirty="0">
                <a:ea typeface="+mn-lt"/>
                <a:cs typeface="+mn-lt"/>
              </a:rPr>
              <a:t> semi-</a:t>
            </a:r>
            <a:r>
              <a:rPr lang="en-US" sz="1600" b="1" dirty="0" err="1">
                <a:ea typeface="+mn-lt"/>
                <a:cs typeface="+mn-lt"/>
              </a:rPr>
              <a:t>structurées</a:t>
            </a:r>
            <a:r>
              <a:rPr lang="en-US" sz="1600" dirty="0">
                <a:ea typeface="+mn-lt"/>
                <a:cs typeface="+mn-lt"/>
              </a:rPr>
              <a:t> : </a:t>
            </a:r>
            <a:r>
              <a:rPr lang="en-US" sz="1600" dirty="0" err="1">
                <a:ea typeface="+mn-lt"/>
                <a:cs typeface="+mn-lt"/>
              </a:rPr>
              <a:t>Données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provenant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capteurs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ou</a:t>
            </a:r>
            <a:r>
              <a:rPr lang="en-US" sz="1600" dirty="0">
                <a:ea typeface="+mn-lt"/>
                <a:cs typeface="+mn-lt"/>
              </a:rPr>
              <a:t> de logs de </a:t>
            </a:r>
            <a:r>
              <a:rPr lang="en-US" sz="1600" dirty="0" err="1">
                <a:ea typeface="+mn-lt"/>
                <a:cs typeface="+mn-lt"/>
              </a:rPr>
              <a:t>journaux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serveur</a:t>
            </a:r>
            <a:r>
              <a:rPr lang="en-US" sz="1600" dirty="0">
                <a:ea typeface="+mn-lt"/>
                <a:cs typeface="+mn-lt"/>
              </a:rPr>
              <a:t> Web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4687727-93ED-7907-988A-211767B7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07" y="932967"/>
            <a:ext cx="6801695" cy="32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0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1D53-31A8-922E-027D-5A67D70F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5751677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3. Traitement  des </a:t>
            </a:r>
            <a:r>
              <a:rPr lang="en-US" sz="2600" dirty="0" err="1"/>
              <a:t>données</a:t>
            </a:r>
            <a:r>
              <a:rPr lang="en-US" sz="2600" dirty="0"/>
              <a:t>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8EDF99-9D01-884F-3BD0-53B35BEE7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253" y="1118484"/>
            <a:ext cx="4942280" cy="46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FD87-2F01-D417-8610-EEB00797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 sz="2800" b="1" dirty="0">
                <a:ea typeface="+mj-lt"/>
                <a:cs typeface="+mj-lt"/>
              </a:rPr>
              <a:t>Les  </a:t>
            </a:r>
            <a:r>
              <a:rPr lang="en-US" sz="2800" b="1" err="1">
                <a:ea typeface="+mj-lt"/>
                <a:cs typeface="+mj-lt"/>
              </a:rPr>
              <a:t>differents</a:t>
            </a:r>
            <a:r>
              <a:rPr lang="en-US" sz="2800" b="1" dirty="0">
                <a:ea typeface="+mj-lt"/>
                <a:cs typeface="+mj-lt"/>
              </a:rPr>
              <a:t>  types </a:t>
            </a:r>
            <a:r>
              <a:rPr lang="en-US" sz="2800" b="1" err="1">
                <a:ea typeface="+mj-lt"/>
                <a:cs typeface="+mj-lt"/>
              </a:rPr>
              <a:t>algorithmes</a:t>
            </a:r>
            <a:r>
              <a:rPr lang="en-US" sz="2800" b="1" dirty="0">
                <a:ea typeface="+mj-lt"/>
                <a:cs typeface="+mj-lt"/>
              </a:rPr>
              <a:t>  de  machine  learning </a:t>
            </a:r>
            <a:endParaRPr lang="en-US" sz="2800" i="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377C-E95F-89AF-CF77-098F8198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63" y="667365"/>
            <a:ext cx="10515600" cy="4160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>
                <a:ea typeface="+mn-lt"/>
                <a:cs typeface="+mn-lt"/>
              </a:rPr>
              <a:t>Classification </a:t>
            </a:r>
            <a:r>
              <a:rPr lang="en-US" sz="2000" i="1" dirty="0" err="1">
                <a:ea typeface="+mn-lt"/>
                <a:cs typeface="+mn-lt"/>
              </a:rPr>
              <a:t>en</a:t>
            </a:r>
            <a:r>
              <a:rPr lang="en-US" sz="2000" i="1" dirty="0">
                <a:ea typeface="+mn-lt"/>
                <a:cs typeface="+mn-lt"/>
              </a:rPr>
              <a:t> machine learning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E3715DD-3EE2-60F3-C0D5-35B81148068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94040" y="1211644"/>
            <a:ext cx="2600325" cy="2028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E52F86-99DD-137C-82E3-0C28E4CFF3EE}"/>
              </a:ext>
            </a:extLst>
          </p:cNvPr>
          <p:cNvSpPr txBox="1"/>
          <p:nvPr/>
        </p:nvSpPr>
        <p:spPr>
          <a:xfrm>
            <a:off x="3428999" y="4873625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DE088-C17A-8406-6FC2-C4B1470DDE8E}"/>
              </a:ext>
            </a:extLst>
          </p:cNvPr>
          <p:cNvSpPr txBox="1"/>
          <p:nvPr/>
        </p:nvSpPr>
        <p:spPr>
          <a:xfrm>
            <a:off x="453668" y="3102654"/>
            <a:ext cx="44989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Clustering  machine  learning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F8AAF3B-8E53-93A6-47CE-880423E9D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86" y="3678838"/>
            <a:ext cx="2743200" cy="22885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430169-51EA-6327-C428-97A87C8E40CE}"/>
              </a:ext>
            </a:extLst>
          </p:cNvPr>
          <p:cNvSpPr txBox="1"/>
          <p:nvPr/>
        </p:nvSpPr>
        <p:spPr>
          <a:xfrm>
            <a:off x="5560854" y="706740"/>
            <a:ext cx="46599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Regression  </a:t>
            </a:r>
            <a:r>
              <a:rPr lang="en-US" dirty="0" err="1"/>
              <a:t>en</a:t>
            </a:r>
            <a:r>
              <a:rPr lang="en-US" dirty="0"/>
              <a:t>  machine  learning</a:t>
            </a:r>
          </a:p>
          <a:p>
            <a:endParaRPr lang="en-US" dirty="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400A635F-68F3-20A8-66C5-0ED0A4960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035" y="1291801"/>
            <a:ext cx="2277857" cy="1750423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465029A0-C18F-8812-5DE7-0E7859E82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643" y="3778487"/>
            <a:ext cx="5135335" cy="2363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8A6938-B542-555B-29E9-2F00675EB1B2}"/>
              </a:ext>
            </a:extLst>
          </p:cNvPr>
          <p:cNvSpPr txBox="1"/>
          <p:nvPr/>
        </p:nvSpPr>
        <p:spPr>
          <a:xfrm>
            <a:off x="5683250" y="3306535"/>
            <a:ext cx="3932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Time  </a:t>
            </a:r>
            <a:r>
              <a:rPr lang="en-US" dirty="0" err="1"/>
              <a:t>serie</a:t>
            </a:r>
            <a:r>
              <a:rPr lang="en-US" dirty="0"/>
              <a:t>  machine  learning </a:t>
            </a:r>
          </a:p>
        </p:txBody>
      </p:sp>
    </p:spTree>
    <p:extLst>
      <p:ext uri="{BB962C8B-B14F-4D97-AF65-F5344CB8AC3E}">
        <p14:creationId xmlns:p14="http://schemas.microsoft.com/office/powerpoint/2010/main" val="22051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6D470-32E7-034C-615C-80CDF818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643" y="627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/>
              <a:t>Les  </a:t>
            </a:r>
            <a:r>
              <a:rPr lang="en-US" sz="3700" dirty="0" err="1"/>
              <a:t>differents</a:t>
            </a:r>
            <a:r>
              <a:rPr lang="en-US" sz="3700" dirty="0"/>
              <a:t> </a:t>
            </a:r>
            <a:r>
              <a:rPr lang="en-US" sz="3700" dirty="0" err="1"/>
              <a:t>algorithme</a:t>
            </a:r>
            <a:r>
              <a:rPr lang="en-US" sz="3700" dirty="0"/>
              <a:t>  </a:t>
            </a:r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98F4397A-619A-05FD-86BD-DFFB9AD49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78" y="2632677"/>
            <a:ext cx="6155870" cy="326395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C13A36E-6D09-4492-CFDE-E234984D5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362" y="1215459"/>
            <a:ext cx="3464359" cy="44654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2BB5BBA-B644-B79C-ABCB-BF67BE27389E}"/>
              </a:ext>
            </a:extLst>
          </p:cNvPr>
          <p:cNvSpPr txBox="1"/>
          <p:nvPr/>
        </p:nvSpPr>
        <p:spPr>
          <a:xfrm>
            <a:off x="326571" y="1283607"/>
            <a:ext cx="84772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Century Gothic"/>
              </a:rPr>
              <a:t> Elle consiste à laisser des algorithmes découvrir des  » patterns « , à savoir des motifs récurrents, dans les ensembles de données. Ces données peuvent être des chiffres, des mots, des images,statisitques </a:t>
            </a:r>
            <a:r>
              <a:rPr lang="en-US">
                <a:latin typeface="Century Gothic"/>
                <a:ea typeface="Century Gothic"/>
                <a:cs typeface="Century Gothic"/>
              </a:rPr>
              <a:t>​</a:t>
            </a:r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BCB295-D44A-F4FA-D166-11CDF50E1060}"/>
              </a:ext>
            </a:extLst>
          </p:cNvPr>
          <p:cNvSpPr txBox="1"/>
          <p:nvPr/>
        </p:nvSpPr>
        <p:spPr>
          <a:xfrm>
            <a:off x="1786270" y="6018028"/>
            <a:ext cx="43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Réseau  neuronal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ED365-B1DA-4E82-4C62-7F1CF538AEB9}"/>
              </a:ext>
            </a:extLst>
          </p:cNvPr>
          <p:cNvSpPr txBox="1"/>
          <p:nvPr/>
        </p:nvSpPr>
        <p:spPr>
          <a:xfrm>
            <a:off x="7882270" y="6094811"/>
            <a:ext cx="355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 différents algorithmes</a:t>
            </a:r>
          </a:p>
        </p:txBody>
      </p:sp>
    </p:spTree>
    <p:extLst>
      <p:ext uri="{BB962C8B-B14F-4D97-AF65-F5344CB8AC3E}">
        <p14:creationId xmlns:p14="http://schemas.microsoft.com/office/powerpoint/2010/main" val="330084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E7897-99AE-7922-1F31-3CAB3A1B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Présentation  des  résultats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7A41-1E99-374B-E29C-44A55D05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329534"/>
            <a:ext cx="9144000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000" cap="all" dirty="0"/>
              <a:t>Le but de </a:t>
            </a:r>
            <a:r>
              <a:rPr lang="en-US" sz="2000" cap="all" dirty="0" err="1"/>
              <a:t>cette</a:t>
            </a:r>
            <a:r>
              <a:rPr lang="en-US" sz="2000" cap="all" dirty="0"/>
              <a:t> </a:t>
            </a:r>
            <a:r>
              <a:rPr lang="en-US" sz="2000" cap="all" dirty="0" err="1"/>
              <a:t>partie</a:t>
            </a:r>
            <a:r>
              <a:rPr lang="en-US" sz="2000" cap="all" dirty="0"/>
              <a:t> et de </a:t>
            </a:r>
            <a:r>
              <a:rPr lang="en-US" sz="2000" cap="all" dirty="0" err="1"/>
              <a:t>restituer</a:t>
            </a:r>
            <a:r>
              <a:rPr lang="en-US" sz="2000" cap="all" dirty="0"/>
              <a:t> les </a:t>
            </a:r>
            <a:r>
              <a:rPr lang="en-US" sz="2000" cap="all" dirty="0" err="1"/>
              <a:t>résultats</a:t>
            </a:r>
            <a:r>
              <a:rPr lang="en-US" sz="2000" cap="all" dirty="0"/>
              <a:t> aux  </a:t>
            </a:r>
            <a:r>
              <a:rPr lang="en-US" sz="2000" cap="all" dirty="0" err="1"/>
              <a:t>differents</a:t>
            </a:r>
            <a:r>
              <a:rPr lang="en-US" sz="2000" cap="all" dirty="0"/>
              <a:t>  métier.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825C2E2-8B5F-29E2-055F-878D2742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7" y="555753"/>
            <a:ext cx="5130799" cy="287324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75DCA-6672-9FA7-E3B6-484C5300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693" y="351833"/>
            <a:ext cx="5130799" cy="31426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61D6A26-C256-1EB0-F7EA-D0E16AD9C71C}"/>
              </a:ext>
            </a:extLst>
          </p:cNvPr>
          <p:cNvSpPr txBox="1"/>
          <p:nvPr/>
        </p:nvSpPr>
        <p:spPr>
          <a:xfrm>
            <a:off x="1626781" y="3501207"/>
            <a:ext cx="33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Dashboard via 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D11091-B89E-0AFA-A672-1C13BF70F264}"/>
              </a:ext>
            </a:extLst>
          </p:cNvPr>
          <p:cNvSpPr txBox="1"/>
          <p:nvPr/>
        </p:nvSpPr>
        <p:spPr>
          <a:xfrm>
            <a:off x="7215965" y="3693964"/>
            <a:ext cx="43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Dashboard via  power bi </a:t>
            </a:r>
          </a:p>
        </p:txBody>
      </p:sp>
    </p:spTree>
    <p:extLst>
      <p:ext uri="{BB962C8B-B14F-4D97-AF65-F5344CB8AC3E}">
        <p14:creationId xmlns:p14="http://schemas.microsoft.com/office/powerpoint/2010/main" val="186638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6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F2D65-C08C-1ED5-90F5-84ACFF45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10" y="365125"/>
            <a:ext cx="4613090" cy="2579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 Le deep learning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04C810-A2AA-D8BB-4696-D9A951B95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26" r="1" b="4229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89F1E56-CD12-636C-543C-8584B77B4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6" r="2596" b="1"/>
          <a:stretch/>
        </p:blipFill>
        <p:spPr>
          <a:xfrm>
            <a:off x="243056" y="3946509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E8F64-91EA-4610-ADF4-DEC76297F03B}"/>
              </a:ext>
            </a:extLst>
          </p:cNvPr>
          <p:cNvSpPr txBox="1"/>
          <p:nvPr/>
        </p:nvSpPr>
        <p:spPr>
          <a:xfrm>
            <a:off x="5895366" y="3124205"/>
            <a:ext cx="5458433" cy="3052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Definition 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 deep learning </a:t>
            </a:r>
            <a:r>
              <a:rPr lang="en-US" sz="2000" dirty="0" err="1"/>
              <a:t>est</a:t>
            </a:r>
            <a:r>
              <a:rPr lang="en-US" sz="2000" dirty="0"/>
              <a:t> un </a:t>
            </a:r>
            <a:r>
              <a:rPr lang="en-US" sz="2000" dirty="0" err="1"/>
              <a:t>système</a:t>
            </a:r>
            <a:r>
              <a:rPr lang="en-US" sz="2000" dirty="0"/>
              <a:t> </a:t>
            </a:r>
            <a:r>
              <a:rPr lang="en-US" sz="2000" dirty="0" err="1"/>
              <a:t>avancé</a:t>
            </a:r>
            <a:r>
              <a:rPr lang="en-US" sz="2000" dirty="0"/>
              <a:t> </a:t>
            </a:r>
            <a:r>
              <a:rPr lang="en-US" sz="2000" dirty="0" err="1"/>
              <a:t>basé</a:t>
            </a:r>
            <a:r>
              <a:rPr lang="en-US" sz="2000" dirty="0"/>
              <a:t> sur le </a:t>
            </a:r>
            <a:r>
              <a:rPr lang="en-US" sz="2000" dirty="0" err="1"/>
              <a:t>cerveau</a:t>
            </a:r>
            <a:r>
              <a:rPr lang="en-US" sz="2000" dirty="0"/>
              <a:t> </a:t>
            </a:r>
            <a:r>
              <a:rPr lang="en-US" sz="2000" dirty="0" err="1"/>
              <a:t>humain</a:t>
            </a:r>
            <a:r>
              <a:rPr lang="en-US" sz="2000" dirty="0"/>
              <a:t>, qui </a:t>
            </a:r>
            <a:r>
              <a:rPr lang="en-US" sz="2000" dirty="0" err="1"/>
              <a:t>comporte</a:t>
            </a:r>
            <a:r>
              <a:rPr lang="en-US" sz="2000" dirty="0"/>
              <a:t> un </a:t>
            </a:r>
            <a:r>
              <a:rPr lang="en-US" sz="2000" dirty="0" err="1"/>
              <a:t>vaste</a:t>
            </a:r>
            <a:r>
              <a:rPr lang="en-US" sz="2000" dirty="0"/>
              <a:t> </a:t>
            </a:r>
            <a:r>
              <a:rPr lang="en-US" sz="2000" dirty="0" err="1"/>
              <a:t>réseau</a:t>
            </a:r>
            <a:r>
              <a:rPr lang="en-US" sz="2000" dirty="0"/>
              <a:t> de </a:t>
            </a:r>
            <a:r>
              <a:rPr lang="en-US" sz="2000" dirty="0" err="1"/>
              <a:t>neurones</a:t>
            </a:r>
            <a:r>
              <a:rPr lang="en-US" sz="2000" dirty="0"/>
              <a:t> </a:t>
            </a:r>
            <a:r>
              <a:rPr lang="en-US" sz="2000" dirty="0" err="1"/>
              <a:t>artificiels</a:t>
            </a:r>
            <a:r>
              <a:rPr lang="en-US" sz="2000" dirty="0"/>
              <a:t>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 err="1"/>
              <a:t>Ces</a:t>
            </a:r>
            <a:r>
              <a:rPr lang="en-US" sz="2000" dirty="0"/>
              <a:t> </a:t>
            </a:r>
            <a:r>
              <a:rPr lang="en-US" sz="2000" dirty="0" err="1"/>
              <a:t>neurones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</a:t>
            </a:r>
            <a:r>
              <a:rPr lang="en-US" sz="2000" dirty="0" err="1"/>
              <a:t>interconnectés</a:t>
            </a:r>
            <a:r>
              <a:rPr lang="en-US" sz="2000" dirty="0"/>
              <a:t> pour </a:t>
            </a:r>
            <a:r>
              <a:rPr lang="en-US" sz="2000" dirty="0" err="1"/>
              <a:t>traiter</a:t>
            </a:r>
            <a:r>
              <a:rPr lang="en-US" sz="2000" dirty="0"/>
              <a:t> et </a:t>
            </a:r>
            <a:r>
              <a:rPr lang="en-US" sz="2000" dirty="0" err="1"/>
              <a:t>mémoriser</a:t>
            </a:r>
            <a:r>
              <a:rPr lang="en-US" sz="2000" dirty="0"/>
              <a:t> des </a:t>
            </a:r>
            <a:r>
              <a:rPr lang="en-US" sz="2000" dirty="0" err="1"/>
              <a:t>informations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426295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11C20"/>
      </a:dk2>
      <a:lt2>
        <a:srgbClr val="F0F3F3"/>
      </a:lt2>
      <a:accent1>
        <a:srgbClr val="E73A29"/>
      </a:accent1>
      <a:accent2>
        <a:srgbClr val="D51755"/>
      </a:accent2>
      <a:accent3>
        <a:srgbClr val="E729B6"/>
      </a:accent3>
      <a:accent4>
        <a:srgbClr val="B717D5"/>
      </a:accent4>
      <a:accent5>
        <a:srgbClr val="7A29E7"/>
      </a:accent5>
      <a:accent6>
        <a:srgbClr val="3736DA"/>
      </a:accent6>
      <a:hlink>
        <a:srgbClr val="8B3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1443</TotalTime>
  <Words>380</Words>
  <Application>Microsoft Office PowerPoint</Application>
  <PresentationFormat>Grand écran</PresentationFormat>
  <Paragraphs>66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Elephant</vt:lpstr>
      <vt:lpstr>BrushVTI</vt:lpstr>
      <vt:lpstr>  Principe de la Data Science</vt:lpstr>
      <vt:lpstr>Sommaire</vt:lpstr>
      <vt:lpstr>1.2. La donnée </vt:lpstr>
      <vt:lpstr>Types  de  données</vt:lpstr>
      <vt:lpstr>3. Traitement  des données </vt:lpstr>
      <vt:lpstr>Les  differents  types algorithmes  de  machine  learning  </vt:lpstr>
      <vt:lpstr>Les  differents algorithme  </vt:lpstr>
      <vt:lpstr>Présentation  des  résultats </vt:lpstr>
      <vt:lpstr> Le deep learning</vt:lpstr>
      <vt:lpstr>Renforcement learning </vt:lpstr>
      <vt:lpstr>Natural language 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pierre-marie</dc:creator>
  <cp:lastModifiedBy>pierre marie boulnois</cp:lastModifiedBy>
  <cp:revision>737</cp:revision>
  <dcterms:created xsi:type="dcterms:W3CDTF">2022-07-25T12:27:44Z</dcterms:created>
  <dcterms:modified xsi:type="dcterms:W3CDTF">2022-08-05T21:20:16Z</dcterms:modified>
</cp:coreProperties>
</file>