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84" r:id="rId3"/>
    <p:sldId id="282" r:id="rId4"/>
    <p:sldId id="283" r:id="rId5"/>
    <p:sldId id="292" r:id="rId6"/>
    <p:sldId id="290" r:id="rId7"/>
    <p:sldId id="291" r:id="rId8"/>
    <p:sldId id="287" r:id="rId9"/>
    <p:sldId id="288" r:id="rId10"/>
    <p:sldId id="289" r:id="rId11"/>
    <p:sldId id="256" r:id="rId12"/>
    <p:sldId id="293" r:id="rId13"/>
    <p:sldId id="262" r:id="rId14"/>
    <p:sldId id="257" r:id="rId15"/>
    <p:sldId id="264" r:id="rId16"/>
    <p:sldId id="294" r:id="rId17"/>
    <p:sldId id="258" r:id="rId18"/>
    <p:sldId id="265" r:id="rId19"/>
    <p:sldId id="295" r:id="rId20"/>
    <p:sldId id="259" r:id="rId21"/>
    <p:sldId id="266" r:id="rId22"/>
    <p:sldId id="296" r:id="rId23"/>
    <p:sldId id="260" r:id="rId24"/>
    <p:sldId id="267" r:id="rId25"/>
    <p:sldId id="261" r:id="rId26"/>
    <p:sldId id="272" r:id="rId27"/>
    <p:sldId id="276" r:id="rId28"/>
    <p:sldId id="277" r:id="rId29"/>
    <p:sldId id="278" r:id="rId30"/>
    <p:sldId id="279" r:id="rId31"/>
    <p:sldId id="280" r:id="rId32"/>
    <p:sldId id="281" r:id="rId33"/>
    <p:sldId id="273" r:id="rId34"/>
    <p:sldId id="274" r:id="rId35"/>
    <p:sldId id="275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指標1-5（醫院分級畫圖）" id="{B9639C43-E8B2-4A1A-9C1E-49B3FB8F4FDF}">
          <p14:sldIdLst>
            <p14:sldId id="284"/>
            <p14:sldId id="282"/>
            <p14:sldId id="283"/>
            <p14:sldId id="292"/>
            <p14:sldId id="290"/>
            <p14:sldId id="291"/>
            <p14:sldId id="287"/>
            <p14:sldId id="288"/>
            <p14:sldId id="289"/>
          </p14:sldIdLst>
        </p14:section>
        <p14:section name="指標6-10（醫院分級畫圖）" id="{3FDAD4DF-6ACB-44B5-A81B-A76EB335B634}">
          <p14:sldIdLst>
            <p14:sldId id="256"/>
            <p14:sldId id="293"/>
            <p14:sldId id="262"/>
            <p14:sldId id="257"/>
            <p14:sldId id="264"/>
            <p14:sldId id="294"/>
            <p14:sldId id="258"/>
            <p14:sldId id="265"/>
            <p14:sldId id="295"/>
            <p14:sldId id="259"/>
            <p14:sldId id="266"/>
            <p14:sldId id="296"/>
            <p14:sldId id="260"/>
            <p14:sldId id="267"/>
            <p14:sldId id="261"/>
          </p14:sldIdLst>
        </p14:section>
        <p14:section name="指標1-10（以季別畫圖）" id="{C7A888F1-95FA-41AD-8206-3F5A3ABC2BFE}">
          <p14:sldIdLst>
            <p14:sldId id="272"/>
            <p14:sldId id="276"/>
            <p14:sldId id="277"/>
            <p14:sldId id="278"/>
            <p14:sldId id="279"/>
            <p14:sldId id="280"/>
            <p14:sldId id="281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3971" autoAdjust="0"/>
  </p:normalViewPr>
  <p:slideViewPr>
    <p:cSldViewPr snapToGrid="0">
      <p:cViewPr>
        <p:scale>
          <a:sx n="60" d="100"/>
          <a:sy n="60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2CFB3-FE54-4BCB-BB1D-D2E369754CD8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00F3C-50B7-415E-8F4D-4865A05C1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4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0F3C-50B7-415E-8F4D-4865A05C15A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76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0.00435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24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0.00435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327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0.00435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733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等級一般的醫院，太多值為０，該如何選值？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07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0.0203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17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0.0203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03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0.0109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59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0.0109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14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0.0109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79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0.03485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473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0.03485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39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未去除任何值，</a:t>
            </a:r>
            <a:r>
              <a:rPr lang="en-US" altLang="zh-TW" dirty="0" smtClean="0"/>
              <a:t>IQR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0.03485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2D0C8-7CA7-4FE8-8BB7-93EB92DCCC9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73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35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72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22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2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6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10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18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42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33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0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22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974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964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65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45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4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79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77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44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FBEE-8B79-4EC5-BBFF-654B5AF02C8D}" type="datetimeFigureOut">
              <a:rPr lang="zh-TW" altLang="en-US" smtClean="0"/>
              <a:t>2017/8/22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D904-27CC-4750-A47B-0CB7DEBAC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3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36521E-14A0-4521-BF92-2BBDB8C9AE57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F0B80-23B6-4612-BE8F-ECB33D7D6CA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1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1" y="1170034"/>
            <a:ext cx="6143369" cy="34195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82" y="4718156"/>
            <a:ext cx="6791325" cy="20097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6835" y="327302"/>
            <a:ext cx="819936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latin typeface="+mj-lt"/>
                <a:ea typeface="+mj-ea"/>
                <a:cs typeface="+mj-cs"/>
              </a:rPr>
              <a:t>1. </a:t>
            </a:r>
            <a:r>
              <a:rPr lang="zh-TW" altLang="zh-TW" sz="3200" dirty="0" smtClean="0">
                <a:latin typeface="+mj-lt"/>
                <a:ea typeface="+mj-ea"/>
                <a:cs typeface="+mj-cs"/>
              </a:rPr>
              <a:t>急性</a:t>
            </a:r>
            <a:r>
              <a:rPr lang="zh-TW" altLang="zh-TW" sz="3200" dirty="0">
                <a:latin typeface="+mj-lt"/>
                <a:ea typeface="+mj-ea"/>
                <a:cs typeface="+mj-cs"/>
              </a:rPr>
              <a:t>病床住院案件住院日數超過三十日比率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465037" y="1618471"/>
            <a:ext cx="3791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平均而言，重度醫院比率最高（</a:t>
            </a:r>
            <a:r>
              <a:rPr lang="en-US" altLang="zh-TW" sz="2000" dirty="0" smtClean="0"/>
              <a:t>~2.4%</a:t>
            </a:r>
            <a:r>
              <a:rPr lang="zh-TW" altLang="en-US" sz="2000" dirty="0" smtClean="0"/>
              <a:t>），約為一般醫院的</a:t>
            </a:r>
            <a:r>
              <a:rPr lang="en-US" altLang="zh-TW" sz="2000" dirty="0" smtClean="0"/>
              <a:t>2.47</a:t>
            </a:r>
            <a:r>
              <a:rPr lang="zh-TW" altLang="en-US" sz="2000" dirty="0" smtClean="0"/>
              <a:t>倍。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重度醫院的資料分布最集中，一般醫院的資料分</a:t>
            </a:r>
            <a:r>
              <a:rPr lang="zh-TW" altLang="en-US" sz="2000" dirty="0"/>
              <a:t>布</a:t>
            </a:r>
            <a:r>
              <a:rPr lang="zh-TW" altLang="en-US" sz="2000" dirty="0" smtClean="0"/>
              <a:t>最廣。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一般醫院離群值較多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3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4136" y="300005"/>
            <a:ext cx="10419682" cy="71609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6. DRG</a:t>
            </a:r>
            <a:r>
              <a:rPr lang="zh-TW" altLang="en-US" sz="3200" dirty="0"/>
              <a:t>案件三日內再急診率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16" y="1127443"/>
            <a:ext cx="6563778" cy="35903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02" y="4829096"/>
            <a:ext cx="7871724" cy="188528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211651" y="1399101"/>
            <a:ext cx="4165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平均而言</a:t>
            </a:r>
            <a:r>
              <a:rPr lang="zh-TW" altLang="en-US" sz="2000" dirty="0" smtClean="0"/>
              <a:t>，各醫院比率相近，一般醫院</a:t>
            </a:r>
            <a:r>
              <a:rPr lang="zh-TW" altLang="en-US" sz="2000" dirty="0" smtClean="0"/>
              <a:t>比率</a:t>
            </a:r>
            <a:r>
              <a:rPr lang="zh-TW" altLang="en-US" sz="2000" dirty="0" smtClean="0"/>
              <a:t>最高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重</a:t>
            </a:r>
            <a:r>
              <a:rPr lang="zh-TW" altLang="en-US" sz="2000" dirty="0" smtClean="0"/>
              <a:t>度及中度</a:t>
            </a:r>
            <a:r>
              <a:rPr lang="zh-TW" altLang="en-US" sz="2000" dirty="0" smtClean="0"/>
              <a:t>醫院</a:t>
            </a:r>
            <a:r>
              <a:rPr lang="zh-TW" altLang="en-US" sz="2000" dirty="0" smtClean="0"/>
              <a:t>的資料</a:t>
            </a:r>
            <a:r>
              <a:rPr lang="zh-TW" altLang="en-US" sz="2000" dirty="0" smtClean="0"/>
              <a:t>分布集中</a:t>
            </a:r>
            <a:r>
              <a:rPr lang="zh-TW" altLang="en-US" sz="2000" dirty="0" smtClean="0"/>
              <a:t>，一般醫院的資料分</a:t>
            </a:r>
            <a:r>
              <a:rPr lang="zh-TW" altLang="en-US" sz="2000" dirty="0"/>
              <a:t>布</a:t>
            </a:r>
            <a:r>
              <a:rPr lang="zh-TW" altLang="en-US" sz="2000" dirty="0" smtClean="0"/>
              <a:t>最廣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55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41870" y="4886143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35943" y="1672208"/>
            <a:ext cx="4759512" cy="24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資料分佈右尾較長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資料集中在</a:t>
            </a:r>
            <a:r>
              <a:rPr lang="en-US" altLang="zh-TW" sz="2000" dirty="0" smtClean="0"/>
              <a:t>2%~5%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TW" sz="2000" dirty="0" smtClean="0"/>
              <a:t>75</a:t>
            </a:r>
            <a:r>
              <a:rPr lang="en-US" altLang="zh-TW" sz="2000" dirty="0" smtClean="0"/>
              <a:t>%</a:t>
            </a:r>
            <a:r>
              <a:rPr lang="zh-TW" altLang="en-US" sz="2000" dirty="0" smtClean="0"/>
              <a:t>的醫院比率</a:t>
            </a:r>
            <a:r>
              <a:rPr lang="zh-TW" altLang="en-US" sz="2000" dirty="0" smtClean="0"/>
              <a:t>小於</a:t>
            </a:r>
            <a:r>
              <a:rPr lang="en-US" altLang="zh-TW" sz="2000" dirty="0" smtClean="0"/>
              <a:t>4.46</a:t>
            </a:r>
            <a:r>
              <a:rPr lang="en-US" altLang="zh-TW" sz="2000" dirty="0" smtClean="0"/>
              <a:t>%</a:t>
            </a:r>
            <a:endParaRPr lang="en-US" altLang="zh-TW" sz="2000" dirty="0" smtClean="0"/>
          </a:p>
          <a:p>
            <a:pPr>
              <a:lnSpc>
                <a:spcPct val="200000"/>
              </a:lnSpc>
            </a:pPr>
            <a:endParaRPr lang="en-US" altLang="zh-TW" sz="2000" dirty="0" smtClean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31933" y="554242"/>
            <a:ext cx="10419682" cy="71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/>
              <a:t>6. DRG</a:t>
            </a:r>
            <a:r>
              <a:rPr lang="zh-TW" altLang="en-US" sz="3200" dirty="0" smtClean="0"/>
              <a:t>案件三日內再急診率</a:t>
            </a:r>
            <a:endParaRPr lang="zh-TW" altLang="en-US" sz="3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06" y="5960699"/>
            <a:ext cx="5238750" cy="3905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2" y="1270332"/>
            <a:ext cx="5871348" cy="44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8" y="1200282"/>
            <a:ext cx="4605017" cy="347934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357" y="417606"/>
            <a:ext cx="10515600" cy="782676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6. DRG</a:t>
            </a:r>
            <a:r>
              <a:rPr lang="zh-TW" altLang="en-US" sz="3200" dirty="0"/>
              <a:t>案件三日內再急診率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0427" y="5462304"/>
            <a:ext cx="9089723" cy="104423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一般醫院分佈與所有醫院相近，右尾較長</a:t>
            </a:r>
            <a:endParaRPr lang="en-US" altLang="zh-TW" sz="2000" dirty="0" smtClean="0"/>
          </a:p>
          <a:p>
            <a:r>
              <a:rPr lang="zh-TW" altLang="en-US" sz="2000" dirty="0" smtClean="0"/>
              <a:t>中</a:t>
            </a:r>
            <a:r>
              <a:rPr lang="zh-TW" altLang="en-US" sz="2000" dirty="0" smtClean="0"/>
              <a:t>、重度</a:t>
            </a:r>
            <a:r>
              <a:rPr lang="zh-TW" altLang="en-US" sz="2000" dirty="0" smtClean="0"/>
              <a:t>醫院資料分布</a:t>
            </a:r>
            <a:r>
              <a:rPr lang="zh-TW" altLang="en-US" sz="2000" dirty="0" smtClean="0"/>
              <a:t>較</a:t>
            </a:r>
            <a:r>
              <a:rPr lang="zh-TW" altLang="en-US" sz="2000" dirty="0" smtClean="0"/>
              <a:t>集中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995743" y="3982567"/>
            <a:ext cx="318115" cy="208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95743" y="4612474"/>
            <a:ext cx="5179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紅框處為：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　旗津</a:t>
            </a:r>
            <a:r>
              <a:rPr lang="zh-TW" altLang="en-US" dirty="0" smtClean="0">
                <a:solidFill>
                  <a:srgbClr val="FF0000"/>
                </a:solidFill>
              </a:rPr>
              <a:t>醫院（委託高醫）和鳳</a:t>
            </a:r>
            <a:r>
              <a:rPr lang="zh-TW" altLang="en-US" dirty="0">
                <a:solidFill>
                  <a:srgbClr val="FF0000"/>
                </a:solidFill>
              </a:rPr>
              <a:t>山醫院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508" y="1200282"/>
            <a:ext cx="5759669" cy="357678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52247" y="4522286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6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448" y="250481"/>
            <a:ext cx="6466367" cy="73002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7. </a:t>
            </a:r>
            <a:r>
              <a:rPr lang="zh-TW" altLang="en-US" sz="3200" dirty="0" smtClean="0"/>
              <a:t>出院</a:t>
            </a:r>
            <a:r>
              <a:rPr lang="zh-TW" altLang="en-US" sz="3200" dirty="0"/>
              <a:t>後三日以內同院所再急診率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8" y="1169582"/>
            <a:ext cx="6030828" cy="316594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4524597"/>
            <a:ext cx="7439025" cy="20193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211650" y="1399101"/>
            <a:ext cx="4409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平均而言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中</a:t>
            </a:r>
            <a:r>
              <a:rPr lang="zh-TW" altLang="en-US" sz="2000" dirty="0"/>
              <a:t>度</a:t>
            </a:r>
            <a:r>
              <a:rPr lang="zh-TW" altLang="en-US" sz="2000" dirty="0" smtClean="0"/>
              <a:t>醫院</a:t>
            </a:r>
            <a:r>
              <a:rPr lang="zh-TW" altLang="en-US" sz="2000" dirty="0" smtClean="0"/>
              <a:t>比率</a:t>
            </a:r>
            <a:r>
              <a:rPr lang="zh-TW" altLang="en-US" sz="2000" dirty="0" smtClean="0"/>
              <a:t>最高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重</a:t>
            </a:r>
            <a:r>
              <a:rPr lang="zh-TW" altLang="en-US" sz="2000" dirty="0" smtClean="0"/>
              <a:t>度及中度</a:t>
            </a:r>
            <a:r>
              <a:rPr lang="zh-TW" altLang="en-US" sz="2000" dirty="0" smtClean="0"/>
              <a:t>醫院</a:t>
            </a:r>
            <a:r>
              <a:rPr lang="zh-TW" altLang="en-US" sz="2000" dirty="0" smtClean="0"/>
              <a:t>的資料分布最集中，一般醫院的資料分</a:t>
            </a:r>
            <a:r>
              <a:rPr lang="zh-TW" altLang="en-US" sz="2000" dirty="0"/>
              <a:t>布</a:t>
            </a:r>
            <a:r>
              <a:rPr lang="zh-TW" altLang="en-US" sz="2000" dirty="0" smtClean="0"/>
              <a:t>最廣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3457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0" y="1135424"/>
            <a:ext cx="6760398" cy="41982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68281" y="4448121"/>
            <a:ext cx="1220551" cy="391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65839" y="3954129"/>
            <a:ext cx="3542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紅框處為</a:t>
            </a:r>
            <a:r>
              <a:rPr lang="zh-TW" altLang="en-US" dirty="0" smtClean="0">
                <a:solidFill>
                  <a:srgbClr val="FF0000"/>
                </a:solidFill>
              </a:rPr>
              <a:t>：旗津醫院（委託高醫）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41448" y="250481"/>
            <a:ext cx="6466367" cy="730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/>
              <a:t>7. </a:t>
            </a:r>
            <a:r>
              <a:rPr lang="zh-TW" altLang="en-US" sz="3200" smtClean="0"/>
              <a:t>出院後三日以內同院所再急診率</a:t>
            </a:r>
            <a:endParaRPr lang="zh-TW" altLang="en-US" sz="32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032" y="5777422"/>
            <a:ext cx="4901802" cy="389683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432488" y="1679276"/>
            <a:ext cx="4759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資料分佈右尾較長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資料集中在</a:t>
            </a:r>
            <a:r>
              <a:rPr lang="en-US" altLang="zh-TW" sz="2000" dirty="0" smtClean="0"/>
              <a:t>0.5%~</a:t>
            </a:r>
            <a:r>
              <a:rPr lang="en-US" altLang="zh-TW" sz="2000" dirty="0"/>
              <a:t>2</a:t>
            </a:r>
            <a:r>
              <a:rPr lang="en-US" altLang="zh-TW" sz="2000" dirty="0" smtClean="0"/>
              <a:t>%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TW" sz="2000" dirty="0" smtClean="0"/>
              <a:t>75</a:t>
            </a:r>
            <a:r>
              <a:rPr lang="en-US" altLang="zh-TW" sz="2000" dirty="0" smtClean="0"/>
              <a:t>%</a:t>
            </a:r>
            <a:r>
              <a:rPr lang="zh-TW" altLang="en-US" sz="2000" dirty="0" smtClean="0"/>
              <a:t>的醫院比率</a:t>
            </a:r>
            <a:r>
              <a:rPr lang="zh-TW" altLang="en-US" sz="2000" dirty="0" smtClean="0"/>
              <a:t>小於</a:t>
            </a:r>
            <a:r>
              <a:rPr lang="en-US" altLang="zh-TW" sz="2000" dirty="0" smtClean="0"/>
              <a:t>2</a:t>
            </a:r>
            <a:r>
              <a:rPr lang="en-US" altLang="zh-TW" sz="2000" dirty="0" smtClean="0"/>
              <a:t>%</a:t>
            </a:r>
            <a:endParaRPr lang="en-US" altLang="zh-TW" sz="2000" dirty="0" smtClean="0"/>
          </a:p>
          <a:p>
            <a:pPr>
              <a:lnSpc>
                <a:spcPct val="200000"/>
              </a:lnSpc>
            </a:pPr>
            <a:endParaRPr lang="en-US" altLang="zh-TW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7180568" y="4643895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7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/>
        </p:nvSpPr>
        <p:spPr>
          <a:xfrm>
            <a:off x="441448" y="250481"/>
            <a:ext cx="6466367" cy="730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/>
              <a:t>7. </a:t>
            </a:r>
            <a:r>
              <a:rPr lang="zh-TW" altLang="en-US" sz="3200" smtClean="0"/>
              <a:t>出院後三日以內同院所再急診率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3" y="1081592"/>
            <a:ext cx="5980137" cy="37136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"/>
          <a:stretch/>
        </p:blipFill>
        <p:spPr>
          <a:xfrm>
            <a:off x="6203539" y="980509"/>
            <a:ext cx="5715560" cy="3800217"/>
          </a:xfrm>
          <a:prstGeom prst="rect">
            <a:avLst/>
          </a:prstGeom>
        </p:spPr>
      </p:pic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1541718" y="5260286"/>
            <a:ext cx="9089723" cy="104423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一般醫院分佈隨比率上升，醫院數量逐漸下降</a:t>
            </a:r>
            <a:endParaRPr lang="en-US" altLang="zh-TW" sz="2000" dirty="0" smtClean="0"/>
          </a:p>
          <a:p>
            <a:r>
              <a:rPr lang="zh-TW" altLang="en-US" sz="2000" dirty="0" smtClean="0"/>
              <a:t>中</a:t>
            </a:r>
            <a:r>
              <a:rPr lang="zh-TW" altLang="en-US" sz="2000" dirty="0" smtClean="0"/>
              <a:t>、重度</a:t>
            </a:r>
            <a:r>
              <a:rPr lang="zh-TW" altLang="en-US" sz="2000" dirty="0" smtClean="0"/>
              <a:t>醫院資料分布則較集中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5128484" y="4697143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3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777" y="280065"/>
            <a:ext cx="9868786" cy="64496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8. </a:t>
            </a:r>
            <a:r>
              <a:rPr lang="zh-TW" altLang="en-US" sz="3600" dirty="0" smtClean="0"/>
              <a:t>非</a:t>
            </a:r>
            <a:r>
              <a:rPr lang="zh-TW" altLang="en-US" sz="3600" dirty="0"/>
              <a:t>計畫性住院案件出院後十四日以內再住院率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2" y="1082018"/>
            <a:ext cx="6625856" cy="34783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08" y="4717311"/>
            <a:ext cx="7486650" cy="20383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264813" y="1590487"/>
            <a:ext cx="43991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平均而言</a:t>
            </a:r>
            <a:r>
              <a:rPr lang="zh-TW" altLang="en-US" sz="2000" dirty="0" smtClean="0"/>
              <a:t>，一般醫院</a:t>
            </a:r>
            <a:r>
              <a:rPr lang="zh-TW" altLang="en-US" sz="2000" dirty="0" smtClean="0"/>
              <a:t>比率</a:t>
            </a:r>
            <a:r>
              <a:rPr lang="zh-TW" altLang="en-US" sz="2000" dirty="0" smtClean="0"/>
              <a:t>最高，中度及重度醫院比率相近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重</a:t>
            </a:r>
            <a:r>
              <a:rPr lang="zh-TW" altLang="en-US" sz="2000" dirty="0" smtClean="0"/>
              <a:t>度</a:t>
            </a:r>
            <a:r>
              <a:rPr lang="zh-TW" altLang="en-US" sz="2000" dirty="0" smtClean="0"/>
              <a:t>醫院</a:t>
            </a:r>
            <a:r>
              <a:rPr lang="zh-TW" altLang="en-US" sz="2000" dirty="0" smtClean="0"/>
              <a:t>的資料分布最集中，一般醫院的資料分</a:t>
            </a:r>
            <a:r>
              <a:rPr lang="zh-TW" altLang="en-US" sz="2000" dirty="0"/>
              <a:t>布</a:t>
            </a:r>
            <a:r>
              <a:rPr lang="zh-TW" altLang="en-US" sz="2000" dirty="0" smtClean="0"/>
              <a:t>最廣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8813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220431" y="455343"/>
            <a:ext cx="9868786" cy="64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/>
              <a:t>8. </a:t>
            </a:r>
            <a:r>
              <a:rPr lang="zh-TW" altLang="en-US" sz="3600" dirty="0" smtClean="0"/>
              <a:t>非計畫性住院案件出院後十四日以內再住院率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8" y="1345192"/>
            <a:ext cx="6634318" cy="411994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432488" y="1945090"/>
            <a:ext cx="4759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資料分佈右尾較長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資料集中在</a:t>
            </a:r>
            <a:r>
              <a:rPr lang="en-US" altLang="zh-TW" sz="2000" dirty="0" smtClean="0"/>
              <a:t>5%~7%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TW" sz="2000" dirty="0" smtClean="0"/>
              <a:t>75</a:t>
            </a:r>
            <a:r>
              <a:rPr lang="en-US" altLang="zh-TW" sz="2000" dirty="0" smtClean="0"/>
              <a:t>%</a:t>
            </a:r>
            <a:r>
              <a:rPr lang="zh-TW" altLang="en-US" sz="2000" dirty="0" smtClean="0"/>
              <a:t>的醫院比率</a:t>
            </a:r>
            <a:r>
              <a:rPr lang="zh-TW" altLang="en-US" sz="2000" dirty="0" smtClean="0"/>
              <a:t>小於</a:t>
            </a:r>
            <a:r>
              <a:rPr lang="en-US" altLang="zh-TW" sz="2000" dirty="0" smtClean="0"/>
              <a:t>8.7%</a:t>
            </a:r>
            <a:endParaRPr lang="en-US" altLang="zh-TW" sz="2000" dirty="0" smtClean="0"/>
          </a:p>
          <a:p>
            <a:pPr>
              <a:lnSpc>
                <a:spcPct val="200000"/>
              </a:lnSpc>
            </a:pPr>
            <a:endParaRPr lang="en-US" altLang="zh-TW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6797796" y="4648157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696" y="5710015"/>
            <a:ext cx="45434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886"/>
            <a:ext cx="6258798" cy="38867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43392" y="4270036"/>
            <a:ext cx="365896" cy="322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66296" y="4288111"/>
            <a:ext cx="204381" cy="322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13423" y="5067477"/>
            <a:ext cx="156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邱外</a:t>
            </a:r>
            <a:r>
              <a:rPr lang="zh-TW" altLang="en-US" dirty="0">
                <a:solidFill>
                  <a:srgbClr val="FF0000"/>
                </a:solidFill>
              </a:rPr>
              <a:t>科</a:t>
            </a:r>
            <a:r>
              <a:rPr lang="zh-TW" altLang="en-US" dirty="0" smtClean="0">
                <a:solidFill>
                  <a:srgbClr val="FF0000"/>
                </a:solidFill>
              </a:rPr>
              <a:t>醫院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32029" y="5022846"/>
            <a:ext cx="2761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旗津</a:t>
            </a:r>
            <a:r>
              <a:rPr lang="zh-TW" altLang="en-US" dirty="0" smtClean="0">
                <a:solidFill>
                  <a:srgbClr val="FF0000"/>
                </a:solidFill>
              </a:rPr>
              <a:t>醫院（委託阮綜合）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242777" y="280065"/>
            <a:ext cx="9868786" cy="64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smtClean="0"/>
              <a:t>8. </a:t>
            </a:r>
            <a:r>
              <a:rPr lang="zh-TW" altLang="en-US" sz="3600" smtClean="0"/>
              <a:t>非計畫性住院案件出院後十四日以內再住院率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5"/>
          <a:stretch/>
        </p:blipFill>
        <p:spPr>
          <a:xfrm>
            <a:off x="6258798" y="1251227"/>
            <a:ext cx="5865409" cy="3886742"/>
          </a:xfrm>
          <a:prstGeom prst="rect">
            <a:avLst/>
          </a:prstGeom>
        </p:spPr>
      </p:pic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2275365" y="5715066"/>
            <a:ext cx="6974961" cy="52624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中</a:t>
            </a:r>
            <a:r>
              <a:rPr lang="zh-TW" altLang="en-US" sz="2000" dirty="0" smtClean="0"/>
              <a:t>、重度</a:t>
            </a:r>
            <a:r>
              <a:rPr lang="zh-TW" altLang="en-US" sz="2000" dirty="0" smtClean="0"/>
              <a:t>醫院資料分布較</a:t>
            </a:r>
            <a:r>
              <a:rPr lang="zh-TW" altLang="en-US" sz="2000" dirty="0" smtClean="0"/>
              <a:t>一般</a:t>
            </a:r>
            <a:r>
              <a:rPr lang="zh-TW" altLang="en-US" sz="2000" dirty="0"/>
              <a:t>醫院</a:t>
            </a:r>
            <a:r>
              <a:rPr lang="zh-TW" altLang="en-US" sz="2000" dirty="0" smtClean="0"/>
              <a:t>集中</a:t>
            </a: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5447911" y="4223402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7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9102" y="243956"/>
            <a:ext cx="8646042" cy="60243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9. </a:t>
            </a:r>
            <a:r>
              <a:rPr lang="zh-TW" altLang="en-US" sz="3600" dirty="0" smtClean="0"/>
              <a:t>急診</a:t>
            </a:r>
            <a:r>
              <a:rPr lang="zh-TW" altLang="en-US" sz="3600" dirty="0"/>
              <a:t>就診後同日於同醫院急診返診比率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7" y="961494"/>
            <a:ext cx="6645349" cy="34885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1" y="4565134"/>
            <a:ext cx="7372350" cy="19526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09362" y="1686180"/>
            <a:ext cx="3793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 smtClean="0"/>
              <a:t>平均而言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中</a:t>
            </a:r>
            <a:r>
              <a:rPr lang="zh-TW" altLang="en-US" sz="2000" dirty="0"/>
              <a:t>度</a:t>
            </a:r>
            <a:r>
              <a:rPr lang="zh-TW" altLang="en-US" sz="2000" dirty="0" smtClean="0"/>
              <a:t>醫院</a:t>
            </a:r>
            <a:r>
              <a:rPr lang="zh-TW" altLang="en-US" sz="2000" dirty="0" smtClean="0"/>
              <a:t>比率</a:t>
            </a:r>
            <a:r>
              <a:rPr lang="zh-TW" altLang="en-US" sz="2000" dirty="0" smtClean="0"/>
              <a:t>最高，一般及重度醫院比率相近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8723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8357"/>
            <a:ext cx="6982799" cy="38867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84184"/>
            <a:ext cx="819936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latin typeface="+mj-lt"/>
                <a:ea typeface="+mj-ea"/>
                <a:cs typeface="+mj-cs"/>
              </a:rPr>
              <a:t>1. </a:t>
            </a:r>
            <a:r>
              <a:rPr lang="zh-TW" altLang="zh-TW" sz="3200" dirty="0" smtClean="0">
                <a:latin typeface="+mj-lt"/>
                <a:ea typeface="+mj-ea"/>
                <a:cs typeface="+mj-cs"/>
              </a:rPr>
              <a:t>急性</a:t>
            </a:r>
            <a:r>
              <a:rPr lang="zh-TW" altLang="zh-TW" sz="3200" dirty="0">
                <a:latin typeface="+mj-lt"/>
                <a:ea typeface="+mj-ea"/>
                <a:cs typeface="+mj-cs"/>
              </a:rPr>
              <a:t>病床住院案件住院日數超過三十日比率</a:t>
            </a:r>
          </a:p>
        </p:txBody>
      </p:sp>
      <p:sp>
        <p:nvSpPr>
          <p:cNvPr id="5" name="矩形 4"/>
          <p:cNvSpPr/>
          <p:nvPr/>
        </p:nvSpPr>
        <p:spPr>
          <a:xfrm>
            <a:off x="6413756" y="5117497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15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45482" y="1551773"/>
            <a:ext cx="392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比率越高，醫院數量越少，分佈逐漸下降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 smtClean="0"/>
              <a:t>75%</a:t>
            </a:r>
            <a:r>
              <a:rPr lang="zh-TW" altLang="en-US" sz="2000" dirty="0" smtClean="0"/>
              <a:t>的醫院比率小於</a:t>
            </a:r>
            <a:r>
              <a:rPr lang="en-US" altLang="zh-TW" sz="2000" dirty="0" smtClean="0"/>
              <a:t>2.08%</a:t>
            </a:r>
          </a:p>
          <a:p>
            <a:pPr>
              <a:lnSpc>
                <a:spcPct val="150000"/>
              </a:lnSpc>
            </a:pPr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1" y="5879471"/>
            <a:ext cx="4543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49102" y="243956"/>
            <a:ext cx="8646042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smtClean="0"/>
              <a:t>9. </a:t>
            </a:r>
            <a:r>
              <a:rPr lang="zh-TW" altLang="en-US" sz="3600" smtClean="0"/>
              <a:t>急診就診後同日於同醫院急診返診比率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8" y="1230448"/>
            <a:ext cx="6258798" cy="38867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668" y="5612108"/>
            <a:ext cx="5105400" cy="3333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09547" y="2083401"/>
            <a:ext cx="392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比率越高，醫院數量越少，分佈逐漸下降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 smtClean="0"/>
              <a:t>75%</a:t>
            </a:r>
            <a:r>
              <a:rPr lang="zh-TW" altLang="en-US" sz="2000" dirty="0" smtClean="0"/>
              <a:t>的醫院比率</a:t>
            </a:r>
            <a:r>
              <a:rPr lang="zh-TW" altLang="en-US" sz="2000" dirty="0" smtClean="0"/>
              <a:t>小於</a:t>
            </a:r>
            <a:r>
              <a:rPr lang="en-US" altLang="zh-TW" sz="2000" dirty="0" smtClean="0"/>
              <a:t>0.5%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endParaRPr lang="en-US" altLang="zh-TW" sz="2000" dirty="0" smtClean="0"/>
          </a:p>
        </p:txBody>
      </p:sp>
      <p:sp>
        <p:nvSpPr>
          <p:cNvPr id="11" name="矩形 10"/>
          <p:cNvSpPr/>
          <p:nvPr/>
        </p:nvSpPr>
        <p:spPr>
          <a:xfrm>
            <a:off x="6862041" y="4414789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</a:t>
            </a:r>
            <a:r>
              <a:rPr lang="en-US" altLang="zh-TW" dirty="0" smtClean="0"/>
              <a:t>1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2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49102" y="243956"/>
            <a:ext cx="8646042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smtClean="0"/>
              <a:t>9. </a:t>
            </a:r>
            <a:r>
              <a:rPr lang="zh-TW" altLang="en-US" sz="3600" smtClean="0"/>
              <a:t>急診就診後同日於同醫院急診返診比率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2" y="1124122"/>
            <a:ext cx="6258798" cy="38867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78" y="1124122"/>
            <a:ext cx="6258798" cy="388674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03362" y="4826198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</a:t>
            </a:r>
            <a:r>
              <a:rPr lang="en-US" altLang="zh-TW" dirty="0" smtClean="0"/>
              <a:t>1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2183216" y="5566210"/>
            <a:ext cx="7705063" cy="98344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一般醫院分佈與所有醫院相近，比率升高，醫院數量皆逐漸下降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06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急診轉住院暫留急診超過四十八小時案件比率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8143" y="2304554"/>
            <a:ext cx="10515600" cy="3593420"/>
          </a:xfrm>
        </p:spPr>
        <p:txBody>
          <a:bodyPr/>
          <a:lstStyle/>
          <a:p>
            <a:r>
              <a:rPr lang="zh-TW" altLang="en-US" dirty="0"/>
              <a:t>原</a:t>
            </a:r>
            <a:r>
              <a:rPr lang="zh-TW" altLang="en-US" dirty="0" smtClean="0"/>
              <a:t>圖－未去除任何值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37087"/>
          <a:stretch/>
        </p:blipFill>
        <p:spPr>
          <a:xfrm>
            <a:off x="7305222" y="1319156"/>
            <a:ext cx="4629150" cy="7430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004" y="2203881"/>
            <a:ext cx="5973082" cy="31356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639" y="5780906"/>
            <a:ext cx="9277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4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3" y="2599961"/>
            <a:ext cx="7642225" cy="40118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27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急診轉住院暫留急診超過四十八小時案件比率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10407"/>
            <a:ext cx="7101114" cy="670832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特點：一般醫院數值為０的比例高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568161" y="2263512"/>
            <a:ext cx="755610" cy="1307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急診轉住院暫留急診超過四十八小時案件比率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選取  </a:t>
            </a:r>
            <a:r>
              <a:rPr lang="en-US" altLang="zh-TW" dirty="0" smtClean="0"/>
              <a:t>0</a:t>
            </a:r>
            <a:r>
              <a:rPr lang="en-US" altLang="zh-TW" dirty="0" smtClean="0">
                <a:sym typeface="Wingdings" panose="05000000000000000000" pitchFamily="2" charset="2"/>
              </a:rPr>
              <a:t>&lt;=</a:t>
            </a:r>
            <a:r>
              <a:rPr lang="zh-TW" altLang="en-US" dirty="0" smtClean="0">
                <a:sym typeface="Wingdings" panose="05000000000000000000" pitchFamily="2" charset="2"/>
              </a:rPr>
              <a:t>指標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&gt;0.03375(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Q3+1.5IQR)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14" y="2529184"/>
            <a:ext cx="7656739" cy="40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0635" y="474973"/>
            <a:ext cx="9071113" cy="618849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急性病床住院案件住院日數超過三十日比率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1" y="1794792"/>
            <a:ext cx="7822096" cy="41062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942060" y="2426442"/>
            <a:ext cx="39153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dirty="0" smtClean="0"/>
              <a:t>重度醫院在不同季度的比率皆最高；中度醫院次之；一般醫院最低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dirty="0" smtClean="0"/>
              <a:t>一般醫院的比率逐漸上升，且於</a:t>
            </a:r>
            <a:r>
              <a:rPr lang="en-US" altLang="zh-TW" sz="2000" dirty="0" smtClean="0"/>
              <a:t>105Q4</a:t>
            </a:r>
            <a:r>
              <a:rPr lang="zh-TW" altLang="en-US" sz="2000" dirty="0" smtClean="0"/>
              <a:t>追上中度醫院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6727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965" y="519941"/>
            <a:ext cx="6109252" cy="801964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住院之病例組合指標</a:t>
            </a:r>
            <a:r>
              <a:rPr lang="en-US" altLang="zh-TW" sz="3600" dirty="0"/>
              <a:t>CMI</a:t>
            </a:r>
            <a:r>
              <a:rPr lang="zh-TW" altLang="en-US" sz="3600" dirty="0"/>
              <a:t>值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1821716"/>
            <a:ext cx="7630634" cy="400577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73703" y="1919546"/>
            <a:ext cx="41141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重度醫院在不同季度的</a:t>
            </a:r>
            <a:r>
              <a:rPr lang="en-US" altLang="zh-TW" sz="2000" dirty="0" smtClean="0"/>
              <a:t>CMI</a:t>
            </a:r>
            <a:r>
              <a:rPr lang="zh-TW" altLang="en-US" sz="2000" dirty="0" smtClean="0"/>
              <a:t>值皆最高；中度醫院次之；一般醫院最低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一般醫院的</a:t>
            </a:r>
            <a:r>
              <a:rPr lang="en-US" altLang="zh-TW" sz="2000" dirty="0"/>
              <a:t>CMI</a:t>
            </a:r>
            <a:r>
              <a:rPr lang="zh-TW" altLang="en-US" sz="2000" dirty="0" smtClean="0"/>
              <a:t>值在</a:t>
            </a:r>
            <a:r>
              <a:rPr lang="en-US" altLang="zh-TW" sz="2000" dirty="0" smtClean="0"/>
              <a:t>105Q2</a:t>
            </a:r>
            <a:r>
              <a:rPr lang="zh-TW" altLang="en-US" sz="2000" dirty="0" smtClean="0"/>
              <a:t>後逐漸上升</a:t>
            </a:r>
            <a:endParaRPr lang="en-US" altLang="zh-TW" sz="2000" dirty="0" smtClean="0"/>
          </a:p>
          <a:p>
            <a:pPr>
              <a:lnSpc>
                <a:spcPct val="20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019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DRG</a:t>
            </a:r>
            <a:r>
              <a:rPr lang="zh-TW" altLang="en-US" dirty="0"/>
              <a:t>案件三日內再急診率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1919546"/>
            <a:ext cx="7515786" cy="39454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53825" y="2387156"/>
            <a:ext cx="43427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重度醫院在不同季度的</a:t>
            </a:r>
            <a:r>
              <a:rPr lang="en-US" altLang="zh-TW" sz="2000" dirty="0" smtClean="0"/>
              <a:t>DRG</a:t>
            </a:r>
            <a:r>
              <a:rPr lang="zh-TW" altLang="en-US" sz="2000" dirty="0" smtClean="0"/>
              <a:t>案件再急診率皆較中度醫院低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重度及中度醫院波動幅度相似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一般醫院的再急診率波動幅度大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TW" sz="2000" dirty="0" smtClean="0"/>
          </a:p>
          <a:p>
            <a:pPr>
              <a:lnSpc>
                <a:spcPct val="15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1880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0940" y="385004"/>
            <a:ext cx="8087139" cy="837510"/>
          </a:xfrm>
        </p:spPr>
        <p:txBody>
          <a:bodyPr/>
          <a:lstStyle/>
          <a:p>
            <a:r>
              <a:rPr lang="zh-TW" altLang="en-US" dirty="0"/>
              <a:t>出院後三日以內同院所再急診率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41" y="1759226"/>
            <a:ext cx="7895464" cy="41448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24007" y="2088982"/>
            <a:ext cx="43427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三種等級醫院於</a:t>
            </a:r>
            <a:r>
              <a:rPr lang="en-US" altLang="zh-TW" sz="2000" dirty="0" smtClean="0"/>
              <a:t>103Q1</a:t>
            </a:r>
            <a:r>
              <a:rPr lang="zh-TW" altLang="en-US" sz="2000" dirty="0" smtClean="0"/>
              <a:t>時再急診率相近，至</a:t>
            </a:r>
            <a:r>
              <a:rPr lang="en-US" altLang="zh-TW" sz="2000" dirty="0" smtClean="0"/>
              <a:t>104Q4</a:t>
            </a:r>
            <a:r>
              <a:rPr lang="zh-TW" altLang="en-US" sz="2000" dirty="0" smtClean="0"/>
              <a:t>可以明顯區別三種等級醫院的再急診率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重度醫院再急診率最高；中度醫院次之；一般醫院最低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1514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7976" y="477078"/>
            <a:ext cx="9852991" cy="885618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非計畫性住院案件出院後十四日以內再住院率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1" y="1854850"/>
            <a:ext cx="7573667" cy="39758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00208" y="2362957"/>
            <a:ext cx="43427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一般醫院的再住院率皆高於中度及重度醫院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且一般醫院具有規律的季度變化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zh-TW" altLang="en-US" sz="2000" dirty="0"/>
              <a:t>中度及重度醫院比率</a:t>
            </a:r>
            <a:r>
              <a:rPr lang="zh-TW" altLang="en-US" sz="2000" dirty="0" smtClean="0"/>
              <a:t>相近，且兩者比率逐漸升高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1115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" y="1380394"/>
            <a:ext cx="6199421" cy="34507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85" y="1380394"/>
            <a:ext cx="6152098" cy="342436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84184"/>
            <a:ext cx="819936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latin typeface="+mj-lt"/>
                <a:ea typeface="+mj-ea"/>
                <a:cs typeface="+mj-cs"/>
              </a:rPr>
              <a:t>1. </a:t>
            </a:r>
            <a:r>
              <a:rPr lang="zh-TW" altLang="zh-TW" sz="3200" dirty="0" smtClean="0">
                <a:latin typeface="+mj-lt"/>
                <a:ea typeface="+mj-ea"/>
                <a:cs typeface="+mj-cs"/>
              </a:rPr>
              <a:t>急性</a:t>
            </a:r>
            <a:r>
              <a:rPr lang="zh-TW" altLang="zh-TW" sz="3200" dirty="0">
                <a:latin typeface="+mj-lt"/>
                <a:ea typeface="+mj-ea"/>
                <a:cs typeface="+mj-cs"/>
              </a:rPr>
              <a:t>病床住院案件住院日數超過三十日比率</a:t>
            </a:r>
          </a:p>
        </p:txBody>
      </p:sp>
      <p:sp>
        <p:nvSpPr>
          <p:cNvPr id="5" name="矩形 4"/>
          <p:cNvSpPr/>
          <p:nvPr/>
        </p:nvSpPr>
        <p:spPr>
          <a:xfrm>
            <a:off x="385281" y="4804754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15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39981" y="5302692"/>
            <a:ext cx="4985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一般醫院與</a:t>
            </a:r>
            <a:r>
              <a:rPr lang="zh-TW" altLang="en-US" sz="2000" dirty="0"/>
              <a:t>中度醫院</a:t>
            </a:r>
            <a:r>
              <a:rPr lang="zh-TW" altLang="en-US" sz="2000" dirty="0" smtClean="0"/>
              <a:t>分佈皆逐漸下降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重度醫院分配則逐漸上升，且較集中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228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2" y="512975"/>
            <a:ext cx="9508434" cy="86732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急診就診後同日於同醫院急診返診比率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3" y="1927841"/>
            <a:ext cx="7630716" cy="40058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78091" y="2551801"/>
            <a:ext cx="37642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中度醫院的返診率在不同季度皆最高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重度及一般醫院的比率相近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0320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2" y="683350"/>
            <a:ext cx="10542105" cy="509519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急診轉住院暫留急診超過四十八小時案件比率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5" y="1855442"/>
            <a:ext cx="8014763" cy="420742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87422" y="2671070"/>
            <a:ext cx="376427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/>
              <a:t>重度醫院的比率有逐季下降的趨勢</a:t>
            </a:r>
            <a:endParaRPr lang="en-US" altLang="zh-TW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 smtClean="0">
                <a:solidFill>
                  <a:srgbClr val="FF0000"/>
                </a:solidFill>
              </a:rPr>
              <a:t>中度及一般醫院資料過少，導致平均皆趨近於零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7347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3583" y="536713"/>
            <a:ext cx="10290313" cy="746471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AMI</a:t>
            </a:r>
            <a:r>
              <a:rPr lang="zh-TW" altLang="en-US" sz="3200" dirty="0"/>
              <a:t>病人出院後十四日以內非計畫性再住院比率</a:t>
            </a:r>
            <a:r>
              <a:rPr lang="en-US" altLang="zh-TW" sz="3200" dirty="0"/>
              <a:t>_</a:t>
            </a:r>
            <a:r>
              <a:rPr lang="zh-TW" altLang="en-US" sz="3200" dirty="0"/>
              <a:t>跨院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5" y="1669676"/>
            <a:ext cx="8257820" cy="433502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313660" y="3339743"/>
            <a:ext cx="1480236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FF0000"/>
                </a:solidFill>
              </a:rPr>
              <a:t>資料量過少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974" y="1464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AMI</a:t>
            </a:r>
            <a:r>
              <a:rPr lang="zh-TW" altLang="en-US" sz="3200" dirty="0"/>
              <a:t>病人出院後十四日以內非計畫性再住院比率</a:t>
            </a:r>
            <a:r>
              <a:rPr lang="en-US" altLang="zh-TW" sz="3200" dirty="0"/>
              <a:t>_</a:t>
            </a:r>
            <a:r>
              <a:rPr lang="zh-TW" altLang="en-US" sz="3200" dirty="0"/>
              <a:t>同院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28" y="1666288"/>
            <a:ext cx="8687254" cy="45604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721164" y="3449073"/>
            <a:ext cx="1480236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FF0000"/>
                </a:solidFill>
              </a:rPr>
              <a:t>資料量過少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426" y="1621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AMI</a:t>
            </a:r>
            <a:r>
              <a:rPr lang="zh-TW" altLang="en-US" sz="3200" dirty="0"/>
              <a:t>病人出院後三日急診返診比率</a:t>
            </a:r>
            <a:r>
              <a:rPr lang="en-US" altLang="zh-TW" sz="3200" dirty="0"/>
              <a:t>_</a:t>
            </a:r>
            <a:r>
              <a:rPr lang="zh-TW" altLang="en-US" sz="3200" dirty="0"/>
              <a:t>跨院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1487695"/>
            <a:ext cx="9122682" cy="478904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721164" y="3449073"/>
            <a:ext cx="1480236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FF0000"/>
                </a:solidFill>
              </a:rPr>
              <a:t>資料量過少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595" y="328067"/>
            <a:ext cx="517289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latin typeface="+mj-lt"/>
                <a:ea typeface="+mj-ea"/>
                <a:cs typeface="+mj-cs"/>
              </a:rPr>
              <a:t>5. </a:t>
            </a:r>
            <a:r>
              <a:rPr lang="zh-TW" altLang="zh-TW" sz="3200" dirty="0" smtClean="0">
                <a:latin typeface="+mj-lt"/>
                <a:ea typeface="+mj-ea"/>
                <a:cs typeface="+mj-cs"/>
              </a:rPr>
              <a:t>住院</a:t>
            </a:r>
            <a:r>
              <a:rPr lang="zh-TW" altLang="zh-TW" sz="3200" dirty="0">
                <a:latin typeface="+mj-lt"/>
                <a:ea typeface="+mj-ea"/>
                <a:cs typeface="+mj-cs"/>
              </a:rPr>
              <a:t>之病例組合指標CMI值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8" y="907501"/>
            <a:ext cx="5430008" cy="3886742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85495" y="2666948"/>
            <a:ext cx="48502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62123" y="2491260"/>
            <a:ext cx="485902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醫療院所指標值≦分區指標值或全國指標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表示</a:t>
            </a:r>
            <a:r>
              <a:rPr lang="zh-TW" altLang="en-US" dirty="0"/>
              <a:t>該院所收治的病人疾病嚴重度較低。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醫療院所指標值＞分區指標值或全國指標</a:t>
            </a:r>
            <a:r>
              <a:rPr lang="zh-TW" altLang="en-US" dirty="0" smtClean="0"/>
              <a:t>值</a:t>
            </a:r>
            <a:endParaRPr lang="en-US" altLang="zh-TW" dirty="0"/>
          </a:p>
          <a:p>
            <a:r>
              <a:rPr lang="zh-TW" altLang="en-US" dirty="0" smtClean="0"/>
              <a:t>     表示</a:t>
            </a:r>
            <a:r>
              <a:rPr lang="zh-TW" altLang="en-US" dirty="0"/>
              <a:t>該院所收治的病人疾病嚴重度較高。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62123" y="4286515"/>
            <a:ext cx="5383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重度醫院的</a:t>
            </a:r>
            <a:r>
              <a:rPr lang="en-US" altLang="zh-TW" sz="2000" dirty="0" smtClean="0"/>
              <a:t>CMI</a:t>
            </a:r>
            <a:r>
              <a:rPr lang="zh-TW" altLang="en-US" sz="2000" dirty="0" smtClean="0"/>
              <a:t>值最高且集中，高於高屏區指標，代表收治病人嚴重度較高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一般醫院</a:t>
            </a:r>
            <a:r>
              <a:rPr lang="en-US" altLang="zh-TW" sz="2000" dirty="0" smtClean="0"/>
              <a:t>CMI</a:t>
            </a:r>
            <a:r>
              <a:rPr lang="zh-TW" altLang="en-US" sz="2000" dirty="0" smtClean="0"/>
              <a:t>值大部分較低於高屏區指標，但</a:t>
            </a:r>
            <a:r>
              <a:rPr lang="en-US" altLang="zh-TW" sz="2000" dirty="0" smtClean="0"/>
              <a:t>CMI</a:t>
            </a:r>
            <a:r>
              <a:rPr lang="zh-TW" altLang="en-US" sz="2000" dirty="0" smtClean="0"/>
              <a:t>值分布較廣，收治病人嚴重度範圍大</a:t>
            </a:r>
            <a:endParaRPr lang="en-US" altLang="zh-TW" sz="2000" dirty="0" smtClean="0"/>
          </a:p>
        </p:txBody>
      </p:sp>
      <p:sp>
        <p:nvSpPr>
          <p:cNvPr id="10" name="矩形 9"/>
          <p:cNvSpPr/>
          <p:nvPr/>
        </p:nvSpPr>
        <p:spPr>
          <a:xfrm>
            <a:off x="5943600" y="8205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343434"/>
                </a:solidFill>
                <a:latin typeface="新細明體" panose="02020500000000000000" pitchFamily="18" charset="-120"/>
              </a:rPr>
              <a:t>病例組合指標</a:t>
            </a:r>
            <a:r>
              <a:rPr lang="en-US" altLang="zh-TW" dirty="0">
                <a:solidFill>
                  <a:srgbClr val="343434"/>
                </a:solidFill>
                <a:latin typeface="新細明體" panose="02020500000000000000" pitchFamily="18" charset="-120"/>
              </a:rPr>
              <a:t>(CMI, </a:t>
            </a:r>
            <a:r>
              <a:rPr lang="en-US" altLang="zh-TW" sz="1600" dirty="0">
                <a:solidFill>
                  <a:srgbClr val="000000"/>
                </a:solidFill>
                <a:latin typeface="新細明體" panose="02020500000000000000" pitchFamily="18" charset="-120"/>
              </a:rPr>
              <a:t>Case Mix Index</a:t>
            </a:r>
            <a:r>
              <a:rPr lang="en-US" altLang="zh-TW" dirty="0">
                <a:solidFill>
                  <a:srgbClr val="343434"/>
                </a:solidFill>
                <a:latin typeface="新細明體" panose="02020500000000000000" pitchFamily="18" charset="-120"/>
              </a:rPr>
              <a:t>)</a:t>
            </a:r>
            <a:r>
              <a:rPr lang="zh-TW" altLang="en-US" dirty="0">
                <a:solidFill>
                  <a:srgbClr val="343434"/>
                </a:solidFill>
                <a:latin typeface="新細明體" panose="02020500000000000000" pitchFamily="18" charset="-120"/>
              </a:rPr>
              <a:t>廣泛使用在實施住院</a:t>
            </a:r>
            <a:r>
              <a:rPr lang="en-US" altLang="zh-TW" dirty="0">
                <a:solidFill>
                  <a:srgbClr val="343434"/>
                </a:solidFill>
                <a:latin typeface="新細明體" panose="02020500000000000000" pitchFamily="18" charset="-120"/>
              </a:rPr>
              <a:t>DRG</a:t>
            </a:r>
            <a:r>
              <a:rPr lang="zh-TW" altLang="en-US" dirty="0">
                <a:solidFill>
                  <a:srgbClr val="343434"/>
                </a:solidFill>
                <a:latin typeface="新細明體" panose="02020500000000000000" pitchFamily="18" charset="-120"/>
              </a:rPr>
              <a:t>的國家，通常用於衡量不同醫院間平均每個住院個案資源耗用的比較。又住院病患之資源耗用與個案之疾病嚴重度高度相關，故</a:t>
            </a:r>
            <a:r>
              <a:rPr lang="en-US" altLang="zh-TW" dirty="0">
                <a:solidFill>
                  <a:srgbClr val="343434"/>
                </a:solidFill>
                <a:latin typeface="新細明體" panose="02020500000000000000" pitchFamily="18" charset="-120"/>
              </a:rPr>
              <a:t>CMI</a:t>
            </a:r>
            <a:r>
              <a:rPr lang="zh-TW" altLang="en-US" dirty="0">
                <a:solidFill>
                  <a:srgbClr val="343434"/>
                </a:solidFill>
                <a:latin typeface="新細明體" panose="02020500000000000000" pitchFamily="18" charset="-120"/>
              </a:rPr>
              <a:t>值又可用於間接衡量一個醫院收治住院病患之疾病嚴重度。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1" y="4838568"/>
            <a:ext cx="51244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595" y="328067"/>
            <a:ext cx="517289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latin typeface="+mj-lt"/>
                <a:ea typeface="+mj-ea"/>
                <a:cs typeface="+mj-cs"/>
              </a:rPr>
              <a:t>5. </a:t>
            </a:r>
            <a:r>
              <a:rPr lang="zh-TW" altLang="zh-TW" sz="3200" dirty="0" smtClean="0">
                <a:latin typeface="+mj-lt"/>
                <a:ea typeface="+mj-ea"/>
                <a:cs typeface="+mj-cs"/>
              </a:rPr>
              <a:t>住院</a:t>
            </a:r>
            <a:r>
              <a:rPr lang="zh-TW" altLang="zh-TW" sz="3200" dirty="0">
                <a:latin typeface="+mj-lt"/>
                <a:ea typeface="+mj-ea"/>
                <a:cs typeface="+mj-cs"/>
              </a:rPr>
              <a:t>之病例組合指標CMI值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0" y="1275242"/>
            <a:ext cx="5430008" cy="38867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7161" y="5161984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15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6" y="5679783"/>
            <a:ext cx="5295900" cy="3524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03404" y="1578767"/>
            <a:ext cx="5383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所以醫院</a:t>
            </a:r>
            <a:r>
              <a:rPr lang="en-US" altLang="zh-TW" sz="2000" dirty="0" smtClean="0"/>
              <a:t>CMI</a:t>
            </a:r>
            <a:r>
              <a:rPr lang="zh-TW" altLang="en-US" sz="2000" dirty="0" smtClean="0"/>
              <a:t>值分布大致呈現鐘形分配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 smtClean="0"/>
              <a:t>所有醫院平均醫療資源耗用約與全國平均相同（</a:t>
            </a:r>
            <a:r>
              <a:rPr lang="en-US" altLang="zh-TW" sz="2000" dirty="0" smtClean="0"/>
              <a:t>CMI: 1~1.02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355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595" y="328067"/>
            <a:ext cx="517289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latin typeface="+mj-lt"/>
                <a:ea typeface="+mj-ea"/>
                <a:cs typeface="+mj-cs"/>
              </a:rPr>
              <a:t>5. </a:t>
            </a:r>
            <a:r>
              <a:rPr lang="zh-TW" altLang="zh-TW" sz="3200" dirty="0" smtClean="0">
                <a:latin typeface="+mj-lt"/>
                <a:ea typeface="+mj-ea"/>
                <a:cs typeface="+mj-cs"/>
              </a:rPr>
              <a:t>住院</a:t>
            </a:r>
            <a:r>
              <a:rPr lang="zh-TW" altLang="zh-TW" sz="3200" dirty="0">
                <a:latin typeface="+mj-lt"/>
                <a:ea typeface="+mj-ea"/>
                <a:cs typeface="+mj-cs"/>
              </a:rPr>
              <a:t>之病例組合指標CMI值</a:t>
            </a:r>
          </a:p>
        </p:txBody>
      </p:sp>
      <p:sp>
        <p:nvSpPr>
          <p:cNvPr id="8" name="矩形 7"/>
          <p:cNvSpPr/>
          <p:nvPr/>
        </p:nvSpPr>
        <p:spPr>
          <a:xfrm>
            <a:off x="851452" y="4792943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bins = 15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1" y="1024516"/>
            <a:ext cx="5430008" cy="388674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67" y="1024516"/>
            <a:ext cx="5430008" cy="388674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81708" y="5349558"/>
            <a:ext cx="6916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dirty="0" smtClean="0"/>
              <a:t>中度及重度醫院</a:t>
            </a:r>
            <a:r>
              <a:rPr lang="en-US" altLang="zh-TW" sz="2000" dirty="0" smtClean="0"/>
              <a:t>CMI</a:t>
            </a:r>
            <a:r>
              <a:rPr lang="zh-TW" altLang="en-US" sz="2000" dirty="0" smtClean="0"/>
              <a:t>值分佈較集中，一般醫院則較分散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dirty="0" smtClean="0"/>
              <a:t>一般醫院</a:t>
            </a:r>
            <a:r>
              <a:rPr lang="en-US" altLang="zh-TW" sz="2000" dirty="0" smtClean="0"/>
              <a:t>CMI</a:t>
            </a:r>
            <a:r>
              <a:rPr lang="zh-TW" altLang="en-US" sz="2000" dirty="0" smtClean="0"/>
              <a:t>值範圍最大（</a:t>
            </a:r>
            <a:r>
              <a:rPr lang="en-US" altLang="zh-TW" sz="2000" dirty="0" smtClean="0"/>
              <a:t>0.46~1.52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050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60799"/>
            <a:ext cx="981236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 smtClean="0">
                <a:latin typeface="+mj-lt"/>
                <a:ea typeface="+mj-ea"/>
                <a:cs typeface="+mj-cs"/>
              </a:rPr>
              <a:t>2. AMI</a:t>
            </a:r>
            <a:r>
              <a:rPr lang="zh-TW" altLang="en-US" sz="3200" dirty="0">
                <a:latin typeface="+mj-lt"/>
                <a:ea typeface="+mj-ea"/>
                <a:cs typeface="+mj-cs"/>
              </a:rPr>
              <a:t>病人出院後十四日以內非計畫性再住院比率</a:t>
            </a:r>
            <a:r>
              <a:rPr lang="en-US" altLang="zh-TW" sz="3200" dirty="0">
                <a:latin typeface="+mj-lt"/>
                <a:ea typeface="+mj-ea"/>
                <a:cs typeface="+mj-cs"/>
              </a:rPr>
              <a:t>_</a:t>
            </a:r>
            <a:r>
              <a:rPr lang="zh-TW" altLang="en-US" sz="3200" dirty="0">
                <a:latin typeface="+mj-lt"/>
                <a:ea typeface="+mj-ea"/>
                <a:cs typeface="+mj-cs"/>
              </a:rPr>
              <a:t>跨院</a:t>
            </a:r>
            <a:endParaRPr lang="zh-TW" altLang="zh-TW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0800"/>
            <a:ext cx="6982799" cy="38867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74" y="4647542"/>
            <a:ext cx="6829425" cy="20097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93373" y="5460057"/>
            <a:ext cx="353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資料缺值過多，佔所有資料</a:t>
            </a:r>
            <a:r>
              <a:rPr lang="en-US" altLang="zh-TW" dirty="0" smtClean="0">
                <a:solidFill>
                  <a:srgbClr val="FF0000"/>
                </a:solidFill>
              </a:rPr>
              <a:t>66%</a:t>
            </a:r>
          </a:p>
        </p:txBody>
      </p:sp>
      <p:sp>
        <p:nvSpPr>
          <p:cNvPr id="4" name="矩形 3"/>
          <p:cNvSpPr/>
          <p:nvPr/>
        </p:nvSpPr>
        <p:spPr>
          <a:xfrm>
            <a:off x="5363383" y="4647542"/>
            <a:ext cx="698370" cy="2123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5" idx="3"/>
          </p:cNvCxnSpPr>
          <p:nvPr/>
        </p:nvCxnSpPr>
        <p:spPr>
          <a:xfrm>
            <a:off x="6061753" y="5644723"/>
            <a:ext cx="1378246" cy="77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60799"/>
            <a:ext cx="990335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latin typeface="+mj-lt"/>
                <a:ea typeface="+mj-ea"/>
                <a:cs typeface="+mj-cs"/>
              </a:rPr>
              <a:t>3</a:t>
            </a:r>
            <a:r>
              <a:rPr lang="en-US" altLang="zh-TW" sz="3200" dirty="0" smtClean="0">
                <a:latin typeface="+mj-lt"/>
                <a:ea typeface="+mj-ea"/>
                <a:cs typeface="+mj-cs"/>
              </a:rPr>
              <a:t>. AMI</a:t>
            </a:r>
            <a:r>
              <a:rPr lang="zh-TW" altLang="en-US" sz="3200" dirty="0">
                <a:latin typeface="+mj-lt"/>
                <a:ea typeface="+mj-ea"/>
                <a:cs typeface="+mj-cs"/>
              </a:rPr>
              <a:t>病人出院後十四日以內非計畫性再住院比率</a:t>
            </a:r>
            <a:r>
              <a:rPr lang="en-US" altLang="zh-TW" sz="3200" dirty="0" smtClean="0">
                <a:latin typeface="+mj-lt"/>
                <a:ea typeface="+mj-ea"/>
                <a:cs typeface="+mj-cs"/>
              </a:rPr>
              <a:t>_</a:t>
            </a:r>
            <a:r>
              <a:rPr lang="zh-TW" altLang="en-US" sz="3200" dirty="0" smtClean="0">
                <a:latin typeface="+mj-lt"/>
                <a:ea typeface="+mj-ea"/>
                <a:cs typeface="+mj-cs"/>
              </a:rPr>
              <a:t>同院</a:t>
            </a:r>
            <a:endParaRPr lang="zh-TW" altLang="zh-TW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83103"/>
            <a:ext cx="6982799" cy="38867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4" y="4724895"/>
            <a:ext cx="6762750" cy="19907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22287" y="4669845"/>
            <a:ext cx="1386738" cy="2123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240645" y="5480605"/>
            <a:ext cx="353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資料缺值過多，佔所有資料</a:t>
            </a:r>
            <a:r>
              <a:rPr lang="en-US" altLang="zh-TW" dirty="0" smtClean="0">
                <a:solidFill>
                  <a:srgbClr val="FF0000"/>
                </a:solidFill>
              </a:rPr>
              <a:t>66%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6709025" y="5665271"/>
            <a:ext cx="1378246" cy="77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3198" y="226202"/>
            <a:ext cx="740427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>
                <a:latin typeface="+mj-lt"/>
                <a:ea typeface="+mj-ea"/>
                <a:cs typeface="+mj-cs"/>
              </a:rPr>
              <a:t>4. A</a:t>
            </a:r>
            <a:r>
              <a:rPr lang="zh-TW" altLang="zh-TW" sz="3200" dirty="0" smtClean="0">
                <a:latin typeface="+mj-lt"/>
                <a:ea typeface="+mj-ea"/>
                <a:cs typeface="+mj-cs"/>
              </a:rPr>
              <a:t>M</a:t>
            </a:r>
            <a:r>
              <a:rPr lang="zh-TW" altLang="zh-TW" sz="3200" dirty="0">
                <a:latin typeface="+mj-lt"/>
                <a:ea typeface="+mj-ea"/>
                <a:cs typeface="+mj-cs"/>
              </a:rPr>
              <a:t>I病人出院後三日急診返診比率_跨院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1" y="919922"/>
            <a:ext cx="6665664" cy="37102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4" y="4718403"/>
            <a:ext cx="6772275" cy="1990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50588" y="5435029"/>
            <a:ext cx="3445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資料缺值過多，佔所有資料</a:t>
            </a:r>
            <a:r>
              <a:rPr lang="en-US" altLang="zh-TW" dirty="0" smtClean="0">
                <a:solidFill>
                  <a:srgbClr val="FF0000"/>
                </a:solidFill>
              </a:rPr>
              <a:t>66%</a:t>
            </a:r>
          </a:p>
        </p:txBody>
      </p:sp>
      <p:sp>
        <p:nvSpPr>
          <p:cNvPr id="9" name="矩形 8"/>
          <p:cNvSpPr/>
          <p:nvPr/>
        </p:nvSpPr>
        <p:spPr>
          <a:xfrm>
            <a:off x="5363382" y="4831418"/>
            <a:ext cx="1293603" cy="1940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656985" y="5662395"/>
            <a:ext cx="1201748" cy="25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1373</Words>
  <Application>Microsoft Office PowerPoint</Application>
  <PresentationFormat>寬螢幕</PresentationFormat>
  <Paragraphs>143</Paragraphs>
  <Slides>34</Slides>
  <Notes>13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6. DRG案件三日內再急診率</vt:lpstr>
      <vt:lpstr>PowerPoint 簡報</vt:lpstr>
      <vt:lpstr>6. DRG案件三日內再急診率</vt:lpstr>
      <vt:lpstr>7. 出院後三日以內同院所再急診率</vt:lpstr>
      <vt:lpstr>PowerPoint 簡報</vt:lpstr>
      <vt:lpstr>PowerPoint 簡報</vt:lpstr>
      <vt:lpstr>8. 非計畫性住院案件出院後十四日以內再住院率</vt:lpstr>
      <vt:lpstr>PowerPoint 簡報</vt:lpstr>
      <vt:lpstr>PowerPoint 簡報</vt:lpstr>
      <vt:lpstr>9. 急診就診後同日於同醫院急診返診比率</vt:lpstr>
      <vt:lpstr>PowerPoint 簡報</vt:lpstr>
      <vt:lpstr>PowerPoint 簡報</vt:lpstr>
      <vt:lpstr>急診轉住院暫留急診超過四十八小時案件比率</vt:lpstr>
      <vt:lpstr>急診轉住院暫留急診超過四十八小時案件比率</vt:lpstr>
      <vt:lpstr>急診轉住院暫留急診超過四十八小時案件比率</vt:lpstr>
      <vt:lpstr>急性病床住院案件住院日數超過三十日比率</vt:lpstr>
      <vt:lpstr>住院之病例組合指標CMI值</vt:lpstr>
      <vt:lpstr>DRG案件三日內再急診率</vt:lpstr>
      <vt:lpstr>出院後三日以內同院所再急診率</vt:lpstr>
      <vt:lpstr>非計畫性住院案件出院後十四日以內再住院率</vt:lpstr>
      <vt:lpstr>急診就診後同日於同醫院急診返診比率</vt:lpstr>
      <vt:lpstr>急診轉住院暫留急診超過四十八小時案件比率</vt:lpstr>
      <vt:lpstr>AMI病人出院後十四日以內非計畫性再住院比率_跨院</vt:lpstr>
      <vt:lpstr>AMI病人出院後十四日以內非計畫性再住院比率_同院</vt:lpstr>
      <vt:lpstr>AMI病人出院後三日急診返診比率_跨院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DRG案件三日內再急診率</dc:title>
  <dc:creator>DH_LAB</dc:creator>
  <cp:lastModifiedBy>user</cp:lastModifiedBy>
  <cp:revision>45</cp:revision>
  <dcterms:created xsi:type="dcterms:W3CDTF">2017-08-20T16:58:37Z</dcterms:created>
  <dcterms:modified xsi:type="dcterms:W3CDTF">2017-08-23T14:35:23Z</dcterms:modified>
</cp:coreProperties>
</file>