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73" r:id="rId2"/>
    <p:sldId id="259" r:id="rId3"/>
    <p:sldId id="260" r:id="rId4"/>
    <p:sldId id="264" r:id="rId5"/>
    <p:sldId id="274" r:id="rId6"/>
    <p:sldId id="275" r:id="rId7"/>
    <p:sldId id="276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5E6A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9726" autoAdjust="0"/>
  </p:normalViewPr>
  <p:slideViewPr>
    <p:cSldViewPr snapToGrid="0">
      <p:cViewPr>
        <p:scale>
          <a:sx n="66" d="100"/>
          <a:sy n="66" d="100"/>
        </p:scale>
        <p:origin x="-1536" y="-7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BFE072-569F-9549-9F0F-A9C90303D13A}" type="datetimeFigureOut">
              <a:rPr lang="en-US" smtClean="0"/>
              <a:pPr/>
              <a:t>3/11/2011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BB892F-90A0-9E47-87B4-01F2798E75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45480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FIGURE</a:t>
            </a:r>
            <a:r>
              <a:rPr lang="en-US" baseline="0" dirty="0" smtClean="0"/>
              <a:t> S1-1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BB892F-90A0-9E47-87B4-01F2798E753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FIGURE</a:t>
            </a:r>
            <a:r>
              <a:rPr lang="en-US" baseline="0" dirty="0" smtClean="0"/>
              <a:t> S1-2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BB892F-90A0-9E47-87B4-01F2798E753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FIGURE</a:t>
            </a:r>
            <a:r>
              <a:rPr lang="en-US" baseline="0" dirty="0" smtClean="0"/>
              <a:t> S2-1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BB892F-90A0-9E47-87B4-01F2798E753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FIGURE</a:t>
            </a:r>
            <a:r>
              <a:rPr lang="en-US" baseline="0" dirty="0" smtClean="0"/>
              <a:t> S2-2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BB892F-90A0-9E47-87B4-01F2798E753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D5BC7-B9D6-1640-A8B7-AD0263CDCD8B}" type="datetimeFigureOut">
              <a:rPr lang="en-US" smtClean="0"/>
              <a:pPr/>
              <a:t>3/11/2011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FF477-6DAA-CF43-AE6E-8305EABDAE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43322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D5BC7-B9D6-1640-A8B7-AD0263CDCD8B}" type="datetimeFigureOut">
              <a:rPr lang="en-US" smtClean="0"/>
              <a:pPr/>
              <a:t>3/11/2011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FF477-6DAA-CF43-AE6E-8305EABDAE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36059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D5BC7-B9D6-1640-A8B7-AD0263CDCD8B}" type="datetimeFigureOut">
              <a:rPr lang="en-US" smtClean="0"/>
              <a:pPr/>
              <a:t>3/11/2011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FF477-6DAA-CF43-AE6E-8305EABDAE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3513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D5BC7-B9D6-1640-A8B7-AD0263CDCD8B}" type="datetimeFigureOut">
              <a:rPr lang="en-US" smtClean="0"/>
              <a:pPr/>
              <a:t>3/11/2011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FF477-6DAA-CF43-AE6E-8305EABDAE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11661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D5BC7-B9D6-1640-A8B7-AD0263CDCD8B}" type="datetimeFigureOut">
              <a:rPr lang="en-US" smtClean="0"/>
              <a:pPr/>
              <a:t>3/11/2011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FF477-6DAA-CF43-AE6E-8305EABDAE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840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D5BC7-B9D6-1640-A8B7-AD0263CDCD8B}" type="datetimeFigureOut">
              <a:rPr lang="en-US" smtClean="0"/>
              <a:pPr/>
              <a:t>3/11/2011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FF477-6DAA-CF43-AE6E-8305EABDAE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48579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D5BC7-B9D6-1640-A8B7-AD0263CDCD8B}" type="datetimeFigureOut">
              <a:rPr lang="en-US" smtClean="0"/>
              <a:pPr/>
              <a:t>3/11/2011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FF477-6DAA-CF43-AE6E-8305EABDAE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62835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D5BC7-B9D6-1640-A8B7-AD0263CDCD8B}" type="datetimeFigureOut">
              <a:rPr lang="en-US" smtClean="0"/>
              <a:pPr/>
              <a:t>3/11/2011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FF477-6DAA-CF43-AE6E-8305EABDAE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97101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D5BC7-B9D6-1640-A8B7-AD0263CDCD8B}" type="datetimeFigureOut">
              <a:rPr lang="en-US" smtClean="0"/>
              <a:pPr/>
              <a:t>3/11/2011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FF477-6DAA-CF43-AE6E-8305EABDAE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97257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D5BC7-B9D6-1640-A8B7-AD0263CDCD8B}" type="datetimeFigureOut">
              <a:rPr lang="en-US" smtClean="0"/>
              <a:pPr/>
              <a:t>3/11/2011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FF477-6DAA-CF43-AE6E-8305EABDAE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66013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D5BC7-B9D6-1640-A8B7-AD0263CDCD8B}" type="datetimeFigureOut">
              <a:rPr lang="en-US" smtClean="0"/>
              <a:pPr/>
              <a:t>3/11/2011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FF477-6DAA-CF43-AE6E-8305EABDAE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29048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D5BC7-B9D6-1640-A8B7-AD0263CDCD8B}" type="datetimeFigureOut">
              <a:rPr lang="en-US" smtClean="0"/>
              <a:pPr/>
              <a:t>3/11/2011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9FF477-6DAA-CF43-AE6E-8305EABDAE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15956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Supplementary figures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704870" y="526039"/>
            <a:ext cx="2922031" cy="1426007"/>
            <a:chOff x="704870" y="526039"/>
            <a:chExt cx="2922031" cy="1426007"/>
          </a:xfrm>
        </p:grpSpPr>
        <p:sp>
          <p:nvSpPr>
            <p:cNvPr id="6" name="TextBox 5"/>
            <p:cNvSpPr txBox="1"/>
            <p:nvPr/>
          </p:nvSpPr>
          <p:spPr>
            <a:xfrm>
              <a:off x="2437941" y="1582714"/>
              <a:ext cx="118896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b="1" dirty="0" smtClean="0">
                  <a:latin typeface="Times New Roman"/>
                  <a:cs typeface="Times New Roman"/>
                </a:rPr>
                <a:t>F:</a:t>
              </a:r>
            </a:p>
            <a:p>
              <a:pPr algn="ctr"/>
              <a:r>
                <a:rPr lang="en-US" sz="600" dirty="0" smtClean="0">
                  <a:latin typeface="Times New Roman"/>
                  <a:cs typeface="Times New Roman"/>
                </a:rPr>
                <a:t>a one-dimensional</a:t>
              </a:r>
            </a:p>
            <a:p>
              <a:pPr algn="ctr"/>
              <a:r>
                <a:rPr lang="en-US" sz="600" dirty="0" smtClean="0">
                  <a:latin typeface="Times New Roman"/>
                  <a:cs typeface="Times New Roman"/>
                </a:rPr>
                <a:t>system of bricks (b) and glue (g)</a:t>
              </a:r>
              <a:endParaRPr lang="en-US" sz="600" dirty="0">
                <a:latin typeface="Times New Roman"/>
                <a:cs typeface="Times New Roman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04870" y="649150"/>
              <a:ext cx="101822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b="1" smtClean="0">
                  <a:latin typeface="Times New Roman"/>
                  <a:cs typeface="Times New Roman"/>
                </a:rPr>
                <a:t>A:</a:t>
              </a:r>
            </a:p>
            <a:p>
              <a:pPr algn="ctr"/>
              <a:r>
                <a:rPr lang="en-US" sz="600" smtClean="0">
                  <a:latin typeface="Times New Roman"/>
                  <a:cs typeface="Times New Roman"/>
                </a:rPr>
                <a:t>a one-dimensional system </a:t>
              </a:r>
            </a:p>
            <a:p>
              <a:pPr algn="ctr"/>
              <a:r>
                <a:rPr lang="en-US" sz="600" smtClean="0">
                  <a:latin typeface="Times New Roman"/>
                  <a:cs typeface="Times New Roman"/>
                </a:rPr>
                <a:t>of bricks, glue, and lifeline</a:t>
              </a:r>
              <a:endParaRPr lang="en-US" sz="600">
                <a:latin typeface="Times New Roman"/>
                <a:cs typeface="Times New Roman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597905" y="649150"/>
              <a:ext cx="87716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b="1" smtClean="0">
                  <a:latin typeface="Times New Roman"/>
                  <a:cs typeface="Times New Roman"/>
                </a:rPr>
                <a:t>E:</a:t>
              </a:r>
            </a:p>
            <a:p>
              <a:pPr algn="ctr"/>
              <a:r>
                <a:rPr lang="en-US" sz="600" smtClean="0">
                  <a:latin typeface="Times New Roman"/>
                  <a:cs typeface="Times New Roman"/>
                </a:rPr>
                <a:t>a ductile system of </a:t>
              </a:r>
            </a:p>
            <a:p>
              <a:pPr algn="ctr"/>
              <a:r>
                <a:rPr lang="en-US" sz="600" smtClean="0">
                  <a:latin typeface="Times New Roman"/>
                  <a:cs typeface="Times New Roman"/>
                </a:rPr>
                <a:t>bricks (b) and glue (g)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126575" y="1283028"/>
              <a:ext cx="6757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dirty="0"/>
                <a:t>2</a:t>
              </a:r>
              <a:r>
                <a:rPr lang="en-US" sz="600" dirty="0" smtClean="0"/>
                <a:t>:A</a:t>
              </a:r>
              <a:r>
                <a:rPr lang="en-US" sz="600" dirty="0" smtClean="0">
                  <a:sym typeface="Wingdings"/>
                </a:rPr>
                <a:t>F</a:t>
              </a:r>
            </a:p>
            <a:p>
              <a:pPr algn="ctr"/>
              <a:r>
                <a:rPr lang="en-US" sz="600" dirty="0" smtClean="0"/>
                <a:t> is, in particular,</a:t>
              </a:r>
              <a:endParaRPr lang="en-US" sz="600" dirty="0"/>
            </a:p>
          </p:txBody>
        </p:sp>
        <p:cxnSp>
          <p:nvCxnSpPr>
            <p:cNvPr id="28" name="Straight Arrow Connector 27"/>
            <p:cNvCxnSpPr>
              <a:stCxn id="13" idx="2"/>
              <a:endCxn id="6" idx="0"/>
            </p:cNvCxnSpPr>
            <p:nvPr/>
          </p:nvCxnSpPr>
          <p:spPr>
            <a:xfrm flipH="1">
              <a:off x="3032421" y="1018482"/>
              <a:ext cx="4066" cy="5642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3086236" y="1110165"/>
              <a:ext cx="4985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dirty="0" smtClean="0">
                  <a:sym typeface="Wingdings"/>
                </a:rPr>
                <a:t>10:EF</a:t>
              </a:r>
            </a:p>
            <a:p>
              <a:pPr algn="ctr"/>
              <a:r>
                <a:rPr lang="en-US" sz="600" dirty="0" smtClean="0"/>
                <a:t> is, in </a:t>
              </a:r>
            </a:p>
            <a:p>
              <a:pPr algn="ctr"/>
              <a:r>
                <a:rPr lang="en-US" sz="600" dirty="0" smtClean="0"/>
                <a:t>particular,</a:t>
              </a:r>
              <a:endParaRPr lang="en-US" sz="600" dirty="0"/>
            </a:p>
          </p:txBody>
        </p:sp>
        <p:cxnSp>
          <p:nvCxnSpPr>
            <p:cNvPr id="37" name="Straight Arrow Connector 36"/>
            <p:cNvCxnSpPr>
              <a:stCxn id="8" idx="3"/>
              <a:endCxn id="13" idx="1"/>
            </p:cNvCxnSpPr>
            <p:nvPr/>
          </p:nvCxnSpPr>
          <p:spPr>
            <a:xfrm>
              <a:off x="1723097" y="833816"/>
              <a:ext cx="87480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8" idx="2"/>
              <a:endCxn id="6" idx="1"/>
            </p:cNvCxnSpPr>
            <p:nvPr/>
          </p:nvCxnSpPr>
          <p:spPr>
            <a:xfrm>
              <a:off x="1213984" y="1018482"/>
              <a:ext cx="1223957" cy="74889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1756613" y="526039"/>
              <a:ext cx="8386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dirty="0" smtClean="0"/>
                <a:t>1: A</a:t>
              </a:r>
              <a:r>
                <a:rPr lang="en-US" sz="600" dirty="0" smtClean="0">
                  <a:sym typeface="Wingdings"/>
                </a:rPr>
                <a:t>E</a:t>
              </a:r>
            </a:p>
            <a:p>
              <a:pPr algn="ctr"/>
              <a:r>
                <a:rPr lang="en-US" sz="600" dirty="0" smtClean="0"/>
                <a:t>by hypothesis will be</a:t>
              </a:r>
              <a:endParaRPr lang="en-US" sz="600" dirty="0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2027143" y="1088928"/>
              <a:ext cx="54373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600" dirty="0"/>
                <a:t>Commutes</a:t>
              </a:r>
              <a:r>
                <a:rPr lang="en-US" sz="600" dirty="0" smtClean="0"/>
                <a:t>:</a:t>
              </a:r>
            </a:p>
            <a:p>
              <a:pPr algn="ctr"/>
              <a:r>
                <a:rPr lang="en-US" sz="600" dirty="0" smtClean="0"/>
                <a:t>1;10=2</a:t>
              </a:r>
              <a:endParaRPr lang="en-US" sz="6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111167" y="426627"/>
            <a:ext cx="2918136" cy="1502732"/>
            <a:chOff x="4762831" y="426627"/>
            <a:chExt cx="2918136" cy="1502732"/>
          </a:xfrm>
        </p:grpSpPr>
        <p:sp>
          <p:nvSpPr>
            <p:cNvPr id="52" name="TextBox 51"/>
            <p:cNvSpPr txBox="1"/>
            <p:nvPr/>
          </p:nvSpPr>
          <p:spPr>
            <a:xfrm>
              <a:off x="5735121" y="426627"/>
              <a:ext cx="8386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smtClean="0"/>
                <a:t>5: B</a:t>
              </a:r>
              <a:r>
                <a:rPr lang="en-US" sz="600" smtClean="0">
                  <a:sym typeface="Wingdings"/>
                </a:rPr>
                <a:t>C</a:t>
              </a:r>
            </a:p>
            <a:p>
              <a:pPr algn="ctr"/>
              <a:r>
                <a:rPr lang="en-US" sz="600" smtClean="0"/>
                <a:t>by hypothesis will be</a:t>
              </a:r>
              <a:endParaRPr lang="en-US" sz="60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387947" y="1560027"/>
              <a:ext cx="118896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b="1" dirty="0" smtClean="0">
                  <a:latin typeface="Times New Roman"/>
                  <a:cs typeface="Times New Roman"/>
                </a:rPr>
                <a:t>F:</a:t>
              </a:r>
            </a:p>
            <a:p>
              <a:pPr algn="ctr"/>
              <a:r>
                <a:rPr lang="en-US" sz="600" dirty="0" smtClean="0">
                  <a:latin typeface="Times New Roman"/>
                  <a:cs typeface="Times New Roman"/>
                </a:rPr>
                <a:t>a one-dimensional</a:t>
              </a:r>
            </a:p>
            <a:p>
              <a:pPr algn="ctr"/>
              <a:r>
                <a:rPr lang="en-US" sz="600" dirty="0" smtClean="0">
                  <a:latin typeface="Times New Roman"/>
                  <a:cs typeface="Times New Roman"/>
                </a:rPr>
                <a:t>system of bricks (b) and glue (g)</a:t>
              </a:r>
              <a:endParaRPr lang="en-US" sz="600" dirty="0">
                <a:latin typeface="Times New Roman"/>
                <a:cs typeface="Times New Roman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543845" y="559841"/>
              <a:ext cx="87716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b="1" smtClean="0">
                  <a:latin typeface="Times New Roman"/>
                  <a:cs typeface="Times New Roman"/>
                </a:rPr>
                <a:t>C:</a:t>
              </a:r>
            </a:p>
            <a:p>
              <a:pPr algn="ctr"/>
              <a:r>
                <a:rPr lang="en-US" sz="600" smtClean="0">
                  <a:latin typeface="Times New Roman"/>
                  <a:cs typeface="Times New Roman"/>
                </a:rPr>
                <a:t>a brittle system of </a:t>
              </a:r>
            </a:p>
            <a:p>
              <a:pPr algn="ctr"/>
              <a:r>
                <a:rPr lang="en-US" sz="600" smtClean="0">
                  <a:latin typeface="Times New Roman"/>
                  <a:cs typeface="Times New Roman"/>
                </a:rPr>
                <a:t>bricks (b) and glue (g)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762831" y="513534"/>
              <a:ext cx="992579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b="1" smtClean="0">
                  <a:latin typeface="Times New Roman"/>
                  <a:cs typeface="Times New Roman"/>
                </a:rPr>
                <a:t>B:</a:t>
              </a:r>
            </a:p>
            <a:p>
              <a:pPr algn="ctr"/>
              <a:r>
                <a:rPr lang="en-US" sz="600" smtClean="0">
                  <a:latin typeface="Times New Roman"/>
                  <a:cs typeface="Times New Roman"/>
                </a:rPr>
                <a:t>a one-dimensional system </a:t>
              </a:r>
            </a:p>
            <a:p>
              <a:pPr algn="ctr"/>
              <a:r>
                <a:rPr lang="en-US" sz="600" smtClean="0">
                  <a:latin typeface="Times New Roman"/>
                  <a:cs typeface="Times New Roman"/>
                </a:rPr>
                <a:t>of bricks and glue </a:t>
              </a:r>
            </a:p>
            <a:p>
              <a:pPr algn="ctr"/>
              <a:r>
                <a:rPr lang="en-US" sz="600" smtClean="0">
                  <a:latin typeface="Times New Roman"/>
                  <a:cs typeface="Times New Roman"/>
                </a:rPr>
                <a:t>without lifeline</a:t>
              </a:r>
              <a:endParaRPr lang="en-US" sz="600">
                <a:latin typeface="Times New Roman"/>
                <a:cs typeface="Times New Roman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259121" y="1213382"/>
              <a:ext cx="4985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/>
                <a:t>6</a:t>
              </a:r>
              <a:r>
                <a:rPr lang="en-US" sz="600" smtClean="0"/>
                <a:t>: B</a:t>
              </a:r>
              <a:r>
                <a:rPr lang="en-US" sz="600" smtClean="0">
                  <a:sym typeface="Wingdings"/>
                </a:rPr>
                <a:t>F</a:t>
              </a:r>
            </a:p>
            <a:p>
              <a:pPr algn="ctr"/>
              <a:r>
                <a:rPr lang="en-US" sz="600" smtClean="0"/>
                <a:t>is, in </a:t>
              </a:r>
            </a:p>
            <a:p>
              <a:pPr algn="ctr"/>
              <a:r>
                <a:rPr lang="en-US" sz="600" smtClean="0"/>
                <a:t>particular,</a:t>
              </a:r>
              <a:endParaRPr lang="en-US" sz="60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022614" y="1110871"/>
              <a:ext cx="6583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dirty="0" smtClean="0"/>
                <a:t>7:C</a:t>
              </a:r>
              <a:r>
                <a:rPr lang="en-US" sz="600" dirty="0" smtClean="0">
                  <a:sym typeface="Wingdings"/>
                </a:rPr>
                <a:t></a:t>
              </a:r>
              <a:r>
                <a:rPr lang="en-US" sz="600" dirty="0">
                  <a:sym typeface="Wingdings"/>
                </a:rPr>
                <a:t>F</a:t>
              </a:r>
              <a:endParaRPr lang="en-US" sz="600" dirty="0" smtClean="0">
                <a:sym typeface="Wingdings"/>
              </a:endParaRPr>
            </a:p>
            <a:p>
              <a:pPr algn="ctr"/>
              <a:r>
                <a:rPr lang="en-US" sz="600" dirty="0" smtClean="0"/>
                <a:t>is, in particular,</a:t>
              </a:r>
              <a:endParaRPr lang="en-US" sz="600" dirty="0"/>
            </a:p>
          </p:txBody>
        </p:sp>
        <p:cxnSp>
          <p:nvCxnSpPr>
            <p:cNvPr id="56" name="Straight Arrow Connector 55"/>
            <p:cNvCxnSpPr>
              <a:stCxn id="51" idx="2"/>
              <a:endCxn id="49" idx="1"/>
            </p:cNvCxnSpPr>
            <p:nvPr/>
          </p:nvCxnSpPr>
          <p:spPr>
            <a:xfrm>
              <a:off x="5259121" y="975199"/>
              <a:ext cx="1128826" cy="76949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51" idx="3"/>
              <a:endCxn id="50" idx="1"/>
            </p:cNvCxnSpPr>
            <p:nvPr/>
          </p:nvCxnSpPr>
          <p:spPr>
            <a:xfrm>
              <a:off x="5755410" y="744367"/>
              <a:ext cx="788435" cy="14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50" idx="2"/>
              <a:endCxn id="49" idx="0"/>
            </p:cNvCxnSpPr>
            <p:nvPr/>
          </p:nvCxnSpPr>
          <p:spPr>
            <a:xfrm>
              <a:off x="6982427" y="929173"/>
              <a:ext cx="0" cy="63085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Rectangle 113"/>
            <p:cNvSpPr/>
            <p:nvPr/>
          </p:nvSpPr>
          <p:spPr>
            <a:xfrm>
              <a:off x="5975720" y="1018482"/>
              <a:ext cx="54373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600" dirty="0"/>
                <a:t>Commutes</a:t>
              </a:r>
              <a:r>
                <a:rPr lang="en-US" sz="600" dirty="0" smtClean="0"/>
                <a:t>:</a:t>
              </a:r>
            </a:p>
            <a:p>
              <a:pPr algn="ctr"/>
              <a:r>
                <a:rPr lang="en-US" sz="600" dirty="0" smtClean="0"/>
                <a:t>5;7=6</a:t>
              </a:r>
              <a:endParaRPr lang="en-US" sz="600" dirty="0"/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530354" y="3242047"/>
            <a:ext cx="4163815" cy="2407650"/>
            <a:chOff x="550556" y="3103548"/>
            <a:chExt cx="4163815" cy="2407650"/>
          </a:xfrm>
        </p:grpSpPr>
        <p:sp>
          <p:nvSpPr>
            <p:cNvPr id="63" name="TextBox 62"/>
            <p:cNvSpPr txBox="1"/>
            <p:nvPr/>
          </p:nvSpPr>
          <p:spPr>
            <a:xfrm>
              <a:off x="3759735" y="5080311"/>
              <a:ext cx="684803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b="1" smtClean="0">
                  <a:latin typeface="Times New Roman"/>
                  <a:cs typeface="Times New Roman"/>
                </a:rPr>
                <a:t>U:</a:t>
              </a:r>
            </a:p>
            <a:p>
              <a:pPr algn="ctr"/>
              <a:r>
                <a:rPr lang="en-US" sz="600" smtClean="0">
                  <a:latin typeface="Times New Roman"/>
                  <a:cs typeface="Times New Roman"/>
                </a:rPr>
                <a:t>a building block</a:t>
              </a:r>
              <a:endParaRPr lang="en-US" sz="600">
                <a:latin typeface="Times New Roman"/>
                <a:cs typeface="Times New Roman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478135" y="4117640"/>
              <a:ext cx="1236236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b="1" dirty="0" smtClean="0">
                  <a:latin typeface="Times New Roman"/>
                  <a:cs typeface="Times New Roman"/>
                </a:rPr>
                <a:t>P:</a:t>
              </a:r>
            </a:p>
            <a:p>
              <a:pPr algn="ctr"/>
              <a:r>
                <a:rPr lang="en-US" sz="600" dirty="0" smtClean="0">
                  <a:latin typeface="Times New Roman"/>
                  <a:cs typeface="Times New Roman"/>
                </a:rPr>
                <a:t>a pair (B1,B2) of building blocks, </a:t>
              </a:r>
            </a:p>
            <a:p>
              <a:pPr algn="ctr"/>
              <a:r>
                <a:rPr lang="en-US" sz="600" dirty="0" smtClean="0">
                  <a:latin typeface="Times New Roman"/>
                  <a:cs typeface="Times New Roman"/>
                </a:rPr>
                <a:t>such that B2 can connect two </a:t>
              </a:r>
            </a:p>
            <a:p>
              <a:pPr algn="ctr"/>
              <a:r>
                <a:rPr lang="en-US" sz="600" dirty="0" smtClean="0">
                  <a:latin typeface="Times New Roman"/>
                  <a:cs typeface="Times New Roman"/>
                </a:rPr>
                <a:t>instances</a:t>
              </a:r>
              <a:r>
                <a:rPr lang="en-US" sz="600" dirty="0">
                  <a:latin typeface="Times New Roman"/>
                  <a:cs typeface="Times New Roman"/>
                </a:rPr>
                <a:t> </a:t>
              </a:r>
              <a:r>
                <a:rPr lang="en-US" sz="600" dirty="0" smtClean="0">
                  <a:latin typeface="Times New Roman"/>
                  <a:cs typeface="Times New Roman"/>
                </a:rPr>
                <a:t>of B1</a:t>
              </a:r>
              <a:endParaRPr lang="en-US" sz="600" dirty="0">
                <a:latin typeface="Times New Roman"/>
                <a:cs typeface="Times New Roman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489903" y="3203089"/>
              <a:ext cx="121058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b="1" smtClean="0">
                  <a:latin typeface="Times New Roman"/>
                  <a:cs typeface="Times New Roman"/>
                </a:rPr>
                <a:t>L:</a:t>
              </a:r>
            </a:p>
            <a:p>
              <a:pPr algn="ctr"/>
              <a:r>
                <a:rPr lang="en-US" sz="600" smtClean="0">
                  <a:latin typeface="Times New Roman"/>
                  <a:cs typeface="Times New Roman"/>
                </a:rPr>
                <a:t>a pair (b,S) of building blocks, </a:t>
              </a:r>
            </a:p>
            <a:p>
              <a:pPr algn="ctr"/>
              <a:r>
                <a:rPr lang="en-US" sz="600" smtClean="0">
                  <a:latin typeface="Times New Roman"/>
                  <a:cs typeface="Times New Roman"/>
                </a:rPr>
                <a:t>serving as bricks and strong-glue</a:t>
              </a:r>
              <a:endParaRPr lang="en-US" sz="600">
                <a:latin typeface="Times New Roman"/>
                <a:cs typeface="Times New Roman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872406" y="5079491"/>
              <a:ext cx="455962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b="1">
                  <a:latin typeface="Times New Roman"/>
                  <a:cs typeface="Times New Roman"/>
                </a:rPr>
                <a:t>T</a:t>
              </a:r>
              <a:r>
                <a:rPr lang="en-US" sz="600" b="1" smtClean="0">
                  <a:latin typeface="Times New Roman"/>
                  <a:cs typeface="Times New Roman"/>
                </a:rPr>
                <a:t>:</a:t>
              </a:r>
            </a:p>
            <a:p>
              <a:pPr algn="ctr"/>
              <a:r>
                <a:rPr lang="en-US" sz="600" smtClean="0">
                  <a:latin typeface="Times New Roman"/>
                  <a:cs typeface="Times New Roman"/>
                </a:rPr>
                <a:t>a lifeline</a:t>
              </a:r>
              <a:endParaRPr lang="en-US" sz="600">
                <a:latin typeface="Times New Roman"/>
                <a:cs typeface="Times New Roman"/>
              </a:endParaRPr>
            </a:p>
          </p:txBody>
        </p:sp>
        <p:cxnSp>
          <p:nvCxnSpPr>
            <p:cNvPr id="68" name="Straight Arrow Connector 67"/>
            <p:cNvCxnSpPr>
              <a:stCxn id="65" idx="2"/>
              <a:endCxn id="64" idx="0"/>
            </p:cNvCxnSpPr>
            <p:nvPr/>
          </p:nvCxnSpPr>
          <p:spPr>
            <a:xfrm>
              <a:off x="4095197" y="3572421"/>
              <a:ext cx="1056" cy="54521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2036914" y="3158333"/>
              <a:ext cx="1069524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b="1" smtClean="0">
                  <a:latin typeface="Times New Roman"/>
                  <a:cs typeface="Times New Roman"/>
                </a:rPr>
                <a:t>K:</a:t>
              </a:r>
            </a:p>
            <a:p>
              <a:pPr algn="ctr"/>
              <a:r>
                <a:rPr lang="en-US" sz="600" smtClean="0">
                  <a:latin typeface="Times New Roman"/>
                  <a:cs typeface="Times New Roman"/>
                </a:rPr>
                <a:t>a threesome of building </a:t>
              </a:r>
            </a:p>
            <a:p>
              <a:pPr algn="ctr"/>
              <a:r>
                <a:rPr lang="en-US" sz="600" smtClean="0">
                  <a:latin typeface="Times New Roman"/>
                  <a:cs typeface="Times New Roman"/>
                </a:rPr>
                <a:t>blocks (b,g,S), serving as </a:t>
              </a:r>
            </a:p>
            <a:p>
              <a:pPr algn="ctr"/>
              <a:r>
                <a:rPr lang="en-US" sz="600" smtClean="0">
                  <a:latin typeface="Times New Roman"/>
                  <a:cs typeface="Times New Roman"/>
                </a:rPr>
                <a:t>bricks, glue, and strong-glue</a:t>
              </a:r>
              <a:endParaRPr lang="en-US" sz="600">
                <a:latin typeface="Times New Roman"/>
                <a:cs typeface="Times New Roman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591030" y="3156922"/>
              <a:ext cx="1018227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b="1">
                  <a:latin typeface="Times New Roman"/>
                  <a:cs typeface="Times New Roman"/>
                </a:rPr>
                <a:t>I</a:t>
              </a:r>
              <a:r>
                <a:rPr lang="en-US" sz="600" b="1" smtClean="0">
                  <a:latin typeface="Times New Roman"/>
                  <a:cs typeface="Times New Roman"/>
                </a:rPr>
                <a:t>:</a:t>
              </a:r>
            </a:p>
            <a:p>
              <a:pPr algn="ctr"/>
              <a:r>
                <a:rPr lang="en-US" sz="600" smtClean="0">
                  <a:latin typeface="Times New Roman"/>
                  <a:cs typeface="Times New Roman"/>
                </a:rPr>
                <a:t>a </a:t>
              </a:r>
              <a:r>
                <a:rPr lang="en-US" sz="600">
                  <a:latin typeface="Times New Roman"/>
                  <a:cs typeface="Times New Roman"/>
                </a:rPr>
                <a:t>threesome (b,g,L</a:t>
              </a:r>
              <a:r>
                <a:rPr lang="en-US" sz="600" smtClean="0">
                  <a:latin typeface="Times New Roman"/>
                  <a:cs typeface="Times New Roman"/>
                </a:rPr>
                <a:t>) of </a:t>
              </a:r>
            </a:p>
            <a:p>
              <a:pPr algn="ctr"/>
              <a:r>
                <a:rPr lang="en-US" sz="600" smtClean="0">
                  <a:latin typeface="Times New Roman"/>
                  <a:cs typeface="Times New Roman"/>
                </a:rPr>
                <a:t>building blocks, serving as </a:t>
              </a:r>
            </a:p>
            <a:p>
              <a:pPr algn="ctr"/>
              <a:r>
                <a:rPr lang="en-US" sz="600" smtClean="0">
                  <a:latin typeface="Times New Roman"/>
                  <a:cs typeface="Times New Roman"/>
                </a:rPr>
                <a:t>bricks, glue, and lifeline</a:t>
              </a:r>
              <a:endParaRPr lang="en-US" sz="600">
                <a:latin typeface="Times New Roman"/>
                <a:cs typeface="Times New Roman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1532345" y="3103548"/>
              <a:ext cx="5511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dirty="0" smtClean="0"/>
                <a:t>18:I</a:t>
              </a:r>
              <a:r>
                <a:rPr lang="en-US" sz="600" dirty="0" smtClean="0">
                  <a:sym typeface="Wingdings"/>
                </a:rPr>
                <a:t>K</a:t>
              </a:r>
            </a:p>
            <a:p>
              <a:pPr algn="ctr"/>
              <a:r>
                <a:rPr lang="en-US" sz="600" dirty="0" smtClean="0"/>
                <a:t>is, with S=L,</a:t>
              </a:r>
              <a:endParaRPr lang="en-US" sz="600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052623" y="3103548"/>
              <a:ext cx="4421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dirty="0" smtClean="0"/>
                <a:t>23:K</a:t>
              </a:r>
              <a:r>
                <a:rPr lang="en-US" sz="600" dirty="0" smtClean="0">
                  <a:sym typeface="Wingdings"/>
                </a:rPr>
                <a:t>L</a:t>
              </a:r>
            </a:p>
            <a:p>
              <a:pPr algn="ctr"/>
              <a:r>
                <a:rPr lang="en-US" sz="600" dirty="0" smtClean="0"/>
                <a:t>includes</a:t>
              </a:r>
              <a:endParaRPr lang="en-US" sz="600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219031" y="5234199"/>
              <a:ext cx="4454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dirty="0" smtClean="0"/>
                <a:t>41:T</a:t>
              </a:r>
              <a:r>
                <a:rPr lang="en-US" sz="600" dirty="0" smtClean="0">
                  <a:sym typeface="Wingdings"/>
                </a:rPr>
                <a:t>U</a:t>
              </a:r>
            </a:p>
            <a:p>
              <a:pPr algn="ctr"/>
              <a:r>
                <a:rPr lang="en-US" sz="600" dirty="0" smtClean="0"/>
                <a:t>is</a:t>
              </a:r>
              <a:endParaRPr lang="en-US" sz="600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50556" y="4226347"/>
              <a:ext cx="5822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dirty="0" smtClean="0"/>
                <a:t>19:I</a:t>
              </a:r>
              <a:r>
                <a:rPr lang="en-US" sz="600" dirty="0" smtClean="0">
                  <a:sym typeface="Wingdings"/>
                </a:rPr>
                <a:t>T</a:t>
              </a:r>
            </a:p>
            <a:p>
              <a:pPr algn="ctr"/>
              <a:r>
                <a:rPr lang="en-US" sz="600" dirty="0" smtClean="0">
                  <a:sym typeface="Wingdings"/>
                </a:rPr>
                <a:t>includes as L</a:t>
              </a:r>
              <a:endParaRPr lang="en-US" sz="600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069404" y="4680559"/>
              <a:ext cx="6247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dirty="0" smtClean="0"/>
                <a:t>36:P</a:t>
              </a:r>
              <a:r>
                <a:rPr lang="en-US" sz="600" dirty="0" smtClean="0">
                  <a:sym typeface="Wingdings"/>
                </a:rPr>
                <a:t>U</a:t>
              </a:r>
            </a:p>
            <a:p>
              <a:pPr algn="ctr"/>
              <a:r>
                <a:rPr lang="en-US" sz="600" dirty="0" smtClean="0">
                  <a:sym typeface="Wingdings"/>
                </a:rPr>
                <a:t>includes as </a:t>
              </a:r>
              <a:r>
                <a:rPr lang="en-US" sz="600" dirty="0" smtClean="0"/>
                <a:t>B2</a:t>
              </a:r>
              <a:endParaRPr lang="en-US" sz="600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076530" y="3673251"/>
              <a:ext cx="5848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dirty="0" smtClean="0"/>
                <a:t>26:L</a:t>
              </a:r>
              <a:r>
                <a:rPr lang="en-US" sz="600" dirty="0" smtClean="0">
                  <a:sym typeface="Wingdings"/>
                </a:rPr>
                <a:t>P</a:t>
              </a:r>
            </a:p>
            <a:p>
              <a:pPr algn="ctr"/>
              <a:r>
                <a:rPr lang="en-US" sz="600" dirty="0" smtClean="0"/>
                <a:t>is, with B1=b</a:t>
              </a:r>
            </a:p>
            <a:p>
              <a:pPr algn="ctr"/>
              <a:r>
                <a:rPr lang="en-US" sz="600" dirty="0" smtClean="0"/>
                <a:t>and B2=S</a:t>
              </a:r>
              <a:endParaRPr lang="en-US" sz="600" dirty="0"/>
            </a:p>
          </p:txBody>
        </p:sp>
        <p:cxnSp>
          <p:nvCxnSpPr>
            <p:cNvPr id="96" name="Straight Arrow Connector 95"/>
            <p:cNvCxnSpPr>
              <a:stCxn id="72" idx="3"/>
              <a:endCxn id="70" idx="1"/>
            </p:cNvCxnSpPr>
            <p:nvPr/>
          </p:nvCxnSpPr>
          <p:spPr>
            <a:xfrm>
              <a:off x="1609257" y="3387755"/>
              <a:ext cx="427657" cy="141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>
              <a:stCxn id="70" idx="3"/>
              <a:endCxn id="65" idx="1"/>
            </p:cNvCxnSpPr>
            <p:nvPr/>
          </p:nvCxnSpPr>
          <p:spPr>
            <a:xfrm flipV="1">
              <a:off x="3106438" y="3387755"/>
              <a:ext cx="383465" cy="141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>
              <a:stCxn id="64" idx="2"/>
              <a:endCxn id="63" idx="0"/>
            </p:cNvCxnSpPr>
            <p:nvPr/>
          </p:nvCxnSpPr>
          <p:spPr>
            <a:xfrm>
              <a:off x="4096253" y="4579305"/>
              <a:ext cx="5884" cy="50100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>
              <a:stCxn id="72" idx="2"/>
              <a:endCxn id="66" idx="0"/>
            </p:cNvCxnSpPr>
            <p:nvPr/>
          </p:nvCxnSpPr>
          <p:spPr>
            <a:xfrm>
              <a:off x="1100144" y="3618587"/>
              <a:ext cx="243" cy="146090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>
              <a:stCxn id="66" idx="3"/>
              <a:endCxn id="63" idx="1"/>
            </p:cNvCxnSpPr>
            <p:nvPr/>
          </p:nvCxnSpPr>
          <p:spPr>
            <a:xfrm>
              <a:off x="1328368" y="5217991"/>
              <a:ext cx="2431367" cy="82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Rectangle 114"/>
            <p:cNvSpPr/>
            <p:nvPr/>
          </p:nvSpPr>
          <p:spPr>
            <a:xfrm>
              <a:off x="2018373" y="4117640"/>
              <a:ext cx="77457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600" dirty="0">
                  <a:sym typeface="Wingdings"/>
                </a:rPr>
                <a:t>Commutes:</a:t>
              </a:r>
            </a:p>
            <a:p>
              <a:pPr algn="ctr"/>
              <a:r>
                <a:rPr lang="en-US" sz="600" dirty="0" smtClean="0">
                  <a:sym typeface="Wingdings"/>
                </a:rPr>
                <a:t>18;23;26;36=19;41</a:t>
              </a:r>
              <a:endParaRPr lang="en-US" sz="600" dirty="0">
                <a:sym typeface="Wingdings"/>
              </a:endParaRPr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5466986" y="3203089"/>
            <a:ext cx="3166268" cy="1863926"/>
            <a:chOff x="5487188" y="3064590"/>
            <a:chExt cx="3166268" cy="1863926"/>
          </a:xfrm>
        </p:grpSpPr>
        <p:sp>
          <p:nvSpPr>
            <p:cNvPr id="116" name="TextBox 115"/>
            <p:cNvSpPr txBox="1"/>
            <p:nvPr/>
          </p:nvSpPr>
          <p:spPr>
            <a:xfrm>
              <a:off x="7701169" y="4510327"/>
              <a:ext cx="684803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b="1" smtClean="0">
                  <a:latin typeface="Times New Roman"/>
                  <a:cs typeface="Times New Roman"/>
                </a:rPr>
                <a:t>U:</a:t>
              </a:r>
            </a:p>
            <a:p>
              <a:pPr algn="ctr"/>
              <a:r>
                <a:rPr lang="en-US" sz="600" smtClean="0">
                  <a:latin typeface="Times New Roman"/>
                  <a:cs typeface="Times New Roman"/>
                </a:rPr>
                <a:t>a building block</a:t>
              </a:r>
              <a:endParaRPr lang="en-US" sz="600">
                <a:latin typeface="Times New Roman"/>
                <a:cs typeface="Times New Roman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417220" y="3161127"/>
              <a:ext cx="1236236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b="1" dirty="0" smtClean="0">
                  <a:latin typeface="Times New Roman"/>
                  <a:cs typeface="Times New Roman"/>
                </a:rPr>
                <a:t>P:</a:t>
              </a:r>
            </a:p>
            <a:p>
              <a:pPr algn="ctr"/>
              <a:r>
                <a:rPr lang="en-US" sz="600" dirty="0" smtClean="0">
                  <a:latin typeface="Times New Roman"/>
                  <a:cs typeface="Times New Roman"/>
                </a:rPr>
                <a:t>a pair (B1,B2) of building blocks, </a:t>
              </a:r>
            </a:p>
            <a:p>
              <a:pPr algn="ctr"/>
              <a:r>
                <a:rPr lang="en-US" sz="600" dirty="0" smtClean="0">
                  <a:latin typeface="Times New Roman"/>
                  <a:cs typeface="Times New Roman"/>
                </a:rPr>
                <a:t>such that B2 can connect two </a:t>
              </a:r>
            </a:p>
            <a:p>
              <a:pPr algn="ctr"/>
              <a:r>
                <a:rPr lang="en-US" sz="600" dirty="0" smtClean="0">
                  <a:latin typeface="Times New Roman"/>
                  <a:cs typeface="Times New Roman"/>
                </a:rPr>
                <a:t>instances</a:t>
              </a:r>
              <a:r>
                <a:rPr lang="en-US" sz="600" dirty="0">
                  <a:latin typeface="Times New Roman"/>
                  <a:cs typeface="Times New Roman"/>
                </a:rPr>
                <a:t> </a:t>
              </a:r>
              <a:r>
                <a:rPr lang="en-US" sz="600" dirty="0" smtClean="0">
                  <a:latin typeface="Times New Roman"/>
                  <a:cs typeface="Times New Roman"/>
                </a:rPr>
                <a:t>of B1</a:t>
              </a:r>
              <a:endParaRPr lang="en-US" sz="600" dirty="0">
                <a:latin typeface="Times New Roman"/>
                <a:cs typeface="Times New Roman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5487188" y="3203089"/>
              <a:ext cx="121058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b="1" smtClean="0">
                  <a:latin typeface="Times New Roman"/>
                  <a:cs typeface="Times New Roman"/>
                </a:rPr>
                <a:t>L:</a:t>
              </a:r>
            </a:p>
            <a:p>
              <a:pPr algn="ctr"/>
              <a:r>
                <a:rPr lang="en-US" sz="600" smtClean="0">
                  <a:latin typeface="Times New Roman"/>
                  <a:cs typeface="Times New Roman"/>
                </a:rPr>
                <a:t>a pair (b,S) of building blocks, </a:t>
              </a:r>
            </a:p>
            <a:p>
              <a:pPr algn="ctr"/>
              <a:r>
                <a:rPr lang="en-US" sz="600" smtClean="0">
                  <a:latin typeface="Times New Roman"/>
                  <a:cs typeface="Times New Roman"/>
                </a:rPr>
                <a:t>serving as bricks and strong-glue</a:t>
              </a:r>
              <a:endParaRPr lang="en-US" sz="600">
                <a:latin typeface="Times New Roman"/>
                <a:cs typeface="Times New Roman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5904528" y="4497629"/>
              <a:ext cx="39615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b="1">
                  <a:latin typeface="Times New Roman"/>
                  <a:cs typeface="Times New Roman"/>
                </a:rPr>
                <a:t>R</a:t>
              </a:r>
              <a:r>
                <a:rPr lang="en-US" sz="600" b="1" smtClean="0">
                  <a:latin typeface="Times New Roman"/>
                  <a:cs typeface="Times New Roman"/>
                </a:rPr>
                <a:t>:</a:t>
              </a:r>
            </a:p>
            <a:p>
              <a:pPr algn="ctr"/>
              <a:r>
                <a:rPr lang="en-US" sz="600" smtClean="0">
                  <a:latin typeface="Times New Roman"/>
                  <a:cs typeface="Times New Roman"/>
                </a:rPr>
                <a:t>a brick</a:t>
              </a:r>
              <a:endParaRPr lang="en-US" sz="600">
                <a:latin typeface="Times New Roman"/>
                <a:cs typeface="Times New Roman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6817781" y="4651517"/>
              <a:ext cx="4539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dirty="0" smtClean="0"/>
                <a:t>39:R</a:t>
              </a:r>
              <a:r>
                <a:rPr lang="en-US" sz="600" dirty="0" smtClean="0">
                  <a:sym typeface="Wingdings"/>
                </a:rPr>
                <a:t>U</a:t>
              </a:r>
            </a:p>
            <a:p>
              <a:pPr algn="ctr"/>
              <a:r>
                <a:rPr lang="en-US" sz="600" dirty="0" smtClean="0"/>
                <a:t>is</a:t>
              </a:r>
              <a:endParaRPr lang="en-US" sz="600" dirty="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5494247" y="3925316"/>
              <a:ext cx="5843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dirty="0" smtClean="0"/>
                <a:t>27:L</a:t>
              </a:r>
              <a:r>
                <a:rPr lang="en-US" sz="600" dirty="0" smtClean="0">
                  <a:sym typeface="Wingdings"/>
                </a:rPr>
                <a:t>R</a:t>
              </a:r>
            </a:p>
            <a:p>
              <a:pPr algn="ctr"/>
              <a:r>
                <a:rPr lang="en-US" sz="600" dirty="0" smtClean="0">
                  <a:sym typeface="Wingdings"/>
                </a:rPr>
                <a:t>includes as </a:t>
              </a:r>
              <a:r>
                <a:rPr lang="en-US" sz="600" dirty="0" smtClean="0"/>
                <a:t>b</a:t>
              </a:r>
              <a:endParaRPr lang="en-US" sz="600" dirty="0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8001237" y="3929206"/>
              <a:ext cx="6247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dirty="0" smtClean="0"/>
                <a:t>35:P</a:t>
              </a:r>
              <a:r>
                <a:rPr lang="en-US" sz="600" dirty="0" smtClean="0">
                  <a:sym typeface="Wingdings"/>
                </a:rPr>
                <a:t>U</a:t>
              </a:r>
            </a:p>
            <a:p>
              <a:pPr algn="ctr"/>
              <a:r>
                <a:rPr lang="en-US" sz="600" dirty="0" smtClean="0">
                  <a:sym typeface="Wingdings"/>
                </a:rPr>
                <a:t>includes as </a:t>
              </a:r>
              <a:r>
                <a:rPr lang="en-US" sz="600" dirty="0" smtClean="0"/>
                <a:t>B1</a:t>
              </a:r>
              <a:endParaRPr lang="en-US" sz="600" dirty="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6689994" y="3064590"/>
              <a:ext cx="5848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dirty="0" smtClean="0"/>
                <a:t>26:L</a:t>
              </a:r>
              <a:r>
                <a:rPr lang="en-US" sz="600" dirty="0" smtClean="0">
                  <a:sym typeface="Wingdings"/>
                </a:rPr>
                <a:t>P</a:t>
              </a:r>
            </a:p>
            <a:p>
              <a:pPr algn="ctr"/>
              <a:r>
                <a:rPr lang="en-US" sz="600" dirty="0" smtClean="0"/>
                <a:t>is, with B1=b</a:t>
              </a:r>
            </a:p>
            <a:p>
              <a:pPr algn="ctr"/>
              <a:r>
                <a:rPr lang="en-US" sz="600" dirty="0" smtClean="0"/>
                <a:t>and B2=S</a:t>
              </a:r>
              <a:endParaRPr lang="en-US" sz="600" dirty="0"/>
            </a:p>
          </p:txBody>
        </p:sp>
        <p:cxnSp>
          <p:nvCxnSpPr>
            <p:cNvPr id="125" name="Straight Arrow Connector 124"/>
            <p:cNvCxnSpPr>
              <a:stCxn id="117" idx="2"/>
              <a:endCxn id="116" idx="0"/>
            </p:cNvCxnSpPr>
            <p:nvPr/>
          </p:nvCxnSpPr>
          <p:spPr>
            <a:xfrm>
              <a:off x="8035338" y="3622792"/>
              <a:ext cx="8233" cy="88753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/>
            <p:cNvCxnSpPr>
              <a:stCxn id="118" idx="3"/>
              <a:endCxn id="117" idx="1"/>
            </p:cNvCxnSpPr>
            <p:nvPr/>
          </p:nvCxnSpPr>
          <p:spPr>
            <a:xfrm>
              <a:off x="6697776" y="3387755"/>
              <a:ext cx="719444" cy="420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/>
            <p:cNvCxnSpPr>
              <a:stCxn id="118" idx="2"/>
              <a:endCxn id="119" idx="0"/>
            </p:cNvCxnSpPr>
            <p:nvPr/>
          </p:nvCxnSpPr>
          <p:spPr>
            <a:xfrm>
              <a:off x="6092482" y="3572421"/>
              <a:ext cx="10121" cy="92520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>
              <a:stCxn id="119" idx="3"/>
              <a:endCxn id="116" idx="1"/>
            </p:cNvCxnSpPr>
            <p:nvPr/>
          </p:nvCxnSpPr>
          <p:spPr>
            <a:xfrm>
              <a:off x="6300678" y="4636129"/>
              <a:ext cx="1400491" cy="1269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Rectangle 131"/>
            <p:cNvSpPr/>
            <p:nvPr/>
          </p:nvSpPr>
          <p:spPr>
            <a:xfrm>
              <a:off x="6742783" y="3924071"/>
              <a:ext cx="57614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600" dirty="0">
                  <a:sym typeface="Wingdings"/>
                </a:rPr>
                <a:t>Commutes</a:t>
              </a:r>
              <a:r>
                <a:rPr lang="en-US" sz="600" dirty="0" smtClean="0">
                  <a:sym typeface="Wingdings"/>
                </a:rPr>
                <a:t>:</a:t>
              </a:r>
            </a:p>
            <a:p>
              <a:pPr algn="ctr"/>
              <a:r>
                <a:rPr lang="en-US" sz="600" dirty="0" smtClean="0">
                  <a:sym typeface="Wingdings"/>
                </a:rPr>
                <a:t>26;35=27;39</a:t>
              </a:r>
              <a:endParaRPr lang="en-US" sz="600" dirty="0">
                <a:sym typeface="Wingdings"/>
              </a:endParaRPr>
            </a:p>
          </p:txBody>
        </p:sp>
      </p:grpSp>
      <p:sp>
        <p:nvSpPr>
          <p:cNvPr id="137" name="TextBox 136"/>
          <p:cNvSpPr txBox="1"/>
          <p:nvPr/>
        </p:nvSpPr>
        <p:spPr>
          <a:xfrm>
            <a:off x="550556" y="2206773"/>
            <a:ext cx="3544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The conjecture that an arrow “1</a:t>
            </a:r>
            <a:r>
              <a:rPr lang="en-US" sz="800" b="1" dirty="0" smtClean="0"/>
              <a:t>:A</a:t>
            </a:r>
            <a:r>
              <a:rPr lang="en-US" sz="800" b="1" dirty="0" smtClean="0">
                <a:sym typeface="Wingdings"/>
              </a:rPr>
              <a:t>E</a:t>
            </a:r>
            <a:r>
              <a:rPr lang="en-US" sz="800" dirty="0" smtClean="0"/>
              <a:t>” exists such that this diagram commutes is</a:t>
            </a:r>
          </a:p>
          <a:p>
            <a:r>
              <a:rPr lang="en-US" sz="800" dirty="0" smtClean="0"/>
              <a:t>the conjecture that a one-dimensional system of bricks, glue, and lifeline</a:t>
            </a:r>
          </a:p>
          <a:p>
            <a:r>
              <a:rPr lang="en-US" sz="800" dirty="0" smtClean="0"/>
              <a:t>will always be ductile.</a:t>
            </a:r>
            <a:endParaRPr lang="en-US" sz="800" dirty="0"/>
          </a:p>
        </p:txBody>
      </p:sp>
      <p:sp>
        <p:nvSpPr>
          <p:cNvPr id="138" name="TextBox 137"/>
          <p:cNvSpPr txBox="1"/>
          <p:nvPr/>
        </p:nvSpPr>
        <p:spPr>
          <a:xfrm>
            <a:off x="4989530" y="2203218"/>
            <a:ext cx="35490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The conjecture that an arrow “5:</a:t>
            </a:r>
            <a:r>
              <a:rPr lang="en-US" sz="800" b="1" dirty="0" smtClean="0"/>
              <a:t>B</a:t>
            </a:r>
            <a:r>
              <a:rPr lang="en-US" sz="800" b="1" dirty="0" smtClean="0">
                <a:sym typeface="Wingdings"/>
              </a:rPr>
              <a:t>C</a:t>
            </a:r>
            <a:r>
              <a:rPr lang="en-US" sz="800" dirty="0" smtClean="0"/>
              <a:t>” exists such that this diagram commutes is</a:t>
            </a:r>
          </a:p>
          <a:p>
            <a:r>
              <a:rPr lang="en-US" sz="800" dirty="0" smtClean="0"/>
              <a:t>the conjecture that a one-dimensional system of bricks and glue without lifeline</a:t>
            </a:r>
          </a:p>
          <a:p>
            <a:r>
              <a:rPr lang="en-US" sz="800" dirty="0" smtClean="0"/>
              <a:t>will always be brittle.</a:t>
            </a:r>
            <a:endParaRPr lang="en-US" sz="800" dirty="0"/>
          </a:p>
        </p:txBody>
      </p:sp>
      <p:sp>
        <p:nvSpPr>
          <p:cNvPr id="139" name="TextBox 138"/>
          <p:cNvSpPr txBox="1"/>
          <p:nvPr/>
        </p:nvSpPr>
        <p:spPr>
          <a:xfrm>
            <a:off x="478972" y="5780366"/>
            <a:ext cx="403149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The </a:t>
            </a:r>
            <a:r>
              <a:rPr lang="en-US" sz="800" dirty="0" err="1" smtClean="0"/>
              <a:t>commutativity</a:t>
            </a:r>
            <a:r>
              <a:rPr lang="en-US" sz="800" dirty="0" smtClean="0"/>
              <a:t> of this diagram is a “check” on the meanings of the arrows: </a:t>
            </a:r>
          </a:p>
          <a:p>
            <a:r>
              <a:rPr lang="en-US" sz="800" dirty="0" smtClean="0"/>
              <a:t>given a threesome (</a:t>
            </a:r>
            <a:r>
              <a:rPr lang="en-US" sz="800" dirty="0" err="1" smtClean="0"/>
              <a:t>b,g,L</a:t>
            </a:r>
            <a:r>
              <a:rPr lang="en-US" sz="800" dirty="0" smtClean="0"/>
              <a:t>) of building blocks, serving as bricks, glue, and lifeline, this </a:t>
            </a:r>
          </a:p>
          <a:p>
            <a:r>
              <a:rPr lang="en-US" sz="800" dirty="0" smtClean="0"/>
              <a:t>diagram shows two different paths</a:t>
            </a:r>
            <a:r>
              <a:rPr lang="en-US" sz="800" b="1" dirty="0" smtClean="0"/>
              <a:t> I</a:t>
            </a:r>
            <a:r>
              <a:rPr lang="en-US" sz="800" b="1" dirty="0" smtClean="0">
                <a:sym typeface="Wingdings"/>
              </a:rPr>
              <a:t>U </a:t>
            </a:r>
            <a:r>
              <a:rPr lang="en-US" sz="800" dirty="0" smtClean="0"/>
              <a:t>to get a building block.  Either way, one obtains</a:t>
            </a:r>
          </a:p>
          <a:p>
            <a:r>
              <a:rPr lang="en-US" sz="800" dirty="0" smtClean="0"/>
              <a:t>the </a:t>
            </a:r>
            <a:r>
              <a:rPr lang="en-US" sz="800" i="1" dirty="0" smtClean="0"/>
              <a:t>same</a:t>
            </a:r>
            <a:r>
              <a:rPr lang="en-US" sz="800" dirty="0" smtClean="0"/>
              <a:t> building block, namely the lifeline L.</a:t>
            </a:r>
            <a:endParaRPr lang="en-US" sz="800" dirty="0"/>
          </a:p>
        </p:txBody>
      </p:sp>
      <p:sp>
        <p:nvSpPr>
          <p:cNvPr id="140" name="TextBox 139"/>
          <p:cNvSpPr txBox="1"/>
          <p:nvPr/>
        </p:nvSpPr>
        <p:spPr>
          <a:xfrm>
            <a:off x="4993343" y="5780366"/>
            <a:ext cx="384597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The </a:t>
            </a:r>
            <a:r>
              <a:rPr lang="en-US" sz="800" dirty="0" err="1" smtClean="0"/>
              <a:t>commutativity</a:t>
            </a:r>
            <a:r>
              <a:rPr lang="en-US" sz="800" dirty="0" smtClean="0"/>
              <a:t> of this diagram is a “check” on the meanings of the arrows: </a:t>
            </a:r>
          </a:p>
          <a:p>
            <a:r>
              <a:rPr lang="en-US" sz="800" dirty="0" smtClean="0"/>
              <a:t>given a pair(</a:t>
            </a:r>
            <a:r>
              <a:rPr lang="en-US" sz="800" dirty="0" err="1" smtClean="0"/>
              <a:t>b,S</a:t>
            </a:r>
            <a:r>
              <a:rPr lang="en-US" sz="800" dirty="0" smtClean="0"/>
              <a:t>) of building blocks, serving as bricks and strong-glue, this </a:t>
            </a:r>
          </a:p>
          <a:p>
            <a:r>
              <a:rPr lang="en-US" sz="800" dirty="0" smtClean="0"/>
              <a:t>diagram shows two different paths </a:t>
            </a:r>
            <a:r>
              <a:rPr lang="en-US" sz="800" b="1" dirty="0" smtClean="0"/>
              <a:t>L</a:t>
            </a:r>
            <a:r>
              <a:rPr lang="en-US" sz="800" b="1" dirty="0" smtClean="0">
                <a:sym typeface="Wingdings"/>
              </a:rPr>
              <a:t>U</a:t>
            </a:r>
            <a:r>
              <a:rPr lang="en-US" sz="800" dirty="0" smtClean="0">
                <a:sym typeface="Wingdings"/>
              </a:rPr>
              <a:t> </a:t>
            </a:r>
            <a:r>
              <a:rPr lang="en-US" sz="800" dirty="0" smtClean="0"/>
              <a:t>to get a building block.  Either way, one obtains</a:t>
            </a:r>
          </a:p>
          <a:p>
            <a:r>
              <a:rPr lang="en-US" sz="800" dirty="0" smtClean="0"/>
              <a:t>the </a:t>
            </a:r>
            <a:r>
              <a:rPr lang="en-US" sz="800" i="1" dirty="0" smtClean="0"/>
              <a:t>same</a:t>
            </a:r>
            <a:r>
              <a:rPr lang="en-US" sz="800" dirty="0" smtClean="0"/>
              <a:t> building block, namely the strong-glue S.</a:t>
            </a:r>
            <a:endParaRPr lang="en-US" sz="800" dirty="0"/>
          </a:p>
        </p:txBody>
      </p:sp>
    </p:spTree>
    <p:extLst>
      <p:ext uri="{BB962C8B-B14F-4D97-AF65-F5344CB8AC3E}">
        <p14:creationId xmlns="" xmlns:p14="http://schemas.microsoft.com/office/powerpoint/2010/main" val="1985622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oup 103"/>
          <p:cNvGrpSpPr/>
          <p:nvPr/>
        </p:nvGrpSpPr>
        <p:grpSpPr>
          <a:xfrm>
            <a:off x="482737" y="483910"/>
            <a:ext cx="3210977" cy="1713828"/>
            <a:chOff x="482737" y="483910"/>
            <a:chExt cx="3210977" cy="1713828"/>
          </a:xfrm>
        </p:grpSpPr>
        <p:sp>
          <p:nvSpPr>
            <p:cNvPr id="5" name="TextBox 4"/>
            <p:cNvSpPr txBox="1"/>
            <p:nvPr/>
          </p:nvSpPr>
          <p:spPr>
            <a:xfrm>
              <a:off x="2733194" y="1766851"/>
              <a:ext cx="684803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b="1" smtClean="0">
                  <a:latin typeface="Times New Roman"/>
                  <a:cs typeface="Times New Roman"/>
                </a:rPr>
                <a:t>U:</a:t>
              </a:r>
            </a:p>
            <a:p>
              <a:pPr algn="ctr"/>
              <a:r>
                <a:rPr lang="en-US" sz="600" smtClean="0">
                  <a:latin typeface="Times New Roman"/>
                  <a:cs typeface="Times New Roman"/>
                </a:rPr>
                <a:t>a building block</a:t>
              </a:r>
              <a:endParaRPr lang="en-US" sz="600">
                <a:latin typeface="Times New Roman"/>
                <a:cs typeface="Times New Roman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457478" y="576242"/>
              <a:ext cx="1236236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b="1" dirty="0" smtClean="0">
                  <a:latin typeface="Times New Roman"/>
                  <a:cs typeface="Times New Roman"/>
                </a:rPr>
                <a:t>P:</a:t>
              </a:r>
            </a:p>
            <a:p>
              <a:pPr algn="ctr"/>
              <a:r>
                <a:rPr lang="en-US" sz="600" dirty="0" smtClean="0">
                  <a:latin typeface="Times New Roman"/>
                  <a:cs typeface="Times New Roman"/>
                </a:rPr>
                <a:t>a pair (B1,B2) of building blocks, </a:t>
              </a:r>
            </a:p>
            <a:p>
              <a:pPr algn="ctr"/>
              <a:r>
                <a:rPr lang="en-US" sz="600" dirty="0" smtClean="0">
                  <a:latin typeface="Times New Roman"/>
                  <a:cs typeface="Times New Roman"/>
                </a:rPr>
                <a:t>such that B2 can connect two </a:t>
              </a:r>
            </a:p>
            <a:p>
              <a:pPr algn="ctr"/>
              <a:r>
                <a:rPr lang="en-US" sz="600" dirty="0" smtClean="0">
                  <a:latin typeface="Times New Roman"/>
                  <a:cs typeface="Times New Roman"/>
                </a:rPr>
                <a:t>instances</a:t>
              </a:r>
              <a:r>
                <a:rPr lang="en-US" sz="600" dirty="0">
                  <a:latin typeface="Times New Roman"/>
                  <a:cs typeface="Times New Roman"/>
                </a:rPr>
                <a:t> </a:t>
              </a:r>
              <a:r>
                <a:rPr lang="en-US" sz="600" dirty="0" smtClean="0">
                  <a:latin typeface="Times New Roman"/>
                  <a:cs typeface="Times New Roman"/>
                </a:rPr>
                <a:t>of B1</a:t>
              </a:r>
              <a:endParaRPr lang="en-US" sz="600" dirty="0">
                <a:latin typeface="Times New Roman"/>
                <a:cs typeface="Times New Roman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2737" y="617882"/>
              <a:ext cx="113364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b="1" dirty="0" smtClean="0">
                  <a:latin typeface="Times New Roman"/>
                  <a:cs typeface="Times New Roman"/>
                </a:rPr>
                <a:t>N:</a:t>
              </a:r>
            </a:p>
            <a:p>
              <a:pPr algn="ctr"/>
              <a:r>
                <a:rPr lang="en-US" sz="600" dirty="0" smtClean="0">
                  <a:latin typeface="Times New Roman"/>
                  <a:cs typeface="Times New Roman"/>
                </a:rPr>
                <a:t>a pair (</a:t>
              </a:r>
              <a:r>
                <a:rPr lang="en-US" sz="600" dirty="0" err="1" smtClean="0">
                  <a:latin typeface="Times New Roman"/>
                  <a:cs typeface="Times New Roman"/>
                </a:rPr>
                <a:t>b,g</a:t>
              </a:r>
              <a:r>
                <a:rPr lang="en-US" sz="600" dirty="0" smtClean="0">
                  <a:latin typeface="Times New Roman"/>
                  <a:cs typeface="Times New Roman"/>
                </a:rPr>
                <a:t>) of building blocks, </a:t>
              </a:r>
            </a:p>
            <a:p>
              <a:pPr algn="ctr"/>
              <a:r>
                <a:rPr lang="en-US" sz="600" dirty="0" smtClean="0">
                  <a:latin typeface="Times New Roman"/>
                  <a:cs typeface="Times New Roman"/>
                </a:rPr>
                <a:t>serving as bricks and glue</a:t>
              </a:r>
              <a:endParaRPr lang="en-US" sz="600" dirty="0">
                <a:latin typeface="Times New Roman"/>
                <a:cs typeface="Times New Roman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51484" y="1766851"/>
              <a:ext cx="39615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b="1">
                  <a:latin typeface="Times New Roman"/>
                  <a:cs typeface="Times New Roman"/>
                </a:rPr>
                <a:t>R</a:t>
              </a:r>
              <a:r>
                <a:rPr lang="en-US" sz="600" b="1" smtClean="0">
                  <a:latin typeface="Times New Roman"/>
                  <a:cs typeface="Times New Roman"/>
                </a:rPr>
                <a:t>:</a:t>
              </a:r>
            </a:p>
            <a:p>
              <a:pPr algn="ctr"/>
              <a:r>
                <a:rPr lang="en-US" sz="600" smtClean="0">
                  <a:latin typeface="Times New Roman"/>
                  <a:cs typeface="Times New Roman"/>
                </a:rPr>
                <a:t>a brick</a:t>
              </a:r>
              <a:endParaRPr lang="en-US" sz="600">
                <a:latin typeface="Times New Roman"/>
                <a:cs typeface="Times New Roman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776230" y="1920739"/>
              <a:ext cx="4539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dirty="0" smtClean="0"/>
                <a:t>39:R</a:t>
              </a:r>
              <a:r>
                <a:rPr lang="en-US" sz="600" dirty="0" smtClean="0">
                  <a:sym typeface="Wingdings"/>
                </a:rPr>
                <a:t>U</a:t>
              </a:r>
            </a:p>
            <a:p>
              <a:pPr algn="ctr"/>
              <a:r>
                <a:rPr lang="en-US" sz="600" dirty="0" smtClean="0"/>
                <a:t>is</a:t>
              </a:r>
              <a:endParaRPr lang="en-US" sz="6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41495" y="1253326"/>
              <a:ext cx="6247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dirty="0" smtClean="0"/>
                <a:t>35:P</a:t>
              </a:r>
              <a:r>
                <a:rPr lang="en-US" sz="600" dirty="0" smtClean="0">
                  <a:sym typeface="Wingdings"/>
                </a:rPr>
                <a:t>U</a:t>
              </a:r>
            </a:p>
            <a:p>
              <a:pPr algn="ctr"/>
              <a:r>
                <a:rPr lang="en-US" sz="600" dirty="0" smtClean="0">
                  <a:sym typeface="Wingdings"/>
                </a:rPr>
                <a:t>includes as </a:t>
              </a:r>
              <a:r>
                <a:rPr lang="en-US" sz="600" dirty="0" smtClean="0"/>
                <a:t>B1</a:t>
              </a:r>
              <a:endParaRPr lang="en-US" sz="6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767075" y="483910"/>
              <a:ext cx="5848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dirty="0" smtClean="0"/>
                <a:t>32:N</a:t>
              </a:r>
              <a:r>
                <a:rPr lang="en-US" sz="600" dirty="0" smtClean="0">
                  <a:sym typeface="Wingdings"/>
                </a:rPr>
                <a:t>P</a:t>
              </a:r>
            </a:p>
            <a:p>
              <a:pPr algn="ctr"/>
              <a:r>
                <a:rPr lang="en-US" sz="600" dirty="0" smtClean="0"/>
                <a:t>is, with B1=b</a:t>
              </a:r>
            </a:p>
            <a:p>
              <a:pPr algn="ctr"/>
              <a:r>
                <a:rPr lang="en-US" sz="600" dirty="0" smtClean="0"/>
                <a:t>and B2=g</a:t>
              </a:r>
              <a:endParaRPr lang="en-US" sz="6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02977" y="1274751"/>
              <a:ext cx="5843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dirty="0" smtClean="0"/>
                <a:t>30:N</a:t>
              </a:r>
              <a:r>
                <a:rPr lang="en-US" sz="600" dirty="0" smtClean="0">
                  <a:sym typeface="Wingdings"/>
                </a:rPr>
                <a:t>R</a:t>
              </a:r>
            </a:p>
            <a:p>
              <a:pPr algn="ctr"/>
              <a:r>
                <a:rPr lang="en-US" sz="600" dirty="0" smtClean="0">
                  <a:sym typeface="Wingdings"/>
                </a:rPr>
                <a:t>includes as </a:t>
              </a:r>
              <a:r>
                <a:rPr lang="en-US" sz="600" dirty="0" smtClean="0"/>
                <a:t>b</a:t>
              </a:r>
              <a:endParaRPr lang="en-US" sz="600" dirty="0"/>
            </a:p>
          </p:txBody>
        </p:sp>
        <p:cxnSp>
          <p:nvCxnSpPr>
            <p:cNvPr id="14" name="Straight Arrow Connector 13"/>
            <p:cNvCxnSpPr>
              <a:stCxn id="7" idx="3"/>
              <a:endCxn id="6" idx="1"/>
            </p:cNvCxnSpPr>
            <p:nvPr/>
          </p:nvCxnSpPr>
          <p:spPr>
            <a:xfrm>
              <a:off x="1616381" y="802548"/>
              <a:ext cx="841097" cy="452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6" idx="2"/>
              <a:endCxn id="5" idx="0"/>
            </p:cNvCxnSpPr>
            <p:nvPr/>
          </p:nvCxnSpPr>
          <p:spPr>
            <a:xfrm>
              <a:off x="3075596" y="1037907"/>
              <a:ext cx="0" cy="72894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7" idx="2"/>
              <a:endCxn id="8" idx="0"/>
            </p:cNvCxnSpPr>
            <p:nvPr/>
          </p:nvCxnSpPr>
          <p:spPr>
            <a:xfrm>
              <a:off x="1049559" y="987214"/>
              <a:ext cx="0" cy="77963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8" idx="3"/>
              <a:endCxn id="5" idx="1"/>
            </p:cNvCxnSpPr>
            <p:nvPr/>
          </p:nvCxnSpPr>
          <p:spPr>
            <a:xfrm>
              <a:off x="1247634" y="1905351"/>
              <a:ext cx="148556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1654051" y="1248003"/>
              <a:ext cx="57614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600" dirty="0" smtClean="0">
                  <a:sym typeface="Wingdings"/>
                </a:rPr>
                <a:t>Commutes:</a:t>
              </a:r>
            </a:p>
            <a:p>
              <a:r>
                <a:rPr lang="en-US" sz="600" dirty="0" smtClean="0">
                  <a:sym typeface="Wingdings"/>
                </a:rPr>
                <a:t>32;35=30;39</a:t>
              </a:r>
              <a:endParaRPr lang="en-US" sz="600" dirty="0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4802446" y="484173"/>
            <a:ext cx="3212384" cy="1687249"/>
            <a:chOff x="4802446" y="484173"/>
            <a:chExt cx="3212384" cy="1687249"/>
          </a:xfrm>
        </p:grpSpPr>
        <p:sp>
          <p:nvSpPr>
            <p:cNvPr id="27" name="TextBox 26"/>
            <p:cNvSpPr txBox="1"/>
            <p:nvPr/>
          </p:nvSpPr>
          <p:spPr>
            <a:xfrm>
              <a:off x="7056875" y="1684081"/>
              <a:ext cx="684803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b="1" smtClean="0">
                  <a:latin typeface="Times New Roman"/>
                  <a:cs typeface="Times New Roman"/>
                </a:rPr>
                <a:t>U:</a:t>
              </a:r>
            </a:p>
            <a:p>
              <a:pPr algn="ctr"/>
              <a:r>
                <a:rPr lang="en-US" sz="600" smtClean="0">
                  <a:latin typeface="Times New Roman"/>
                  <a:cs typeface="Times New Roman"/>
                </a:rPr>
                <a:t>a building block</a:t>
              </a:r>
              <a:endParaRPr lang="en-US" sz="600">
                <a:latin typeface="Times New Roman"/>
                <a:cs typeface="Times New Roman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778594" y="571715"/>
              <a:ext cx="1236236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b="1" dirty="0" smtClean="0">
                  <a:latin typeface="Times New Roman"/>
                  <a:cs typeface="Times New Roman"/>
                </a:rPr>
                <a:t>P:</a:t>
              </a:r>
            </a:p>
            <a:p>
              <a:pPr algn="ctr"/>
              <a:r>
                <a:rPr lang="en-US" sz="600" dirty="0" smtClean="0">
                  <a:latin typeface="Times New Roman"/>
                  <a:cs typeface="Times New Roman"/>
                </a:rPr>
                <a:t>a pair (B1,B2) of building blocks, </a:t>
              </a:r>
            </a:p>
            <a:p>
              <a:pPr algn="ctr"/>
              <a:r>
                <a:rPr lang="en-US" sz="600" dirty="0" smtClean="0">
                  <a:latin typeface="Times New Roman"/>
                  <a:cs typeface="Times New Roman"/>
                </a:rPr>
                <a:t>such that B2 can connect two </a:t>
              </a:r>
            </a:p>
            <a:p>
              <a:pPr algn="ctr"/>
              <a:r>
                <a:rPr lang="en-US" sz="600" dirty="0" smtClean="0">
                  <a:latin typeface="Times New Roman"/>
                  <a:cs typeface="Times New Roman"/>
                </a:rPr>
                <a:t>instances</a:t>
              </a:r>
              <a:r>
                <a:rPr lang="en-US" sz="600" dirty="0">
                  <a:latin typeface="Times New Roman"/>
                  <a:cs typeface="Times New Roman"/>
                </a:rPr>
                <a:t> </a:t>
              </a:r>
              <a:r>
                <a:rPr lang="en-US" sz="600" dirty="0" smtClean="0">
                  <a:latin typeface="Times New Roman"/>
                  <a:cs typeface="Times New Roman"/>
                </a:rPr>
                <a:t>of B1</a:t>
              </a:r>
              <a:endParaRPr lang="en-US" sz="600" dirty="0">
                <a:latin typeface="Times New Roman"/>
                <a:cs typeface="Times New Roman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887071" y="617882"/>
              <a:ext cx="113364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b="1" dirty="0" smtClean="0">
                  <a:latin typeface="Times New Roman"/>
                  <a:cs typeface="Times New Roman"/>
                </a:rPr>
                <a:t>N:</a:t>
              </a:r>
            </a:p>
            <a:p>
              <a:pPr algn="ctr"/>
              <a:r>
                <a:rPr lang="en-US" sz="600" dirty="0" smtClean="0">
                  <a:latin typeface="Times New Roman"/>
                  <a:cs typeface="Times New Roman"/>
                </a:rPr>
                <a:t>a pair (</a:t>
              </a:r>
              <a:r>
                <a:rPr lang="en-US" sz="600" dirty="0" err="1" smtClean="0">
                  <a:latin typeface="Times New Roman"/>
                  <a:cs typeface="Times New Roman"/>
                </a:rPr>
                <a:t>b,g</a:t>
              </a:r>
              <a:r>
                <a:rPr lang="en-US" sz="600" dirty="0" smtClean="0">
                  <a:latin typeface="Times New Roman"/>
                  <a:cs typeface="Times New Roman"/>
                </a:rPr>
                <a:t>) of building blocks, </a:t>
              </a:r>
            </a:p>
            <a:p>
              <a:pPr algn="ctr"/>
              <a:r>
                <a:rPr lang="en-US" sz="600" dirty="0" smtClean="0">
                  <a:latin typeface="Times New Roman"/>
                  <a:cs typeface="Times New Roman"/>
                </a:rPr>
                <a:t>serving as bricks and glue</a:t>
              </a:r>
              <a:endParaRPr lang="en-US" sz="600" dirty="0">
                <a:latin typeface="Times New Roman"/>
                <a:cs typeface="Times New Roman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265380" y="1679873"/>
              <a:ext cx="37702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b="1">
                  <a:latin typeface="Times New Roman"/>
                  <a:cs typeface="Times New Roman"/>
                </a:rPr>
                <a:t>S</a:t>
              </a:r>
              <a:r>
                <a:rPr lang="en-US" sz="600" b="1" smtClean="0">
                  <a:latin typeface="Times New Roman"/>
                  <a:cs typeface="Times New Roman"/>
                </a:rPr>
                <a:t>:</a:t>
              </a:r>
            </a:p>
            <a:p>
              <a:pPr algn="ctr"/>
              <a:r>
                <a:rPr lang="en-US" sz="600" smtClean="0">
                  <a:latin typeface="Times New Roman"/>
                  <a:cs typeface="Times New Roman"/>
                </a:rPr>
                <a:t>a glue</a:t>
              </a:r>
              <a:endParaRPr lang="en-US" sz="600">
                <a:latin typeface="Times New Roman"/>
                <a:cs typeface="Times New Roman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000383" y="1894423"/>
              <a:ext cx="4433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dirty="0" smtClean="0"/>
                <a:t>40:S</a:t>
              </a:r>
              <a:r>
                <a:rPr lang="en-US" sz="600" dirty="0" smtClean="0">
                  <a:sym typeface="Wingdings"/>
                </a:rPr>
                <a:t>U</a:t>
              </a:r>
            </a:p>
            <a:p>
              <a:pPr algn="ctr"/>
              <a:r>
                <a:rPr lang="en-US" sz="600" dirty="0" smtClean="0"/>
                <a:t>is</a:t>
              </a:r>
              <a:endParaRPr lang="en-US" sz="6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802446" y="1248003"/>
              <a:ext cx="5822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dirty="0" smtClean="0"/>
                <a:t>31:N</a:t>
              </a:r>
              <a:r>
                <a:rPr lang="en-US" sz="600" dirty="0" smtClean="0">
                  <a:sym typeface="Wingdings"/>
                </a:rPr>
                <a:t>S</a:t>
              </a:r>
            </a:p>
            <a:p>
              <a:pPr algn="ctr"/>
              <a:r>
                <a:rPr lang="en-US" sz="600" dirty="0" smtClean="0">
                  <a:sym typeface="Wingdings"/>
                </a:rPr>
                <a:t>includes as g</a:t>
              </a:r>
              <a:endParaRPr lang="en-US" sz="6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365176" y="1175791"/>
              <a:ext cx="6247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dirty="0" smtClean="0"/>
                <a:t>36:P</a:t>
              </a:r>
              <a:r>
                <a:rPr lang="en-US" sz="600" dirty="0" smtClean="0">
                  <a:sym typeface="Wingdings"/>
                </a:rPr>
                <a:t>U</a:t>
              </a:r>
            </a:p>
            <a:p>
              <a:pPr algn="ctr"/>
              <a:r>
                <a:rPr lang="en-US" sz="600" dirty="0" smtClean="0">
                  <a:sym typeface="Wingdings"/>
                </a:rPr>
                <a:t>includes as </a:t>
              </a:r>
              <a:r>
                <a:rPr lang="en-US" sz="600" dirty="0" smtClean="0"/>
                <a:t>B2</a:t>
              </a:r>
              <a:endParaRPr lang="en-US" sz="600" dirty="0"/>
            </a:p>
          </p:txBody>
        </p:sp>
        <p:cxnSp>
          <p:nvCxnSpPr>
            <p:cNvPr id="35" name="Straight Arrow Connector 34"/>
            <p:cNvCxnSpPr>
              <a:stCxn id="29" idx="3"/>
              <a:endCxn id="28" idx="1"/>
            </p:cNvCxnSpPr>
            <p:nvPr/>
          </p:nvCxnSpPr>
          <p:spPr>
            <a:xfrm>
              <a:off x="6020715" y="802548"/>
              <a:ext cx="75787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28" idx="2"/>
              <a:endCxn id="27" idx="0"/>
            </p:cNvCxnSpPr>
            <p:nvPr/>
          </p:nvCxnSpPr>
          <p:spPr>
            <a:xfrm>
              <a:off x="7396712" y="1033380"/>
              <a:ext cx="2565" cy="65070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29" idx="2"/>
              <a:endCxn id="30" idx="0"/>
            </p:cNvCxnSpPr>
            <p:nvPr/>
          </p:nvCxnSpPr>
          <p:spPr>
            <a:xfrm>
              <a:off x="5453893" y="987214"/>
              <a:ext cx="0" cy="69265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30" idx="3"/>
              <a:endCxn id="27" idx="1"/>
            </p:cNvCxnSpPr>
            <p:nvPr/>
          </p:nvCxnSpPr>
          <p:spPr>
            <a:xfrm>
              <a:off x="5642406" y="1818373"/>
              <a:ext cx="1414469" cy="420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6130956" y="484173"/>
              <a:ext cx="5848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dirty="0" smtClean="0"/>
                <a:t>32:N</a:t>
              </a:r>
              <a:r>
                <a:rPr lang="en-US" sz="600" dirty="0" smtClean="0">
                  <a:sym typeface="Wingdings"/>
                </a:rPr>
                <a:t>P</a:t>
              </a:r>
            </a:p>
            <a:p>
              <a:pPr algn="ctr"/>
              <a:r>
                <a:rPr lang="en-US" sz="600" dirty="0" smtClean="0"/>
                <a:t>is, with B1=b</a:t>
              </a:r>
            </a:p>
            <a:p>
              <a:pPr algn="ctr"/>
              <a:r>
                <a:rPr lang="en-US" sz="600" dirty="0" smtClean="0"/>
                <a:t>and B2=g</a:t>
              </a:r>
              <a:endParaRPr lang="en-US" sz="600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004400" y="1167029"/>
              <a:ext cx="57614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600" dirty="0" smtClean="0">
                  <a:sym typeface="Wingdings"/>
                </a:rPr>
                <a:t>Commutes:</a:t>
              </a:r>
            </a:p>
            <a:p>
              <a:r>
                <a:rPr lang="en-US" sz="600" dirty="0" smtClean="0">
                  <a:sym typeface="Wingdings"/>
                </a:rPr>
                <a:t>32;36=31;40</a:t>
              </a:r>
              <a:endParaRPr lang="en-US" sz="600" dirty="0"/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794273" y="3758388"/>
            <a:ext cx="3008860" cy="1740382"/>
            <a:chOff x="794273" y="3758388"/>
            <a:chExt cx="3008860" cy="1740382"/>
          </a:xfrm>
        </p:grpSpPr>
        <p:sp>
          <p:nvSpPr>
            <p:cNvPr id="48" name="TextBox 47"/>
            <p:cNvSpPr txBox="1"/>
            <p:nvPr/>
          </p:nvSpPr>
          <p:spPr>
            <a:xfrm>
              <a:off x="1074463" y="5066342"/>
              <a:ext cx="684803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b="1" smtClean="0">
                  <a:latin typeface="Times New Roman"/>
                  <a:cs typeface="Times New Roman"/>
                </a:rPr>
                <a:t>U:</a:t>
              </a:r>
            </a:p>
            <a:p>
              <a:pPr algn="ctr"/>
              <a:r>
                <a:rPr lang="en-US" sz="600" smtClean="0">
                  <a:latin typeface="Times New Roman"/>
                  <a:cs typeface="Times New Roman"/>
                </a:rPr>
                <a:t>a building block</a:t>
              </a:r>
              <a:endParaRPr lang="en-US" sz="600">
                <a:latin typeface="Times New Roman"/>
                <a:cs typeface="Times New Roman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952192" y="5067883"/>
              <a:ext cx="607859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b="1" smtClean="0">
                  <a:latin typeface="Times New Roman"/>
                  <a:cs typeface="Times New Roman"/>
                </a:rPr>
                <a:t>V:</a:t>
              </a:r>
            </a:p>
            <a:p>
              <a:pPr algn="ctr"/>
              <a:r>
                <a:rPr lang="en-US" sz="600" smtClean="0">
                  <a:latin typeface="Times New Roman"/>
                  <a:cs typeface="Times New Roman"/>
                </a:rPr>
                <a:t>a real number</a:t>
              </a:r>
              <a:endParaRPr lang="en-US" sz="600">
                <a:latin typeface="Times New Roman"/>
                <a:cs typeface="Times New Roman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939368" y="4030319"/>
              <a:ext cx="62068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b="1" smtClean="0">
                  <a:latin typeface="Times New Roman"/>
                  <a:cs typeface="Times New Roman"/>
                </a:rPr>
                <a:t>Q:</a:t>
              </a:r>
            </a:p>
            <a:p>
              <a:pPr algn="ctr"/>
              <a:r>
                <a:rPr lang="en-US" sz="600" smtClean="0">
                  <a:latin typeface="Times New Roman"/>
                  <a:cs typeface="Times New Roman"/>
                </a:rPr>
                <a:t>a pair (x,y) of </a:t>
              </a:r>
            </a:p>
            <a:p>
              <a:pPr algn="ctr"/>
              <a:r>
                <a:rPr lang="en-US" sz="600" smtClean="0">
                  <a:latin typeface="Times New Roman"/>
                  <a:cs typeface="Times New Roman"/>
                </a:rPr>
                <a:t>real numbers</a:t>
              </a:r>
              <a:endParaRPr lang="en-US" sz="600">
                <a:latin typeface="Times New Roman"/>
                <a:cs typeface="Times New Roman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94273" y="3985184"/>
              <a:ext cx="1236236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b="1" dirty="0" smtClean="0">
                  <a:latin typeface="Times New Roman"/>
                  <a:cs typeface="Times New Roman"/>
                </a:rPr>
                <a:t>P:</a:t>
              </a:r>
            </a:p>
            <a:p>
              <a:pPr algn="ctr"/>
              <a:r>
                <a:rPr lang="en-US" sz="600" dirty="0" smtClean="0">
                  <a:latin typeface="Times New Roman"/>
                  <a:cs typeface="Times New Roman"/>
                </a:rPr>
                <a:t>a pair (B1,B2) of building blocks, </a:t>
              </a:r>
            </a:p>
            <a:p>
              <a:pPr algn="ctr"/>
              <a:r>
                <a:rPr lang="en-US" sz="600" dirty="0" smtClean="0">
                  <a:latin typeface="Times New Roman"/>
                  <a:cs typeface="Times New Roman"/>
                </a:rPr>
                <a:t>such that B2 can connect two </a:t>
              </a:r>
            </a:p>
            <a:p>
              <a:pPr algn="ctr"/>
              <a:r>
                <a:rPr lang="en-US" sz="600" dirty="0" smtClean="0">
                  <a:latin typeface="Times New Roman"/>
                  <a:cs typeface="Times New Roman"/>
                </a:rPr>
                <a:t>instances</a:t>
              </a:r>
              <a:r>
                <a:rPr lang="en-US" sz="600" dirty="0">
                  <a:latin typeface="Times New Roman"/>
                  <a:cs typeface="Times New Roman"/>
                </a:rPr>
                <a:t> </a:t>
              </a:r>
              <a:r>
                <a:rPr lang="en-US" sz="600" dirty="0" smtClean="0">
                  <a:latin typeface="Times New Roman"/>
                  <a:cs typeface="Times New Roman"/>
                </a:rPr>
                <a:t>of B1.</a:t>
              </a:r>
              <a:endParaRPr lang="en-US" sz="600" dirty="0">
                <a:latin typeface="Times New Roman"/>
                <a:cs typeface="Times New Roman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969882" y="3758388"/>
              <a:ext cx="9694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dirty="0" smtClean="0"/>
                <a:t>34:P</a:t>
              </a:r>
              <a:r>
                <a:rPr lang="en-US" sz="600" dirty="0" smtClean="0">
                  <a:sym typeface="Wingdings"/>
                </a:rPr>
                <a:t>Q</a:t>
              </a:r>
            </a:p>
            <a:p>
              <a:pPr algn="ctr"/>
              <a:r>
                <a:rPr lang="en-US" sz="600" dirty="0" smtClean="0"/>
                <a:t>yields, by setting </a:t>
              </a:r>
            </a:p>
            <a:p>
              <a:pPr algn="ctr"/>
              <a:r>
                <a:rPr lang="en-US" sz="600" dirty="0" smtClean="0"/>
                <a:t>x=failure extension of B1</a:t>
              </a:r>
            </a:p>
            <a:p>
              <a:pPr algn="ctr"/>
              <a:r>
                <a:rPr lang="en-US" sz="600" dirty="0"/>
                <a:t>y</a:t>
              </a:r>
              <a:r>
                <a:rPr lang="en-US" sz="600" dirty="0" smtClean="0"/>
                <a:t>=failure extension of B2</a:t>
              </a:r>
              <a:endParaRPr lang="en-US" sz="6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804182" y="4619795"/>
              <a:ext cx="6247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dirty="0" smtClean="0"/>
                <a:t>35:P</a:t>
              </a:r>
              <a:r>
                <a:rPr lang="en-US" sz="600" dirty="0" smtClean="0">
                  <a:sym typeface="Wingdings"/>
                </a:rPr>
                <a:t>U</a:t>
              </a:r>
            </a:p>
            <a:p>
              <a:pPr algn="ctr"/>
              <a:r>
                <a:rPr lang="en-US" sz="600" dirty="0" smtClean="0">
                  <a:sym typeface="Wingdings"/>
                </a:rPr>
                <a:t>includes as </a:t>
              </a:r>
              <a:r>
                <a:rPr lang="en-US" sz="600" dirty="0" smtClean="0"/>
                <a:t>B1</a:t>
              </a:r>
              <a:endParaRPr lang="en-US" sz="6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220922" y="4551638"/>
              <a:ext cx="5822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dirty="0" smtClean="0"/>
                <a:t>37:Q</a:t>
              </a:r>
              <a:r>
                <a:rPr lang="en-US" sz="600" dirty="0" smtClean="0">
                  <a:sym typeface="Wingdings"/>
                </a:rPr>
                <a:t>V</a:t>
              </a:r>
            </a:p>
            <a:p>
              <a:pPr algn="ctr"/>
              <a:r>
                <a:rPr lang="en-US" sz="600" dirty="0" smtClean="0">
                  <a:sym typeface="Wingdings"/>
                </a:rPr>
                <a:t>includes as </a:t>
              </a:r>
              <a:r>
                <a:rPr lang="en-US" sz="600" dirty="0" smtClean="0"/>
                <a:t>x</a:t>
              </a:r>
              <a:endParaRPr lang="en-US" sz="600" dirty="0"/>
            </a:p>
          </p:txBody>
        </p:sp>
        <p:cxnSp>
          <p:nvCxnSpPr>
            <p:cNvPr id="56" name="Straight Arrow Connector 55"/>
            <p:cNvCxnSpPr>
              <a:endCxn id="50" idx="1"/>
            </p:cNvCxnSpPr>
            <p:nvPr/>
          </p:nvCxnSpPr>
          <p:spPr>
            <a:xfrm>
              <a:off x="2030509" y="4214985"/>
              <a:ext cx="90885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50" idx="2"/>
              <a:endCxn id="49" idx="0"/>
            </p:cNvCxnSpPr>
            <p:nvPr/>
          </p:nvCxnSpPr>
          <p:spPr>
            <a:xfrm>
              <a:off x="3249710" y="4399651"/>
              <a:ext cx="6412" cy="66823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51" idx="2"/>
              <a:endCxn id="48" idx="0"/>
            </p:cNvCxnSpPr>
            <p:nvPr/>
          </p:nvCxnSpPr>
          <p:spPr>
            <a:xfrm>
              <a:off x="1412391" y="4446849"/>
              <a:ext cx="4474" cy="61949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48" idx="3"/>
              <a:endCxn id="49" idx="1"/>
            </p:cNvCxnSpPr>
            <p:nvPr/>
          </p:nvCxnSpPr>
          <p:spPr>
            <a:xfrm>
              <a:off x="1759266" y="5204842"/>
              <a:ext cx="1192926" cy="154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1737388" y="5221771"/>
              <a:ext cx="9411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dirty="0" smtClean="0"/>
                <a:t>42:U</a:t>
              </a:r>
              <a:r>
                <a:rPr lang="en-US" sz="600" dirty="0" smtClean="0">
                  <a:sym typeface="Wingdings"/>
                </a:rPr>
                <a:t>V</a:t>
              </a:r>
            </a:p>
            <a:p>
              <a:pPr algn="ctr"/>
              <a:r>
                <a:rPr lang="en-US" sz="600" dirty="0" smtClean="0"/>
                <a:t>has, as failing extension,</a:t>
              </a:r>
              <a:endParaRPr lang="en-US" sz="600" dirty="0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2030509" y="4527462"/>
              <a:ext cx="57614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600" dirty="0" smtClean="0">
                  <a:sym typeface="Wingdings"/>
                </a:rPr>
                <a:t>Commutes:</a:t>
              </a:r>
            </a:p>
            <a:p>
              <a:r>
                <a:rPr lang="en-US" sz="600" dirty="0" smtClean="0">
                  <a:sym typeface="Wingdings"/>
                </a:rPr>
                <a:t>34;37=35;42</a:t>
              </a:r>
              <a:endParaRPr lang="en-US" sz="600" dirty="0"/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5116453" y="3878745"/>
            <a:ext cx="3139630" cy="1713030"/>
            <a:chOff x="5113204" y="4085600"/>
            <a:chExt cx="3139630" cy="1713030"/>
          </a:xfrm>
        </p:grpSpPr>
        <p:sp>
          <p:nvSpPr>
            <p:cNvPr id="81" name="TextBox 80"/>
            <p:cNvSpPr txBox="1"/>
            <p:nvPr/>
          </p:nvSpPr>
          <p:spPr>
            <a:xfrm>
              <a:off x="5420026" y="5337150"/>
              <a:ext cx="684803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b="1" smtClean="0">
                  <a:latin typeface="Times New Roman"/>
                  <a:cs typeface="Times New Roman"/>
                </a:rPr>
                <a:t>U:</a:t>
              </a:r>
            </a:p>
            <a:p>
              <a:pPr algn="ctr"/>
              <a:r>
                <a:rPr lang="en-US" sz="600" smtClean="0">
                  <a:latin typeface="Times New Roman"/>
                  <a:cs typeface="Times New Roman"/>
                </a:rPr>
                <a:t>a building block</a:t>
              </a:r>
              <a:endParaRPr lang="en-US" sz="600">
                <a:latin typeface="Times New Roman"/>
                <a:cs typeface="Times New Roman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7398753" y="5343372"/>
              <a:ext cx="607859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b="1" smtClean="0">
                  <a:latin typeface="Times New Roman"/>
                  <a:cs typeface="Times New Roman"/>
                </a:rPr>
                <a:t>V:</a:t>
              </a:r>
            </a:p>
            <a:p>
              <a:pPr algn="ctr"/>
              <a:r>
                <a:rPr lang="en-US" sz="600" smtClean="0">
                  <a:latin typeface="Times New Roman"/>
                  <a:cs typeface="Times New Roman"/>
                </a:rPr>
                <a:t>a real number</a:t>
              </a:r>
              <a:endParaRPr lang="en-US" sz="600">
                <a:latin typeface="Times New Roman"/>
                <a:cs typeface="Times New Roman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7392341" y="4303173"/>
              <a:ext cx="62068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b="1" smtClean="0">
                  <a:latin typeface="Times New Roman"/>
                  <a:cs typeface="Times New Roman"/>
                </a:rPr>
                <a:t>Q:</a:t>
              </a:r>
            </a:p>
            <a:p>
              <a:pPr algn="ctr"/>
              <a:r>
                <a:rPr lang="en-US" sz="600" smtClean="0">
                  <a:latin typeface="Times New Roman"/>
                  <a:cs typeface="Times New Roman"/>
                </a:rPr>
                <a:t>a pair (x,y) of </a:t>
              </a:r>
            </a:p>
            <a:p>
              <a:pPr algn="ctr"/>
              <a:r>
                <a:rPr lang="en-US" sz="600" smtClean="0">
                  <a:latin typeface="Times New Roman"/>
                  <a:cs typeface="Times New Roman"/>
                </a:rPr>
                <a:t>real numbers</a:t>
              </a:r>
              <a:endParaRPr lang="en-US" sz="600">
                <a:latin typeface="Times New Roman"/>
                <a:cs typeface="Times New Roman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147305" y="4255909"/>
              <a:ext cx="1236236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b="1" dirty="0" smtClean="0">
                  <a:latin typeface="Times New Roman"/>
                  <a:cs typeface="Times New Roman"/>
                </a:rPr>
                <a:t>P:</a:t>
              </a:r>
            </a:p>
            <a:p>
              <a:pPr algn="ctr"/>
              <a:r>
                <a:rPr lang="en-US" sz="600" dirty="0" smtClean="0">
                  <a:latin typeface="Times New Roman"/>
                  <a:cs typeface="Times New Roman"/>
                </a:rPr>
                <a:t>a pair (B1,B2) of building blocks, </a:t>
              </a:r>
            </a:p>
            <a:p>
              <a:pPr algn="ctr"/>
              <a:r>
                <a:rPr lang="en-US" sz="600" dirty="0" smtClean="0">
                  <a:latin typeface="Times New Roman"/>
                  <a:cs typeface="Times New Roman"/>
                </a:rPr>
                <a:t>such that B2 can connect two </a:t>
              </a:r>
            </a:p>
            <a:p>
              <a:pPr algn="ctr"/>
              <a:r>
                <a:rPr lang="en-US" sz="600" dirty="0" smtClean="0">
                  <a:latin typeface="Times New Roman"/>
                  <a:cs typeface="Times New Roman"/>
                </a:rPr>
                <a:t>instances</a:t>
              </a:r>
              <a:r>
                <a:rPr lang="en-US" sz="600" dirty="0">
                  <a:latin typeface="Times New Roman"/>
                  <a:cs typeface="Times New Roman"/>
                </a:rPr>
                <a:t> </a:t>
              </a:r>
              <a:r>
                <a:rPr lang="en-US" sz="600" dirty="0" smtClean="0">
                  <a:latin typeface="Times New Roman"/>
                  <a:cs typeface="Times New Roman"/>
                </a:rPr>
                <a:t>of B1.</a:t>
              </a:r>
              <a:endParaRPr lang="en-US" sz="600" dirty="0">
                <a:latin typeface="Times New Roman"/>
                <a:cs typeface="Times New Roman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6375500" y="4085600"/>
              <a:ext cx="9694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dirty="0" smtClean="0"/>
                <a:t>34:P</a:t>
              </a:r>
              <a:r>
                <a:rPr lang="en-US" sz="600" dirty="0" smtClean="0">
                  <a:sym typeface="Wingdings"/>
                </a:rPr>
                <a:t>Q</a:t>
              </a:r>
            </a:p>
            <a:p>
              <a:pPr algn="ctr"/>
              <a:r>
                <a:rPr lang="en-US" sz="600" dirty="0" smtClean="0"/>
                <a:t>yields, by setting </a:t>
              </a:r>
            </a:p>
            <a:p>
              <a:pPr algn="ctr"/>
              <a:r>
                <a:rPr lang="en-US" sz="600" dirty="0" smtClean="0"/>
                <a:t>x=failure extension of B1</a:t>
              </a:r>
            </a:p>
            <a:p>
              <a:pPr algn="ctr"/>
              <a:r>
                <a:rPr lang="en-US" sz="600" dirty="0"/>
                <a:t>y</a:t>
              </a:r>
              <a:r>
                <a:rPr lang="en-US" sz="600" dirty="0" smtClean="0"/>
                <a:t>=failure extension of B2</a:t>
              </a:r>
              <a:endParaRPr lang="en-US" sz="600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6241953" y="5521631"/>
              <a:ext cx="9411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dirty="0" smtClean="0"/>
                <a:t>42:U</a:t>
              </a:r>
              <a:r>
                <a:rPr lang="en-US" sz="600" dirty="0" smtClean="0">
                  <a:sym typeface="Wingdings"/>
                </a:rPr>
                <a:t>V</a:t>
              </a:r>
            </a:p>
            <a:p>
              <a:pPr algn="ctr"/>
              <a:r>
                <a:rPr lang="en-US" sz="600" dirty="0" smtClean="0"/>
                <a:t>has, as failing extension,</a:t>
              </a:r>
              <a:endParaRPr lang="en-US" sz="600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5113204" y="4866016"/>
              <a:ext cx="6247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dirty="0" smtClean="0"/>
                <a:t>36:P</a:t>
              </a:r>
              <a:r>
                <a:rPr lang="en-US" sz="600" dirty="0" smtClean="0">
                  <a:sym typeface="Wingdings"/>
                </a:rPr>
                <a:t>U</a:t>
              </a:r>
            </a:p>
            <a:p>
              <a:pPr algn="ctr"/>
              <a:r>
                <a:rPr lang="en-US" sz="600" dirty="0" smtClean="0">
                  <a:sym typeface="Wingdings"/>
                </a:rPr>
                <a:t>includes as </a:t>
              </a:r>
              <a:r>
                <a:rPr lang="en-US" sz="600" dirty="0" smtClean="0"/>
                <a:t>B2</a:t>
              </a:r>
              <a:endParaRPr lang="en-US" sz="600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7670623" y="4847148"/>
              <a:ext cx="5822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dirty="0" smtClean="0"/>
                <a:t>38:Q</a:t>
              </a:r>
              <a:r>
                <a:rPr lang="en-US" sz="600" dirty="0" smtClean="0">
                  <a:sym typeface="Wingdings"/>
                </a:rPr>
                <a:t>V</a:t>
              </a:r>
            </a:p>
            <a:p>
              <a:pPr algn="ctr"/>
              <a:r>
                <a:rPr lang="en-US" sz="600" dirty="0" smtClean="0">
                  <a:sym typeface="Wingdings"/>
                </a:rPr>
                <a:t>includes as y</a:t>
              </a:r>
              <a:endParaRPr lang="en-US" sz="600" dirty="0"/>
            </a:p>
          </p:txBody>
        </p:sp>
        <p:cxnSp>
          <p:nvCxnSpPr>
            <p:cNvPr id="90" name="Straight Arrow Connector 89"/>
            <p:cNvCxnSpPr>
              <a:stCxn id="84" idx="3"/>
              <a:endCxn id="83" idx="1"/>
            </p:cNvCxnSpPr>
            <p:nvPr/>
          </p:nvCxnSpPr>
          <p:spPr>
            <a:xfrm>
              <a:off x="6383541" y="4486742"/>
              <a:ext cx="1008800" cy="109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stCxn id="83" idx="2"/>
              <a:endCxn id="82" idx="0"/>
            </p:cNvCxnSpPr>
            <p:nvPr/>
          </p:nvCxnSpPr>
          <p:spPr>
            <a:xfrm>
              <a:off x="7702683" y="4672505"/>
              <a:ext cx="0" cy="67086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>
              <a:stCxn id="81" idx="3"/>
              <a:endCxn id="82" idx="1"/>
            </p:cNvCxnSpPr>
            <p:nvPr/>
          </p:nvCxnSpPr>
          <p:spPr>
            <a:xfrm>
              <a:off x="6104829" y="5475650"/>
              <a:ext cx="1293924" cy="622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>
              <a:stCxn id="84" idx="2"/>
              <a:endCxn id="81" idx="0"/>
            </p:cNvCxnSpPr>
            <p:nvPr/>
          </p:nvCxnSpPr>
          <p:spPr>
            <a:xfrm flipH="1">
              <a:off x="5762428" y="4717574"/>
              <a:ext cx="2995" cy="61957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Rectangle 102"/>
            <p:cNvSpPr/>
            <p:nvPr/>
          </p:nvSpPr>
          <p:spPr>
            <a:xfrm>
              <a:off x="6409573" y="4847148"/>
              <a:ext cx="57614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600" dirty="0" smtClean="0">
                  <a:sym typeface="Wingdings"/>
                </a:rPr>
                <a:t>Commutes:</a:t>
              </a:r>
            </a:p>
            <a:p>
              <a:r>
                <a:rPr lang="en-US" sz="600" dirty="0" smtClean="0">
                  <a:sym typeface="Wingdings"/>
                </a:rPr>
                <a:t>34;38=36;42</a:t>
              </a:r>
              <a:endParaRPr lang="en-US" sz="600" dirty="0"/>
            </a:p>
          </p:txBody>
        </p:sp>
      </p:grpSp>
      <p:sp>
        <p:nvSpPr>
          <p:cNvPr id="108" name="TextBox 107"/>
          <p:cNvSpPr txBox="1"/>
          <p:nvPr/>
        </p:nvSpPr>
        <p:spPr>
          <a:xfrm>
            <a:off x="246846" y="2491025"/>
            <a:ext cx="350734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The </a:t>
            </a:r>
            <a:r>
              <a:rPr lang="en-US" sz="800" dirty="0" err="1" smtClean="0"/>
              <a:t>commutativity</a:t>
            </a:r>
            <a:r>
              <a:rPr lang="en-US" sz="800" dirty="0" smtClean="0"/>
              <a:t> of this diagram is a “check” on the meanings of the arrows: </a:t>
            </a:r>
          </a:p>
          <a:p>
            <a:r>
              <a:rPr lang="en-US" sz="800" dirty="0" smtClean="0"/>
              <a:t>given a pair (</a:t>
            </a:r>
            <a:r>
              <a:rPr lang="en-US" sz="800" dirty="0" err="1" smtClean="0"/>
              <a:t>b,g</a:t>
            </a:r>
            <a:r>
              <a:rPr lang="en-US" sz="800" dirty="0" smtClean="0"/>
              <a:t>) of building blocks, serving as bricks and glue, this diagram</a:t>
            </a:r>
          </a:p>
          <a:p>
            <a:r>
              <a:rPr lang="en-US" sz="800" dirty="0" smtClean="0"/>
              <a:t>shows two different paths</a:t>
            </a:r>
            <a:r>
              <a:rPr lang="en-US" sz="800" b="1" dirty="0" smtClean="0"/>
              <a:t> N</a:t>
            </a:r>
            <a:r>
              <a:rPr lang="en-US" sz="800" b="1" dirty="0" smtClean="0">
                <a:sym typeface="Wingdings"/>
              </a:rPr>
              <a:t>U </a:t>
            </a:r>
            <a:r>
              <a:rPr lang="en-US" sz="800" dirty="0" smtClean="0"/>
              <a:t>to get a building block.  Either way, one obtains</a:t>
            </a:r>
          </a:p>
          <a:p>
            <a:r>
              <a:rPr lang="en-US" sz="800" dirty="0" smtClean="0"/>
              <a:t>the </a:t>
            </a:r>
            <a:r>
              <a:rPr lang="en-US" sz="800" i="1" dirty="0" smtClean="0"/>
              <a:t>same</a:t>
            </a:r>
            <a:r>
              <a:rPr lang="en-US" sz="800" dirty="0" smtClean="0"/>
              <a:t> building block, namely the brick b.</a:t>
            </a:r>
            <a:endParaRPr lang="en-US" sz="800" dirty="0"/>
          </a:p>
        </p:txBody>
      </p:sp>
      <p:sp>
        <p:nvSpPr>
          <p:cNvPr id="109" name="TextBox 108"/>
          <p:cNvSpPr txBox="1"/>
          <p:nvPr/>
        </p:nvSpPr>
        <p:spPr>
          <a:xfrm>
            <a:off x="4698699" y="2478461"/>
            <a:ext cx="348299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The </a:t>
            </a:r>
            <a:r>
              <a:rPr lang="en-US" sz="800" dirty="0" err="1" smtClean="0"/>
              <a:t>commutativity</a:t>
            </a:r>
            <a:r>
              <a:rPr lang="en-US" sz="800" dirty="0" smtClean="0"/>
              <a:t> of this diagram is a “check” on the meanings of the arrows: </a:t>
            </a:r>
          </a:p>
          <a:p>
            <a:r>
              <a:rPr lang="en-US" sz="800" dirty="0" smtClean="0"/>
              <a:t>given a pair (</a:t>
            </a:r>
            <a:r>
              <a:rPr lang="en-US" sz="800" dirty="0" err="1" smtClean="0"/>
              <a:t>b,g</a:t>
            </a:r>
            <a:r>
              <a:rPr lang="en-US" sz="800" dirty="0" smtClean="0"/>
              <a:t>) of building blocks, serving as bricks and glue, this diagram</a:t>
            </a:r>
          </a:p>
          <a:p>
            <a:r>
              <a:rPr lang="en-US" sz="800" dirty="0" smtClean="0"/>
              <a:t>shows</a:t>
            </a:r>
            <a:r>
              <a:rPr lang="en-US" sz="800" dirty="0"/>
              <a:t> </a:t>
            </a:r>
            <a:r>
              <a:rPr lang="en-US" sz="800" dirty="0" smtClean="0"/>
              <a:t>two different paths</a:t>
            </a:r>
            <a:r>
              <a:rPr lang="en-US" sz="800" b="1" dirty="0" smtClean="0"/>
              <a:t> N</a:t>
            </a:r>
            <a:r>
              <a:rPr lang="en-US" sz="800" b="1" dirty="0" smtClean="0">
                <a:sym typeface="Wingdings"/>
              </a:rPr>
              <a:t>U </a:t>
            </a:r>
            <a:r>
              <a:rPr lang="en-US" sz="800" dirty="0" smtClean="0"/>
              <a:t>to get a building block.  Either way, one obtains</a:t>
            </a:r>
          </a:p>
          <a:p>
            <a:r>
              <a:rPr lang="en-US" sz="800" dirty="0" smtClean="0"/>
              <a:t>the </a:t>
            </a:r>
            <a:r>
              <a:rPr lang="en-US" sz="800" i="1" dirty="0" smtClean="0"/>
              <a:t>same</a:t>
            </a:r>
            <a:r>
              <a:rPr lang="en-US" sz="800" dirty="0" smtClean="0"/>
              <a:t> building block, namely the glue g.</a:t>
            </a:r>
            <a:endParaRPr lang="en-US" sz="800" dirty="0"/>
          </a:p>
        </p:txBody>
      </p:sp>
      <p:sp>
        <p:nvSpPr>
          <p:cNvPr id="110" name="TextBox 109"/>
          <p:cNvSpPr txBox="1"/>
          <p:nvPr/>
        </p:nvSpPr>
        <p:spPr>
          <a:xfrm>
            <a:off x="276839" y="5759279"/>
            <a:ext cx="35722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The </a:t>
            </a:r>
            <a:r>
              <a:rPr lang="en-US" sz="800" dirty="0" err="1" smtClean="0"/>
              <a:t>commutativity</a:t>
            </a:r>
            <a:r>
              <a:rPr lang="en-US" sz="800" dirty="0" smtClean="0"/>
              <a:t> of this diagram is a “check” on the meanings of the arrows: </a:t>
            </a:r>
          </a:p>
          <a:p>
            <a:r>
              <a:rPr lang="en-US" sz="800" dirty="0" smtClean="0"/>
              <a:t>given a pair (B1,B2) of building blocks, such that B2 can connect two instances</a:t>
            </a:r>
          </a:p>
          <a:p>
            <a:r>
              <a:rPr lang="en-US" sz="800" dirty="0" smtClean="0"/>
              <a:t>of B1, this diagram shows two different paths</a:t>
            </a:r>
            <a:r>
              <a:rPr lang="en-US" sz="800" b="1" dirty="0" smtClean="0"/>
              <a:t> </a:t>
            </a:r>
            <a:r>
              <a:rPr lang="en-US" sz="800" b="1" dirty="0"/>
              <a:t>P</a:t>
            </a:r>
            <a:r>
              <a:rPr lang="en-US" sz="800" b="1" dirty="0" smtClean="0">
                <a:sym typeface="Wingdings"/>
              </a:rPr>
              <a:t>V </a:t>
            </a:r>
            <a:r>
              <a:rPr lang="en-US" sz="800" dirty="0" smtClean="0"/>
              <a:t>to get a real number.  </a:t>
            </a:r>
          </a:p>
          <a:p>
            <a:r>
              <a:rPr lang="en-US" sz="800" dirty="0" smtClean="0"/>
              <a:t>Either way, one obtains the </a:t>
            </a:r>
            <a:r>
              <a:rPr lang="en-US" sz="800" i="1" dirty="0" smtClean="0"/>
              <a:t>same</a:t>
            </a:r>
            <a:r>
              <a:rPr lang="en-US" sz="800" dirty="0" smtClean="0"/>
              <a:t> real number, namely the failure extension of B1.</a:t>
            </a:r>
            <a:endParaRPr lang="en-US" sz="800" dirty="0"/>
          </a:p>
        </p:txBody>
      </p:sp>
      <p:sp>
        <p:nvSpPr>
          <p:cNvPr id="111" name="TextBox 110"/>
          <p:cNvSpPr txBox="1"/>
          <p:nvPr/>
        </p:nvSpPr>
        <p:spPr>
          <a:xfrm>
            <a:off x="4592618" y="5760325"/>
            <a:ext cx="35722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The </a:t>
            </a:r>
            <a:r>
              <a:rPr lang="en-US" sz="800" dirty="0" err="1" smtClean="0"/>
              <a:t>commutativity</a:t>
            </a:r>
            <a:r>
              <a:rPr lang="en-US" sz="800" dirty="0" smtClean="0"/>
              <a:t> of this diagram is a “check” on the meanings of the arrows: </a:t>
            </a:r>
          </a:p>
          <a:p>
            <a:r>
              <a:rPr lang="en-US" sz="800" dirty="0" smtClean="0"/>
              <a:t>given a pair (B1,B2) of building blocks, such that B2 can connect two instances</a:t>
            </a:r>
          </a:p>
          <a:p>
            <a:r>
              <a:rPr lang="en-US" sz="800" dirty="0" smtClean="0"/>
              <a:t>of B1, this diagram shows two different paths</a:t>
            </a:r>
            <a:r>
              <a:rPr lang="en-US" sz="800" b="1" dirty="0" smtClean="0"/>
              <a:t> </a:t>
            </a:r>
            <a:r>
              <a:rPr lang="en-US" sz="800" b="1" dirty="0"/>
              <a:t>P</a:t>
            </a:r>
            <a:r>
              <a:rPr lang="en-US" sz="800" b="1" dirty="0" smtClean="0">
                <a:sym typeface="Wingdings"/>
              </a:rPr>
              <a:t>V </a:t>
            </a:r>
            <a:r>
              <a:rPr lang="en-US" sz="800" dirty="0" smtClean="0"/>
              <a:t>to get a real number.  </a:t>
            </a:r>
          </a:p>
          <a:p>
            <a:r>
              <a:rPr lang="en-US" sz="800" dirty="0" smtClean="0"/>
              <a:t>Either way, one obtains the </a:t>
            </a:r>
            <a:r>
              <a:rPr lang="en-US" sz="800" i="1" dirty="0" smtClean="0"/>
              <a:t>same</a:t>
            </a:r>
            <a:r>
              <a:rPr lang="en-US" sz="800" dirty="0" smtClean="0"/>
              <a:t> real number, namely the failure extension of B2.</a:t>
            </a:r>
            <a:endParaRPr lang="en-US" sz="800" dirty="0"/>
          </a:p>
        </p:txBody>
      </p:sp>
    </p:spTree>
    <p:extLst>
      <p:ext uri="{BB962C8B-B14F-4D97-AF65-F5344CB8AC3E}">
        <p14:creationId xmlns="" xmlns:p14="http://schemas.microsoft.com/office/powerpoint/2010/main" val="998901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" y="98633"/>
            <a:ext cx="864310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Figure </a:t>
            </a:r>
            <a:r>
              <a:rPr lang="en-US" b="1" dirty="0" smtClean="0"/>
              <a:t>S1 </a:t>
            </a:r>
            <a:r>
              <a:rPr lang="en-US" dirty="0"/>
              <a:t>| </a:t>
            </a:r>
            <a:r>
              <a:rPr lang="de-DE" dirty="0" err="1"/>
              <a:t>Commutativity</a:t>
            </a:r>
            <a:r>
              <a:rPr lang="de-DE" dirty="0"/>
              <a:t> </a:t>
            </a:r>
            <a:r>
              <a:rPr lang="en-US" dirty="0"/>
              <a:t>in the </a:t>
            </a:r>
            <a:r>
              <a:rPr lang="en-US" dirty="0" err="1"/>
              <a:t>olog</a:t>
            </a:r>
            <a:r>
              <a:rPr lang="en-US" dirty="0"/>
              <a:t> of the protein.  In each of these </a:t>
            </a:r>
            <a:r>
              <a:rPr lang="en-US" dirty="0" smtClean="0"/>
              <a:t>eight diagrams, there </a:t>
            </a:r>
            <a:r>
              <a:rPr lang="en-US" dirty="0"/>
              <a:t>are two paths from the upper left-hand box to the lower right-hand box.  By stating that these diagrams are commutative, we are saying that these two paths are </a:t>
            </a:r>
            <a:r>
              <a:rPr lang="en-US" dirty="0" smtClean="0"/>
              <a:t>equivalent</a:t>
            </a:r>
            <a:r>
              <a:rPr lang="en-US" dirty="0"/>
              <a:t> </a:t>
            </a:r>
            <a:r>
              <a:rPr lang="en-US" dirty="0" smtClean="0"/>
              <a:t>– given the same input they produce the same output.  For example it is declared 30;39=32;35 : </a:t>
            </a:r>
            <a:r>
              <a:rPr lang="en-US" b="1" dirty="0" smtClean="0"/>
              <a:t>N</a:t>
            </a:r>
            <a:r>
              <a:rPr lang="en-US" b="1" dirty="0" smtClean="0">
                <a:sym typeface="Wingdings"/>
              </a:rPr>
              <a:t>U</a:t>
            </a:r>
            <a:r>
              <a:rPr lang="en-US" dirty="0" smtClean="0">
                <a:sym typeface="Wingdings"/>
              </a:rPr>
              <a:t>, which means that starting with a pair (</a:t>
            </a:r>
            <a:r>
              <a:rPr lang="en-US" dirty="0" err="1" smtClean="0">
                <a:sym typeface="Wingdings"/>
              </a:rPr>
              <a:t>b,g</a:t>
            </a:r>
            <a:r>
              <a:rPr lang="en-US" dirty="0" smtClean="0">
                <a:sym typeface="Wingdings"/>
              </a:rPr>
              <a:t>) of building blocks serving as bricks and glue, one can obtain a building block in two ways, but either way the answer is the same: the brick.  Similarly, 31;40=32;36 : </a:t>
            </a:r>
            <a:r>
              <a:rPr lang="en-US" b="1" dirty="0" smtClean="0">
                <a:sym typeface="Wingdings"/>
              </a:rPr>
              <a:t>NU</a:t>
            </a:r>
            <a:r>
              <a:rPr lang="en-US" dirty="0" smtClean="0">
                <a:sym typeface="Wingdings"/>
              </a:rPr>
              <a:t>, which means that again starting with (</a:t>
            </a:r>
            <a:r>
              <a:rPr lang="en-US" dirty="0" err="1" smtClean="0">
                <a:sym typeface="Wingdings"/>
              </a:rPr>
              <a:t>b,g</a:t>
            </a:r>
            <a:r>
              <a:rPr lang="en-US" dirty="0" smtClean="0">
                <a:sym typeface="Wingdings"/>
              </a:rPr>
              <a:t>) we can again obtain a building block in two ways, but either way the answer will be the same: glue.  </a:t>
            </a:r>
            <a:r>
              <a:rPr lang="en-US" dirty="0" smtClean="0"/>
              <a:t>An example of a non-commutative diagram found in the original </a:t>
            </a:r>
            <a:r>
              <a:rPr lang="en-US" dirty="0" err="1" smtClean="0"/>
              <a:t>olog</a:t>
            </a:r>
            <a:r>
              <a:rPr lang="en-US" dirty="0" smtClean="0"/>
              <a:t> is: 31;40 </a:t>
            </a:r>
            <a:r>
              <a:rPr lang="en-US" dirty="0" smtClean="0">
                <a:latin typeface="Symbol" charset="2"/>
                <a:cs typeface="Symbol" charset="2"/>
              </a:rPr>
              <a:t>≠ </a:t>
            </a:r>
            <a:r>
              <a:rPr lang="en-US" dirty="0" smtClean="0"/>
              <a:t>30;39 : </a:t>
            </a:r>
            <a:r>
              <a:rPr lang="en-US" b="1" dirty="0" smtClean="0"/>
              <a:t>N</a:t>
            </a:r>
            <a:r>
              <a:rPr lang="en-US" b="1" dirty="0" smtClean="0">
                <a:sym typeface="Wingdings"/>
              </a:rPr>
              <a:t>U</a:t>
            </a:r>
            <a:r>
              <a:rPr lang="en-US" dirty="0" smtClean="0">
                <a:sym typeface="Wingdings"/>
              </a:rPr>
              <a:t>.  Starting with a pair (</a:t>
            </a:r>
            <a:r>
              <a:rPr lang="en-US" dirty="0" err="1" smtClean="0">
                <a:sym typeface="Wingdings"/>
              </a:rPr>
              <a:t>b,g</a:t>
            </a:r>
            <a:r>
              <a:rPr lang="en-US" dirty="0" smtClean="0">
                <a:sym typeface="Wingdings"/>
              </a:rPr>
              <a:t>), the path 31;40 produces its glue element whereas the path 30;39 produces its brick element.  </a:t>
            </a:r>
            <a:r>
              <a:rPr lang="en-US" dirty="0" smtClean="0"/>
              <a:t>These </a:t>
            </a:r>
            <a:r>
              <a:rPr lang="en-US" dirty="0"/>
              <a:t>facts are in some sense obvious, but to make </a:t>
            </a:r>
            <a:r>
              <a:rPr lang="en-US" dirty="0" err="1"/>
              <a:t>ologs</a:t>
            </a:r>
            <a:r>
              <a:rPr lang="en-US" dirty="0"/>
              <a:t> a rigorous system such facts must be recorded.  </a:t>
            </a:r>
          </a:p>
        </p:txBody>
      </p:sp>
    </p:spTree>
    <p:extLst>
      <p:ext uri="{BB962C8B-B14F-4D97-AF65-F5344CB8AC3E}">
        <p14:creationId xmlns="" xmlns:p14="http://schemas.microsoft.com/office/powerpoint/2010/main" val="3189026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8"/>
          <p:cNvGrpSpPr/>
          <p:nvPr/>
        </p:nvGrpSpPr>
        <p:grpSpPr>
          <a:xfrm>
            <a:off x="859842" y="708204"/>
            <a:ext cx="2844744" cy="1700623"/>
            <a:chOff x="929633" y="1077799"/>
            <a:chExt cx="2844744" cy="1700623"/>
          </a:xfrm>
        </p:grpSpPr>
        <p:sp>
          <p:nvSpPr>
            <p:cNvPr id="5" name="TextBox 4"/>
            <p:cNvSpPr txBox="1"/>
            <p:nvPr/>
          </p:nvSpPr>
          <p:spPr>
            <a:xfrm>
              <a:off x="2886202" y="2378312"/>
              <a:ext cx="415498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b="1" smtClean="0">
                  <a:latin typeface="Times New Roman"/>
                  <a:cs typeface="Times New Roman"/>
                </a:rPr>
                <a:t>H:</a:t>
              </a:r>
            </a:p>
            <a:p>
              <a:pPr algn="ctr"/>
              <a:r>
                <a:rPr lang="en-US" sz="600" smtClean="0">
                  <a:latin typeface="Times New Roman"/>
                  <a:cs typeface="Times New Roman"/>
                </a:rPr>
                <a:t>a graph</a:t>
              </a:r>
              <a:endParaRPr lang="en-US" sz="600">
                <a:latin typeface="Times New Roman"/>
                <a:cs typeface="Times New Roman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755926" y="1139354"/>
              <a:ext cx="67604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b="1" dirty="0" smtClean="0">
                  <a:latin typeface="Times New Roman"/>
                  <a:cs typeface="Times New Roman"/>
                </a:rPr>
                <a:t>D:</a:t>
              </a:r>
            </a:p>
            <a:p>
              <a:pPr algn="ctr"/>
              <a:r>
                <a:rPr lang="en-US" sz="600" dirty="0" smtClean="0">
                  <a:latin typeface="Times New Roman"/>
                  <a:cs typeface="Times New Roman"/>
                </a:rPr>
                <a:t>a “chain” graph</a:t>
              </a:r>
            </a:p>
            <a:p>
              <a:pPr algn="ctr"/>
              <a:r>
                <a:rPr lang="en-US" sz="600" dirty="0" smtClean="0">
                  <a:latin typeface="Times New Roman"/>
                  <a:cs typeface="Times New Roman"/>
                </a:rPr>
                <a:t>*</a:t>
              </a:r>
              <a:r>
                <a:rPr lang="en-US" sz="600" dirty="0" smtClean="0">
                  <a:latin typeface="Times New Roman"/>
                  <a:cs typeface="Times New Roman"/>
                  <a:sym typeface="Wingdings"/>
                </a:rPr>
                <a:t>** ... *</a:t>
              </a:r>
              <a:endParaRPr lang="en-US" sz="600" dirty="0">
                <a:latin typeface="Times New Roman"/>
                <a:cs typeface="Times New Roman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36955" y="2285979"/>
              <a:ext cx="1133644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b="1" smtClean="0">
                  <a:latin typeface="Times New Roman"/>
                  <a:cs typeface="Times New Roman"/>
                </a:rPr>
                <a:t>G:</a:t>
              </a:r>
            </a:p>
            <a:p>
              <a:pPr algn="ctr"/>
              <a:r>
                <a:rPr lang="en-US" sz="600" smtClean="0">
                  <a:latin typeface="Times New Roman"/>
                  <a:cs typeface="Times New Roman"/>
                </a:rPr>
                <a:t>a system consisting of bricks </a:t>
              </a:r>
            </a:p>
            <a:p>
              <a:pPr algn="ctr"/>
              <a:r>
                <a:rPr lang="en-US" sz="600" smtClean="0">
                  <a:latin typeface="Times New Roman"/>
                  <a:cs typeface="Times New Roman"/>
                </a:rPr>
                <a:t>connected by glue and lifeline, </a:t>
              </a:r>
            </a:p>
            <a:p>
              <a:pPr algn="ctr"/>
              <a:r>
                <a:rPr lang="en-US" sz="600" smtClean="0">
                  <a:latin typeface="Times New Roman"/>
                  <a:cs typeface="Times New Roman"/>
                </a:rPr>
                <a:t>both structured as in graph G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94663" y="1139354"/>
              <a:ext cx="101822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b="1" dirty="0" smtClean="0">
                  <a:latin typeface="Times New Roman"/>
                  <a:cs typeface="Times New Roman"/>
                </a:rPr>
                <a:t>A:</a:t>
              </a:r>
            </a:p>
            <a:p>
              <a:pPr algn="ctr"/>
              <a:r>
                <a:rPr lang="en-US" sz="600" dirty="0" smtClean="0">
                  <a:latin typeface="Times New Roman"/>
                  <a:cs typeface="Times New Roman"/>
                </a:rPr>
                <a:t>a one-dimensional system </a:t>
              </a:r>
            </a:p>
            <a:p>
              <a:pPr algn="ctr"/>
              <a:r>
                <a:rPr lang="en-US" sz="600" dirty="0" smtClean="0">
                  <a:latin typeface="Times New Roman"/>
                  <a:cs typeface="Times New Roman"/>
                </a:rPr>
                <a:t>of bricks, glue, and lifeline</a:t>
              </a:r>
              <a:endParaRPr lang="en-US" sz="600" dirty="0">
                <a:latin typeface="Times New Roman"/>
                <a:cs typeface="Times New Roman"/>
              </a:endParaRPr>
            </a:p>
          </p:txBody>
        </p:sp>
        <p:cxnSp>
          <p:nvCxnSpPr>
            <p:cNvPr id="9" name="Straight Arrow Connector 8"/>
            <p:cNvCxnSpPr>
              <a:stCxn id="6" idx="2"/>
              <a:endCxn id="5" idx="0"/>
            </p:cNvCxnSpPr>
            <p:nvPr/>
          </p:nvCxnSpPr>
          <p:spPr>
            <a:xfrm>
              <a:off x="3093951" y="1508686"/>
              <a:ext cx="0" cy="86962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8" idx="2"/>
              <a:endCxn id="7" idx="0"/>
            </p:cNvCxnSpPr>
            <p:nvPr/>
          </p:nvCxnSpPr>
          <p:spPr>
            <a:xfrm>
              <a:off x="1503777" y="1508686"/>
              <a:ext cx="0" cy="77729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7" idx="3"/>
              <a:endCxn id="5" idx="1"/>
            </p:cNvCxnSpPr>
            <p:nvPr/>
          </p:nvCxnSpPr>
          <p:spPr>
            <a:xfrm>
              <a:off x="2070599" y="2516812"/>
              <a:ext cx="81560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8" idx="3"/>
              <a:endCxn id="6" idx="1"/>
            </p:cNvCxnSpPr>
            <p:nvPr/>
          </p:nvCxnSpPr>
          <p:spPr>
            <a:xfrm>
              <a:off x="2012890" y="1324020"/>
              <a:ext cx="74303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929633" y="1793379"/>
              <a:ext cx="6848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dirty="0">
                  <a:latin typeface="Times New Roman"/>
                  <a:cs typeface="Times New Roman"/>
                </a:rPr>
                <a:t>4</a:t>
              </a:r>
              <a:r>
                <a:rPr lang="en-US" sz="600" dirty="0" smtClean="0">
                  <a:latin typeface="Times New Roman"/>
                  <a:cs typeface="Times New Roman"/>
                </a:rPr>
                <a:t>:A</a:t>
              </a:r>
              <a:r>
                <a:rPr lang="en-US" sz="600" dirty="0" smtClean="0">
                  <a:latin typeface="Times New Roman"/>
                  <a:cs typeface="Times New Roman"/>
                  <a:sym typeface="Wingdings"/>
                </a:rPr>
                <a:t>G</a:t>
              </a:r>
            </a:p>
            <a:p>
              <a:pPr algn="ctr"/>
              <a:r>
                <a:rPr lang="en-US" sz="600" dirty="0" smtClean="0">
                  <a:latin typeface="Times New Roman"/>
                  <a:cs typeface="Times New Roman"/>
                </a:rPr>
                <a:t> is, in particular,</a:t>
              </a:r>
              <a:endParaRPr lang="en-US" sz="600" dirty="0">
                <a:latin typeface="Times New Roman"/>
                <a:cs typeface="Times New Roman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043611" y="1077799"/>
              <a:ext cx="6770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dirty="0" smtClean="0">
                  <a:latin typeface="Times New Roman"/>
                  <a:cs typeface="Times New Roman"/>
                </a:rPr>
                <a:t>3:A</a:t>
              </a:r>
              <a:r>
                <a:rPr lang="en-US" sz="600" dirty="0" smtClean="0">
                  <a:latin typeface="Times New Roman"/>
                  <a:cs typeface="Times New Roman"/>
                  <a:sym typeface="Wingdings"/>
                </a:rPr>
                <a:t>D</a:t>
              </a:r>
            </a:p>
            <a:p>
              <a:pPr algn="ctr"/>
              <a:r>
                <a:rPr lang="en-US" sz="600" dirty="0" smtClean="0">
                  <a:latin typeface="Times New Roman"/>
                  <a:cs typeface="Times New Roman"/>
                </a:rPr>
                <a:t> is structured as</a:t>
              </a:r>
              <a:endParaRPr lang="en-US" sz="600" dirty="0">
                <a:latin typeface="Times New Roman"/>
                <a:cs typeface="Times New Roman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134987" y="2501423"/>
              <a:ext cx="6596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dirty="0" smtClean="0">
                  <a:latin typeface="Times New Roman"/>
                  <a:cs typeface="Times New Roman"/>
                </a:rPr>
                <a:t>15:G</a:t>
              </a:r>
              <a:r>
                <a:rPr lang="en-US" sz="600" dirty="0" smtClean="0">
                  <a:latin typeface="Times New Roman"/>
                  <a:cs typeface="Times New Roman"/>
                  <a:sym typeface="Wingdings"/>
                </a:rPr>
                <a:t>H</a:t>
              </a:r>
              <a:r>
                <a:rPr lang="en-US" sz="600" dirty="0" smtClean="0">
                  <a:latin typeface="Times New Roman"/>
                  <a:cs typeface="Times New Roman"/>
                </a:rPr>
                <a:t> </a:t>
              </a:r>
            </a:p>
            <a:p>
              <a:pPr algn="ctr"/>
              <a:r>
                <a:rPr lang="en-US" sz="600" dirty="0" smtClean="0">
                  <a:latin typeface="Times New Roman"/>
                  <a:cs typeface="Times New Roman"/>
                </a:rPr>
                <a:t>is structured as</a:t>
              </a:r>
              <a:endParaRPr lang="en-US" sz="600" dirty="0">
                <a:latin typeface="Times New Roman"/>
                <a:cs typeface="Times New Roman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089574" y="1789447"/>
              <a:ext cx="6848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dirty="0">
                  <a:latin typeface="Times New Roman"/>
                  <a:cs typeface="Times New Roman"/>
                </a:rPr>
                <a:t>9</a:t>
              </a:r>
              <a:r>
                <a:rPr lang="en-US" sz="600" dirty="0" smtClean="0">
                  <a:latin typeface="Times New Roman"/>
                  <a:cs typeface="Times New Roman"/>
                </a:rPr>
                <a:t>:D</a:t>
              </a:r>
              <a:r>
                <a:rPr lang="en-US" sz="600" dirty="0" smtClean="0">
                  <a:latin typeface="Times New Roman"/>
                  <a:cs typeface="Times New Roman"/>
                  <a:sym typeface="Wingdings"/>
                </a:rPr>
                <a:t>H</a:t>
              </a:r>
            </a:p>
            <a:p>
              <a:pPr algn="ctr"/>
              <a:r>
                <a:rPr lang="en-US" sz="600" dirty="0" smtClean="0">
                  <a:latin typeface="Times New Roman"/>
                  <a:cs typeface="Times New Roman"/>
                </a:rPr>
                <a:t> is, in particular,</a:t>
              </a:r>
              <a:endParaRPr lang="en-US" sz="600" dirty="0">
                <a:latin typeface="Times New Roman"/>
                <a:cs typeface="Times New Roman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965233" y="1528550"/>
              <a:ext cx="723763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600" dirty="0" smtClean="0">
                  <a:latin typeface="Times New Roman"/>
                  <a:cs typeface="Times New Roman"/>
                </a:rPr>
                <a:t>Fiber product:</a:t>
              </a:r>
            </a:p>
            <a:p>
              <a:pPr algn="ctr"/>
              <a:r>
                <a:rPr lang="en-US" sz="600" dirty="0" smtClean="0">
                  <a:latin typeface="Times New Roman"/>
                  <a:cs typeface="Times New Roman"/>
                </a:rPr>
                <a:t>(</a:t>
              </a:r>
              <a:r>
                <a:rPr lang="en-US" sz="600" dirty="0">
                  <a:latin typeface="Times New Roman"/>
                  <a:cs typeface="Times New Roman"/>
                </a:rPr>
                <a:t>A,3,4)=(9)H(</a:t>
              </a:r>
              <a:r>
                <a:rPr lang="en-US" sz="600" dirty="0" smtClean="0">
                  <a:latin typeface="Times New Roman"/>
                  <a:cs typeface="Times New Roman"/>
                </a:rPr>
                <a:t>15)</a:t>
              </a:r>
            </a:p>
            <a:p>
              <a:pPr algn="ctr"/>
              <a:endParaRPr lang="en-US" sz="600" dirty="0" smtClean="0">
                <a:latin typeface="Times New Roman"/>
                <a:cs typeface="Times New Roman"/>
              </a:endParaRPr>
            </a:p>
            <a:p>
              <a:pPr algn="ctr"/>
              <a:r>
                <a:rPr lang="en-US" sz="600" dirty="0" smtClean="0">
                  <a:latin typeface="Times New Roman"/>
                  <a:cs typeface="Times New Roman"/>
                </a:rPr>
                <a:t>Commutes:</a:t>
              </a:r>
            </a:p>
            <a:p>
              <a:pPr algn="ctr"/>
              <a:r>
                <a:rPr lang="en-US" sz="600" dirty="0" smtClean="0">
                  <a:latin typeface="Times New Roman"/>
                  <a:cs typeface="Times New Roman"/>
                </a:rPr>
                <a:t>3;9=4;15</a:t>
              </a:r>
              <a:endParaRPr lang="en-US" sz="6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3" name="Group 208"/>
          <p:cNvGrpSpPr/>
          <p:nvPr/>
        </p:nvGrpSpPr>
        <p:grpSpPr>
          <a:xfrm>
            <a:off x="5372863" y="3754231"/>
            <a:ext cx="2959843" cy="1528671"/>
            <a:chOff x="4541345" y="3894874"/>
            <a:chExt cx="2959843" cy="1528671"/>
          </a:xfrm>
        </p:grpSpPr>
        <p:sp>
          <p:nvSpPr>
            <p:cNvPr id="153" name="TextBox 152"/>
            <p:cNvSpPr txBox="1"/>
            <p:nvPr/>
          </p:nvSpPr>
          <p:spPr>
            <a:xfrm>
              <a:off x="4702583" y="4915417"/>
              <a:ext cx="979755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b="1" dirty="0">
                  <a:latin typeface="Times New Roman"/>
                  <a:cs typeface="Times New Roman"/>
                </a:rPr>
                <a:t>J</a:t>
              </a:r>
              <a:r>
                <a:rPr lang="en-US" sz="600" b="1" dirty="0" smtClean="0">
                  <a:latin typeface="Times New Roman"/>
                  <a:cs typeface="Times New Roman"/>
                </a:rPr>
                <a:t>:</a:t>
              </a:r>
            </a:p>
            <a:p>
              <a:pPr algn="ctr"/>
              <a:r>
                <a:rPr lang="en-US" sz="600" dirty="0" smtClean="0">
                  <a:latin typeface="Times New Roman"/>
                  <a:cs typeface="Times New Roman"/>
                </a:rPr>
                <a:t>a system consisting of </a:t>
              </a:r>
            </a:p>
            <a:p>
              <a:pPr algn="ctr"/>
              <a:r>
                <a:rPr lang="en-US" sz="600" dirty="0" smtClean="0">
                  <a:latin typeface="Times New Roman"/>
                  <a:cs typeface="Times New Roman"/>
                </a:rPr>
                <a:t>bricks connected by glue,</a:t>
              </a:r>
            </a:p>
            <a:p>
              <a:pPr algn="ctr"/>
              <a:r>
                <a:rPr lang="en-US" sz="600" dirty="0" smtClean="0">
                  <a:latin typeface="Times New Roman"/>
                  <a:cs typeface="Times New Roman"/>
                </a:rPr>
                <a:t>structured as in graph G</a:t>
              </a:r>
              <a:endParaRPr lang="en-US" sz="600" dirty="0">
                <a:latin typeface="Times New Roman"/>
                <a:cs typeface="Times New Roman"/>
              </a:endParaRP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6650912" y="5005903"/>
              <a:ext cx="415498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b="1" smtClean="0">
                  <a:latin typeface="Times New Roman"/>
                  <a:cs typeface="Times New Roman"/>
                </a:rPr>
                <a:t>H:</a:t>
              </a:r>
            </a:p>
            <a:p>
              <a:pPr algn="ctr"/>
              <a:r>
                <a:rPr lang="en-US" sz="600" smtClean="0">
                  <a:latin typeface="Times New Roman"/>
                  <a:cs typeface="Times New Roman"/>
                </a:rPr>
                <a:t>a graph</a:t>
              </a:r>
              <a:endParaRPr lang="en-US" sz="600">
                <a:latin typeface="Times New Roman"/>
                <a:cs typeface="Times New Roman"/>
              </a:endParaRP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6523243" y="4003594"/>
              <a:ext cx="67604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b="1" dirty="0" smtClean="0">
                  <a:latin typeface="Times New Roman"/>
                  <a:cs typeface="Times New Roman"/>
                </a:rPr>
                <a:t>D:</a:t>
              </a:r>
            </a:p>
            <a:p>
              <a:pPr algn="ctr"/>
              <a:r>
                <a:rPr lang="en-US" sz="600" dirty="0" smtClean="0">
                  <a:latin typeface="Times New Roman"/>
                  <a:cs typeface="Times New Roman"/>
                </a:rPr>
                <a:t>a “chain” graph</a:t>
              </a:r>
            </a:p>
            <a:p>
              <a:pPr algn="ctr"/>
              <a:r>
                <a:rPr lang="en-US" sz="600" dirty="0" smtClean="0">
                  <a:latin typeface="Times New Roman"/>
                  <a:cs typeface="Times New Roman"/>
                </a:rPr>
                <a:t>*</a:t>
              </a:r>
              <a:r>
                <a:rPr lang="en-US" sz="600" dirty="0" smtClean="0">
                  <a:latin typeface="Times New Roman"/>
                  <a:cs typeface="Times New Roman"/>
                  <a:sym typeface="Wingdings"/>
                </a:rPr>
                <a:t>** ... *</a:t>
              </a:r>
              <a:endParaRPr lang="en-US" sz="600" dirty="0">
                <a:latin typeface="Times New Roman"/>
                <a:cs typeface="Times New Roman"/>
              </a:endParaRPr>
            </a:p>
          </p:txBody>
        </p:sp>
        <p:cxnSp>
          <p:nvCxnSpPr>
            <p:cNvPr id="156" name="Straight Arrow Connector 155"/>
            <p:cNvCxnSpPr>
              <a:stCxn id="153" idx="3"/>
              <a:endCxn id="154" idx="1"/>
            </p:cNvCxnSpPr>
            <p:nvPr/>
          </p:nvCxnSpPr>
          <p:spPr>
            <a:xfrm flipV="1">
              <a:off x="5682338" y="5144403"/>
              <a:ext cx="968574" cy="184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TextBox 156"/>
            <p:cNvSpPr txBox="1"/>
            <p:nvPr/>
          </p:nvSpPr>
          <p:spPr>
            <a:xfrm>
              <a:off x="4541345" y="4017985"/>
              <a:ext cx="130223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b="1" dirty="0" smtClean="0">
                  <a:latin typeface="Times New Roman"/>
                  <a:cs typeface="Times New Roman"/>
                </a:rPr>
                <a:t>F:</a:t>
              </a:r>
            </a:p>
            <a:p>
              <a:pPr algn="ctr"/>
              <a:r>
                <a:rPr lang="en-US" sz="600" dirty="0" smtClean="0">
                  <a:latin typeface="Times New Roman"/>
                  <a:cs typeface="Times New Roman"/>
                </a:rPr>
                <a:t>a one-dimensional</a:t>
              </a:r>
            </a:p>
            <a:p>
              <a:pPr algn="ctr"/>
              <a:r>
                <a:rPr lang="en-US" sz="600" dirty="0" smtClean="0">
                  <a:latin typeface="Times New Roman"/>
                  <a:cs typeface="Times New Roman"/>
                </a:rPr>
                <a:t>system (S) of bricks (b) and glue (g)</a:t>
              </a:r>
              <a:endParaRPr lang="en-US" sz="600" dirty="0">
                <a:latin typeface="Times New Roman"/>
                <a:cs typeface="Times New Roman"/>
              </a:endParaRPr>
            </a:p>
          </p:txBody>
        </p:sp>
        <p:cxnSp>
          <p:nvCxnSpPr>
            <p:cNvPr id="158" name="Straight Arrow Connector 157"/>
            <p:cNvCxnSpPr>
              <a:stCxn id="157" idx="2"/>
              <a:endCxn id="153" idx="0"/>
            </p:cNvCxnSpPr>
            <p:nvPr/>
          </p:nvCxnSpPr>
          <p:spPr>
            <a:xfrm flipH="1">
              <a:off x="5192461" y="4387317"/>
              <a:ext cx="2" cy="5281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/>
            <p:cNvCxnSpPr>
              <a:stCxn id="157" idx="3"/>
              <a:endCxn id="155" idx="1"/>
            </p:cNvCxnSpPr>
            <p:nvPr/>
          </p:nvCxnSpPr>
          <p:spPr>
            <a:xfrm flipV="1">
              <a:off x="5843580" y="4188260"/>
              <a:ext cx="679663" cy="1439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TextBox 162"/>
            <p:cNvSpPr txBox="1"/>
            <p:nvPr/>
          </p:nvSpPr>
          <p:spPr>
            <a:xfrm>
              <a:off x="6816385" y="4494225"/>
              <a:ext cx="6848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dirty="0">
                  <a:latin typeface="Times New Roman"/>
                  <a:cs typeface="Times New Roman"/>
                </a:rPr>
                <a:t>9</a:t>
              </a:r>
              <a:r>
                <a:rPr lang="en-US" sz="600" dirty="0" smtClean="0">
                  <a:latin typeface="Times New Roman"/>
                  <a:cs typeface="Times New Roman"/>
                </a:rPr>
                <a:t>:D</a:t>
              </a:r>
              <a:r>
                <a:rPr lang="en-US" sz="600" dirty="0" smtClean="0">
                  <a:latin typeface="Times New Roman"/>
                  <a:cs typeface="Times New Roman"/>
                  <a:sym typeface="Wingdings"/>
                </a:rPr>
                <a:t>H</a:t>
              </a:r>
            </a:p>
            <a:p>
              <a:pPr algn="ctr"/>
              <a:r>
                <a:rPr lang="en-US" sz="600" dirty="0" smtClean="0">
                  <a:latin typeface="Times New Roman"/>
                  <a:cs typeface="Times New Roman"/>
                </a:rPr>
                <a:t> is, in particular,</a:t>
              </a:r>
              <a:endParaRPr lang="en-US" sz="600" dirty="0">
                <a:latin typeface="Times New Roman"/>
                <a:cs typeface="Times New Roman"/>
              </a:endParaRP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5781686" y="3894874"/>
              <a:ext cx="6770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dirty="0" smtClean="0">
                  <a:latin typeface="Times New Roman"/>
                  <a:cs typeface="Times New Roman"/>
                </a:rPr>
                <a:t>12:F</a:t>
              </a:r>
              <a:r>
                <a:rPr lang="en-US" sz="600" dirty="0" smtClean="0">
                  <a:latin typeface="Times New Roman"/>
                  <a:cs typeface="Times New Roman"/>
                  <a:sym typeface="Wingdings"/>
                </a:rPr>
                <a:t></a:t>
              </a:r>
              <a:r>
                <a:rPr lang="en-US" sz="600" dirty="0">
                  <a:latin typeface="Times New Roman"/>
                  <a:cs typeface="Times New Roman"/>
                  <a:sym typeface="Wingdings"/>
                </a:rPr>
                <a:t>D</a:t>
              </a:r>
              <a:endParaRPr lang="en-US" sz="600" dirty="0" smtClean="0">
                <a:latin typeface="Times New Roman"/>
                <a:cs typeface="Times New Roman"/>
                <a:sym typeface="Wingdings"/>
              </a:endParaRPr>
            </a:p>
            <a:p>
              <a:pPr algn="ctr"/>
              <a:r>
                <a:rPr lang="en-US" sz="600" dirty="0" smtClean="0">
                  <a:latin typeface="Times New Roman"/>
                  <a:cs typeface="Times New Roman"/>
                </a:rPr>
                <a:t> is structured as</a:t>
              </a:r>
              <a:endParaRPr lang="en-US" sz="600" dirty="0">
                <a:latin typeface="Times New Roman"/>
                <a:cs typeface="Times New Roman"/>
              </a:endParaRPr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4553098" y="4489572"/>
              <a:ext cx="6848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smtClean="0">
                  <a:latin typeface="Times New Roman"/>
                  <a:cs typeface="Times New Roman"/>
                </a:rPr>
                <a:t>13:F</a:t>
              </a:r>
              <a:r>
                <a:rPr lang="en-US" sz="600" smtClean="0">
                  <a:latin typeface="Times New Roman"/>
                  <a:cs typeface="Times New Roman"/>
                  <a:sym typeface="Wingdings"/>
                </a:rPr>
                <a:t>J</a:t>
              </a:r>
            </a:p>
            <a:p>
              <a:pPr algn="ctr"/>
              <a:r>
                <a:rPr lang="en-US" sz="600" smtClean="0">
                  <a:latin typeface="Times New Roman"/>
                  <a:cs typeface="Times New Roman"/>
                </a:rPr>
                <a:t> is, in particular,</a:t>
              </a:r>
              <a:endParaRPr lang="en-US" sz="600">
                <a:latin typeface="Times New Roman"/>
                <a:cs typeface="Times New Roman"/>
              </a:endParaRP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5798950" y="5146546"/>
              <a:ext cx="6596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dirty="0" smtClean="0">
                  <a:latin typeface="Times New Roman"/>
                  <a:cs typeface="Times New Roman"/>
                </a:rPr>
                <a:t>20:J</a:t>
              </a:r>
              <a:r>
                <a:rPr lang="en-US" sz="600" dirty="0" smtClean="0">
                  <a:latin typeface="Times New Roman"/>
                  <a:cs typeface="Times New Roman"/>
                  <a:sym typeface="Wingdings"/>
                </a:rPr>
                <a:t></a:t>
              </a:r>
              <a:r>
                <a:rPr lang="en-US" sz="600" dirty="0">
                  <a:latin typeface="Times New Roman"/>
                  <a:cs typeface="Times New Roman"/>
                  <a:sym typeface="Wingdings"/>
                </a:rPr>
                <a:t>H</a:t>
              </a:r>
              <a:endParaRPr lang="en-US" sz="600" dirty="0" smtClean="0">
                <a:latin typeface="Times New Roman"/>
                <a:cs typeface="Times New Roman"/>
                <a:sym typeface="Wingdings"/>
              </a:endParaRPr>
            </a:p>
            <a:p>
              <a:pPr algn="ctr"/>
              <a:r>
                <a:rPr lang="en-US" sz="600" dirty="0" smtClean="0">
                  <a:latin typeface="Times New Roman"/>
                  <a:cs typeface="Times New Roman"/>
                </a:rPr>
                <a:t>is structured as</a:t>
              </a:r>
              <a:endParaRPr lang="en-US" sz="600" dirty="0">
                <a:latin typeface="Times New Roman"/>
                <a:cs typeface="Times New Roman"/>
              </a:endParaRPr>
            </a:p>
          </p:txBody>
        </p:sp>
        <p:cxnSp>
          <p:nvCxnSpPr>
            <p:cNvPr id="180" name="Straight Arrow Connector 179"/>
            <p:cNvCxnSpPr>
              <a:stCxn id="155" idx="2"/>
              <a:endCxn id="154" idx="0"/>
            </p:cNvCxnSpPr>
            <p:nvPr/>
          </p:nvCxnSpPr>
          <p:spPr>
            <a:xfrm flipH="1">
              <a:off x="6858661" y="4372926"/>
              <a:ext cx="2607" cy="63297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8" name="Rectangle 207"/>
            <p:cNvSpPr/>
            <p:nvPr/>
          </p:nvSpPr>
          <p:spPr>
            <a:xfrm>
              <a:off x="5701289" y="4372616"/>
              <a:ext cx="787395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600" dirty="0" smtClean="0">
                  <a:latin typeface="Times New Roman"/>
                  <a:cs typeface="Times New Roman"/>
                </a:rPr>
                <a:t>Fiber product:</a:t>
              </a:r>
            </a:p>
            <a:p>
              <a:pPr algn="ctr"/>
              <a:r>
                <a:rPr lang="en-US" sz="600" dirty="0">
                  <a:latin typeface="Times New Roman"/>
                  <a:cs typeface="Times New Roman"/>
                </a:rPr>
                <a:t>(F,12,13)=(9)H</a:t>
              </a:r>
              <a:r>
                <a:rPr lang="en-US" sz="600" dirty="0" smtClean="0">
                  <a:latin typeface="Times New Roman"/>
                  <a:cs typeface="Times New Roman"/>
                </a:rPr>
                <a:t>(20)</a:t>
              </a:r>
              <a:endParaRPr lang="en-US" sz="600" dirty="0">
                <a:latin typeface="Times New Roman"/>
                <a:cs typeface="Times New Roman"/>
              </a:endParaRPr>
            </a:p>
            <a:p>
              <a:pPr algn="ctr"/>
              <a:endParaRPr lang="en-US" sz="600" dirty="0" smtClean="0">
                <a:latin typeface="Times New Roman"/>
                <a:cs typeface="Times New Roman"/>
              </a:endParaRPr>
            </a:p>
            <a:p>
              <a:pPr algn="ctr"/>
              <a:r>
                <a:rPr lang="en-US" sz="600" dirty="0" smtClean="0">
                  <a:latin typeface="Times New Roman"/>
                  <a:cs typeface="Times New Roman"/>
                </a:rPr>
                <a:t>Commutes:</a:t>
              </a:r>
            </a:p>
            <a:p>
              <a:pPr algn="ctr"/>
              <a:r>
                <a:rPr lang="en-US" sz="600" dirty="0" smtClean="0">
                  <a:latin typeface="Times New Roman"/>
                  <a:cs typeface="Times New Roman"/>
                </a:rPr>
                <a:t>12;9=13;20</a:t>
              </a:r>
              <a:endParaRPr lang="en-US" sz="600" dirty="0">
                <a:latin typeface="Times New Roman"/>
                <a:cs typeface="Times New Roman"/>
              </a:endParaRPr>
            </a:p>
          </p:txBody>
        </p:sp>
      </p:grpSp>
      <p:sp>
        <p:nvSpPr>
          <p:cNvPr id="211" name="TextBox 210"/>
          <p:cNvSpPr txBox="1"/>
          <p:nvPr/>
        </p:nvSpPr>
        <p:spPr>
          <a:xfrm>
            <a:off x="859842" y="2541964"/>
            <a:ext cx="2775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latin typeface="Times New Roman"/>
                <a:cs typeface="Times New Roman"/>
              </a:rPr>
              <a:t>The fact that this square is a fiber product in effect defines (</a:t>
            </a:r>
            <a:r>
              <a:rPr lang="en-US" sz="700" b="1" dirty="0" smtClean="0">
                <a:latin typeface="Times New Roman"/>
                <a:cs typeface="Times New Roman"/>
              </a:rPr>
              <a:t>A</a:t>
            </a:r>
            <a:r>
              <a:rPr lang="en-US" sz="700" dirty="0" smtClean="0">
                <a:latin typeface="Times New Roman"/>
                <a:cs typeface="Times New Roman"/>
              </a:rPr>
              <a:t>)</a:t>
            </a:r>
          </a:p>
          <a:p>
            <a:pPr algn="ctr"/>
            <a:r>
              <a:rPr lang="en-US" sz="700" dirty="0" smtClean="0">
                <a:latin typeface="Times New Roman"/>
                <a:cs typeface="Times New Roman"/>
              </a:rPr>
              <a:t>“a one-</a:t>
            </a:r>
            <a:r>
              <a:rPr lang="en-US" sz="700" dirty="0">
                <a:latin typeface="Times New Roman"/>
                <a:cs typeface="Times New Roman"/>
              </a:rPr>
              <a:t>dimensional system </a:t>
            </a:r>
            <a:r>
              <a:rPr lang="en-US" sz="700" dirty="0" smtClean="0">
                <a:latin typeface="Times New Roman"/>
                <a:cs typeface="Times New Roman"/>
              </a:rPr>
              <a:t>of </a:t>
            </a:r>
            <a:r>
              <a:rPr lang="en-US" sz="700" dirty="0">
                <a:latin typeface="Times New Roman"/>
                <a:cs typeface="Times New Roman"/>
              </a:rPr>
              <a:t>bricks, glue, and </a:t>
            </a:r>
            <a:r>
              <a:rPr lang="en-US" sz="700" dirty="0" smtClean="0">
                <a:latin typeface="Times New Roman"/>
                <a:cs typeface="Times New Roman"/>
              </a:rPr>
              <a:t>lifeline” to be a system</a:t>
            </a:r>
          </a:p>
          <a:p>
            <a:pPr algn="ctr"/>
            <a:r>
              <a:rPr lang="en-US" sz="700" dirty="0" smtClean="0">
                <a:latin typeface="Times New Roman"/>
                <a:cs typeface="Times New Roman"/>
              </a:rPr>
              <a:t>consisting of bricks connected by glue and lifeline, both structured as in </a:t>
            </a:r>
          </a:p>
          <a:p>
            <a:pPr algn="ctr"/>
            <a:r>
              <a:rPr lang="en-US" sz="700" dirty="0" smtClean="0">
                <a:latin typeface="Times New Roman"/>
                <a:cs typeface="Times New Roman"/>
              </a:rPr>
              <a:t>graph G, where G is a “chain” graph </a:t>
            </a:r>
            <a:r>
              <a:rPr lang="en-US" sz="700" dirty="0">
                <a:latin typeface="Times New Roman"/>
                <a:cs typeface="Times New Roman"/>
              </a:rPr>
              <a:t>*</a:t>
            </a:r>
            <a:r>
              <a:rPr lang="en-US" sz="700" dirty="0">
                <a:latin typeface="Times New Roman"/>
                <a:cs typeface="Times New Roman"/>
                <a:sym typeface="Wingdings"/>
              </a:rPr>
              <a:t>** ... </a:t>
            </a:r>
            <a:r>
              <a:rPr lang="en-US" sz="700" dirty="0" smtClean="0">
                <a:latin typeface="Times New Roman"/>
                <a:cs typeface="Times New Roman"/>
                <a:sym typeface="Wingdings"/>
              </a:rPr>
              <a:t>*  .</a:t>
            </a:r>
            <a:endParaRPr lang="en-US" sz="700" dirty="0">
              <a:latin typeface="Times New Roman"/>
              <a:cs typeface="Times New Roman"/>
            </a:endParaRPr>
          </a:p>
        </p:txBody>
      </p:sp>
      <p:sp>
        <p:nvSpPr>
          <p:cNvPr id="212" name="TextBox 211"/>
          <p:cNvSpPr txBox="1"/>
          <p:nvPr/>
        </p:nvSpPr>
        <p:spPr>
          <a:xfrm>
            <a:off x="5508273" y="5352046"/>
            <a:ext cx="2775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latin typeface="Times New Roman"/>
                <a:cs typeface="Times New Roman"/>
              </a:rPr>
              <a:t>The fact that this square is a fiber product in effect defines (</a:t>
            </a:r>
            <a:r>
              <a:rPr lang="en-US" sz="700" b="1" dirty="0" smtClean="0">
                <a:latin typeface="Times New Roman"/>
                <a:cs typeface="Times New Roman"/>
              </a:rPr>
              <a:t>F</a:t>
            </a:r>
            <a:r>
              <a:rPr lang="en-US" sz="700" dirty="0" smtClean="0">
                <a:latin typeface="Times New Roman"/>
                <a:cs typeface="Times New Roman"/>
              </a:rPr>
              <a:t>)</a:t>
            </a:r>
          </a:p>
          <a:p>
            <a:pPr algn="ctr"/>
            <a:r>
              <a:rPr lang="en-US" sz="700" dirty="0" smtClean="0">
                <a:latin typeface="Times New Roman"/>
                <a:cs typeface="Times New Roman"/>
              </a:rPr>
              <a:t>“a one-</a:t>
            </a:r>
            <a:r>
              <a:rPr lang="en-US" sz="700" dirty="0">
                <a:latin typeface="Times New Roman"/>
                <a:cs typeface="Times New Roman"/>
              </a:rPr>
              <a:t>dimensional system </a:t>
            </a:r>
            <a:r>
              <a:rPr lang="en-US" sz="700" dirty="0" smtClean="0">
                <a:latin typeface="Times New Roman"/>
                <a:cs typeface="Times New Roman"/>
              </a:rPr>
              <a:t>(S) of bricks</a:t>
            </a:r>
            <a:r>
              <a:rPr lang="en-US" sz="700" dirty="0">
                <a:latin typeface="Times New Roman"/>
                <a:cs typeface="Times New Roman"/>
              </a:rPr>
              <a:t> </a:t>
            </a:r>
            <a:r>
              <a:rPr lang="en-US" sz="700" dirty="0" smtClean="0">
                <a:latin typeface="Times New Roman"/>
                <a:cs typeface="Times New Roman"/>
              </a:rPr>
              <a:t>(b) and glue (g)” to be a system</a:t>
            </a:r>
          </a:p>
          <a:p>
            <a:pPr algn="ctr"/>
            <a:r>
              <a:rPr lang="en-US" sz="700" dirty="0" smtClean="0">
                <a:latin typeface="Times New Roman"/>
                <a:cs typeface="Times New Roman"/>
              </a:rPr>
              <a:t>consisting of bricks connected by glue, structured as in graph G, </a:t>
            </a:r>
          </a:p>
          <a:p>
            <a:pPr algn="ctr"/>
            <a:r>
              <a:rPr lang="en-US" sz="700" dirty="0" smtClean="0">
                <a:latin typeface="Times New Roman"/>
                <a:cs typeface="Times New Roman"/>
              </a:rPr>
              <a:t>where G is a “chain” graph </a:t>
            </a:r>
            <a:r>
              <a:rPr lang="en-US" sz="700" dirty="0">
                <a:latin typeface="Times New Roman"/>
                <a:cs typeface="Times New Roman"/>
              </a:rPr>
              <a:t>*</a:t>
            </a:r>
            <a:r>
              <a:rPr lang="en-US" sz="700" dirty="0">
                <a:latin typeface="Times New Roman"/>
                <a:cs typeface="Times New Roman"/>
                <a:sym typeface="Wingdings"/>
              </a:rPr>
              <a:t>** ... </a:t>
            </a:r>
            <a:r>
              <a:rPr lang="en-US" sz="700" dirty="0" smtClean="0">
                <a:latin typeface="Times New Roman"/>
                <a:cs typeface="Times New Roman"/>
                <a:sym typeface="Wingdings"/>
              </a:rPr>
              <a:t>* .</a:t>
            </a:r>
            <a:endParaRPr lang="en-US" sz="700" dirty="0">
              <a:latin typeface="Times New Roman"/>
              <a:cs typeface="Times New Roman"/>
            </a:endParaRPr>
          </a:p>
        </p:txBody>
      </p:sp>
      <p:sp>
        <p:nvSpPr>
          <p:cNvPr id="213" name="TextBox 212"/>
          <p:cNvSpPr txBox="1"/>
          <p:nvPr/>
        </p:nvSpPr>
        <p:spPr>
          <a:xfrm>
            <a:off x="5384616" y="2674643"/>
            <a:ext cx="27273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latin typeface="Times New Roman"/>
                <a:cs typeface="Times New Roman"/>
              </a:rPr>
              <a:t>The fact that this square is a fiber product in effect defines (</a:t>
            </a:r>
            <a:r>
              <a:rPr lang="en-US" sz="700" b="1" dirty="0" smtClean="0">
                <a:latin typeface="Times New Roman"/>
                <a:cs typeface="Times New Roman"/>
              </a:rPr>
              <a:t>C</a:t>
            </a:r>
            <a:r>
              <a:rPr lang="en-US" sz="700" dirty="0" smtClean="0">
                <a:latin typeface="Times New Roman"/>
                <a:cs typeface="Times New Roman"/>
              </a:rPr>
              <a:t>)</a:t>
            </a:r>
          </a:p>
          <a:p>
            <a:pPr algn="ctr"/>
            <a:r>
              <a:rPr lang="en-US" sz="700" dirty="0" smtClean="0">
                <a:latin typeface="Times New Roman"/>
                <a:cs typeface="Times New Roman"/>
              </a:rPr>
              <a:t>“a brittle system (S) of bricks (b) and glue (g)” to be a one-dimensional</a:t>
            </a:r>
          </a:p>
          <a:p>
            <a:pPr algn="ctr"/>
            <a:r>
              <a:rPr lang="en-US" sz="700" dirty="0" smtClean="0">
                <a:latin typeface="Times New Roman"/>
                <a:cs typeface="Times New Roman"/>
              </a:rPr>
              <a:t>system of bricks (b) and glue (g) such that the failure extension of S</a:t>
            </a:r>
          </a:p>
          <a:p>
            <a:pPr algn="ctr"/>
            <a:r>
              <a:rPr lang="en-US" sz="700" dirty="0" smtClean="0">
                <a:latin typeface="Times New Roman"/>
                <a:cs typeface="Times New Roman"/>
                <a:sym typeface="Wingdings"/>
              </a:rPr>
              <a:t>is roughly equal to the failure extension of g.</a:t>
            </a:r>
            <a:endParaRPr lang="en-US" sz="700" dirty="0">
              <a:latin typeface="Times New Roman"/>
              <a:cs typeface="Times New Roman"/>
            </a:endParaRPr>
          </a:p>
        </p:txBody>
      </p:sp>
      <p:sp>
        <p:nvSpPr>
          <p:cNvPr id="214" name="TextBox 213"/>
          <p:cNvSpPr txBox="1"/>
          <p:nvPr/>
        </p:nvSpPr>
        <p:spPr>
          <a:xfrm>
            <a:off x="859842" y="5464068"/>
            <a:ext cx="27622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latin typeface="Times New Roman"/>
                <a:cs typeface="Times New Roman"/>
              </a:rPr>
              <a:t>The fact that this square is a fiber product in effect defines (</a:t>
            </a:r>
            <a:r>
              <a:rPr lang="en-US" sz="700" b="1" dirty="0" smtClean="0">
                <a:latin typeface="Times New Roman"/>
                <a:cs typeface="Times New Roman"/>
              </a:rPr>
              <a:t>E</a:t>
            </a:r>
            <a:r>
              <a:rPr lang="en-US" sz="700" dirty="0" smtClean="0">
                <a:latin typeface="Times New Roman"/>
                <a:cs typeface="Times New Roman"/>
              </a:rPr>
              <a:t>)</a:t>
            </a:r>
          </a:p>
          <a:p>
            <a:pPr algn="ctr"/>
            <a:r>
              <a:rPr lang="en-US" sz="700" dirty="0" smtClean="0">
                <a:latin typeface="Times New Roman"/>
                <a:cs typeface="Times New Roman"/>
              </a:rPr>
              <a:t>“a ductile system of bricks (b) and glue (g)” to be a one-dimensional</a:t>
            </a:r>
          </a:p>
          <a:p>
            <a:pPr algn="ctr"/>
            <a:r>
              <a:rPr lang="en-US" sz="700" dirty="0" smtClean="0">
                <a:latin typeface="Times New Roman"/>
                <a:cs typeface="Times New Roman"/>
              </a:rPr>
              <a:t>system (S) of bricks (b) and glue (g) such that the failure extension of S</a:t>
            </a:r>
          </a:p>
          <a:p>
            <a:pPr algn="ctr"/>
            <a:r>
              <a:rPr lang="en-US" sz="700" dirty="0" smtClean="0">
                <a:latin typeface="Times New Roman"/>
                <a:cs typeface="Times New Roman"/>
                <a:sym typeface="Wingdings"/>
              </a:rPr>
              <a:t>is much greater than the failure extension of g.</a:t>
            </a:r>
            <a:endParaRPr lang="en-US" sz="700" dirty="0">
              <a:latin typeface="Times New Roman"/>
              <a:cs typeface="Times New Roman"/>
            </a:endParaRPr>
          </a:p>
        </p:txBody>
      </p:sp>
      <p:grpSp>
        <p:nvGrpSpPr>
          <p:cNvPr id="4" name="Group 215"/>
          <p:cNvGrpSpPr/>
          <p:nvPr/>
        </p:nvGrpSpPr>
        <p:grpSpPr>
          <a:xfrm>
            <a:off x="447818" y="3581643"/>
            <a:ext cx="3503007" cy="1770403"/>
            <a:chOff x="447818" y="3581643"/>
            <a:chExt cx="3503007" cy="1770403"/>
          </a:xfrm>
        </p:grpSpPr>
        <p:grpSp>
          <p:nvGrpSpPr>
            <p:cNvPr id="13" name="Group 151"/>
            <p:cNvGrpSpPr/>
            <p:nvPr/>
          </p:nvGrpSpPr>
          <p:grpSpPr>
            <a:xfrm>
              <a:off x="447818" y="3581643"/>
              <a:ext cx="3212843" cy="1770403"/>
              <a:chOff x="572733" y="2991344"/>
              <a:chExt cx="3212843" cy="1770403"/>
            </a:xfrm>
          </p:grpSpPr>
          <p:sp>
            <p:nvSpPr>
              <p:cNvPr id="102" name="TextBox 101"/>
              <p:cNvSpPr txBox="1"/>
              <p:nvPr/>
            </p:nvSpPr>
            <p:spPr>
              <a:xfrm>
                <a:off x="2824115" y="4138500"/>
                <a:ext cx="620683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600" b="1" smtClean="0">
                    <a:latin typeface="Times New Roman"/>
                    <a:cs typeface="Times New Roman"/>
                  </a:rPr>
                  <a:t>Q:</a:t>
                </a:r>
              </a:p>
              <a:p>
                <a:pPr algn="ctr"/>
                <a:r>
                  <a:rPr lang="en-US" sz="600" smtClean="0">
                    <a:latin typeface="Times New Roman"/>
                    <a:cs typeface="Times New Roman"/>
                  </a:rPr>
                  <a:t>a pair (x,y) of </a:t>
                </a:r>
              </a:p>
              <a:p>
                <a:pPr algn="ctr"/>
                <a:r>
                  <a:rPr lang="en-US" sz="600" smtClean="0">
                    <a:latin typeface="Times New Roman"/>
                    <a:cs typeface="Times New Roman"/>
                  </a:rPr>
                  <a:t>real numbers</a:t>
                </a:r>
                <a:endParaRPr lang="en-US" sz="600">
                  <a:latin typeface="Times New Roman"/>
                  <a:cs typeface="Times New Roman"/>
                </a:endParaRPr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1083969" y="4092333"/>
                <a:ext cx="761747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600" b="1" smtClean="0">
                    <a:latin typeface="Times New Roman"/>
                    <a:cs typeface="Times New Roman"/>
                  </a:rPr>
                  <a:t>O:</a:t>
                </a:r>
              </a:p>
              <a:p>
                <a:pPr algn="ctr"/>
                <a:r>
                  <a:rPr lang="en-US" sz="600" smtClean="0">
                    <a:latin typeface="Times New Roman"/>
                    <a:cs typeface="Times New Roman"/>
                  </a:rPr>
                  <a:t>a pair (R,r) of  real </a:t>
                </a:r>
              </a:p>
              <a:p>
                <a:pPr algn="ctr"/>
                <a:r>
                  <a:rPr lang="en-US" sz="600" smtClean="0">
                    <a:latin typeface="Times New Roman"/>
                    <a:cs typeface="Times New Roman"/>
                  </a:rPr>
                  <a:t>numbers such that</a:t>
                </a:r>
              </a:p>
              <a:p>
                <a:pPr algn="ctr"/>
                <a:r>
                  <a:rPr lang="en-US" sz="600" smtClean="0">
                    <a:latin typeface="Times New Roman"/>
                    <a:cs typeface="Times New Roman"/>
                  </a:rPr>
                  <a:t>R&gt;&gt;r </a:t>
                </a:r>
                <a:endParaRPr lang="en-US" sz="600">
                  <a:latin typeface="Times New Roman"/>
                  <a:cs typeface="Times New Roman"/>
                </a:endParaRPr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2483341" y="3152927"/>
                <a:ext cx="1302235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600" b="1" dirty="0" smtClean="0">
                    <a:latin typeface="Times New Roman"/>
                    <a:cs typeface="Times New Roman"/>
                  </a:rPr>
                  <a:t>F:</a:t>
                </a:r>
              </a:p>
              <a:p>
                <a:pPr algn="ctr"/>
                <a:r>
                  <a:rPr lang="en-US" sz="600" dirty="0" smtClean="0">
                    <a:latin typeface="Times New Roman"/>
                    <a:cs typeface="Times New Roman"/>
                  </a:rPr>
                  <a:t>a one-dimensional</a:t>
                </a:r>
              </a:p>
              <a:p>
                <a:pPr algn="ctr"/>
                <a:r>
                  <a:rPr lang="en-US" sz="600" dirty="0" smtClean="0">
                    <a:latin typeface="Times New Roman"/>
                    <a:cs typeface="Times New Roman"/>
                  </a:rPr>
                  <a:t>system (S) of bricks (b) and glue (g)</a:t>
                </a:r>
                <a:endParaRPr lang="en-US" sz="6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>
                <a:off x="1019849" y="3152927"/>
                <a:ext cx="889987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600" b="1" dirty="0" smtClean="0">
                    <a:latin typeface="Times New Roman"/>
                    <a:cs typeface="Times New Roman"/>
                  </a:rPr>
                  <a:t>E:</a:t>
                </a:r>
              </a:p>
              <a:p>
                <a:pPr algn="ctr"/>
                <a:r>
                  <a:rPr lang="en-US" sz="600" dirty="0" smtClean="0">
                    <a:latin typeface="Times New Roman"/>
                    <a:cs typeface="Times New Roman"/>
                  </a:rPr>
                  <a:t>a ductile system (S) of </a:t>
                </a:r>
              </a:p>
              <a:p>
                <a:pPr algn="ctr"/>
                <a:r>
                  <a:rPr lang="en-US" sz="600" dirty="0" smtClean="0">
                    <a:latin typeface="Times New Roman"/>
                    <a:cs typeface="Times New Roman"/>
                  </a:rPr>
                  <a:t>bricks (b) and glue (g)</a:t>
                </a:r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>
                <a:off x="1983366" y="2991344"/>
                <a:ext cx="5052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600" smtClean="0">
                    <a:latin typeface="Times New Roman"/>
                    <a:cs typeface="Times New Roman"/>
                    <a:sym typeface="Wingdings"/>
                  </a:rPr>
                  <a:t>10:EF</a:t>
                </a:r>
              </a:p>
              <a:p>
                <a:pPr algn="ctr"/>
                <a:r>
                  <a:rPr lang="en-US" sz="600" smtClean="0">
                    <a:latin typeface="Times New Roman"/>
                    <a:cs typeface="Times New Roman"/>
                  </a:rPr>
                  <a:t> is, in </a:t>
                </a:r>
              </a:p>
              <a:p>
                <a:pPr algn="ctr"/>
                <a:r>
                  <a:rPr lang="en-US" sz="600" smtClean="0">
                    <a:latin typeface="Times New Roman"/>
                    <a:cs typeface="Times New Roman"/>
                  </a:rPr>
                  <a:t>particular,</a:t>
                </a:r>
                <a:endParaRPr lang="en-US" sz="600">
                  <a:latin typeface="Times New Roman"/>
                  <a:cs typeface="Times New Roman"/>
                </a:endParaRPr>
              </a:p>
            </p:txBody>
          </p:sp>
          <p:sp>
            <p:nvSpPr>
              <p:cNvPr id="120" name="TextBox 119"/>
              <p:cNvSpPr txBox="1"/>
              <p:nvPr/>
            </p:nvSpPr>
            <p:spPr>
              <a:xfrm>
                <a:off x="572733" y="3597961"/>
                <a:ext cx="95410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600" dirty="0" smtClean="0">
                    <a:latin typeface="Times New Roman"/>
                    <a:cs typeface="Times New Roman"/>
                  </a:rPr>
                  <a:t>11:E</a:t>
                </a:r>
                <a:r>
                  <a:rPr lang="en-US" sz="600" dirty="0" smtClean="0">
                    <a:latin typeface="Times New Roman"/>
                    <a:cs typeface="Times New Roman"/>
                    <a:sym typeface="Wingdings"/>
                  </a:rPr>
                  <a:t>O</a:t>
                </a:r>
              </a:p>
              <a:p>
                <a:pPr algn="ctr"/>
                <a:r>
                  <a:rPr lang="en-US" sz="600" dirty="0">
                    <a:latin typeface="Times New Roman"/>
                    <a:cs typeface="Times New Roman"/>
                  </a:rPr>
                  <a:t>yields, by setting </a:t>
                </a:r>
              </a:p>
              <a:p>
                <a:pPr algn="ctr"/>
                <a:r>
                  <a:rPr lang="en-US" sz="600" dirty="0">
                    <a:latin typeface="Times New Roman"/>
                    <a:cs typeface="Times New Roman"/>
                  </a:rPr>
                  <a:t>x=failure extension of S,</a:t>
                </a:r>
              </a:p>
              <a:p>
                <a:pPr algn="ctr"/>
                <a:r>
                  <a:rPr lang="en-US" sz="600" dirty="0">
                    <a:latin typeface="Times New Roman"/>
                    <a:cs typeface="Times New Roman"/>
                  </a:rPr>
                  <a:t>y=failure extension of g</a:t>
                </a:r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1874410" y="4392415"/>
                <a:ext cx="7104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600" dirty="0" smtClean="0">
                    <a:latin typeface="Times New Roman"/>
                    <a:cs typeface="Times New Roman"/>
                  </a:rPr>
                  <a:t>33:O</a:t>
                </a:r>
                <a:r>
                  <a:rPr lang="en-US" sz="600" dirty="0" smtClean="0">
                    <a:latin typeface="Times New Roman"/>
                    <a:cs typeface="Times New Roman"/>
                    <a:sym typeface="Wingdings"/>
                  </a:rPr>
                  <a:t>Q</a:t>
                </a:r>
              </a:p>
              <a:p>
                <a:pPr algn="ctr"/>
                <a:r>
                  <a:rPr lang="en-US" sz="600" dirty="0" smtClean="0">
                    <a:latin typeface="Times New Roman"/>
                    <a:cs typeface="Times New Roman"/>
                  </a:rPr>
                  <a:t>yields, by setting </a:t>
                </a:r>
              </a:p>
              <a:p>
                <a:pPr algn="ctr"/>
                <a:r>
                  <a:rPr lang="en-US" sz="600" dirty="0" smtClean="0">
                    <a:latin typeface="Times New Roman"/>
                    <a:cs typeface="Times New Roman"/>
                  </a:rPr>
                  <a:t>x=R and y=r</a:t>
                </a:r>
                <a:endParaRPr lang="en-US" sz="600" dirty="0">
                  <a:latin typeface="Times New Roman"/>
                  <a:cs typeface="Times New Roman"/>
                </a:endParaRPr>
              </a:p>
            </p:txBody>
          </p:sp>
          <p:cxnSp>
            <p:nvCxnSpPr>
              <p:cNvPr id="132" name="Straight Arrow Connector 131"/>
              <p:cNvCxnSpPr>
                <a:stCxn id="109" idx="3"/>
                <a:endCxn id="107" idx="1"/>
              </p:cNvCxnSpPr>
              <p:nvPr/>
            </p:nvCxnSpPr>
            <p:spPr>
              <a:xfrm>
                <a:off x="1909836" y="3337593"/>
                <a:ext cx="573505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Arrow Connector 133"/>
              <p:cNvCxnSpPr>
                <a:stCxn id="109" idx="2"/>
                <a:endCxn id="103" idx="0"/>
              </p:cNvCxnSpPr>
              <p:nvPr/>
            </p:nvCxnSpPr>
            <p:spPr>
              <a:xfrm>
                <a:off x="1464843" y="3522259"/>
                <a:ext cx="0" cy="57007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Arrow Connector 135"/>
              <p:cNvCxnSpPr>
                <a:stCxn id="103" idx="3"/>
                <a:endCxn id="102" idx="1"/>
              </p:cNvCxnSpPr>
              <p:nvPr/>
            </p:nvCxnSpPr>
            <p:spPr>
              <a:xfrm>
                <a:off x="1845716" y="4323166"/>
                <a:ext cx="978399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Arrow Connector 137"/>
              <p:cNvCxnSpPr>
                <a:stCxn id="107" idx="2"/>
                <a:endCxn id="102" idx="0"/>
              </p:cNvCxnSpPr>
              <p:nvPr/>
            </p:nvCxnSpPr>
            <p:spPr>
              <a:xfrm flipH="1">
                <a:off x="3134457" y="3522259"/>
                <a:ext cx="2" cy="61624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1" name="Rectangle 150"/>
              <p:cNvSpPr/>
              <p:nvPr/>
            </p:nvSpPr>
            <p:spPr>
              <a:xfrm>
                <a:off x="1849554" y="3522259"/>
                <a:ext cx="827758" cy="553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600" dirty="0" smtClean="0">
                    <a:latin typeface="Times New Roman"/>
                    <a:cs typeface="Times New Roman"/>
                  </a:rPr>
                  <a:t>Fiber product:</a:t>
                </a:r>
              </a:p>
              <a:p>
                <a:pPr algn="ctr"/>
                <a:r>
                  <a:rPr lang="en-US" sz="600" dirty="0">
                    <a:latin typeface="Times New Roman"/>
                    <a:cs typeface="Times New Roman"/>
                  </a:rPr>
                  <a:t>(E,10,11)=(14)Q</a:t>
                </a:r>
                <a:r>
                  <a:rPr lang="en-US" sz="600" dirty="0" smtClean="0">
                    <a:latin typeface="Times New Roman"/>
                    <a:cs typeface="Times New Roman"/>
                  </a:rPr>
                  <a:t>(33)</a:t>
                </a:r>
                <a:endParaRPr lang="en-US" sz="600" dirty="0">
                  <a:latin typeface="Times New Roman"/>
                  <a:cs typeface="Times New Roman"/>
                </a:endParaRPr>
              </a:p>
              <a:p>
                <a:pPr algn="ctr"/>
                <a:endParaRPr lang="en-US" sz="600" dirty="0" smtClean="0">
                  <a:latin typeface="Times New Roman"/>
                  <a:cs typeface="Times New Roman"/>
                </a:endParaRPr>
              </a:p>
              <a:p>
                <a:pPr algn="ctr"/>
                <a:r>
                  <a:rPr lang="en-US" sz="600" dirty="0" smtClean="0">
                    <a:latin typeface="Times New Roman"/>
                    <a:cs typeface="Times New Roman"/>
                  </a:rPr>
                  <a:t>Commutes:</a:t>
                </a:r>
              </a:p>
              <a:p>
                <a:pPr algn="ctr"/>
                <a:r>
                  <a:rPr lang="en-US" sz="600" dirty="0" smtClean="0">
                    <a:latin typeface="Times New Roman"/>
                    <a:cs typeface="Times New Roman"/>
                  </a:rPr>
                  <a:t>10;14=11;33</a:t>
                </a:r>
                <a:endParaRPr lang="en-US" sz="600" dirty="0"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215" name="TextBox 214"/>
            <p:cNvSpPr txBox="1"/>
            <p:nvPr/>
          </p:nvSpPr>
          <p:spPr>
            <a:xfrm>
              <a:off x="2996718" y="4112558"/>
              <a:ext cx="9541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dirty="0" smtClean="0">
                  <a:latin typeface="Times New Roman"/>
                  <a:cs typeface="Times New Roman"/>
                </a:rPr>
                <a:t>14:F</a:t>
              </a:r>
              <a:r>
                <a:rPr lang="en-US" sz="600" dirty="0" smtClean="0">
                  <a:latin typeface="Times New Roman"/>
                  <a:cs typeface="Times New Roman"/>
                  <a:sym typeface="Wingdings"/>
                </a:rPr>
                <a:t>Q</a:t>
              </a:r>
            </a:p>
            <a:p>
              <a:pPr algn="ctr"/>
              <a:r>
                <a:rPr lang="en-US" sz="600" dirty="0" smtClean="0">
                  <a:latin typeface="Times New Roman"/>
                  <a:cs typeface="Times New Roman"/>
                </a:rPr>
                <a:t>yields, by setting </a:t>
              </a:r>
            </a:p>
            <a:p>
              <a:pPr algn="ctr"/>
              <a:r>
                <a:rPr lang="en-US" sz="600" dirty="0" smtClean="0">
                  <a:latin typeface="Times New Roman"/>
                  <a:cs typeface="Times New Roman"/>
                </a:rPr>
                <a:t>x=failure extension of S,</a:t>
              </a:r>
            </a:p>
            <a:p>
              <a:pPr algn="ctr"/>
              <a:r>
                <a:rPr lang="en-US" sz="600" dirty="0">
                  <a:latin typeface="Times New Roman"/>
                  <a:cs typeface="Times New Roman"/>
                </a:rPr>
                <a:t>y</a:t>
              </a:r>
              <a:r>
                <a:rPr lang="en-US" sz="600" dirty="0" smtClean="0">
                  <a:latin typeface="Times New Roman"/>
                  <a:cs typeface="Times New Roman"/>
                </a:rPr>
                <a:t>=failure extension of g</a:t>
              </a:r>
              <a:endParaRPr lang="en-US" sz="600" dirty="0">
                <a:latin typeface="Times New Roman"/>
                <a:cs typeface="Times New Roman"/>
              </a:endParaRPr>
            </a:p>
          </p:txBody>
        </p:sp>
      </p:grpSp>
      <p:grpSp>
        <p:nvGrpSpPr>
          <p:cNvPr id="17" name="Group 217"/>
          <p:cNvGrpSpPr/>
          <p:nvPr/>
        </p:nvGrpSpPr>
        <p:grpSpPr>
          <a:xfrm>
            <a:off x="5399096" y="636535"/>
            <a:ext cx="3184197" cy="2038108"/>
            <a:chOff x="5399096" y="636535"/>
            <a:chExt cx="3184197" cy="2038108"/>
          </a:xfrm>
        </p:grpSpPr>
        <p:grpSp>
          <p:nvGrpSpPr>
            <p:cNvPr id="18" name="Group 149"/>
            <p:cNvGrpSpPr/>
            <p:nvPr/>
          </p:nvGrpSpPr>
          <p:grpSpPr>
            <a:xfrm>
              <a:off x="5399096" y="636535"/>
              <a:ext cx="2842523" cy="2038108"/>
              <a:chOff x="5818430" y="1015217"/>
              <a:chExt cx="2842523" cy="2038108"/>
            </a:xfrm>
          </p:grpSpPr>
          <p:sp>
            <p:nvSpPr>
              <p:cNvPr id="53" name="TextBox 52"/>
              <p:cNvSpPr txBox="1"/>
              <p:nvPr/>
            </p:nvSpPr>
            <p:spPr>
              <a:xfrm>
                <a:off x="7699493" y="2430078"/>
                <a:ext cx="620683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600" b="1" smtClean="0">
                    <a:latin typeface="Times New Roman"/>
                    <a:cs typeface="Times New Roman"/>
                  </a:rPr>
                  <a:t>Q:</a:t>
                </a:r>
              </a:p>
              <a:p>
                <a:pPr algn="ctr"/>
                <a:r>
                  <a:rPr lang="en-US" sz="600" smtClean="0">
                    <a:latin typeface="Times New Roman"/>
                    <a:cs typeface="Times New Roman"/>
                  </a:rPr>
                  <a:t>a pair (x,y) of </a:t>
                </a:r>
              </a:p>
              <a:p>
                <a:pPr algn="ctr"/>
                <a:r>
                  <a:rPr lang="en-US" sz="600" smtClean="0">
                    <a:latin typeface="Times New Roman"/>
                    <a:cs typeface="Times New Roman"/>
                  </a:rPr>
                  <a:t>real numbers</a:t>
                </a:r>
                <a:endParaRPr lang="en-US" sz="600">
                  <a:latin typeface="Times New Roman"/>
                  <a:cs typeface="Times New Roman"/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5818430" y="2383911"/>
                <a:ext cx="877163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600" b="1" smtClean="0">
                    <a:latin typeface="Times New Roman"/>
                    <a:cs typeface="Times New Roman"/>
                  </a:rPr>
                  <a:t>M:</a:t>
                </a:r>
              </a:p>
              <a:p>
                <a:pPr algn="ctr"/>
                <a:r>
                  <a:rPr lang="en-US" sz="600" smtClean="0">
                    <a:latin typeface="Times New Roman"/>
                    <a:cs typeface="Times New Roman"/>
                  </a:rPr>
                  <a:t>a pair (R,r) of  real </a:t>
                </a:r>
              </a:p>
              <a:p>
                <a:pPr algn="ctr"/>
                <a:r>
                  <a:rPr lang="en-US" sz="600" smtClean="0">
                    <a:latin typeface="Times New Roman"/>
                    <a:cs typeface="Times New Roman"/>
                  </a:rPr>
                  <a:t>numbers such that</a:t>
                </a:r>
              </a:p>
              <a:p>
                <a:pPr algn="ctr"/>
                <a:r>
                  <a:rPr lang="en-US" sz="600" smtClean="0">
                    <a:latin typeface="Times New Roman"/>
                    <a:cs typeface="Times New Roman"/>
                  </a:rPr>
                  <a:t>R is roughly equal to r</a:t>
                </a:r>
                <a:endParaRPr lang="en-US" sz="600">
                  <a:latin typeface="Times New Roman"/>
                  <a:cs typeface="Times New Roman"/>
                </a:endParaRPr>
              </a:p>
            </p:txBody>
          </p:sp>
          <p:cxnSp>
            <p:nvCxnSpPr>
              <p:cNvPr id="56" name="Straight Arrow Connector 55"/>
              <p:cNvCxnSpPr>
                <a:stCxn id="55" idx="3"/>
                <a:endCxn id="53" idx="1"/>
              </p:cNvCxnSpPr>
              <p:nvPr/>
            </p:nvCxnSpPr>
            <p:spPr>
              <a:xfrm>
                <a:off x="6695593" y="2614744"/>
                <a:ext cx="10039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TextBox 57"/>
              <p:cNvSpPr txBox="1"/>
              <p:nvPr/>
            </p:nvSpPr>
            <p:spPr>
              <a:xfrm>
                <a:off x="7358718" y="1076772"/>
                <a:ext cx="1302235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600" b="1" dirty="0" smtClean="0">
                    <a:latin typeface="Times New Roman"/>
                    <a:cs typeface="Times New Roman"/>
                  </a:rPr>
                  <a:t>F:</a:t>
                </a:r>
              </a:p>
              <a:p>
                <a:pPr algn="ctr"/>
                <a:r>
                  <a:rPr lang="en-US" sz="600" dirty="0" smtClean="0">
                    <a:latin typeface="Times New Roman"/>
                    <a:cs typeface="Times New Roman"/>
                  </a:rPr>
                  <a:t>a one-dimensional</a:t>
                </a:r>
              </a:p>
              <a:p>
                <a:pPr algn="ctr"/>
                <a:r>
                  <a:rPr lang="en-US" sz="600" dirty="0" smtClean="0">
                    <a:latin typeface="Times New Roman"/>
                    <a:cs typeface="Times New Roman"/>
                  </a:rPr>
                  <a:t>system </a:t>
                </a:r>
                <a:r>
                  <a:rPr lang="en-US" sz="600" dirty="0">
                    <a:latin typeface="Times New Roman"/>
                    <a:cs typeface="Times New Roman"/>
                  </a:rPr>
                  <a:t>(S</a:t>
                </a:r>
                <a:r>
                  <a:rPr lang="en-US" sz="600" dirty="0" smtClean="0">
                    <a:latin typeface="Times New Roman"/>
                    <a:cs typeface="Times New Roman"/>
                  </a:rPr>
                  <a:t>) of bricks (b) and glue (g)</a:t>
                </a:r>
                <a:endParaRPr lang="en-US" sz="6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5818430" y="1076772"/>
                <a:ext cx="877163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600" b="1" dirty="0" smtClean="0">
                    <a:latin typeface="Times New Roman"/>
                    <a:cs typeface="Times New Roman"/>
                  </a:rPr>
                  <a:t>C:</a:t>
                </a:r>
              </a:p>
              <a:p>
                <a:pPr algn="ctr"/>
                <a:r>
                  <a:rPr lang="en-US" sz="600" dirty="0" smtClean="0">
                    <a:latin typeface="Times New Roman"/>
                    <a:cs typeface="Times New Roman"/>
                  </a:rPr>
                  <a:t>a brittle system of </a:t>
                </a:r>
              </a:p>
              <a:p>
                <a:pPr algn="ctr"/>
                <a:r>
                  <a:rPr lang="en-US" sz="600" dirty="0" smtClean="0">
                    <a:latin typeface="Times New Roman"/>
                    <a:cs typeface="Times New Roman"/>
                  </a:rPr>
                  <a:t>bricks (b) and glue (g)</a:t>
                </a:r>
              </a:p>
            </p:txBody>
          </p:sp>
          <p:cxnSp>
            <p:nvCxnSpPr>
              <p:cNvPr id="66" name="Straight Arrow Connector 65"/>
              <p:cNvCxnSpPr>
                <a:stCxn id="60" idx="3"/>
                <a:endCxn id="58" idx="1"/>
              </p:cNvCxnSpPr>
              <p:nvPr/>
            </p:nvCxnSpPr>
            <p:spPr>
              <a:xfrm>
                <a:off x="6695593" y="1261438"/>
                <a:ext cx="663125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TextBox 67"/>
              <p:cNvSpPr txBox="1"/>
              <p:nvPr/>
            </p:nvSpPr>
            <p:spPr>
              <a:xfrm>
                <a:off x="6712519" y="1015217"/>
                <a:ext cx="67197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600" dirty="0" smtClean="0">
                    <a:latin typeface="Times New Roman"/>
                    <a:cs typeface="Times New Roman"/>
                  </a:rPr>
                  <a:t>7:C</a:t>
                </a:r>
                <a:r>
                  <a:rPr lang="en-US" sz="600" dirty="0" smtClean="0">
                    <a:latin typeface="Times New Roman"/>
                    <a:cs typeface="Times New Roman"/>
                    <a:sym typeface="Wingdings"/>
                  </a:rPr>
                  <a:t></a:t>
                </a:r>
                <a:r>
                  <a:rPr lang="en-US" sz="600" dirty="0">
                    <a:latin typeface="Times New Roman"/>
                    <a:cs typeface="Times New Roman"/>
                    <a:sym typeface="Wingdings"/>
                  </a:rPr>
                  <a:t>F</a:t>
                </a:r>
                <a:endParaRPr lang="en-US" sz="600" dirty="0" smtClean="0">
                  <a:latin typeface="Times New Roman"/>
                  <a:cs typeface="Times New Roman"/>
                  <a:sym typeface="Wingdings"/>
                </a:endParaRPr>
              </a:p>
              <a:p>
                <a:pPr algn="ctr"/>
                <a:r>
                  <a:rPr lang="en-US" sz="600" dirty="0" smtClean="0">
                    <a:latin typeface="Times New Roman"/>
                    <a:cs typeface="Times New Roman"/>
                  </a:rPr>
                  <a:t>is, in particular,</a:t>
                </a:r>
                <a:endParaRPr lang="en-US" sz="600" dirty="0">
                  <a:latin typeface="Times New Roman"/>
                  <a:cs typeface="Times New Roman"/>
                </a:endParaRP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6749788" y="2683993"/>
                <a:ext cx="7104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600" dirty="0" smtClean="0">
                    <a:latin typeface="Times New Roman"/>
                    <a:cs typeface="Times New Roman"/>
                  </a:rPr>
                  <a:t>28:M</a:t>
                </a:r>
                <a:r>
                  <a:rPr lang="en-US" sz="600" dirty="0" smtClean="0">
                    <a:latin typeface="Times New Roman"/>
                    <a:cs typeface="Times New Roman"/>
                    <a:sym typeface="Wingdings"/>
                  </a:rPr>
                  <a:t>Q</a:t>
                </a:r>
              </a:p>
              <a:p>
                <a:pPr algn="ctr"/>
                <a:r>
                  <a:rPr lang="en-US" sz="600" dirty="0" smtClean="0">
                    <a:latin typeface="Times New Roman"/>
                    <a:cs typeface="Times New Roman"/>
                  </a:rPr>
                  <a:t>yields, by setting </a:t>
                </a:r>
              </a:p>
              <a:p>
                <a:pPr algn="ctr"/>
                <a:r>
                  <a:rPr lang="en-US" sz="600" dirty="0" smtClean="0">
                    <a:latin typeface="Times New Roman"/>
                    <a:cs typeface="Times New Roman"/>
                  </a:rPr>
                  <a:t>x=R and y=r</a:t>
                </a:r>
                <a:endParaRPr lang="en-US" sz="600" dirty="0">
                  <a:latin typeface="Times New Roman"/>
                  <a:cs typeface="Times New Roman"/>
                </a:endParaRPr>
              </a:p>
            </p:txBody>
          </p:sp>
          <p:cxnSp>
            <p:nvCxnSpPr>
              <p:cNvPr id="88" name="Straight Arrow Connector 87"/>
              <p:cNvCxnSpPr>
                <a:stCxn id="60" idx="2"/>
                <a:endCxn id="55" idx="0"/>
              </p:cNvCxnSpPr>
              <p:nvPr/>
            </p:nvCxnSpPr>
            <p:spPr>
              <a:xfrm>
                <a:off x="6257012" y="1446104"/>
                <a:ext cx="0" cy="93780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/>
              <p:cNvCxnSpPr>
                <a:stCxn id="58" idx="2"/>
                <a:endCxn id="53" idx="0"/>
              </p:cNvCxnSpPr>
              <p:nvPr/>
            </p:nvCxnSpPr>
            <p:spPr>
              <a:xfrm flipH="1">
                <a:off x="8009835" y="1446104"/>
                <a:ext cx="1" cy="98397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Rectangle 100"/>
              <p:cNvSpPr/>
              <p:nvPr/>
            </p:nvSpPr>
            <p:spPr>
              <a:xfrm>
                <a:off x="6751644" y="1565848"/>
                <a:ext cx="761747" cy="553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600" dirty="0" smtClean="0">
                    <a:latin typeface="Times New Roman"/>
                    <a:cs typeface="Times New Roman"/>
                  </a:rPr>
                  <a:t>Fiber product:</a:t>
                </a:r>
              </a:p>
              <a:p>
                <a:pPr algn="ctr"/>
                <a:r>
                  <a:rPr lang="en-US" sz="600" dirty="0">
                    <a:latin typeface="Times New Roman"/>
                    <a:cs typeface="Times New Roman"/>
                  </a:rPr>
                  <a:t>(C,7,8)=(14)Q(</a:t>
                </a:r>
                <a:r>
                  <a:rPr lang="en-US" sz="600" dirty="0" smtClean="0">
                    <a:latin typeface="Times New Roman"/>
                    <a:cs typeface="Times New Roman"/>
                  </a:rPr>
                  <a:t>28)</a:t>
                </a:r>
                <a:endParaRPr lang="en-US" sz="600" dirty="0">
                  <a:latin typeface="Times New Roman"/>
                  <a:cs typeface="Times New Roman"/>
                </a:endParaRPr>
              </a:p>
              <a:p>
                <a:pPr algn="ctr"/>
                <a:endParaRPr lang="en-US" sz="600" dirty="0" smtClean="0">
                  <a:latin typeface="Times New Roman"/>
                  <a:cs typeface="Times New Roman"/>
                </a:endParaRPr>
              </a:p>
              <a:p>
                <a:pPr algn="ctr"/>
                <a:r>
                  <a:rPr lang="en-US" sz="600" dirty="0" smtClean="0">
                    <a:latin typeface="Times New Roman"/>
                    <a:cs typeface="Times New Roman"/>
                  </a:rPr>
                  <a:t>Commutes:</a:t>
                </a:r>
              </a:p>
              <a:p>
                <a:pPr algn="ctr"/>
                <a:r>
                  <a:rPr lang="en-US" sz="600" dirty="0" smtClean="0">
                    <a:latin typeface="Times New Roman"/>
                    <a:cs typeface="Times New Roman"/>
                  </a:rPr>
                  <a:t>7;14=8;28</a:t>
                </a:r>
                <a:endParaRPr lang="en-US" sz="600" dirty="0"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217" name="TextBox 216"/>
            <p:cNvSpPr txBox="1"/>
            <p:nvPr/>
          </p:nvSpPr>
          <p:spPr>
            <a:xfrm>
              <a:off x="7629186" y="1360695"/>
              <a:ext cx="9541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dirty="0" smtClean="0">
                  <a:latin typeface="Times New Roman"/>
                  <a:cs typeface="Times New Roman"/>
                </a:rPr>
                <a:t>14:F</a:t>
              </a:r>
              <a:r>
                <a:rPr lang="en-US" sz="600" dirty="0" smtClean="0">
                  <a:latin typeface="Times New Roman"/>
                  <a:cs typeface="Times New Roman"/>
                  <a:sym typeface="Wingdings"/>
                </a:rPr>
                <a:t>Q</a:t>
              </a:r>
            </a:p>
            <a:p>
              <a:pPr algn="ctr"/>
              <a:r>
                <a:rPr lang="en-US" sz="600" dirty="0" smtClean="0">
                  <a:latin typeface="Times New Roman"/>
                  <a:cs typeface="Times New Roman"/>
                </a:rPr>
                <a:t>yields, by setting </a:t>
              </a:r>
            </a:p>
            <a:p>
              <a:pPr algn="ctr"/>
              <a:r>
                <a:rPr lang="en-US" sz="600" dirty="0" smtClean="0">
                  <a:latin typeface="Times New Roman"/>
                  <a:cs typeface="Times New Roman"/>
                </a:rPr>
                <a:t>x=failure extension of S,</a:t>
              </a:r>
            </a:p>
            <a:p>
              <a:pPr algn="ctr"/>
              <a:r>
                <a:rPr lang="en-US" sz="600" dirty="0">
                  <a:latin typeface="Times New Roman"/>
                  <a:cs typeface="Times New Roman"/>
                </a:rPr>
                <a:t>y</a:t>
              </a:r>
              <a:r>
                <a:rPr lang="en-US" sz="600" dirty="0" smtClean="0">
                  <a:latin typeface="Times New Roman"/>
                  <a:cs typeface="Times New Roman"/>
                </a:rPr>
                <a:t>=failure extension of g</a:t>
              </a:r>
              <a:endParaRPr lang="en-US" sz="600" dirty="0">
                <a:latin typeface="Times New Roman"/>
                <a:cs typeface="Times New Roman"/>
              </a:endParaRPr>
            </a:p>
          </p:txBody>
        </p:sp>
      </p:grpSp>
      <p:sp>
        <p:nvSpPr>
          <p:cNvPr id="219" name="TextBox 218"/>
          <p:cNvSpPr txBox="1"/>
          <p:nvPr/>
        </p:nvSpPr>
        <p:spPr>
          <a:xfrm>
            <a:off x="5002308" y="1299209"/>
            <a:ext cx="8191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dirty="0" smtClean="0"/>
              <a:t>8:C</a:t>
            </a:r>
            <a:r>
              <a:rPr lang="en-US" sz="500" dirty="0" smtClean="0">
                <a:sym typeface="Wingdings"/>
              </a:rPr>
              <a:t>M</a:t>
            </a:r>
          </a:p>
          <a:p>
            <a:pPr algn="ctr"/>
            <a:r>
              <a:rPr lang="en-US" sz="500" dirty="0">
                <a:latin typeface="Times New Roman"/>
                <a:cs typeface="Times New Roman"/>
              </a:rPr>
              <a:t>yields, by setting </a:t>
            </a:r>
          </a:p>
          <a:p>
            <a:pPr algn="ctr"/>
            <a:r>
              <a:rPr lang="en-US" sz="500" dirty="0">
                <a:latin typeface="Times New Roman"/>
                <a:cs typeface="Times New Roman"/>
              </a:rPr>
              <a:t>x=failure extension of S,</a:t>
            </a:r>
          </a:p>
          <a:p>
            <a:pPr algn="ctr"/>
            <a:r>
              <a:rPr lang="en-US" sz="500" dirty="0">
                <a:latin typeface="Times New Roman"/>
                <a:cs typeface="Times New Roman"/>
              </a:rPr>
              <a:t>y=failure extension of g</a:t>
            </a:r>
          </a:p>
        </p:txBody>
      </p:sp>
    </p:spTree>
    <p:extLst>
      <p:ext uri="{BB962C8B-B14F-4D97-AF65-F5344CB8AC3E}">
        <p14:creationId xmlns="" xmlns:p14="http://schemas.microsoft.com/office/powerpoint/2010/main" val="2464247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78"/>
          <p:cNvGrpSpPr/>
          <p:nvPr/>
        </p:nvGrpSpPr>
        <p:grpSpPr>
          <a:xfrm>
            <a:off x="426434" y="284428"/>
            <a:ext cx="3375178" cy="2161267"/>
            <a:chOff x="426434" y="284428"/>
            <a:chExt cx="3375178" cy="2161267"/>
          </a:xfrm>
        </p:grpSpPr>
        <p:sp>
          <p:nvSpPr>
            <p:cNvPr id="5" name="TextBox 4"/>
            <p:cNvSpPr txBox="1"/>
            <p:nvPr/>
          </p:nvSpPr>
          <p:spPr>
            <a:xfrm>
              <a:off x="2825704" y="1779533"/>
              <a:ext cx="62068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b="1" smtClean="0">
                  <a:latin typeface="Times New Roman"/>
                  <a:cs typeface="Times New Roman"/>
                </a:rPr>
                <a:t>Q:</a:t>
              </a:r>
            </a:p>
            <a:p>
              <a:pPr algn="ctr"/>
              <a:r>
                <a:rPr lang="en-US" sz="600" smtClean="0">
                  <a:latin typeface="Times New Roman"/>
                  <a:cs typeface="Times New Roman"/>
                </a:rPr>
                <a:t>a pair (x,y) of </a:t>
              </a:r>
            </a:p>
            <a:p>
              <a:pPr algn="ctr"/>
              <a:r>
                <a:rPr lang="en-US" sz="600" smtClean="0">
                  <a:latin typeface="Times New Roman"/>
                  <a:cs typeface="Times New Roman"/>
                </a:rPr>
                <a:t>real numbers</a:t>
              </a:r>
              <a:endParaRPr lang="en-US" sz="600">
                <a:latin typeface="Times New Roman"/>
                <a:cs typeface="Times New Roman"/>
              </a:endParaRPr>
            </a:p>
          </p:txBody>
        </p:sp>
        <p:cxnSp>
          <p:nvCxnSpPr>
            <p:cNvPr id="14" name="Straight Arrow Connector 13"/>
            <p:cNvCxnSpPr>
              <a:stCxn id="40" idx="2"/>
              <a:endCxn id="5" idx="0"/>
            </p:cNvCxnSpPr>
            <p:nvPr/>
          </p:nvCxnSpPr>
          <p:spPr>
            <a:xfrm>
              <a:off x="3136046" y="939927"/>
              <a:ext cx="0" cy="83960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455776" y="1722420"/>
              <a:ext cx="1069524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b="1" smtClean="0">
                  <a:latin typeface="Times New Roman"/>
                  <a:cs typeface="Times New Roman"/>
                </a:rPr>
                <a:t>K:</a:t>
              </a:r>
            </a:p>
            <a:p>
              <a:pPr algn="ctr"/>
              <a:r>
                <a:rPr lang="en-US" sz="600" smtClean="0">
                  <a:latin typeface="Times New Roman"/>
                  <a:cs typeface="Times New Roman"/>
                </a:rPr>
                <a:t>a threesome of building </a:t>
              </a:r>
            </a:p>
            <a:p>
              <a:pPr algn="ctr"/>
              <a:r>
                <a:rPr lang="en-US" sz="600" smtClean="0">
                  <a:latin typeface="Times New Roman"/>
                  <a:cs typeface="Times New Roman"/>
                </a:rPr>
                <a:t>blocks (b,g,S), serving as </a:t>
              </a:r>
            </a:p>
            <a:p>
              <a:pPr algn="ctr"/>
              <a:r>
                <a:rPr lang="en-US" sz="600" smtClean="0">
                  <a:latin typeface="Times New Roman"/>
                  <a:cs typeface="Times New Roman"/>
                </a:rPr>
                <a:t>bricks, glue, and strong-glue</a:t>
              </a:r>
              <a:endParaRPr lang="en-US" sz="600">
                <a:latin typeface="Times New Roman"/>
                <a:cs typeface="Times New Roman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81424" y="478262"/>
              <a:ext cx="1018227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b="1">
                  <a:latin typeface="Times New Roman"/>
                  <a:cs typeface="Times New Roman"/>
                </a:rPr>
                <a:t>I</a:t>
              </a:r>
              <a:r>
                <a:rPr lang="en-US" sz="600" b="1" smtClean="0">
                  <a:latin typeface="Times New Roman"/>
                  <a:cs typeface="Times New Roman"/>
                </a:rPr>
                <a:t>:</a:t>
              </a:r>
            </a:p>
            <a:p>
              <a:pPr algn="ctr"/>
              <a:r>
                <a:rPr lang="en-US" sz="600" smtClean="0">
                  <a:latin typeface="Times New Roman"/>
                  <a:cs typeface="Times New Roman"/>
                </a:rPr>
                <a:t>a </a:t>
              </a:r>
              <a:r>
                <a:rPr lang="en-US" sz="600">
                  <a:latin typeface="Times New Roman"/>
                  <a:cs typeface="Times New Roman"/>
                </a:rPr>
                <a:t>threesome (b,g,L</a:t>
              </a:r>
              <a:r>
                <a:rPr lang="en-US" sz="600" smtClean="0">
                  <a:latin typeface="Times New Roman"/>
                  <a:cs typeface="Times New Roman"/>
                </a:rPr>
                <a:t>) of </a:t>
              </a:r>
            </a:p>
            <a:p>
              <a:pPr algn="ctr"/>
              <a:r>
                <a:rPr lang="en-US" sz="600" smtClean="0">
                  <a:latin typeface="Times New Roman"/>
                  <a:cs typeface="Times New Roman"/>
                </a:rPr>
                <a:t>building blocks, serving as </a:t>
              </a:r>
            </a:p>
            <a:p>
              <a:pPr algn="ctr"/>
              <a:r>
                <a:rPr lang="en-US" sz="600" smtClean="0">
                  <a:latin typeface="Times New Roman"/>
                  <a:cs typeface="Times New Roman"/>
                </a:rPr>
                <a:t>bricks, glue, and lifeline</a:t>
              </a:r>
              <a:endParaRPr lang="en-US" sz="600">
                <a:latin typeface="Times New Roman"/>
                <a:cs typeface="Times New Roman"/>
              </a:endParaRPr>
            </a:p>
          </p:txBody>
        </p:sp>
        <p:cxnSp>
          <p:nvCxnSpPr>
            <p:cNvPr id="24" name="Straight Arrow Connector 23"/>
            <p:cNvCxnSpPr>
              <a:stCxn id="23" idx="2"/>
              <a:endCxn id="20" idx="0"/>
            </p:cNvCxnSpPr>
            <p:nvPr/>
          </p:nvCxnSpPr>
          <p:spPr>
            <a:xfrm>
              <a:off x="990538" y="939927"/>
              <a:ext cx="0" cy="78249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26434" y="1171021"/>
              <a:ext cx="5511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dirty="0" smtClean="0"/>
                <a:t>18:I</a:t>
              </a:r>
              <a:r>
                <a:rPr lang="en-US" sz="600" dirty="0" smtClean="0">
                  <a:sym typeface="Wingdings"/>
                </a:rPr>
                <a:t>K</a:t>
              </a:r>
            </a:p>
            <a:p>
              <a:pPr algn="ctr"/>
              <a:r>
                <a:rPr lang="en-US" sz="600" dirty="0" smtClean="0"/>
                <a:t>is, with S=L,</a:t>
              </a:r>
              <a:endParaRPr lang="en-US" sz="6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557686" y="284428"/>
              <a:ext cx="9412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dirty="0" smtClean="0"/>
                <a:t>17:I</a:t>
              </a:r>
              <a:r>
                <a:rPr lang="en-US" sz="600" dirty="0" smtClean="0">
                  <a:sym typeface="Wingdings"/>
                </a:rPr>
                <a:t>M</a:t>
              </a:r>
            </a:p>
            <a:p>
              <a:pPr algn="ctr"/>
              <a:r>
                <a:rPr lang="en-US" sz="600" dirty="0" smtClean="0"/>
                <a:t>yields, by setting </a:t>
              </a:r>
            </a:p>
            <a:p>
              <a:pPr algn="ctr"/>
              <a:r>
                <a:rPr lang="en-US" sz="600" dirty="0" smtClean="0"/>
                <a:t>R=resting extension of L</a:t>
              </a:r>
            </a:p>
            <a:p>
              <a:pPr algn="ctr"/>
              <a:r>
                <a:rPr lang="en-US" sz="600" dirty="0" smtClean="0"/>
                <a:t>r=failure extension of g</a:t>
              </a:r>
              <a:endParaRPr lang="en-US" sz="6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620093" y="1984030"/>
              <a:ext cx="9412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dirty="0" smtClean="0"/>
                <a:t>22:K</a:t>
              </a:r>
              <a:r>
                <a:rPr lang="en-US" sz="600" dirty="0" smtClean="0">
                  <a:sym typeface="Wingdings"/>
                </a:rPr>
                <a:t>Q</a:t>
              </a:r>
            </a:p>
            <a:p>
              <a:pPr algn="ctr"/>
              <a:r>
                <a:rPr lang="en-US" sz="600" dirty="0" smtClean="0"/>
                <a:t>yields, by setting </a:t>
              </a:r>
            </a:p>
            <a:p>
              <a:pPr algn="ctr"/>
              <a:r>
                <a:rPr lang="en-US" sz="600" dirty="0" smtClean="0"/>
                <a:t>R=resting extension of S</a:t>
              </a:r>
            </a:p>
            <a:p>
              <a:pPr algn="ctr"/>
              <a:r>
                <a:rPr lang="en-US" sz="600" dirty="0" smtClean="0"/>
                <a:t>r=failure extension of g</a:t>
              </a:r>
              <a:endParaRPr lang="en-US" sz="6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091161" y="1112254"/>
              <a:ext cx="7104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dirty="0" smtClean="0"/>
                <a:t>28:M</a:t>
              </a:r>
              <a:r>
                <a:rPr lang="en-US" sz="600" dirty="0" smtClean="0">
                  <a:sym typeface="Wingdings"/>
                </a:rPr>
                <a:t>Q</a:t>
              </a:r>
            </a:p>
            <a:p>
              <a:pPr algn="ctr"/>
              <a:r>
                <a:rPr lang="en-US" sz="600" dirty="0" smtClean="0"/>
                <a:t>yields, by setting </a:t>
              </a:r>
            </a:p>
            <a:p>
              <a:pPr algn="ctr"/>
              <a:r>
                <a:rPr lang="en-US" sz="600" dirty="0" smtClean="0"/>
                <a:t>x=R and y=r</a:t>
              </a:r>
              <a:endParaRPr lang="en-US" sz="6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697464" y="478262"/>
              <a:ext cx="877163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b="1" smtClean="0">
                  <a:latin typeface="Times New Roman"/>
                  <a:cs typeface="Times New Roman"/>
                </a:rPr>
                <a:t>M:</a:t>
              </a:r>
            </a:p>
            <a:p>
              <a:pPr algn="ctr"/>
              <a:r>
                <a:rPr lang="en-US" sz="600" smtClean="0">
                  <a:latin typeface="Times New Roman"/>
                  <a:cs typeface="Times New Roman"/>
                </a:rPr>
                <a:t>a pair (R,r) of  real </a:t>
              </a:r>
            </a:p>
            <a:p>
              <a:pPr algn="ctr"/>
              <a:r>
                <a:rPr lang="en-US" sz="600" smtClean="0">
                  <a:latin typeface="Times New Roman"/>
                  <a:cs typeface="Times New Roman"/>
                </a:rPr>
                <a:t>numbers such that</a:t>
              </a:r>
            </a:p>
            <a:p>
              <a:pPr algn="ctr"/>
              <a:r>
                <a:rPr lang="en-US" sz="600" smtClean="0">
                  <a:latin typeface="Times New Roman"/>
                  <a:cs typeface="Times New Roman"/>
                </a:rPr>
                <a:t>R is roughly equal to r</a:t>
              </a:r>
              <a:endParaRPr lang="en-US" sz="600">
                <a:latin typeface="Times New Roman"/>
                <a:cs typeface="Times New Roman"/>
              </a:endParaRPr>
            </a:p>
          </p:txBody>
        </p:sp>
        <p:cxnSp>
          <p:nvCxnSpPr>
            <p:cNvPr id="44" name="Straight Arrow Connector 43"/>
            <p:cNvCxnSpPr>
              <a:stCxn id="23" idx="3"/>
              <a:endCxn id="40" idx="1"/>
            </p:cNvCxnSpPr>
            <p:nvPr/>
          </p:nvCxnSpPr>
          <p:spPr>
            <a:xfrm>
              <a:off x="1499651" y="709095"/>
              <a:ext cx="119781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20" idx="3"/>
              <a:endCxn id="5" idx="1"/>
            </p:cNvCxnSpPr>
            <p:nvPr/>
          </p:nvCxnSpPr>
          <p:spPr>
            <a:xfrm>
              <a:off x="1525300" y="1953253"/>
              <a:ext cx="1300404" cy="1094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/>
            <p:cNvSpPr/>
            <p:nvPr/>
          </p:nvSpPr>
          <p:spPr>
            <a:xfrm>
              <a:off x="1688148" y="1040983"/>
              <a:ext cx="787395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600" dirty="0" smtClean="0"/>
                <a:t>Fiber product:</a:t>
              </a:r>
            </a:p>
            <a:p>
              <a:pPr algn="ctr"/>
              <a:r>
                <a:rPr lang="en-US" sz="600" dirty="0"/>
                <a:t>(I,</a:t>
              </a:r>
              <a:r>
                <a:rPr lang="en-US" sz="600" dirty="0" smtClean="0"/>
                <a:t>17,18)</a:t>
              </a:r>
              <a:r>
                <a:rPr lang="en-US" sz="600" dirty="0"/>
                <a:t>=(</a:t>
              </a:r>
              <a:r>
                <a:rPr lang="en-US" sz="600" dirty="0" smtClean="0"/>
                <a:t>28)</a:t>
              </a:r>
              <a:r>
                <a:rPr lang="en-US" sz="600" dirty="0"/>
                <a:t>Q(</a:t>
              </a:r>
              <a:r>
                <a:rPr lang="en-US" sz="600" dirty="0" smtClean="0"/>
                <a:t>22)</a:t>
              </a:r>
              <a:endParaRPr lang="en-US" sz="600" dirty="0"/>
            </a:p>
            <a:p>
              <a:pPr algn="ctr"/>
              <a:endParaRPr lang="en-US" sz="600" dirty="0" smtClean="0"/>
            </a:p>
            <a:p>
              <a:pPr algn="ctr"/>
              <a:r>
                <a:rPr lang="en-US" sz="600" dirty="0" smtClean="0"/>
                <a:t>Commutes:</a:t>
              </a:r>
            </a:p>
            <a:p>
              <a:pPr algn="ctr"/>
              <a:r>
                <a:rPr lang="en-US" sz="600" dirty="0" smtClean="0"/>
                <a:t>17;28=18;22</a:t>
              </a:r>
              <a:endParaRPr lang="en-US" sz="600" dirty="0"/>
            </a:p>
          </p:txBody>
        </p:sp>
      </p:grpSp>
      <p:grpSp>
        <p:nvGrpSpPr>
          <p:cNvPr id="3" name="Group 179"/>
          <p:cNvGrpSpPr/>
          <p:nvPr/>
        </p:nvGrpSpPr>
        <p:grpSpPr>
          <a:xfrm>
            <a:off x="4886910" y="442663"/>
            <a:ext cx="3375452" cy="1818366"/>
            <a:chOff x="4886910" y="442663"/>
            <a:chExt cx="3375452" cy="1818366"/>
          </a:xfrm>
        </p:grpSpPr>
        <p:sp>
          <p:nvSpPr>
            <p:cNvPr id="58" name="TextBox 57"/>
            <p:cNvSpPr txBox="1"/>
            <p:nvPr/>
          </p:nvSpPr>
          <p:spPr>
            <a:xfrm>
              <a:off x="7095593" y="528453"/>
              <a:ext cx="113364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b="1" smtClean="0">
                  <a:latin typeface="Times New Roman"/>
                  <a:cs typeface="Times New Roman"/>
                </a:rPr>
                <a:t>N:</a:t>
              </a:r>
            </a:p>
            <a:p>
              <a:pPr algn="ctr"/>
              <a:r>
                <a:rPr lang="en-US" sz="600" smtClean="0">
                  <a:latin typeface="Times New Roman"/>
                  <a:cs typeface="Times New Roman"/>
                </a:rPr>
                <a:t>a pair (b,g) of building blocks, </a:t>
              </a:r>
            </a:p>
            <a:p>
              <a:pPr algn="ctr"/>
              <a:r>
                <a:rPr lang="en-US" sz="600" smtClean="0">
                  <a:latin typeface="Times New Roman"/>
                  <a:cs typeface="Times New Roman"/>
                </a:rPr>
                <a:t>serving as bricks and glue</a:t>
              </a:r>
              <a:endParaRPr lang="en-US" sz="600">
                <a:latin typeface="Times New Roman"/>
                <a:cs typeface="Times New Roman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886910" y="1772611"/>
              <a:ext cx="121058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b="1" smtClean="0">
                  <a:latin typeface="Times New Roman"/>
                  <a:cs typeface="Times New Roman"/>
                </a:rPr>
                <a:t>L:</a:t>
              </a:r>
            </a:p>
            <a:p>
              <a:pPr algn="ctr"/>
              <a:r>
                <a:rPr lang="en-US" sz="600" smtClean="0">
                  <a:latin typeface="Times New Roman"/>
                  <a:cs typeface="Times New Roman"/>
                </a:rPr>
                <a:t>a pair (b,S) of building blocks, </a:t>
              </a:r>
            </a:p>
            <a:p>
              <a:pPr algn="ctr"/>
              <a:r>
                <a:rPr lang="en-US" sz="600" smtClean="0">
                  <a:latin typeface="Times New Roman"/>
                  <a:cs typeface="Times New Roman"/>
                </a:rPr>
                <a:t>serving as bricks and strong-glue</a:t>
              </a:r>
              <a:endParaRPr lang="en-US" sz="600">
                <a:latin typeface="Times New Roman"/>
                <a:cs typeface="Times New Roman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464340" y="1829723"/>
              <a:ext cx="396150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b="1">
                  <a:latin typeface="Times New Roman"/>
                  <a:cs typeface="Times New Roman"/>
                </a:rPr>
                <a:t>R</a:t>
              </a:r>
              <a:r>
                <a:rPr lang="en-US" sz="600" b="1" smtClean="0">
                  <a:latin typeface="Times New Roman"/>
                  <a:cs typeface="Times New Roman"/>
                </a:rPr>
                <a:t>:</a:t>
              </a:r>
            </a:p>
            <a:p>
              <a:pPr algn="ctr"/>
              <a:r>
                <a:rPr lang="en-US" sz="600" smtClean="0">
                  <a:latin typeface="Times New Roman"/>
                  <a:cs typeface="Times New Roman"/>
                </a:rPr>
                <a:t>a brick</a:t>
              </a:r>
              <a:endParaRPr lang="en-US" sz="600">
                <a:latin typeface="Times New Roman"/>
                <a:cs typeface="Times New Roman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957442" y="482286"/>
              <a:ext cx="1069524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b="1" smtClean="0">
                  <a:latin typeface="Times New Roman"/>
                  <a:cs typeface="Times New Roman"/>
                </a:rPr>
                <a:t>K:</a:t>
              </a:r>
            </a:p>
            <a:p>
              <a:pPr algn="ctr"/>
              <a:r>
                <a:rPr lang="en-US" sz="600" smtClean="0">
                  <a:latin typeface="Times New Roman"/>
                  <a:cs typeface="Times New Roman"/>
                </a:rPr>
                <a:t>a threesome of building </a:t>
              </a:r>
            </a:p>
            <a:p>
              <a:pPr algn="ctr"/>
              <a:r>
                <a:rPr lang="en-US" sz="600" smtClean="0">
                  <a:latin typeface="Times New Roman"/>
                  <a:cs typeface="Times New Roman"/>
                </a:rPr>
                <a:t>blocks (b,g,S), serving as </a:t>
              </a:r>
            </a:p>
            <a:p>
              <a:pPr algn="ctr"/>
              <a:r>
                <a:rPr lang="en-US" sz="600" smtClean="0">
                  <a:latin typeface="Times New Roman"/>
                  <a:cs typeface="Times New Roman"/>
                </a:rPr>
                <a:t>bricks, glue, and strong-glue</a:t>
              </a:r>
              <a:endParaRPr lang="en-US" sz="600">
                <a:latin typeface="Times New Roman"/>
                <a:cs typeface="Times New Roman"/>
              </a:endParaRPr>
            </a:p>
          </p:txBody>
        </p:sp>
        <p:cxnSp>
          <p:nvCxnSpPr>
            <p:cNvPr id="70" name="Straight Arrow Connector 69"/>
            <p:cNvCxnSpPr>
              <a:stCxn id="69" idx="2"/>
              <a:endCxn id="59" idx="0"/>
            </p:cNvCxnSpPr>
            <p:nvPr/>
          </p:nvCxnSpPr>
          <p:spPr>
            <a:xfrm>
              <a:off x="5492204" y="943951"/>
              <a:ext cx="0" cy="82866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stCxn id="69" idx="3"/>
              <a:endCxn id="58" idx="1"/>
            </p:cNvCxnSpPr>
            <p:nvPr/>
          </p:nvCxnSpPr>
          <p:spPr>
            <a:xfrm>
              <a:off x="6026966" y="713119"/>
              <a:ext cx="106862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5069759" y="1171021"/>
              <a:ext cx="4421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dirty="0" smtClean="0"/>
                <a:t>23:K</a:t>
              </a:r>
              <a:r>
                <a:rPr lang="en-US" sz="600" dirty="0" smtClean="0">
                  <a:sym typeface="Wingdings"/>
                </a:rPr>
                <a:t>L</a:t>
              </a:r>
            </a:p>
            <a:p>
              <a:pPr algn="ctr"/>
              <a:r>
                <a:rPr lang="en-US" sz="600" dirty="0" smtClean="0"/>
                <a:t>includes</a:t>
              </a:r>
              <a:endParaRPr lang="en-US" sz="600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6317357" y="442663"/>
              <a:ext cx="45499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dirty="0" smtClean="0"/>
                <a:t>24:K</a:t>
              </a:r>
              <a:r>
                <a:rPr lang="en-US" sz="600" dirty="0" smtClean="0">
                  <a:sym typeface="Wingdings"/>
                </a:rPr>
                <a:t>N</a:t>
              </a:r>
            </a:p>
            <a:p>
              <a:pPr algn="ctr"/>
              <a:r>
                <a:rPr lang="en-US" sz="600" dirty="0" smtClean="0"/>
                <a:t>includes</a:t>
              </a:r>
              <a:endParaRPr lang="en-US" sz="600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454849" y="1984030"/>
              <a:ext cx="5843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dirty="0" smtClean="0"/>
                <a:t>27:L</a:t>
              </a:r>
              <a:r>
                <a:rPr lang="en-US" sz="600" dirty="0" smtClean="0">
                  <a:sym typeface="Wingdings"/>
                </a:rPr>
                <a:t>R</a:t>
              </a:r>
            </a:p>
            <a:p>
              <a:pPr algn="ctr"/>
              <a:r>
                <a:rPr lang="en-US" sz="600" dirty="0" smtClean="0">
                  <a:sym typeface="Wingdings"/>
                </a:rPr>
                <a:t>includes as </a:t>
              </a:r>
              <a:r>
                <a:rPr lang="en-US" sz="600" dirty="0" smtClean="0"/>
                <a:t>b</a:t>
              </a:r>
              <a:endParaRPr lang="en-US" sz="600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7678022" y="1189198"/>
              <a:ext cx="5843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dirty="0" smtClean="0"/>
                <a:t>30:N</a:t>
              </a:r>
              <a:r>
                <a:rPr lang="en-US" sz="600" dirty="0" smtClean="0">
                  <a:sym typeface="Wingdings"/>
                </a:rPr>
                <a:t>R</a:t>
              </a:r>
            </a:p>
            <a:p>
              <a:pPr algn="ctr"/>
              <a:r>
                <a:rPr lang="en-US" sz="600" dirty="0" smtClean="0">
                  <a:sym typeface="Wingdings"/>
                </a:rPr>
                <a:t>includes as </a:t>
              </a:r>
              <a:r>
                <a:rPr lang="en-US" sz="600" dirty="0" smtClean="0"/>
                <a:t>b</a:t>
              </a:r>
              <a:endParaRPr lang="en-US" sz="600" dirty="0"/>
            </a:p>
          </p:txBody>
        </p:sp>
        <p:cxnSp>
          <p:nvCxnSpPr>
            <p:cNvPr id="96" name="Straight Arrow Connector 95"/>
            <p:cNvCxnSpPr>
              <a:stCxn id="59" idx="3"/>
              <a:endCxn id="60" idx="1"/>
            </p:cNvCxnSpPr>
            <p:nvPr/>
          </p:nvCxnSpPr>
          <p:spPr>
            <a:xfrm>
              <a:off x="6097498" y="1957277"/>
              <a:ext cx="1366842" cy="1094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>
              <a:stCxn id="58" idx="2"/>
              <a:endCxn id="60" idx="0"/>
            </p:cNvCxnSpPr>
            <p:nvPr/>
          </p:nvCxnSpPr>
          <p:spPr>
            <a:xfrm>
              <a:off x="7662415" y="897785"/>
              <a:ext cx="0" cy="93193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Rectangle 112"/>
            <p:cNvSpPr/>
            <p:nvPr/>
          </p:nvSpPr>
          <p:spPr>
            <a:xfrm>
              <a:off x="6212257" y="1039600"/>
              <a:ext cx="800219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600" dirty="0" smtClean="0"/>
                <a:t>Fiber product:</a:t>
              </a:r>
            </a:p>
            <a:p>
              <a:pPr algn="ctr"/>
              <a:r>
                <a:rPr lang="en-US" sz="600" dirty="0"/>
                <a:t>(K,</a:t>
              </a:r>
              <a:r>
                <a:rPr lang="en-US" sz="600" dirty="0" smtClean="0"/>
                <a:t>23,24)</a:t>
              </a:r>
              <a:r>
                <a:rPr lang="en-US" sz="600" dirty="0"/>
                <a:t>=(</a:t>
              </a:r>
              <a:r>
                <a:rPr lang="en-US" sz="600" dirty="0" smtClean="0"/>
                <a:t>27)</a:t>
              </a:r>
              <a:r>
                <a:rPr lang="en-US" sz="600" dirty="0"/>
                <a:t>R</a:t>
              </a:r>
              <a:r>
                <a:rPr lang="en-US" sz="600" dirty="0" smtClean="0"/>
                <a:t>(30)</a:t>
              </a:r>
              <a:endParaRPr lang="en-US" sz="600" dirty="0"/>
            </a:p>
            <a:p>
              <a:pPr algn="ctr"/>
              <a:endParaRPr lang="en-US" sz="600" dirty="0" smtClean="0"/>
            </a:p>
            <a:p>
              <a:pPr algn="ctr"/>
              <a:r>
                <a:rPr lang="en-US" sz="600" dirty="0" smtClean="0"/>
                <a:t>Commutes:</a:t>
              </a:r>
            </a:p>
            <a:p>
              <a:pPr algn="ctr"/>
              <a:r>
                <a:rPr lang="en-US" sz="600" dirty="0" smtClean="0"/>
                <a:t>24;30=23;27</a:t>
              </a:r>
              <a:endParaRPr lang="en-US" sz="600" dirty="0"/>
            </a:p>
          </p:txBody>
        </p:sp>
      </p:grpSp>
      <p:grpSp>
        <p:nvGrpSpPr>
          <p:cNvPr id="4" name="Group 180"/>
          <p:cNvGrpSpPr/>
          <p:nvPr/>
        </p:nvGrpSpPr>
        <p:grpSpPr>
          <a:xfrm>
            <a:off x="390329" y="3473890"/>
            <a:ext cx="3386740" cy="2191155"/>
            <a:chOff x="372420" y="3389270"/>
            <a:chExt cx="3386740" cy="2191155"/>
          </a:xfrm>
        </p:grpSpPr>
        <p:sp>
          <p:nvSpPr>
            <p:cNvPr id="114" name="TextBox 113"/>
            <p:cNvSpPr txBox="1"/>
            <p:nvPr/>
          </p:nvSpPr>
          <p:spPr>
            <a:xfrm>
              <a:off x="2783251" y="4903317"/>
              <a:ext cx="62068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b="1" smtClean="0">
                  <a:latin typeface="Times New Roman"/>
                  <a:cs typeface="Times New Roman"/>
                </a:rPr>
                <a:t>Q:</a:t>
              </a:r>
            </a:p>
            <a:p>
              <a:pPr algn="ctr"/>
              <a:r>
                <a:rPr lang="en-US" sz="600" smtClean="0">
                  <a:latin typeface="Times New Roman"/>
                  <a:cs typeface="Times New Roman"/>
                </a:rPr>
                <a:t>a pair (x,y) of </a:t>
              </a:r>
            </a:p>
            <a:p>
              <a:pPr algn="ctr"/>
              <a:r>
                <a:rPr lang="en-US" sz="600" smtClean="0">
                  <a:latin typeface="Times New Roman"/>
                  <a:cs typeface="Times New Roman"/>
                </a:rPr>
                <a:t>real numbers</a:t>
              </a:r>
              <a:endParaRPr lang="en-US" sz="600">
                <a:latin typeface="Times New Roman"/>
                <a:cs typeface="Times New Roman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372420" y="4857150"/>
              <a:ext cx="1236236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b="1" dirty="0" smtClean="0">
                  <a:latin typeface="Times New Roman"/>
                  <a:cs typeface="Times New Roman"/>
                </a:rPr>
                <a:t>P:</a:t>
              </a:r>
            </a:p>
            <a:p>
              <a:pPr algn="ctr"/>
              <a:r>
                <a:rPr lang="en-US" sz="600" dirty="0" smtClean="0">
                  <a:latin typeface="Times New Roman"/>
                  <a:cs typeface="Times New Roman"/>
                </a:rPr>
                <a:t>a pair (B1,B2) of building blocks, </a:t>
              </a:r>
            </a:p>
            <a:p>
              <a:pPr algn="ctr"/>
              <a:r>
                <a:rPr lang="en-US" sz="600" dirty="0" smtClean="0">
                  <a:latin typeface="Times New Roman"/>
                  <a:cs typeface="Times New Roman"/>
                </a:rPr>
                <a:t>such that B2 can connect two </a:t>
              </a:r>
            </a:p>
            <a:p>
              <a:pPr algn="ctr"/>
              <a:r>
                <a:rPr lang="en-US" sz="600" dirty="0" smtClean="0">
                  <a:latin typeface="Times New Roman"/>
                  <a:cs typeface="Times New Roman"/>
                </a:rPr>
                <a:t>instances</a:t>
              </a:r>
              <a:r>
                <a:rPr lang="en-US" sz="600" dirty="0">
                  <a:latin typeface="Times New Roman"/>
                  <a:cs typeface="Times New Roman"/>
                </a:rPr>
                <a:t> </a:t>
              </a:r>
              <a:r>
                <a:rPr lang="en-US" sz="600" dirty="0" smtClean="0">
                  <a:latin typeface="Times New Roman"/>
                  <a:cs typeface="Times New Roman"/>
                </a:rPr>
                <a:t>of B1</a:t>
              </a:r>
              <a:endParaRPr lang="en-US" sz="600" dirty="0">
                <a:latin typeface="Times New Roman"/>
                <a:cs typeface="Times New Roman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385244" y="3636250"/>
              <a:ext cx="121058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b="1" smtClean="0">
                  <a:latin typeface="Times New Roman"/>
                  <a:cs typeface="Times New Roman"/>
                </a:rPr>
                <a:t>L:</a:t>
              </a:r>
            </a:p>
            <a:p>
              <a:pPr algn="ctr"/>
              <a:r>
                <a:rPr lang="en-US" sz="600" smtClean="0">
                  <a:latin typeface="Times New Roman"/>
                  <a:cs typeface="Times New Roman"/>
                </a:rPr>
                <a:t>a pair (b,S) of building blocks, </a:t>
              </a:r>
            </a:p>
            <a:p>
              <a:pPr algn="ctr"/>
              <a:r>
                <a:rPr lang="en-US" sz="600" smtClean="0">
                  <a:latin typeface="Times New Roman"/>
                  <a:cs typeface="Times New Roman"/>
                </a:rPr>
                <a:t>serving as bricks and strong-glue</a:t>
              </a:r>
              <a:endParaRPr lang="en-US" sz="600">
                <a:latin typeface="Times New Roman"/>
                <a:cs typeface="Times New Roman"/>
              </a:endParaRPr>
            </a:p>
          </p:txBody>
        </p:sp>
        <p:cxnSp>
          <p:nvCxnSpPr>
            <p:cNvPr id="122" name="Straight Arrow Connector 121"/>
            <p:cNvCxnSpPr>
              <a:stCxn id="115" idx="3"/>
              <a:endCxn id="114" idx="1"/>
            </p:cNvCxnSpPr>
            <p:nvPr/>
          </p:nvCxnSpPr>
          <p:spPr>
            <a:xfrm>
              <a:off x="1608656" y="5087983"/>
              <a:ext cx="117459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Box 122"/>
            <p:cNvSpPr txBox="1"/>
            <p:nvPr/>
          </p:nvSpPr>
          <p:spPr>
            <a:xfrm>
              <a:off x="2655011" y="3587309"/>
              <a:ext cx="877163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b="1" smtClean="0">
                  <a:latin typeface="Times New Roman"/>
                  <a:cs typeface="Times New Roman"/>
                </a:rPr>
                <a:t>M:</a:t>
              </a:r>
            </a:p>
            <a:p>
              <a:pPr algn="ctr"/>
              <a:r>
                <a:rPr lang="en-US" sz="600" smtClean="0">
                  <a:latin typeface="Times New Roman"/>
                  <a:cs typeface="Times New Roman"/>
                </a:rPr>
                <a:t>a pair (R,r) of  real </a:t>
              </a:r>
            </a:p>
            <a:p>
              <a:pPr algn="ctr"/>
              <a:r>
                <a:rPr lang="en-US" sz="600" smtClean="0">
                  <a:latin typeface="Times New Roman"/>
                  <a:cs typeface="Times New Roman"/>
                </a:rPr>
                <a:t>numbers such that</a:t>
              </a:r>
            </a:p>
            <a:p>
              <a:pPr algn="ctr"/>
              <a:r>
                <a:rPr lang="en-US" sz="600" smtClean="0">
                  <a:latin typeface="Times New Roman"/>
                  <a:cs typeface="Times New Roman"/>
                </a:rPr>
                <a:t>R is roughly equal to r</a:t>
              </a:r>
              <a:endParaRPr lang="en-US" sz="600">
                <a:latin typeface="Times New Roman"/>
                <a:cs typeface="Times New Roman"/>
              </a:endParaRPr>
            </a:p>
          </p:txBody>
        </p:sp>
        <p:cxnSp>
          <p:nvCxnSpPr>
            <p:cNvPr id="124" name="Straight Arrow Connector 123"/>
            <p:cNvCxnSpPr>
              <a:stCxn id="123" idx="2"/>
              <a:endCxn id="114" idx="0"/>
            </p:cNvCxnSpPr>
            <p:nvPr/>
          </p:nvCxnSpPr>
          <p:spPr>
            <a:xfrm>
              <a:off x="3093593" y="4048974"/>
              <a:ext cx="0" cy="85434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/>
            <p:cNvCxnSpPr>
              <a:stCxn id="117" idx="3"/>
              <a:endCxn id="123" idx="1"/>
            </p:cNvCxnSpPr>
            <p:nvPr/>
          </p:nvCxnSpPr>
          <p:spPr>
            <a:xfrm flipV="1">
              <a:off x="1595832" y="3818142"/>
              <a:ext cx="1059179" cy="277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>
              <a:stCxn id="117" idx="2"/>
              <a:endCxn id="115" idx="0"/>
            </p:cNvCxnSpPr>
            <p:nvPr/>
          </p:nvCxnSpPr>
          <p:spPr>
            <a:xfrm>
              <a:off x="990538" y="4005582"/>
              <a:ext cx="0" cy="85156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/>
            <p:cNvSpPr txBox="1"/>
            <p:nvPr/>
          </p:nvSpPr>
          <p:spPr>
            <a:xfrm>
              <a:off x="1631010" y="5118760"/>
              <a:ext cx="9694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dirty="0" smtClean="0"/>
                <a:t>34:P</a:t>
              </a:r>
              <a:r>
                <a:rPr lang="en-US" sz="600" dirty="0" smtClean="0">
                  <a:sym typeface="Wingdings"/>
                </a:rPr>
                <a:t>Q</a:t>
              </a:r>
            </a:p>
            <a:p>
              <a:pPr algn="ctr"/>
              <a:r>
                <a:rPr lang="en-US" sz="600" dirty="0" smtClean="0"/>
                <a:t>yields, by setting </a:t>
              </a:r>
            </a:p>
            <a:p>
              <a:pPr algn="ctr"/>
              <a:r>
                <a:rPr lang="en-US" sz="600" dirty="0" smtClean="0"/>
                <a:t>x=failure extension of B1</a:t>
              </a:r>
            </a:p>
            <a:p>
              <a:pPr algn="ctr"/>
              <a:r>
                <a:rPr lang="en-US" sz="600" dirty="0"/>
                <a:t>y</a:t>
              </a:r>
              <a:r>
                <a:rPr lang="en-US" sz="600" dirty="0" smtClean="0"/>
                <a:t>=failure extension of B2</a:t>
              </a:r>
              <a:endParaRPr lang="en-US" sz="600" dirty="0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3048709" y="4241903"/>
              <a:ext cx="7104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dirty="0" smtClean="0"/>
                <a:t>28:M</a:t>
              </a:r>
              <a:r>
                <a:rPr lang="en-US" sz="600" dirty="0" smtClean="0">
                  <a:sym typeface="Wingdings"/>
                </a:rPr>
                <a:t>Q</a:t>
              </a:r>
            </a:p>
            <a:p>
              <a:pPr algn="ctr"/>
              <a:r>
                <a:rPr lang="en-US" sz="600" dirty="0" smtClean="0"/>
                <a:t>yields, by setting </a:t>
              </a:r>
            </a:p>
            <a:p>
              <a:pPr algn="ctr"/>
              <a:r>
                <a:rPr lang="en-US" sz="600" dirty="0" smtClean="0"/>
                <a:t>x=R and y=r</a:t>
              </a:r>
              <a:endParaRPr lang="en-US" sz="600" dirty="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390329" y="4241903"/>
              <a:ext cx="5848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dirty="0" smtClean="0"/>
                <a:t>26:L</a:t>
              </a:r>
              <a:r>
                <a:rPr lang="en-US" sz="600" dirty="0" smtClean="0">
                  <a:sym typeface="Wingdings"/>
                </a:rPr>
                <a:t>P</a:t>
              </a:r>
            </a:p>
            <a:p>
              <a:pPr algn="ctr"/>
              <a:r>
                <a:rPr lang="en-US" sz="600" dirty="0" smtClean="0"/>
                <a:t>is, with B1=b</a:t>
              </a:r>
            </a:p>
            <a:p>
              <a:pPr algn="ctr"/>
              <a:r>
                <a:rPr lang="en-US" sz="600" dirty="0" smtClean="0"/>
                <a:t>and B2=S</a:t>
              </a:r>
              <a:endParaRPr lang="en-US" sz="600" dirty="0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1631010" y="3389270"/>
              <a:ext cx="9231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dirty="0" smtClean="0"/>
                <a:t>25:L</a:t>
              </a:r>
              <a:r>
                <a:rPr lang="en-US" sz="600" dirty="0" smtClean="0">
                  <a:sym typeface="Wingdings"/>
                </a:rPr>
                <a:t>M</a:t>
              </a:r>
            </a:p>
            <a:p>
              <a:pPr algn="ctr"/>
              <a:r>
                <a:rPr lang="en-US" sz="600" dirty="0" smtClean="0"/>
                <a:t>yields, by setting </a:t>
              </a:r>
            </a:p>
            <a:p>
              <a:pPr algn="ctr"/>
              <a:r>
                <a:rPr lang="en-US" sz="600" dirty="0"/>
                <a:t>R</a:t>
              </a:r>
              <a:r>
                <a:rPr lang="en-US" sz="600" dirty="0" smtClean="0"/>
                <a:t>=failure extension of b</a:t>
              </a:r>
            </a:p>
            <a:p>
              <a:pPr algn="ctr"/>
              <a:r>
                <a:rPr lang="en-US" sz="600" dirty="0" smtClean="0"/>
                <a:t>r=failure extension of S</a:t>
              </a:r>
              <a:endParaRPr lang="en-US" sz="600" dirty="0"/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1654782" y="4169062"/>
              <a:ext cx="800219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600" dirty="0" smtClean="0"/>
                <a:t>Fiber product:</a:t>
              </a:r>
            </a:p>
            <a:p>
              <a:pPr algn="ctr"/>
              <a:r>
                <a:rPr lang="en-US" sz="600" dirty="0"/>
                <a:t>(L,</a:t>
              </a:r>
              <a:r>
                <a:rPr lang="en-US" sz="600" dirty="0" smtClean="0"/>
                <a:t>25,26)</a:t>
              </a:r>
              <a:r>
                <a:rPr lang="en-US" sz="600" dirty="0"/>
                <a:t>=(</a:t>
              </a:r>
              <a:r>
                <a:rPr lang="en-US" sz="600" dirty="0" smtClean="0"/>
                <a:t>28)</a:t>
              </a:r>
              <a:r>
                <a:rPr lang="en-US" sz="600" dirty="0"/>
                <a:t>Q(</a:t>
              </a:r>
              <a:r>
                <a:rPr lang="en-US" sz="600" dirty="0" smtClean="0"/>
                <a:t>34)</a:t>
              </a:r>
              <a:endParaRPr lang="en-US" sz="600" dirty="0"/>
            </a:p>
            <a:p>
              <a:pPr algn="ctr"/>
              <a:endParaRPr lang="en-US" sz="600" dirty="0" smtClean="0"/>
            </a:p>
            <a:p>
              <a:pPr algn="ctr"/>
              <a:r>
                <a:rPr lang="en-US" sz="600" dirty="0" smtClean="0"/>
                <a:t>Commutes:</a:t>
              </a:r>
            </a:p>
            <a:p>
              <a:pPr algn="ctr"/>
              <a:r>
                <a:rPr lang="en-US" sz="600" dirty="0" smtClean="0"/>
                <a:t>25;28=26;34</a:t>
              </a:r>
              <a:endParaRPr lang="en-US" sz="600" dirty="0"/>
            </a:p>
          </p:txBody>
        </p:sp>
      </p:grpSp>
      <p:grpSp>
        <p:nvGrpSpPr>
          <p:cNvPr id="6" name="Group 181"/>
          <p:cNvGrpSpPr/>
          <p:nvPr/>
        </p:nvGrpSpPr>
        <p:grpSpPr>
          <a:xfrm>
            <a:off x="4851754" y="3537246"/>
            <a:ext cx="3568096" cy="2171781"/>
            <a:chOff x="4833845" y="3397106"/>
            <a:chExt cx="3568096" cy="2171781"/>
          </a:xfrm>
        </p:grpSpPr>
        <p:sp>
          <p:nvSpPr>
            <p:cNvPr id="151" name="TextBox 150"/>
            <p:cNvSpPr txBox="1"/>
            <p:nvPr/>
          </p:nvSpPr>
          <p:spPr>
            <a:xfrm>
              <a:off x="7376088" y="4856371"/>
              <a:ext cx="62068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b="1" smtClean="0">
                  <a:latin typeface="Times New Roman"/>
                  <a:cs typeface="Times New Roman"/>
                </a:rPr>
                <a:t>Q:</a:t>
              </a:r>
            </a:p>
            <a:p>
              <a:pPr algn="ctr"/>
              <a:r>
                <a:rPr lang="en-US" sz="600" smtClean="0">
                  <a:latin typeface="Times New Roman"/>
                  <a:cs typeface="Times New Roman"/>
                </a:rPr>
                <a:t>a pair (x,y) of </a:t>
              </a:r>
            </a:p>
            <a:p>
              <a:pPr algn="ctr"/>
              <a:r>
                <a:rPr lang="en-US" sz="600" smtClean="0">
                  <a:latin typeface="Times New Roman"/>
                  <a:cs typeface="Times New Roman"/>
                </a:rPr>
                <a:t>real numbers</a:t>
              </a:r>
              <a:endParaRPr lang="en-US" sz="600">
                <a:latin typeface="Times New Roman"/>
                <a:cs typeface="Times New Roman"/>
              </a:endParaRP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4833845" y="4810204"/>
              <a:ext cx="1236236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b="1" dirty="0" smtClean="0">
                  <a:latin typeface="Times New Roman"/>
                  <a:cs typeface="Times New Roman"/>
                </a:rPr>
                <a:t>P:</a:t>
              </a:r>
            </a:p>
            <a:p>
              <a:pPr algn="ctr"/>
              <a:r>
                <a:rPr lang="en-US" sz="600" dirty="0" smtClean="0">
                  <a:latin typeface="Times New Roman"/>
                  <a:cs typeface="Times New Roman"/>
                </a:rPr>
                <a:t>a pair (B1,B2) of building blocks, </a:t>
              </a:r>
            </a:p>
            <a:p>
              <a:pPr algn="ctr"/>
              <a:r>
                <a:rPr lang="en-US" sz="600" dirty="0" smtClean="0">
                  <a:latin typeface="Times New Roman"/>
                  <a:cs typeface="Times New Roman"/>
                </a:rPr>
                <a:t>such that B2 can connect two </a:t>
              </a:r>
            </a:p>
            <a:p>
              <a:pPr algn="ctr"/>
              <a:r>
                <a:rPr lang="en-US" sz="600" dirty="0" smtClean="0">
                  <a:latin typeface="Times New Roman"/>
                  <a:cs typeface="Times New Roman"/>
                </a:rPr>
                <a:t>instances</a:t>
              </a:r>
              <a:r>
                <a:rPr lang="en-US" sz="600" dirty="0">
                  <a:latin typeface="Times New Roman"/>
                  <a:cs typeface="Times New Roman"/>
                </a:rPr>
                <a:t> </a:t>
              </a:r>
              <a:r>
                <a:rPr lang="en-US" sz="600" dirty="0" smtClean="0">
                  <a:latin typeface="Times New Roman"/>
                  <a:cs typeface="Times New Roman"/>
                </a:rPr>
                <a:t>of B1</a:t>
              </a:r>
              <a:endParaRPr lang="en-US" sz="600" dirty="0">
                <a:latin typeface="Times New Roman"/>
                <a:cs typeface="Times New Roman"/>
              </a:endParaRP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4886910" y="3667371"/>
              <a:ext cx="113364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b="1" dirty="0" smtClean="0">
                  <a:latin typeface="Times New Roman"/>
                  <a:cs typeface="Times New Roman"/>
                </a:rPr>
                <a:t>N:</a:t>
              </a:r>
            </a:p>
            <a:p>
              <a:pPr algn="ctr"/>
              <a:r>
                <a:rPr lang="en-US" sz="600" dirty="0" smtClean="0">
                  <a:latin typeface="Times New Roman"/>
                  <a:cs typeface="Times New Roman"/>
                </a:rPr>
                <a:t>a pair (</a:t>
              </a:r>
              <a:r>
                <a:rPr lang="en-US" sz="600" dirty="0" err="1" smtClean="0">
                  <a:latin typeface="Times New Roman"/>
                  <a:cs typeface="Times New Roman"/>
                </a:rPr>
                <a:t>b,g</a:t>
              </a:r>
              <a:r>
                <a:rPr lang="en-US" sz="600" dirty="0" smtClean="0">
                  <a:latin typeface="Times New Roman"/>
                  <a:cs typeface="Times New Roman"/>
                </a:rPr>
                <a:t>) of building blocks, </a:t>
              </a:r>
            </a:p>
            <a:p>
              <a:pPr algn="ctr"/>
              <a:r>
                <a:rPr lang="en-US" sz="600" dirty="0" smtClean="0">
                  <a:latin typeface="Times New Roman"/>
                  <a:cs typeface="Times New Roman"/>
                </a:rPr>
                <a:t>serving as bricks and glue</a:t>
              </a:r>
              <a:endParaRPr lang="en-US" sz="600" dirty="0">
                <a:latin typeface="Times New Roman"/>
                <a:cs typeface="Times New Roman"/>
              </a:endParaRPr>
            </a:p>
          </p:txBody>
        </p:sp>
        <p:cxnSp>
          <p:nvCxnSpPr>
            <p:cNvPr id="154" name="Straight Arrow Connector 153"/>
            <p:cNvCxnSpPr>
              <a:stCxn id="153" idx="2"/>
              <a:endCxn id="152" idx="0"/>
            </p:cNvCxnSpPr>
            <p:nvPr/>
          </p:nvCxnSpPr>
          <p:spPr>
            <a:xfrm flipH="1">
              <a:off x="5451963" y="4036703"/>
              <a:ext cx="1769" cy="77350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/>
            <p:cNvCxnSpPr>
              <a:stCxn id="152" idx="3"/>
              <a:endCxn id="151" idx="1"/>
            </p:cNvCxnSpPr>
            <p:nvPr/>
          </p:nvCxnSpPr>
          <p:spPr>
            <a:xfrm>
              <a:off x="6070081" y="5041037"/>
              <a:ext cx="130600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TextBox 155"/>
            <p:cNvSpPr txBox="1"/>
            <p:nvPr/>
          </p:nvSpPr>
          <p:spPr>
            <a:xfrm>
              <a:off x="7291676" y="3623449"/>
              <a:ext cx="761747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b="1" smtClean="0">
                  <a:latin typeface="Times New Roman"/>
                  <a:cs typeface="Times New Roman"/>
                </a:rPr>
                <a:t>O:</a:t>
              </a:r>
            </a:p>
            <a:p>
              <a:pPr algn="ctr"/>
              <a:r>
                <a:rPr lang="en-US" sz="600" smtClean="0">
                  <a:latin typeface="Times New Roman"/>
                  <a:cs typeface="Times New Roman"/>
                </a:rPr>
                <a:t>a pair (R,r) of  real </a:t>
              </a:r>
            </a:p>
            <a:p>
              <a:pPr algn="ctr"/>
              <a:r>
                <a:rPr lang="en-US" sz="600" smtClean="0">
                  <a:latin typeface="Times New Roman"/>
                  <a:cs typeface="Times New Roman"/>
                </a:rPr>
                <a:t>numbers such that</a:t>
              </a:r>
            </a:p>
            <a:p>
              <a:pPr algn="ctr"/>
              <a:r>
                <a:rPr lang="en-US" sz="600" smtClean="0">
                  <a:latin typeface="Times New Roman"/>
                  <a:cs typeface="Times New Roman"/>
                </a:rPr>
                <a:t>R&gt;&gt;r </a:t>
              </a:r>
              <a:endParaRPr lang="en-US" sz="600">
                <a:latin typeface="Times New Roman"/>
                <a:cs typeface="Times New Roman"/>
              </a:endParaRPr>
            </a:p>
          </p:txBody>
        </p:sp>
        <p:cxnSp>
          <p:nvCxnSpPr>
            <p:cNvPr id="158" name="Straight Arrow Connector 157"/>
            <p:cNvCxnSpPr>
              <a:stCxn id="153" idx="3"/>
              <a:endCxn id="156" idx="1"/>
            </p:cNvCxnSpPr>
            <p:nvPr/>
          </p:nvCxnSpPr>
          <p:spPr>
            <a:xfrm>
              <a:off x="6020554" y="3852037"/>
              <a:ext cx="1271122" cy="224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TextBox 159"/>
            <p:cNvSpPr txBox="1"/>
            <p:nvPr/>
          </p:nvSpPr>
          <p:spPr>
            <a:xfrm>
              <a:off x="6212951" y="5107222"/>
              <a:ext cx="9694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dirty="0" smtClean="0"/>
                <a:t>34:P</a:t>
              </a:r>
              <a:r>
                <a:rPr lang="en-US" sz="600" dirty="0" smtClean="0">
                  <a:sym typeface="Wingdings"/>
                </a:rPr>
                <a:t>Q</a:t>
              </a:r>
            </a:p>
            <a:p>
              <a:pPr algn="ctr"/>
              <a:r>
                <a:rPr lang="en-US" sz="600" dirty="0" smtClean="0"/>
                <a:t>yields, by setting </a:t>
              </a:r>
            </a:p>
            <a:p>
              <a:pPr algn="ctr"/>
              <a:r>
                <a:rPr lang="en-US" sz="600" dirty="0" smtClean="0"/>
                <a:t>x=failure extension of B1</a:t>
              </a:r>
            </a:p>
            <a:p>
              <a:pPr algn="ctr"/>
              <a:r>
                <a:rPr lang="en-US" sz="600" dirty="0"/>
                <a:t>y</a:t>
              </a:r>
              <a:r>
                <a:rPr lang="en-US" sz="600" dirty="0" smtClean="0"/>
                <a:t>=failure extension of B2</a:t>
              </a:r>
              <a:endParaRPr lang="en-US" sz="600" dirty="0"/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6188825" y="3397106"/>
              <a:ext cx="9231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dirty="0" smtClean="0"/>
                <a:t>29:N</a:t>
              </a:r>
              <a:r>
                <a:rPr lang="en-US" sz="600" dirty="0" smtClean="0">
                  <a:sym typeface="Wingdings"/>
                </a:rPr>
                <a:t>O</a:t>
              </a:r>
            </a:p>
            <a:p>
              <a:pPr algn="ctr"/>
              <a:r>
                <a:rPr lang="en-US" sz="600" dirty="0" smtClean="0"/>
                <a:t>yields, by setting </a:t>
              </a:r>
            </a:p>
            <a:p>
              <a:pPr algn="ctr"/>
              <a:r>
                <a:rPr lang="en-US" sz="600" dirty="0"/>
                <a:t>R</a:t>
              </a:r>
              <a:r>
                <a:rPr lang="en-US" sz="600" dirty="0" smtClean="0"/>
                <a:t>=failure extension of b</a:t>
              </a:r>
            </a:p>
            <a:p>
              <a:pPr algn="ctr"/>
              <a:r>
                <a:rPr lang="en-US" sz="600" dirty="0" smtClean="0"/>
                <a:t>r=failure extension of g</a:t>
              </a:r>
              <a:endParaRPr lang="en-US" sz="600" dirty="0"/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7691490" y="4257292"/>
              <a:ext cx="7104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dirty="0" smtClean="0"/>
                <a:t>33:O</a:t>
              </a:r>
              <a:r>
                <a:rPr lang="en-US" sz="600" dirty="0" smtClean="0">
                  <a:sym typeface="Wingdings"/>
                </a:rPr>
                <a:t>Q</a:t>
              </a:r>
            </a:p>
            <a:p>
              <a:pPr algn="ctr"/>
              <a:r>
                <a:rPr lang="en-US" sz="600" dirty="0" smtClean="0"/>
                <a:t>yields, by setting </a:t>
              </a:r>
            </a:p>
            <a:p>
              <a:pPr algn="ctr"/>
              <a:r>
                <a:rPr lang="en-US" sz="600" dirty="0" smtClean="0"/>
                <a:t>x=R and y=r</a:t>
              </a:r>
              <a:endParaRPr lang="en-US" sz="600" dirty="0"/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4844088" y="4198285"/>
              <a:ext cx="5848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dirty="0" smtClean="0"/>
                <a:t>32:N</a:t>
              </a:r>
              <a:r>
                <a:rPr lang="en-US" sz="600" dirty="0" smtClean="0">
                  <a:sym typeface="Wingdings"/>
                </a:rPr>
                <a:t>P</a:t>
              </a:r>
            </a:p>
            <a:p>
              <a:pPr algn="ctr"/>
              <a:r>
                <a:rPr lang="en-US" sz="600" dirty="0" smtClean="0"/>
                <a:t>is, with B1=b</a:t>
              </a:r>
            </a:p>
            <a:p>
              <a:pPr algn="ctr"/>
              <a:r>
                <a:rPr lang="en-US" sz="600" dirty="0" smtClean="0"/>
                <a:t>and B2=g</a:t>
              </a:r>
              <a:endParaRPr lang="en-US" sz="600" dirty="0"/>
            </a:p>
          </p:txBody>
        </p:sp>
        <p:cxnSp>
          <p:nvCxnSpPr>
            <p:cNvPr id="170" name="Straight Arrow Connector 169"/>
            <p:cNvCxnSpPr>
              <a:stCxn id="156" idx="2"/>
              <a:endCxn id="151" idx="0"/>
            </p:cNvCxnSpPr>
            <p:nvPr/>
          </p:nvCxnSpPr>
          <p:spPr>
            <a:xfrm>
              <a:off x="7672550" y="4085114"/>
              <a:ext cx="13880" cy="77125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3" name="Rectangle 182"/>
          <p:cNvSpPr/>
          <p:nvPr/>
        </p:nvSpPr>
        <p:spPr>
          <a:xfrm>
            <a:off x="6288969" y="4326523"/>
            <a:ext cx="81479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00" dirty="0" smtClean="0"/>
              <a:t>Fiber product:</a:t>
            </a:r>
          </a:p>
          <a:p>
            <a:pPr algn="ctr"/>
            <a:r>
              <a:rPr lang="en-US" sz="600" dirty="0"/>
              <a:t>(N,</a:t>
            </a:r>
            <a:r>
              <a:rPr lang="en-US" sz="600" dirty="0" smtClean="0"/>
              <a:t>29,32)</a:t>
            </a:r>
            <a:r>
              <a:rPr lang="en-US" sz="600" dirty="0"/>
              <a:t>=(</a:t>
            </a:r>
            <a:r>
              <a:rPr lang="en-US" sz="600" dirty="0" smtClean="0"/>
              <a:t>33)</a:t>
            </a:r>
            <a:r>
              <a:rPr lang="en-US" sz="600" dirty="0"/>
              <a:t>Q(</a:t>
            </a:r>
            <a:r>
              <a:rPr lang="en-US" sz="600" dirty="0" smtClean="0"/>
              <a:t>34) </a:t>
            </a:r>
            <a:endParaRPr lang="en-US" sz="600" dirty="0"/>
          </a:p>
          <a:p>
            <a:pPr algn="ctr"/>
            <a:endParaRPr lang="en-US" sz="600" dirty="0" smtClean="0"/>
          </a:p>
          <a:p>
            <a:pPr algn="ctr"/>
            <a:r>
              <a:rPr lang="en-US" sz="600" dirty="0" smtClean="0"/>
              <a:t>Commutes:</a:t>
            </a:r>
          </a:p>
          <a:p>
            <a:pPr algn="ctr"/>
            <a:r>
              <a:rPr lang="en-US" sz="600" dirty="0" smtClean="0"/>
              <a:t>29;33=32;34</a:t>
            </a:r>
            <a:endParaRPr lang="en-US" sz="600" dirty="0"/>
          </a:p>
        </p:txBody>
      </p:sp>
      <p:sp>
        <p:nvSpPr>
          <p:cNvPr id="184" name="TextBox 183"/>
          <p:cNvSpPr txBox="1"/>
          <p:nvPr/>
        </p:nvSpPr>
        <p:spPr>
          <a:xfrm>
            <a:off x="589192" y="2537117"/>
            <a:ext cx="254428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latin typeface="Times New Roman"/>
                <a:cs typeface="Times New Roman"/>
              </a:rPr>
              <a:t>The fact that this square is a fiber product in effect defines (</a:t>
            </a:r>
            <a:r>
              <a:rPr lang="en-US" sz="700" b="1" dirty="0" smtClean="0">
                <a:latin typeface="Times New Roman"/>
                <a:cs typeface="Times New Roman"/>
              </a:rPr>
              <a:t>I</a:t>
            </a:r>
            <a:r>
              <a:rPr lang="en-US" sz="700" dirty="0" smtClean="0">
                <a:latin typeface="Times New Roman"/>
                <a:cs typeface="Times New Roman"/>
              </a:rPr>
              <a:t>)</a:t>
            </a:r>
          </a:p>
          <a:p>
            <a:pPr algn="ctr"/>
            <a:r>
              <a:rPr lang="en-US" sz="700" dirty="0" smtClean="0">
                <a:latin typeface="Times New Roman"/>
                <a:cs typeface="Times New Roman"/>
              </a:rPr>
              <a:t>“a threesome (</a:t>
            </a:r>
            <a:r>
              <a:rPr lang="en-US" sz="700" dirty="0" err="1" smtClean="0">
                <a:latin typeface="Times New Roman"/>
                <a:cs typeface="Times New Roman"/>
              </a:rPr>
              <a:t>b,g,L</a:t>
            </a:r>
            <a:r>
              <a:rPr lang="en-US" sz="700" dirty="0" smtClean="0">
                <a:latin typeface="Times New Roman"/>
                <a:cs typeface="Times New Roman"/>
              </a:rPr>
              <a:t>) of building blocks, serving as bricks, glue, </a:t>
            </a:r>
          </a:p>
          <a:p>
            <a:pPr algn="ctr"/>
            <a:r>
              <a:rPr lang="en-US" sz="700" dirty="0" smtClean="0">
                <a:latin typeface="Times New Roman"/>
                <a:cs typeface="Times New Roman"/>
              </a:rPr>
              <a:t>and lifeline” to be a threesome of building blocks (</a:t>
            </a:r>
            <a:r>
              <a:rPr lang="en-US" sz="700" dirty="0" err="1" smtClean="0">
                <a:latin typeface="Times New Roman"/>
                <a:cs typeface="Times New Roman"/>
              </a:rPr>
              <a:t>b,g,S</a:t>
            </a:r>
            <a:r>
              <a:rPr lang="en-US" sz="700" dirty="0" smtClean="0">
                <a:latin typeface="Times New Roman"/>
                <a:cs typeface="Times New Roman"/>
              </a:rPr>
              <a:t>), serving</a:t>
            </a:r>
          </a:p>
          <a:p>
            <a:pPr algn="ctr"/>
            <a:r>
              <a:rPr lang="en-US" sz="700" dirty="0" smtClean="0">
                <a:latin typeface="Times New Roman"/>
                <a:cs typeface="Times New Roman"/>
              </a:rPr>
              <a:t>as bricks, glue, and strong-glue, such that the resting extension of </a:t>
            </a:r>
          </a:p>
          <a:p>
            <a:pPr algn="ctr"/>
            <a:r>
              <a:rPr lang="en-US" sz="700" dirty="0" smtClean="0">
                <a:latin typeface="Times New Roman"/>
                <a:cs typeface="Times New Roman"/>
              </a:rPr>
              <a:t>the lifeline is roughly equal to the failure extension of the glue.</a:t>
            </a:r>
            <a:endParaRPr lang="en-US" sz="700" dirty="0">
              <a:latin typeface="Times New Roman"/>
              <a:cs typeface="Times New Roman"/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5159298" y="2445695"/>
            <a:ext cx="283966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latin typeface="Times New Roman"/>
                <a:cs typeface="Times New Roman"/>
              </a:rPr>
              <a:t>The fact that this square is a fiber product in effect defines (</a:t>
            </a:r>
            <a:r>
              <a:rPr lang="en-US" sz="700" b="1" dirty="0" smtClean="0">
                <a:latin typeface="Times New Roman"/>
                <a:cs typeface="Times New Roman"/>
              </a:rPr>
              <a:t>K</a:t>
            </a:r>
            <a:r>
              <a:rPr lang="en-US" sz="700" dirty="0" smtClean="0">
                <a:latin typeface="Times New Roman"/>
                <a:cs typeface="Times New Roman"/>
              </a:rPr>
              <a:t>)</a:t>
            </a:r>
          </a:p>
          <a:p>
            <a:pPr algn="ctr"/>
            <a:r>
              <a:rPr lang="en-US" sz="700" dirty="0" smtClean="0">
                <a:latin typeface="Times New Roman"/>
                <a:cs typeface="Times New Roman"/>
              </a:rPr>
              <a:t>“a threesome (</a:t>
            </a:r>
            <a:r>
              <a:rPr lang="en-US" sz="700" dirty="0" err="1" smtClean="0">
                <a:latin typeface="Times New Roman"/>
                <a:cs typeface="Times New Roman"/>
              </a:rPr>
              <a:t>b,g,L</a:t>
            </a:r>
            <a:r>
              <a:rPr lang="en-US" sz="700" dirty="0" smtClean="0">
                <a:latin typeface="Times New Roman"/>
                <a:cs typeface="Times New Roman"/>
              </a:rPr>
              <a:t>) of building blocks, serving as bricks, glue, </a:t>
            </a:r>
          </a:p>
          <a:p>
            <a:pPr algn="ctr"/>
            <a:r>
              <a:rPr lang="en-US" sz="700" dirty="0" smtClean="0">
                <a:latin typeface="Times New Roman"/>
                <a:cs typeface="Times New Roman"/>
              </a:rPr>
              <a:t>and strong-glue” to be a pair of building blocks serving as bricks and glue</a:t>
            </a:r>
          </a:p>
          <a:p>
            <a:pPr algn="ctr"/>
            <a:r>
              <a:rPr lang="en-US" sz="700" dirty="0" smtClean="0">
                <a:latin typeface="Times New Roman"/>
                <a:cs typeface="Times New Roman"/>
              </a:rPr>
              <a:t>together with a pair of building blocks serving as bricks and strong-glue, </a:t>
            </a:r>
          </a:p>
          <a:p>
            <a:pPr algn="ctr"/>
            <a:r>
              <a:rPr lang="en-US" sz="700" dirty="0" smtClean="0">
                <a:latin typeface="Times New Roman"/>
                <a:cs typeface="Times New Roman"/>
              </a:rPr>
              <a:t>where the bricks are the same in both cases.</a:t>
            </a:r>
            <a:endParaRPr lang="en-US" sz="700" dirty="0">
              <a:latin typeface="Times New Roman"/>
              <a:cs typeface="Times New Roman"/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522332" y="5812310"/>
            <a:ext cx="257294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latin typeface="Times New Roman"/>
                <a:cs typeface="Times New Roman"/>
              </a:rPr>
              <a:t>The fact that this square is a fiber product in effect defines (</a:t>
            </a:r>
            <a:r>
              <a:rPr lang="en-US" sz="700" b="1" dirty="0" smtClean="0">
                <a:latin typeface="Times New Roman"/>
                <a:cs typeface="Times New Roman"/>
              </a:rPr>
              <a:t>L</a:t>
            </a:r>
            <a:r>
              <a:rPr lang="en-US" sz="700" dirty="0" smtClean="0">
                <a:latin typeface="Times New Roman"/>
                <a:cs typeface="Times New Roman"/>
              </a:rPr>
              <a:t>)</a:t>
            </a:r>
          </a:p>
          <a:p>
            <a:pPr algn="ctr"/>
            <a:r>
              <a:rPr lang="en-US" sz="700" dirty="0" smtClean="0">
                <a:latin typeface="Times New Roman"/>
                <a:cs typeface="Times New Roman"/>
              </a:rPr>
              <a:t>“a pair (</a:t>
            </a:r>
            <a:r>
              <a:rPr lang="en-US" sz="700" dirty="0" err="1" smtClean="0">
                <a:latin typeface="Times New Roman"/>
                <a:cs typeface="Times New Roman"/>
              </a:rPr>
              <a:t>b,S</a:t>
            </a:r>
            <a:r>
              <a:rPr lang="en-US" sz="700" dirty="0" smtClean="0">
                <a:latin typeface="Times New Roman"/>
                <a:cs typeface="Times New Roman"/>
              </a:rPr>
              <a:t>) of building blocks, serving as bricks and strong-glue”</a:t>
            </a:r>
          </a:p>
          <a:p>
            <a:pPr algn="ctr"/>
            <a:r>
              <a:rPr lang="en-US" sz="700" dirty="0">
                <a:latin typeface="Times New Roman"/>
                <a:cs typeface="Times New Roman"/>
              </a:rPr>
              <a:t> </a:t>
            </a:r>
            <a:r>
              <a:rPr lang="en-US" sz="700" dirty="0" smtClean="0">
                <a:latin typeface="Times New Roman"/>
                <a:cs typeface="Times New Roman"/>
              </a:rPr>
              <a:t>to be a pair of building blocks such that S can connect </a:t>
            </a:r>
          </a:p>
          <a:p>
            <a:pPr algn="ctr"/>
            <a:r>
              <a:rPr lang="en-US" sz="700" dirty="0" smtClean="0">
                <a:latin typeface="Times New Roman"/>
                <a:cs typeface="Times New Roman"/>
              </a:rPr>
              <a:t>two instances of b and such that the failure extension of b</a:t>
            </a:r>
          </a:p>
          <a:p>
            <a:pPr algn="ctr"/>
            <a:r>
              <a:rPr lang="en-US" sz="700" dirty="0" smtClean="0">
                <a:latin typeface="Times New Roman"/>
                <a:cs typeface="Times New Roman"/>
              </a:rPr>
              <a:t>is roughly equal to the failure extension of S.</a:t>
            </a:r>
            <a:endParaRPr lang="en-US" sz="700" dirty="0">
              <a:latin typeface="Times New Roman"/>
              <a:cs typeface="Times New Roman"/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4957442" y="5812310"/>
            <a:ext cx="242632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latin typeface="Times New Roman"/>
                <a:cs typeface="Times New Roman"/>
              </a:rPr>
              <a:t>The fact that this square is a fiber product in effect defines (</a:t>
            </a:r>
            <a:r>
              <a:rPr lang="en-US" sz="700" b="1" dirty="0" smtClean="0">
                <a:latin typeface="Times New Roman"/>
                <a:cs typeface="Times New Roman"/>
              </a:rPr>
              <a:t>N</a:t>
            </a:r>
            <a:r>
              <a:rPr lang="en-US" sz="700" dirty="0" smtClean="0">
                <a:latin typeface="Times New Roman"/>
                <a:cs typeface="Times New Roman"/>
              </a:rPr>
              <a:t>)</a:t>
            </a:r>
          </a:p>
          <a:p>
            <a:pPr algn="ctr"/>
            <a:r>
              <a:rPr lang="en-US" sz="700" dirty="0" smtClean="0">
                <a:latin typeface="Times New Roman"/>
                <a:cs typeface="Times New Roman"/>
              </a:rPr>
              <a:t>“a pair (</a:t>
            </a:r>
            <a:r>
              <a:rPr lang="en-US" sz="700" dirty="0" err="1" smtClean="0">
                <a:latin typeface="Times New Roman"/>
                <a:cs typeface="Times New Roman"/>
              </a:rPr>
              <a:t>b,g</a:t>
            </a:r>
            <a:r>
              <a:rPr lang="en-US" sz="700" dirty="0" smtClean="0">
                <a:latin typeface="Times New Roman"/>
                <a:cs typeface="Times New Roman"/>
              </a:rPr>
              <a:t>) of building blocks, serving as bricks and glue”</a:t>
            </a:r>
          </a:p>
          <a:p>
            <a:pPr algn="ctr"/>
            <a:r>
              <a:rPr lang="en-US" sz="700" dirty="0">
                <a:latin typeface="Times New Roman"/>
                <a:cs typeface="Times New Roman"/>
              </a:rPr>
              <a:t> </a:t>
            </a:r>
            <a:r>
              <a:rPr lang="en-US" sz="700" dirty="0" smtClean="0">
                <a:latin typeface="Times New Roman"/>
                <a:cs typeface="Times New Roman"/>
              </a:rPr>
              <a:t>to be a pair of building blocks such that g can connect </a:t>
            </a:r>
          </a:p>
          <a:p>
            <a:pPr algn="ctr"/>
            <a:r>
              <a:rPr lang="en-US" sz="700" dirty="0" smtClean="0">
                <a:latin typeface="Times New Roman"/>
                <a:cs typeface="Times New Roman"/>
              </a:rPr>
              <a:t>two instances of b and such that the failure extension of b</a:t>
            </a:r>
          </a:p>
          <a:p>
            <a:pPr algn="ctr"/>
            <a:r>
              <a:rPr lang="en-US" sz="700" dirty="0" smtClean="0">
                <a:latin typeface="Times New Roman"/>
                <a:cs typeface="Times New Roman"/>
              </a:rPr>
              <a:t>is much greater than the failure extension of g.</a:t>
            </a:r>
            <a:endParaRPr lang="en-US" sz="7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7396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86304"/>
            <a:ext cx="8568204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FIGURE </a:t>
            </a:r>
            <a:r>
              <a:rPr lang="en-US" b="1" dirty="0" smtClean="0"/>
              <a:t>S2 </a:t>
            </a:r>
            <a:r>
              <a:rPr lang="en-US" dirty="0" smtClean="0"/>
              <a:t>| </a:t>
            </a:r>
            <a:r>
              <a:rPr lang="en-US" dirty="0" smtClean="0"/>
              <a:t>Fiber </a:t>
            </a:r>
            <a:r>
              <a:rPr lang="en-US" dirty="0"/>
              <a:t>products in the </a:t>
            </a:r>
            <a:r>
              <a:rPr lang="en-US" dirty="0" err="1"/>
              <a:t>olog</a:t>
            </a:r>
            <a:r>
              <a:rPr lang="en-US" dirty="0"/>
              <a:t> of the protein.  In each case, the upper left-hand box is the “fiber product” of the rest of the square.  The property of being a fiber product defines the upper left-hand object: for example the notion of </a:t>
            </a:r>
            <a:r>
              <a:rPr lang="en-US" dirty="0" smtClean="0"/>
              <a:t>“one-dimensionality” in </a:t>
            </a:r>
            <a:r>
              <a:rPr lang="en-US" dirty="0"/>
              <a:t>box </a:t>
            </a:r>
            <a:r>
              <a:rPr lang="en-US" b="1" dirty="0" smtClean="0"/>
              <a:t>A</a:t>
            </a:r>
            <a:r>
              <a:rPr lang="en-US" dirty="0" smtClean="0"/>
              <a:t> </a:t>
            </a:r>
            <a:r>
              <a:rPr lang="en-US" dirty="0"/>
              <a:t>is defined for a </a:t>
            </a:r>
            <a:r>
              <a:rPr lang="en-US" dirty="0" smtClean="0"/>
              <a:t>system of </a:t>
            </a:r>
            <a:r>
              <a:rPr lang="en-US" dirty="0"/>
              <a:t>bricks, glue, and </a:t>
            </a:r>
            <a:r>
              <a:rPr lang="en-US" dirty="0" smtClean="0"/>
              <a:t>lifeline by </a:t>
            </a:r>
            <a:r>
              <a:rPr lang="en-US" dirty="0"/>
              <a:t>examining the </a:t>
            </a:r>
            <a:r>
              <a:rPr lang="en-US" dirty="0" smtClean="0"/>
              <a:t>structure of that system as a graph, </a:t>
            </a:r>
            <a:r>
              <a:rPr lang="en-US" dirty="0"/>
              <a:t>and </a:t>
            </a:r>
            <a:r>
              <a:rPr lang="en-US" dirty="0" smtClean="0"/>
              <a:t>forcing that this graph is a chain graph (i.e. the elements are connected one to the next in a line). 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24545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1163</TotalTime>
  <Words>2857</Words>
  <Application>Microsoft Office PowerPoint</Application>
  <PresentationFormat>On-screen Show (4:3)</PresentationFormat>
  <Paragraphs>497</Paragraphs>
  <Slides>7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Supplementary figures</vt:lpstr>
      <vt:lpstr>Slide 2</vt:lpstr>
      <vt:lpstr>Slide 3</vt:lpstr>
      <vt:lpstr>Slide 4</vt:lpstr>
      <vt:lpstr>Slide 5</vt:lpstr>
      <vt:lpstr>Slide 6</vt:lpstr>
      <vt:lpstr>Slide 7</vt:lpstr>
    </vt:vector>
  </TitlesOfParts>
  <Company>Massachusetts Institute of Technology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Spivak</dc:creator>
  <cp:lastModifiedBy>Markus J. Buehler</cp:lastModifiedBy>
  <cp:revision>122</cp:revision>
  <cp:lastPrinted>2011-03-07T17:57:05Z</cp:lastPrinted>
  <dcterms:created xsi:type="dcterms:W3CDTF">2011-03-03T15:24:00Z</dcterms:created>
  <dcterms:modified xsi:type="dcterms:W3CDTF">2011-03-11T11:15:38Z</dcterms:modified>
</cp:coreProperties>
</file>