
<file path=[Content_Types].xml><?xml version="1.0" encoding="utf-8"?>
<Types xmlns="http://schemas.openxmlformats.org/package/2006/content-types">
  <Override PartName="/ppt/embeddings/Microsoft_Equation24.bin" ContentType="application/vnd.openxmlformats-officedocument.oleObject"/>
  <Override PartName="/ppt/slides/slide14.xml" ContentType="application/vnd.openxmlformats-officedocument.presentationml.slide+xml"/>
  <Override PartName="/ppt/embeddings/Microsoft_Equation33.bin" ContentType="application/vnd.openxmlformats-officedocument.oleObject"/>
  <Default Extension="xml" ContentType="application/xml"/>
  <Override PartName="/ppt/tableStyles.xml" ContentType="application/vnd.openxmlformats-officedocument.presentationml.tableStyles+xml"/>
  <Override PartName="/ppt/embeddings/Microsoft_Equation5.bin" ContentType="application/vnd.openxmlformats-officedocument.oleObject"/>
  <Override PartName="/ppt/embeddings/Microsoft_Equation16.bin" ContentType="application/vnd.openxmlformats-officedocument.oleObject"/>
  <Override PartName="/ppt/notesSlides/notesSlide1.xml" ContentType="application/vnd.openxmlformats-officedocument.presentationml.notesSlide+xml"/>
  <Override PartName="/ppt/slides/slide28.xml" ContentType="application/vnd.openxmlformats-officedocument.presentationml.slide+xml"/>
  <Override PartName="/ppt/slides/slide21.xml" ContentType="application/vnd.openxmlformats-officedocument.presentationml.slide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30.xml" ContentType="application/vnd.openxmlformats-officedocument.presentationml.slide+xml"/>
  <Override PartName="/ppt/embeddings/Microsoft_Equation23.bin" ContentType="application/vnd.openxmlformats-officedocument.oleObject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embeddings/Microsoft_Equation32.bin" ContentType="application/vnd.openxmlformats-officedocument.oleObject"/>
  <Override PartName="/docProps/core.xml" ContentType="application/vnd.openxmlformats-package.core-properties+xml"/>
  <Override PartName="/ppt/embeddings/Microsoft_Equation4.bin" ContentType="application/vnd.openxmlformats-officedocument.oleObject"/>
  <Override PartName="/ppt/embeddings/Microsoft_Equation15.bin" ContentType="application/vnd.openxmlformats-officedocument.oleObject"/>
  <Override PartName="/ppt/slides/slide27.xml" ContentType="application/vnd.openxmlformats-officedocument.presentationml.slide+xml"/>
  <Default Extension="vml" ContentType="application/vnd.openxmlformats-officedocument.vmlDrawing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Layouts/slideLayout4.xml" ContentType="application/vnd.openxmlformats-officedocument.presentationml.slideLayout+xml"/>
  <Default Extension="png" ContentType="image/png"/>
  <Override PartName="/ppt/embeddings/Microsoft_Equation22.bin" ContentType="application/vnd.openxmlformats-officedocument.oleObject"/>
  <Override PartName="/ppt/embeddings/Microsoft_Equation38.bin" ContentType="application/vnd.openxmlformats-officedocument.oleObject"/>
  <Override PartName="/ppt/slides/slide12.xml" ContentType="application/vnd.openxmlformats-officedocument.presentationml.slide+xml"/>
  <Override PartName="/ppt/embeddings/Microsoft_Equation31.bin" ContentType="application/vnd.openxmlformats-officedocument.oleObject"/>
  <Override PartName="/ppt/embeddings/Microsoft_Equation3.bin" ContentType="application/vnd.openxmlformats-officedocument.oleObject"/>
  <Override PartName="/ppt/embeddings/Microsoft_Equation14.bin" ContentType="application/vnd.openxmlformats-officedocument.oleObject"/>
  <Override PartName="/ppt/presProps.xml" ContentType="application/vnd.openxmlformats-officedocument.presentationml.presProps+xml"/>
  <Default Extension="pict" ContentType="image/pict"/>
  <Override PartName="/ppt/slides/slide26.xml" ContentType="application/vnd.openxmlformats-officedocument.presentationml.slide+xml"/>
  <Override PartName="/ppt/charts/chart3.xml" ContentType="application/vnd.openxmlformats-officedocument.drawingml.chart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Layouts/slideLayout3.xml" ContentType="application/vnd.openxmlformats-officedocument.presentationml.slideLayout+xml"/>
  <Override PartName="/ppt/embeddings/Microsoft_Equation21.bin" ContentType="application/vnd.openxmlformats-officedocument.oleObject"/>
  <Override PartName="/ppt/embeddings/Microsoft_Equation37.bin" ContentType="application/vnd.openxmlformats-officedocument.oleObject"/>
  <Override PartName="/ppt/slides/slide11.xml" ContentType="application/vnd.openxmlformats-officedocument.presentationml.slide+xml"/>
  <Override PartName="/ppt/embeddings/Microsoft_Equation9.bin" ContentType="application/vnd.openxmlformats-officedocument.oleObject"/>
  <Override PartName="/ppt/embeddings/Microsoft_Equation30.bin" ContentType="application/vnd.openxmlformats-officedocument.oleObject"/>
  <Override PartName="/ppt/embeddings/Microsoft_Equation13.bin" ContentType="application/vnd.openxmlformats-officedocument.oleObject"/>
  <Override PartName="/ppt/embeddings/Microsoft_Equation2.bin" ContentType="application/vnd.openxmlformats-officedocument.oleObject"/>
  <Override PartName="/ppt/embeddings/Microsoft_Equation29.bin" ContentType="application/vnd.openxmlformats-officedocument.oleObject"/>
  <Override PartName="/ppt/slides/slide25.xml" ContentType="application/vnd.openxmlformats-officedocument.presentationml.slide+xml"/>
  <Override PartName="/ppt/charts/chart2.xml" ContentType="application/vnd.openxmlformats-officedocument.drawingml.chart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17.xml" ContentType="application/vnd.openxmlformats-officedocument.presentationml.slide+xml"/>
  <Override PartName="/ppt/embeddings/Microsoft_Equation20.bin" ContentType="application/vnd.openxmlformats-officedocument.oleObject"/>
  <Override PartName="/ppt/embeddings/Microsoft_Equation36.bin" ContentType="application/vnd.openxmlformats-officedocument.oleObject"/>
  <Override PartName="/ppt/slides/slide10.xml" ContentType="application/vnd.openxmlformats-officedocument.presentationml.slide+xml"/>
  <Override PartName="/ppt/embeddings/Microsoft_Equation8.bin" ContentType="application/vnd.openxmlformats-officedocument.oleObject"/>
  <Override PartName="/ppt/embeddings/Microsoft_Equation19.bin" ContentType="application/vnd.openxmlformats-officedocument.oleObject"/>
  <Override PartName="/docProps/app.xml" ContentType="application/vnd.openxmlformats-officedocument.extended-properties+xml"/>
  <Override PartName="/ppt/embeddings/Microsoft_Equation12.bin" ContentType="application/vnd.openxmlformats-officedocument.oleObject"/>
  <Override PartName="/ppt/embeddings/Microsoft_Equation1.bin" ContentType="application/vnd.openxmlformats-officedocument.oleObject"/>
  <Override PartName="/ppt/embeddings/Microsoft_Equation28.bin" ContentType="application/vnd.openxmlformats-officedocument.oleObject"/>
  <Override PartName="/ppt/slides/slide24.xml" ContentType="application/vnd.openxmlformats-officedocument.presentationml.slide+xml"/>
  <Override PartName="/ppt/charts/chart1.xml" ContentType="application/vnd.openxmlformats-officedocument.drawingml.chart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6.xml" ContentType="application/vnd.openxmlformats-officedocument.presentationml.slide+xml"/>
  <Default Extension="jpeg" ContentType="image/jpeg"/>
  <Override PartName="/ppt/viewProps.xml" ContentType="application/vnd.openxmlformats-officedocument.presentationml.viewProps+xml"/>
  <Override PartName="/ppt/embeddings/Microsoft_Equation35.bin" ContentType="application/vnd.openxmlformats-officedocument.oleObject"/>
  <Override PartName="/ppt/embeddings/Microsoft_Equation7.bin" ContentType="application/vnd.openxmlformats-officedocument.oleObject"/>
  <Override PartName="/ppt/embeddings/Microsoft_Equation18.bin" ContentType="application/vnd.openxmlformats-officedocument.oleObject"/>
  <Override PartName="/ppt/embeddings/Microsoft_Equation11.bin" ContentType="application/vnd.openxmlformats-officedocument.oleObject"/>
  <Override PartName="/ppt/embeddings/Microsoft_Equation27.bin" ContentType="application/vnd.openxmlformats-officedocument.oleObject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embeddings/Microsoft_Equation25.bin" ContentType="application/vnd.openxmlformats-officedocument.oleObject"/>
  <Override PartName="/ppt/notesMasters/notesMaster1.xml" ContentType="application/vnd.openxmlformats-officedocument.presentationml.notesMaster+xml"/>
  <Override PartName="/ppt/slides/slide15.xml" ContentType="application/vnd.openxmlformats-officedocument.presentationml.slide+xml"/>
  <Default Extension="tiff" ContentType="image/tiff"/>
  <Override PartName="/ppt/embeddings/Microsoft_Equation34.bin" ContentType="application/vnd.openxmlformats-officedocument.oleObject"/>
  <Override PartName="/ppt/embeddings/Microsoft_Equation17.bin" ContentType="application/vnd.openxmlformats-officedocument.oleObject"/>
  <Override PartName="/ppt/embeddings/Microsoft_Equation6.bin" ContentType="application/vnd.openxmlformats-officedocument.oleObject"/>
  <Override PartName="/ppt/notesSlides/notesSlide2.xml" ContentType="application/vnd.openxmlformats-officedocument.presentationml.notesSlide+xml"/>
  <Override PartName="/ppt/embeddings/Microsoft_Equation10.bin" ContentType="application/vnd.openxmlformats-officedocument.oleObject"/>
  <Override PartName="/ppt/embeddings/Microsoft_Equation26.bin" ContentType="application/vnd.openxmlformats-officedocument.oleObject"/>
  <Override PartName="/ppt/slides/slide29.xml" ContentType="application/vnd.openxmlformats-officedocument.presentationml.slide+xml"/>
  <Override PartName="/ppt/theme/theme1.xml" ContentType="application/vnd.openxmlformats-officedocument.theme+xml"/>
  <Override PartName="/ppt/slides/slide22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slides/slide6.xml" ContentType="application/vnd.openxmlformats-officedocument.presentationml.slide+xml"/>
  <Default Extension="bin" ContentType="application/vnd.openxmlformats-officedocument.presentationml.printerSettings"/>
  <Override PartName="/ppt/slideLayouts/slideLayout6.xml" ContentType="application/vnd.openxmlformats-officedocument.presentationml.slideLayout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60" r:id="rId1"/>
  </p:sldMasterIdLst>
  <p:notesMasterIdLst>
    <p:notesMasterId r:id="rId32"/>
  </p:notesMasterIdLst>
  <p:sldIdLst>
    <p:sldId id="256" r:id="rId2"/>
    <p:sldId id="287" r:id="rId3"/>
    <p:sldId id="290" r:id="rId4"/>
    <p:sldId id="291" r:id="rId5"/>
    <p:sldId id="292" r:id="rId6"/>
    <p:sldId id="293" r:id="rId7"/>
    <p:sldId id="266" r:id="rId8"/>
    <p:sldId id="267" r:id="rId9"/>
    <p:sldId id="268" r:id="rId10"/>
    <p:sldId id="269" r:id="rId11"/>
    <p:sldId id="274" r:id="rId12"/>
    <p:sldId id="270" r:id="rId13"/>
    <p:sldId id="271" r:id="rId14"/>
    <p:sldId id="275" r:id="rId15"/>
    <p:sldId id="277" r:id="rId16"/>
    <p:sldId id="279" r:id="rId17"/>
    <p:sldId id="284" r:id="rId18"/>
    <p:sldId id="280" r:id="rId19"/>
    <p:sldId id="278" r:id="rId20"/>
    <p:sldId id="298" r:id="rId21"/>
    <p:sldId id="285" r:id="rId22"/>
    <p:sldId id="289" r:id="rId23"/>
    <p:sldId id="288" r:id="rId24"/>
    <p:sldId id="300" r:id="rId25"/>
    <p:sldId id="305" r:id="rId26"/>
    <p:sldId id="301" r:id="rId27"/>
    <p:sldId id="303" r:id="rId28"/>
    <p:sldId id="296" r:id="rId29"/>
    <p:sldId id="299" r:id="rId30"/>
    <p:sldId id="304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 showComments="0">
  <p:normalViewPr showOutlineIcons="0" vertBarState="maximized">
    <p:restoredLeft sz="26316" autoAdjust="0"/>
    <p:restoredTop sz="94558" autoAdjust="0"/>
  </p:normalViewPr>
  <p:slideViewPr>
    <p:cSldViewPr snapToObjects="1">
      <p:cViewPr varScale="1">
        <p:scale>
          <a:sx n="91" d="100"/>
          <a:sy n="91" d="100"/>
        </p:scale>
        <p:origin x="-92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8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grist:Desktop:NoamAngrist:MIT:Thesis:Descriptive%20tabl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grist:Desktop:NoamAngrist:MIT:Thesis:Descriptive%20tabl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angrist:Desktop:NoamAngrist:MIT:Thesis:Descriptive%20tabl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title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'Table 11'!$B$31</c:f>
              <c:strCache>
                <c:ptCount val="1"/>
                <c:pt idx="0">
                  <c:v>Average for students with Kindles</c:v>
                </c:pt>
              </c:strCache>
            </c:strRef>
          </c:tx>
          <c:cat>
            <c:strRef>
              <c:f>'Table 11'!$A$32:$A$33</c:f>
              <c:strCache>
                <c:ptCount val="2"/>
                <c:pt idx="0">
                  <c:v>Before</c:v>
                </c:pt>
                <c:pt idx="1">
                  <c:v>After</c:v>
                </c:pt>
              </c:strCache>
            </c:strRef>
          </c:cat>
          <c:val>
            <c:numRef>
              <c:f>'Table 11'!$B$32:$B$33</c:f>
              <c:numCache>
                <c:formatCode>General</c:formatCode>
                <c:ptCount val="2"/>
                <c:pt idx="0">
                  <c:v>3.0</c:v>
                </c:pt>
                <c:pt idx="1">
                  <c:v>6.0</c:v>
                </c:pt>
              </c:numCache>
            </c:numRef>
          </c:val>
        </c:ser>
        <c:axId val="760300680"/>
        <c:axId val="727866424"/>
      </c:barChart>
      <c:catAx>
        <c:axId val="760300680"/>
        <c:scaling>
          <c:orientation val="minMax"/>
        </c:scaling>
        <c:axPos val="b"/>
        <c:tickLblPos val="nextTo"/>
        <c:crossAx val="727866424"/>
        <c:crosses val="autoZero"/>
        <c:auto val="1"/>
        <c:lblAlgn val="ctr"/>
        <c:lblOffset val="100"/>
      </c:catAx>
      <c:valAx>
        <c:axId val="727866424"/>
        <c:scaling>
          <c:orientation val="minMax"/>
        </c:scaling>
        <c:axPos val="l"/>
        <c:majorGridlines/>
        <c:numFmt formatCode="General" sourceLinked="1"/>
        <c:tickLblPos val="nextTo"/>
        <c:crossAx val="760300680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2"/>
          <c:order val="2"/>
          <c:tx>
            <c:strRef>
              <c:f>'Table 11'!$B$31</c:f>
              <c:strCache>
                <c:ptCount val="1"/>
                <c:pt idx="0">
                  <c:v>Average for students with Kindles</c:v>
                </c:pt>
              </c:strCache>
            </c:strRef>
          </c:tx>
          <c:cat>
            <c:numRef>
              <c:f>'Table 11'!$C$30:$D$30</c:f>
              <c:numCache>
                <c:formatCode>General</c:formatCode>
                <c:ptCount val="2"/>
              </c:numCache>
            </c:numRef>
          </c:cat>
          <c:val>
            <c:numRef>
              <c:f>'Table 11'!$C$31:$D$31</c:f>
              <c:numCache>
                <c:formatCode>General</c:formatCode>
                <c:ptCount val="2"/>
              </c:numCache>
            </c:numRef>
          </c:val>
        </c:ser>
        <c:ser>
          <c:idx val="3"/>
          <c:order val="3"/>
          <c:tx>
            <c:strRef>
              <c:f>'Table 11'!$B$32</c:f>
              <c:strCache>
                <c:ptCount val="1"/>
                <c:pt idx="0">
                  <c:v>3</c:v>
                </c:pt>
              </c:strCache>
            </c:strRef>
          </c:tx>
          <c:cat>
            <c:numRef>
              <c:f>'Table 11'!$C$30:$D$30</c:f>
              <c:numCache>
                <c:formatCode>General</c:formatCode>
                <c:ptCount val="2"/>
              </c:numCache>
            </c:numRef>
          </c:cat>
          <c:val>
            <c:numRef>
              <c:f>'Table 11'!$C$32:$D$32</c:f>
              <c:numCache>
                <c:formatCode>General</c:formatCode>
                <c:ptCount val="2"/>
              </c:numCache>
            </c:numRef>
          </c:val>
        </c:ser>
        <c:ser>
          <c:idx val="0"/>
          <c:order val="0"/>
          <c:tx>
            <c:strRef>
              <c:f>'Table 11'!$B$36</c:f>
              <c:strCache>
                <c:ptCount val="1"/>
                <c:pt idx="0">
                  <c:v>Kindle</c:v>
                </c:pt>
              </c:strCache>
            </c:strRef>
          </c:tx>
          <c:cat>
            <c:strRef>
              <c:f>'Table 11'!$C$35:$D$35</c:f>
              <c:strCache>
                <c:ptCount val="2"/>
                <c:pt idx="0">
                  <c:v>Before</c:v>
                </c:pt>
                <c:pt idx="1">
                  <c:v>After</c:v>
                </c:pt>
              </c:strCache>
            </c:strRef>
          </c:cat>
          <c:val>
            <c:numRef>
              <c:f>'Table 11'!$C$36:$D$36</c:f>
              <c:numCache>
                <c:formatCode>General</c:formatCode>
                <c:ptCount val="2"/>
                <c:pt idx="0">
                  <c:v>3.0</c:v>
                </c:pt>
                <c:pt idx="1">
                  <c:v>6.0</c:v>
                </c:pt>
              </c:numCache>
            </c:numRef>
          </c:val>
        </c:ser>
        <c:ser>
          <c:idx val="1"/>
          <c:order val="1"/>
          <c:tx>
            <c:strRef>
              <c:f>'Table 11'!$B$37</c:f>
              <c:strCache>
                <c:ptCount val="1"/>
                <c:pt idx="0">
                  <c:v>Control</c:v>
                </c:pt>
              </c:strCache>
            </c:strRef>
          </c:tx>
          <c:cat>
            <c:strRef>
              <c:f>'Table 11'!$C$35:$D$35</c:f>
              <c:strCache>
                <c:ptCount val="2"/>
                <c:pt idx="0">
                  <c:v>Before</c:v>
                </c:pt>
                <c:pt idx="1">
                  <c:v>After</c:v>
                </c:pt>
              </c:strCache>
            </c:strRef>
          </c:cat>
          <c:val>
            <c:numRef>
              <c:f>'Table 11'!$C$37:$D$37</c:f>
              <c:numCache>
                <c:formatCode>General</c:formatCode>
                <c:ptCount val="2"/>
                <c:pt idx="0">
                  <c:v>3.0</c:v>
                </c:pt>
                <c:pt idx="1">
                  <c:v>5.8</c:v>
                </c:pt>
              </c:numCache>
            </c:numRef>
          </c:val>
        </c:ser>
        <c:axId val="723139960"/>
        <c:axId val="598057480"/>
      </c:barChart>
      <c:catAx>
        <c:axId val="723139960"/>
        <c:scaling>
          <c:orientation val="minMax"/>
        </c:scaling>
        <c:axPos val="b"/>
        <c:numFmt formatCode="General" sourceLinked="1"/>
        <c:tickLblPos val="nextTo"/>
        <c:crossAx val="598057480"/>
        <c:crosses val="autoZero"/>
        <c:auto val="1"/>
        <c:lblAlgn val="ctr"/>
        <c:lblOffset val="100"/>
      </c:catAx>
      <c:valAx>
        <c:axId val="598057480"/>
        <c:scaling>
          <c:orientation val="minMax"/>
        </c:scaling>
        <c:axPos val="l"/>
        <c:majorGridlines/>
        <c:numFmt formatCode="General" sourceLinked="1"/>
        <c:tickLblPos val="nextTo"/>
        <c:crossAx val="723139960"/>
        <c:crosses val="autoZero"/>
        <c:crossBetween val="between"/>
      </c:valAx>
    </c:plotArea>
    <c:legend>
      <c:legendPos val="r"/>
      <c:legendEntry>
        <c:idx val="0"/>
        <c:delete val="1"/>
      </c:legendEntry>
      <c:legendEntry>
        <c:idx val="1"/>
        <c:delete val="1"/>
      </c:legendEntry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18"/>
  <c:chart>
    <c:plotArea>
      <c:layout/>
      <c:barChart>
        <c:barDir val="col"/>
        <c:grouping val="clustered"/>
        <c:ser>
          <c:idx val="0"/>
          <c:order val="0"/>
          <c:tx>
            <c:strRef>
              <c:f>'Table 11'!$B$36</c:f>
              <c:strCache>
                <c:ptCount val="1"/>
                <c:pt idx="0">
                  <c:v>Kindle</c:v>
                </c:pt>
              </c:strCache>
            </c:strRef>
          </c:tx>
          <c:cat>
            <c:strRef>
              <c:f>'Table 11'!$C$35:$D$35</c:f>
              <c:strCache>
                <c:ptCount val="2"/>
                <c:pt idx="0">
                  <c:v>Before</c:v>
                </c:pt>
                <c:pt idx="1">
                  <c:v>After</c:v>
                </c:pt>
              </c:strCache>
            </c:strRef>
          </c:cat>
          <c:val>
            <c:numRef>
              <c:f>'Table 11'!$C$36:$D$36</c:f>
              <c:numCache>
                <c:formatCode>General</c:formatCode>
                <c:ptCount val="2"/>
                <c:pt idx="0">
                  <c:v>3.0</c:v>
                </c:pt>
                <c:pt idx="1">
                  <c:v>6.0</c:v>
                </c:pt>
              </c:numCache>
            </c:numRef>
          </c:val>
        </c:ser>
        <c:ser>
          <c:idx val="1"/>
          <c:order val="1"/>
          <c:tx>
            <c:strRef>
              <c:f>'Table 11'!$B$37</c:f>
              <c:strCache>
                <c:ptCount val="1"/>
                <c:pt idx="0">
                  <c:v>Control</c:v>
                </c:pt>
              </c:strCache>
            </c:strRef>
          </c:tx>
          <c:cat>
            <c:strRef>
              <c:f>'Table 11'!$C$35:$D$35</c:f>
              <c:strCache>
                <c:ptCount val="2"/>
                <c:pt idx="0">
                  <c:v>Before</c:v>
                </c:pt>
                <c:pt idx="1">
                  <c:v>After</c:v>
                </c:pt>
              </c:strCache>
            </c:strRef>
          </c:cat>
          <c:val>
            <c:numRef>
              <c:f>'Table 11'!$C$37:$D$37</c:f>
              <c:numCache>
                <c:formatCode>General</c:formatCode>
                <c:ptCount val="2"/>
                <c:pt idx="0">
                  <c:v>3.0</c:v>
                </c:pt>
                <c:pt idx="1">
                  <c:v>5.8</c:v>
                </c:pt>
              </c:numCache>
            </c:numRef>
          </c:val>
        </c:ser>
        <c:axId val="774435480"/>
        <c:axId val="589061640"/>
      </c:barChart>
      <c:catAx>
        <c:axId val="774435480"/>
        <c:scaling>
          <c:orientation val="minMax"/>
        </c:scaling>
        <c:axPos val="b"/>
        <c:tickLblPos val="nextTo"/>
        <c:crossAx val="589061640"/>
        <c:crosses val="autoZero"/>
        <c:auto val="1"/>
        <c:lblAlgn val="ctr"/>
        <c:lblOffset val="100"/>
      </c:catAx>
      <c:valAx>
        <c:axId val="589061640"/>
        <c:scaling>
          <c:orientation val="minMax"/>
        </c:scaling>
        <c:axPos val="l"/>
        <c:majorGridlines/>
        <c:numFmt formatCode="General" sourceLinked="1"/>
        <c:tickLblPos val="nextTo"/>
        <c:crossAx val="774435480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ict"/><Relationship Id="rId2" Type="http://schemas.openxmlformats.org/officeDocument/2006/relationships/image" Target="../media/image5.pict"/><Relationship Id="rId3" Type="http://schemas.openxmlformats.org/officeDocument/2006/relationships/image" Target="../media/image6.pict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pict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ict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pict"/><Relationship Id="rId4" Type="http://schemas.openxmlformats.org/officeDocument/2006/relationships/image" Target="../media/image10.pict"/><Relationship Id="rId5" Type="http://schemas.openxmlformats.org/officeDocument/2006/relationships/image" Target="../media/image11.pict"/><Relationship Id="rId1" Type="http://schemas.openxmlformats.org/officeDocument/2006/relationships/image" Target="../media/image8.pict"/><Relationship Id="rId2" Type="http://schemas.openxmlformats.org/officeDocument/2006/relationships/image" Target="../media/image9.pict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ict"/><Relationship Id="rId4" Type="http://schemas.openxmlformats.org/officeDocument/2006/relationships/image" Target="../media/image15.pict"/><Relationship Id="rId5" Type="http://schemas.openxmlformats.org/officeDocument/2006/relationships/image" Target="../media/image16.pict"/><Relationship Id="rId6" Type="http://schemas.openxmlformats.org/officeDocument/2006/relationships/image" Target="../media/image17.pict"/><Relationship Id="rId7" Type="http://schemas.openxmlformats.org/officeDocument/2006/relationships/image" Target="../media/image18.pict"/><Relationship Id="rId8" Type="http://schemas.openxmlformats.org/officeDocument/2006/relationships/image" Target="../media/image19.pict"/><Relationship Id="rId9" Type="http://schemas.openxmlformats.org/officeDocument/2006/relationships/image" Target="../media/image20.pict"/><Relationship Id="rId10" Type="http://schemas.openxmlformats.org/officeDocument/2006/relationships/image" Target="../media/image21.pict"/><Relationship Id="rId1" Type="http://schemas.openxmlformats.org/officeDocument/2006/relationships/image" Target="../media/image12.pict"/><Relationship Id="rId2" Type="http://schemas.openxmlformats.org/officeDocument/2006/relationships/image" Target="../media/image13.pict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ict"/><Relationship Id="rId4" Type="http://schemas.openxmlformats.org/officeDocument/2006/relationships/image" Target="../media/image23.pict"/><Relationship Id="rId5" Type="http://schemas.openxmlformats.org/officeDocument/2006/relationships/image" Target="../media/image24.pict"/><Relationship Id="rId6" Type="http://schemas.openxmlformats.org/officeDocument/2006/relationships/image" Target="../media/image25.pict"/><Relationship Id="rId1" Type="http://schemas.openxmlformats.org/officeDocument/2006/relationships/image" Target="../media/image21.pict"/><Relationship Id="rId2" Type="http://schemas.openxmlformats.org/officeDocument/2006/relationships/image" Target="../media/image17.pict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ict"/><Relationship Id="rId2" Type="http://schemas.openxmlformats.org/officeDocument/2006/relationships/image" Target="../media/image5.pict"/><Relationship Id="rId3" Type="http://schemas.openxmlformats.org/officeDocument/2006/relationships/image" Target="../media/image26.pict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ict"/><Relationship Id="rId2" Type="http://schemas.openxmlformats.org/officeDocument/2006/relationships/image" Target="../media/image27.pict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ict"/><Relationship Id="rId2" Type="http://schemas.openxmlformats.org/officeDocument/2006/relationships/image" Target="../media/image29.pict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pict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ict"/><Relationship Id="rId4" Type="http://schemas.openxmlformats.org/officeDocument/2006/relationships/image" Target="../media/image37.pict"/><Relationship Id="rId1" Type="http://schemas.openxmlformats.org/officeDocument/2006/relationships/image" Target="../media/image35.pict"/><Relationship Id="rId2" Type="http://schemas.openxmlformats.org/officeDocument/2006/relationships/image" Target="../media/image5.pict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D7B37-2A5B-A743-BC90-373906B07461}" type="datetimeFigureOut">
              <a:rPr lang="en-US" smtClean="0"/>
              <a:pPr/>
              <a:t>5/12/13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0FBA2E-D619-C14E-9D5C-483FD08C574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FBA2E-D619-C14E-9D5C-483FD08C574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0FBA2E-D619-C14E-9D5C-483FD08C574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1859FDC-6395-3D48-B940-A1BB6E66059A}" type="datetimeFigureOut">
              <a:rPr lang="en-US" smtClean="0"/>
              <a:pPr/>
              <a:t>5/12/13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6FC637FD-5A8B-1D4C-B88D-E328639221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9FDC-6395-3D48-B940-A1BB6E66059A}" type="datetimeFigureOut">
              <a:rPr lang="en-US" smtClean="0"/>
              <a:pPr/>
              <a:t>5/12/13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37FD-5A8B-1D4C-B88D-E328639221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9FDC-6395-3D48-B940-A1BB6E66059A}" type="datetimeFigureOut">
              <a:rPr lang="en-US" smtClean="0"/>
              <a:pPr/>
              <a:t>5/12/13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37FD-5A8B-1D4C-B88D-E328639221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1859FDC-6395-3D48-B940-A1BB6E66059A}" type="datetimeFigureOut">
              <a:rPr lang="en-US" smtClean="0"/>
              <a:pPr/>
              <a:t>5/12/13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FC637FD-5A8B-1D4C-B88D-E328639221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1859FDC-6395-3D48-B940-A1BB6E66059A}" type="datetimeFigureOut">
              <a:rPr lang="en-US" smtClean="0"/>
              <a:pPr/>
              <a:t>5/12/13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6FC637FD-5A8B-1D4C-B88D-E328639221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9FDC-6395-3D48-B940-A1BB6E66059A}" type="datetimeFigureOut">
              <a:rPr lang="en-US" smtClean="0"/>
              <a:pPr/>
              <a:t>5/12/13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37FD-5A8B-1D4C-B88D-E328639221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9FDC-6395-3D48-B940-A1BB6E66059A}" type="datetimeFigureOut">
              <a:rPr lang="en-US" smtClean="0"/>
              <a:pPr/>
              <a:t>5/12/13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37FD-5A8B-1D4C-B88D-E328639221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1859FDC-6395-3D48-B940-A1BB6E66059A}" type="datetimeFigureOut">
              <a:rPr lang="en-US" smtClean="0"/>
              <a:pPr/>
              <a:t>5/12/13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FC637FD-5A8B-1D4C-B88D-E328639221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59FDC-6395-3D48-B940-A1BB6E66059A}" type="datetimeFigureOut">
              <a:rPr lang="en-US" smtClean="0"/>
              <a:pPr/>
              <a:t>5/12/13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637FD-5A8B-1D4C-B88D-E3286392219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1859FDC-6395-3D48-B940-A1BB6E66059A}" type="datetimeFigureOut">
              <a:rPr lang="en-US" smtClean="0"/>
              <a:pPr/>
              <a:t>5/12/13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6FC637FD-5A8B-1D4C-B88D-E328639221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1859FDC-6395-3D48-B940-A1BB6E66059A}" type="datetimeFigureOut">
              <a:rPr lang="en-US" smtClean="0"/>
              <a:pPr/>
              <a:t>5/12/13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FC637FD-5A8B-1D4C-B88D-E3286392219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1859FDC-6395-3D48-B940-A1BB6E66059A}" type="datetimeFigureOut">
              <a:rPr lang="en-US" smtClean="0"/>
              <a:pPr/>
              <a:t>5/12/13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6FC637FD-5A8B-1D4C-B88D-E3286392219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Microsoft_Equation19.bin"/><Relationship Id="rId5" Type="http://schemas.openxmlformats.org/officeDocument/2006/relationships/oleObject" Target="../embeddings/Microsoft_Equation20.bin"/><Relationship Id="rId6" Type="http://schemas.openxmlformats.org/officeDocument/2006/relationships/oleObject" Target="../embeddings/Microsoft_Equation21.bin"/><Relationship Id="rId7" Type="http://schemas.openxmlformats.org/officeDocument/2006/relationships/oleObject" Target="../embeddings/Microsoft_Equation22.bin"/><Relationship Id="rId8" Type="http://schemas.openxmlformats.org/officeDocument/2006/relationships/oleObject" Target="../embeddings/Microsoft_Equation23.bin"/><Relationship Id="rId9" Type="http://schemas.openxmlformats.org/officeDocument/2006/relationships/oleObject" Target="../embeddings/Microsoft_Equation24.bin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5.bin"/><Relationship Id="rId4" Type="http://schemas.openxmlformats.org/officeDocument/2006/relationships/image" Target="../media/image7.png"/><Relationship Id="rId5" Type="http://schemas.openxmlformats.org/officeDocument/2006/relationships/oleObject" Target="../embeddings/Microsoft_Equation26.bin"/><Relationship Id="rId6" Type="http://schemas.openxmlformats.org/officeDocument/2006/relationships/oleObject" Target="../embeddings/Microsoft_Equation27.bin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28.bin"/><Relationship Id="rId4" Type="http://schemas.openxmlformats.org/officeDocument/2006/relationships/oleObject" Target="../embeddings/Microsoft_Equation29.bin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tiff"/><Relationship Id="rId4" Type="http://schemas.openxmlformats.org/officeDocument/2006/relationships/oleObject" Target="../embeddings/Microsoft_Equation30.bin"/><Relationship Id="rId5" Type="http://schemas.openxmlformats.org/officeDocument/2006/relationships/oleObject" Target="../embeddings/Microsoft_Equation31.bin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4" Type="http://schemas.openxmlformats.org/officeDocument/2006/relationships/oleObject" Target="../embeddings/Microsoft_Equation32.bin"/><Relationship Id="rId5" Type="http://schemas.openxmlformats.org/officeDocument/2006/relationships/image" Target="../media/image32.jpeg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tif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3.bin"/><Relationship Id="rId4" Type="http://schemas.openxmlformats.org/officeDocument/2006/relationships/oleObject" Target="../embeddings/Microsoft_Equation34.bin"/><Relationship Id="rId5" Type="http://schemas.openxmlformats.org/officeDocument/2006/relationships/oleObject" Target="../embeddings/Microsoft_Equation35.bin"/><Relationship Id="rId6" Type="http://schemas.openxmlformats.org/officeDocument/2006/relationships/oleObject" Target="../embeddings/Microsoft_Equation36.bin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7.bin"/><Relationship Id="rId4" Type="http://schemas.openxmlformats.org/officeDocument/2006/relationships/image" Target="../media/image38.jpeg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tif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tiff"/><Relationship Id="rId3" Type="http://schemas.openxmlformats.org/officeDocument/2006/relationships/image" Target="../media/image4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38.bin"/><Relationship Id="rId4" Type="http://schemas.openxmlformats.org/officeDocument/2006/relationships/image" Target="../media/image43.tif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tif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1.bin"/><Relationship Id="rId4" Type="http://schemas.openxmlformats.org/officeDocument/2006/relationships/image" Target="../media/image7.png"/><Relationship Id="rId5" Type="http://schemas.openxmlformats.org/officeDocument/2006/relationships/oleObject" Target="../embeddings/Microsoft_Equation2.bin"/><Relationship Id="rId6" Type="http://schemas.openxmlformats.org/officeDocument/2006/relationships/oleObject" Target="../embeddings/Microsoft_Equation3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quation4.bin"/><Relationship Id="rId4" Type="http://schemas.openxmlformats.org/officeDocument/2006/relationships/oleObject" Target="../embeddings/Microsoft_Equation5.bin"/><Relationship Id="rId5" Type="http://schemas.openxmlformats.org/officeDocument/2006/relationships/image" Target="../media/image7.png"/><Relationship Id="rId6" Type="http://schemas.openxmlformats.org/officeDocument/2006/relationships/oleObject" Target="../embeddings/Microsoft_Equation6.bin"/><Relationship Id="rId7" Type="http://schemas.openxmlformats.org/officeDocument/2006/relationships/oleObject" Target="../embeddings/Microsoft_Equation7.bin"/><Relationship Id="rId8" Type="http://schemas.openxmlformats.org/officeDocument/2006/relationships/oleObject" Target="../embeddings/Microsoft_Equation8.bin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Microsoft_Equation17.bin"/><Relationship Id="rId12" Type="http://schemas.openxmlformats.org/officeDocument/2006/relationships/oleObject" Target="../embeddings/Microsoft_Equation18.bin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Microsoft_Equation9.bin"/><Relationship Id="rId4" Type="http://schemas.openxmlformats.org/officeDocument/2006/relationships/oleObject" Target="../embeddings/Microsoft_Equation10.bin"/><Relationship Id="rId5" Type="http://schemas.openxmlformats.org/officeDocument/2006/relationships/oleObject" Target="../embeddings/Microsoft_Equation11.bin"/><Relationship Id="rId6" Type="http://schemas.openxmlformats.org/officeDocument/2006/relationships/oleObject" Target="../embeddings/Microsoft_Equation12.bin"/><Relationship Id="rId7" Type="http://schemas.openxmlformats.org/officeDocument/2006/relationships/oleObject" Target="../embeddings/Microsoft_Equation13.bin"/><Relationship Id="rId8" Type="http://schemas.openxmlformats.org/officeDocument/2006/relationships/oleObject" Target="../embeddings/Microsoft_Equation14.bin"/><Relationship Id="rId9" Type="http://schemas.openxmlformats.org/officeDocument/2006/relationships/oleObject" Target="../embeddings/Microsoft_Equation15.bin"/><Relationship Id="rId10" Type="http://schemas.openxmlformats.org/officeDocument/2006/relationships/oleObject" Target="../embeddings/Microsoft_Equation16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Proving Causality in Social Science: a potential application of </a:t>
            </a:r>
            <a:r>
              <a:rPr lang="en-US" dirty="0" err="1" smtClean="0"/>
              <a:t>ologs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5486400" cy="1371600"/>
          </a:xfrm>
        </p:spPr>
        <p:txBody>
          <a:bodyPr/>
          <a:lstStyle/>
          <a:p>
            <a:r>
              <a:rPr lang="en-US" sz="1600" dirty="0" smtClean="0"/>
              <a:t>By Noam Angrist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Plug in alpha from equation (1) into equation (2):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en-US" dirty="0" smtClean="0"/>
              <a:t>Simple Linear Regression: derivation</a:t>
            </a:r>
            <a:endParaRPr lang="en-US" dirty="0"/>
          </a:p>
        </p:txBody>
      </p:sp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4191000" y="2209800"/>
          <a:ext cx="3287713" cy="762000"/>
        </p:xfrm>
        <a:graphic>
          <a:graphicData uri="http://schemas.openxmlformats.org/presentationml/2006/ole">
            <p:oleObj spid="_x0000_s37890" name="Equation" r:id="rId4" imgW="1917700" imgH="444500" progId="Equation.3">
              <p:embed/>
            </p:oleObj>
          </a:graphicData>
        </a:graphic>
      </p:graphicFrame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1304925" y="2405301"/>
          <a:ext cx="1196975" cy="347662"/>
        </p:xfrm>
        <a:graphic>
          <a:graphicData uri="http://schemas.openxmlformats.org/presentationml/2006/ole">
            <p:oleObj spid="_x0000_s37891" name="Equation" r:id="rId5" imgW="698500" imgH="203200" progId="Equation.3">
              <p:embed/>
            </p:oleObj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9775" y="2383631"/>
            <a:ext cx="56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625850" y="2361961"/>
            <a:ext cx="56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739775" y="3429000"/>
            <a:ext cx="6738938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892" name="Object 4"/>
          <p:cNvGraphicFramePr>
            <a:graphicFrameLocks noChangeAspect="1"/>
          </p:cNvGraphicFramePr>
          <p:nvPr/>
        </p:nvGraphicFramePr>
        <p:xfrm>
          <a:off x="990600" y="3798888"/>
          <a:ext cx="3962400" cy="762000"/>
        </p:xfrm>
        <a:graphic>
          <a:graphicData uri="http://schemas.openxmlformats.org/presentationml/2006/ole">
            <p:oleObj spid="_x0000_s37892" name="Equation" r:id="rId6" imgW="2311400" imgH="444500" progId="Equation.3">
              <p:embed/>
            </p:oleObj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2873375" y="2709623"/>
            <a:ext cx="50165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1055688" y="4560888"/>
          <a:ext cx="3832225" cy="762000"/>
        </p:xfrm>
        <a:graphic>
          <a:graphicData uri="http://schemas.openxmlformats.org/presentationml/2006/ole">
            <p:oleObj spid="_x0000_s37893" name="Equation" r:id="rId7" imgW="2235200" imgH="444500" progId="Equation.3">
              <p:embed/>
            </p:oleObj>
          </a:graphicData>
        </a:graphic>
      </p:graphicFrame>
      <p:graphicFrame>
        <p:nvGraphicFramePr>
          <p:cNvPr id="37894" name="Object 6"/>
          <p:cNvGraphicFramePr>
            <a:graphicFrameLocks noChangeAspect="1"/>
          </p:cNvGraphicFramePr>
          <p:nvPr/>
        </p:nvGraphicFramePr>
        <p:xfrm>
          <a:off x="990600" y="5276977"/>
          <a:ext cx="1763713" cy="1196975"/>
        </p:xfrm>
        <a:graphic>
          <a:graphicData uri="http://schemas.openxmlformats.org/presentationml/2006/ole">
            <p:oleObj spid="_x0000_s37894" name="Equation" r:id="rId8" imgW="1028700" imgH="698500" progId="Equation.3">
              <p:embed/>
            </p:oleObj>
          </a:graphicData>
        </a:graphic>
      </p:graphicFrame>
      <p:sp>
        <p:nvSpPr>
          <p:cNvPr id="32" name="Rectangle 31"/>
          <p:cNvSpPr/>
          <p:nvPr/>
        </p:nvSpPr>
        <p:spPr>
          <a:xfrm>
            <a:off x="6019800" y="5254308"/>
            <a:ext cx="137160" cy="137160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3921062" y="5135626"/>
            <a:ext cx="267506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7895" name="Object 7"/>
          <p:cNvGraphicFramePr>
            <a:graphicFrameLocks noChangeAspect="1"/>
          </p:cNvGraphicFramePr>
          <p:nvPr/>
        </p:nvGraphicFramePr>
        <p:xfrm>
          <a:off x="5487195" y="3799682"/>
          <a:ext cx="2684340" cy="1454626"/>
        </p:xfrm>
        <a:graphic>
          <a:graphicData uri="http://schemas.openxmlformats.org/presentationml/2006/ole">
            <p:oleObj spid="_x0000_s37895" name="Equation" r:id="rId9" imgW="1384300" imgH="7493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</a:t>
            </a:r>
            <a:endParaRPr lang="en-US" dirty="0"/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647700" y="3497263"/>
          <a:ext cx="2917825" cy="1581150"/>
        </p:xfrm>
        <a:graphic>
          <a:graphicData uri="http://schemas.openxmlformats.org/presentationml/2006/ole">
            <p:oleObj spid="_x0000_s45058" name="Equation" r:id="rId3" imgW="1384300" imgH="749300" progId="Equation.3">
              <p:embed/>
            </p:oleObj>
          </a:graphicData>
        </a:graphic>
      </p:graphicFrame>
      <p:pic>
        <p:nvPicPr>
          <p:cNvPr id="6" name="Picture 5" descr="da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2209800"/>
            <a:ext cx="4387273" cy="2895600"/>
          </a:xfrm>
          <a:prstGeom prst="rect">
            <a:avLst/>
          </a:prstGeom>
        </p:spPr>
      </p:pic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647700" y="2101770"/>
          <a:ext cx="2400300" cy="425370"/>
        </p:xfrm>
        <a:graphic>
          <a:graphicData uri="http://schemas.openxmlformats.org/presentationml/2006/ole">
            <p:oleObj spid="_x0000_s45059" name="Equation" r:id="rId5" imgW="1003300" imgH="177800" progId="Equation.3">
              <p:embed/>
            </p:oleObj>
          </a:graphicData>
        </a:graphic>
      </p:graphicFrame>
      <p:cxnSp>
        <p:nvCxnSpPr>
          <p:cNvPr id="10" name="Straight Arrow Connector 9"/>
          <p:cNvCxnSpPr/>
          <p:nvPr/>
        </p:nvCxnSpPr>
        <p:spPr>
          <a:xfrm rot="5400000" flipH="1" flipV="1">
            <a:off x="4114009" y="4725194"/>
            <a:ext cx="990600" cy="5318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 flipH="1" flipV="1">
            <a:off x="5735638" y="4676774"/>
            <a:ext cx="1238250" cy="3809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638801" y="5726668"/>
            <a:ext cx="105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Slope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3565525" y="5726668"/>
            <a:ext cx="158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Intercept</a:t>
            </a:r>
            <a:endParaRPr lang="en-US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638801" y="3810000"/>
            <a:ext cx="167639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16200000" flipV="1">
            <a:off x="6948468" y="3493294"/>
            <a:ext cx="741402" cy="79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5012690" y="4110988"/>
            <a:ext cx="137160" cy="137160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7581900" y="3255169"/>
          <a:ext cx="692150" cy="484187"/>
        </p:xfrm>
        <a:graphic>
          <a:graphicData uri="http://schemas.openxmlformats.org/presentationml/2006/ole">
            <p:oleObj spid="_x0000_s45061" name="Equation" r:id="rId6" imgW="508000" imgH="355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Regression: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Does a kindle club (as described before) boost</a:t>
            </a:r>
            <a:r>
              <a:rPr lang="en-US" dirty="0" smtClean="0"/>
              <a:t> test </a:t>
            </a:r>
            <a:r>
              <a:rPr lang="en-US" dirty="0" smtClean="0"/>
              <a:t>scores?</a:t>
            </a:r>
          </a:p>
          <a:p>
            <a:endParaRPr lang="en-US" dirty="0" smtClean="0"/>
          </a:p>
          <a:p>
            <a:r>
              <a:rPr lang="en-US" dirty="0" smtClean="0"/>
              <a:t>Let’s find out!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0962" name="Object 2"/>
          <p:cNvGraphicFramePr>
            <a:graphicFrameLocks noChangeAspect="1"/>
          </p:cNvGraphicFramePr>
          <p:nvPr/>
        </p:nvGraphicFramePr>
        <p:xfrm>
          <a:off x="914400" y="3657600"/>
          <a:ext cx="2400300" cy="425450"/>
        </p:xfrm>
        <a:graphic>
          <a:graphicData uri="http://schemas.openxmlformats.org/presentationml/2006/ole">
            <p:oleObj spid="_x0000_s40962" name="Equation" r:id="rId3" imgW="1003300" imgH="17780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657600" y="36576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where</a:t>
            </a:r>
            <a:endParaRPr lang="en-US" b="1" dirty="0"/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4953000" y="3916363"/>
          <a:ext cx="3554413" cy="1001712"/>
        </p:xfrm>
        <a:graphic>
          <a:graphicData uri="http://schemas.openxmlformats.org/presentationml/2006/ole">
            <p:oleObj spid="_x0000_s40963" name="Equation" r:id="rId4" imgW="1485900" imgH="419100" progId="Equation.3">
              <p:embed/>
            </p:oleObj>
          </a:graphicData>
        </a:graphic>
      </p:graphicFrame>
      <p:cxnSp>
        <p:nvCxnSpPr>
          <p:cNvPr id="8" name="Straight Arrow Connector 7"/>
          <p:cNvCxnSpPr/>
          <p:nvPr/>
        </p:nvCxnSpPr>
        <p:spPr>
          <a:xfrm rot="16200000" flipV="1">
            <a:off x="2438400" y="44958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6200000" flipV="1">
            <a:off x="1066800" y="4495800"/>
            <a:ext cx="4572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14400" y="5176838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Dependent Variable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590800" y="5176838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Independent Variable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Program: test scores</a:t>
            </a:r>
            <a:endParaRPr lang="en-US" dirty="0"/>
          </a:p>
        </p:txBody>
      </p:sp>
      <p:pic>
        <p:nvPicPr>
          <p:cNvPr id="4" name="Content Placeholder 3" descr="regressdiffkc.tiff"/>
          <p:cNvPicPr>
            <a:picLocks noGrp="1" noChangeAspect="1"/>
          </p:cNvPicPr>
          <p:nvPr>
            <p:ph sz="quarter" idx="1"/>
          </p:nvPr>
        </p:nvPicPr>
        <p:blipFill>
          <a:blip r:embed="rId3"/>
          <a:srcRect t="-25728" b="-25728"/>
          <a:stretch>
            <a:fillRect/>
          </a:stretch>
        </p:blipFill>
        <p:spPr>
          <a:xfrm>
            <a:off x="457200" y="1143000"/>
            <a:ext cx="5105400" cy="3978573"/>
          </a:xfrm>
        </p:spPr>
      </p:pic>
      <p:sp>
        <p:nvSpPr>
          <p:cNvPr id="5" name="TextBox 4"/>
          <p:cNvSpPr txBox="1"/>
          <p:nvPr/>
        </p:nvSpPr>
        <p:spPr>
          <a:xfrm>
            <a:off x="457200" y="4800600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Thus, we have:</a:t>
            </a:r>
            <a:endParaRPr lang="en-US" dirty="0"/>
          </a:p>
        </p:txBody>
      </p:sp>
      <p:graphicFrame>
        <p:nvGraphicFramePr>
          <p:cNvPr id="41986" name="Object 2"/>
          <p:cNvGraphicFramePr>
            <a:graphicFrameLocks noChangeAspect="1"/>
          </p:cNvGraphicFramePr>
          <p:nvPr/>
        </p:nvGraphicFramePr>
        <p:xfrm>
          <a:off x="762000" y="5436742"/>
          <a:ext cx="1235075" cy="266811"/>
        </p:xfrm>
        <a:graphic>
          <a:graphicData uri="http://schemas.openxmlformats.org/presentationml/2006/ole">
            <p:oleObj spid="_x0000_s41986" name="Equation" r:id="rId4" imgW="762000" imgH="165100" progId="Equation.3">
              <p:embed/>
            </p:oleObj>
          </a:graphicData>
        </a:graphic>
      </p:graphicFrame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 flipH="1">
          <a:off x="741363" y="5867400"/>
          <a:ext cx="1260475" cy="206375"/>
        </p:xfrm>
        <a:graphic>
          <a:graphicData uri="http://schemas.openxmlformats.org/presentationml/2006/ole">
            <p:oleObj spid="_x0000_s41987" name="Equation" r:id="rId5" imgW="787400" imgH="127000" progId="Equation.3">
              <p:embed/>
            </p:oleObj>
          </a:graphicData>
        </a:graphic>
      </p:graphicFrame>
      <p:cxnSp>
        <p:nvCxnSpPr>
          <p:cNvPr id="9" name="Straight Connector 8"/>
          <p:cNvCxnSpPr/>
          <p:nvPr/>
        </p:nvCxnSpPr>
        <p:spPr>
          <a:xfrm rot="5400000">
            <a:off x="1639024" y="5678558"/>
            <a:ext cx="1754329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819400" y="4801394"/>
            <a:ext cx="51054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Result:</a:t>
            </a:r>
          </a:p>
          <a:p>
            <a:endParaRPr lang="en-US" dirty="0" smtClean="0"/>
          </a:p>
          <a:p>
            <a:r>
              <a:rPr lang="en-US" dirty="0" smtClean="0"/>
              <a:t>Participation in the Kindle Club results in an increase of .2134 on standardized test scores relative to all students in the school (everyone else increased around .22 naturally)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943600" y="1743423"/>
            <a:ext cx="27432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Where:</a:t>
            </a:r>
          </a:p>
          <a:p>
            <a:endParaRPr lang="en-US" sz="1600" i="1" dirty="0"/>
          </a:p>
          <a:p>
            <a:r>
              <a:rPr lang="en-US" sz="1600" i="1" dirty="0" smtClean="0"/>
              <a:t>diff </a:t>
            </a:r>
            <a:r>
              <a:rPr lang="en-US" sz="1600" dirty="0" smtClean="0"/>
              <a:t>is the difference in test score over 8 weeks</a:t>
            </a:r>
          </a:p>
          <a:p>
            <a:endParaRPr lang="en-US" sz="1600" dirty="0" smtClean="0"/>
          </a:p>
          <a:p>
            <a:r>
              <a:rPr lang="en-US" sz="1600" dirty="0"/>
              <a:t>a</a:t>
            </a:r>
            <a:r>
              <a:rPr lang="en-US" sz="1600" dirty="0" smtClean="0"/>
              <a:t>nd</a:t>
            </a:r>
          </a:p>
          <a:p>
            <a:endParaRPr lang="en-US" sz="1600" dirty="0" smtClean="0"/>
          </a:p>
          <a:p>
            <a:r>
              <a:rPr lang="en-US" sz="1600" i="1" dirty="0" err="1" smtClean="0"/>
              <a:t>Kc</a:t>
            </a:r>
            <a:r>
              <a:rPr lang="en-US" sz="1600" i="1" dirty="0" smtClean="0"/>
              <a:t> </a:t>
            </a:r>
            <a:r>
              <a:rPr lang="en-US" sz="1600" dirty="0" smtClean="0"/>
              <a:t>is a dummy variable that equals 1 id a student participated in the club and 0 if they didn’t</a:t>
            </a:r>
            <a:endParaRPr lang="en-US" sz="1600" i="1" dirty="0" smtClean="0"/>
          </a:p>
          <a:p>
            <a:endParaRPr lang="en-US" dirty="0"/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5" name="Frame 14"/>
          <p:cNvSpPr/>
          <p:nvPr/>
        </p:nvSpPr>
        <p:spPr>
          <a:xfrm>
            <a:off x="1524000" y="3810000"/>
            <a:ext cx="762000" cy="381000"/>
          </a:xfrm>
          <a:prstGeom prst="frame">
            <a:avLst/>
          </a:prstGeom>
          <a:solidFill>
            <a:schemeClr val="accent3"/>
          </a:solidFill>
          <a:ln w="31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Econometrics: controlling</a:t>
            </a:r>
            <a:endParaRPr lang="en-US" dirty="0"/>
          </a:p>
        </p:txBody>
      </p:sp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1081088" y="2513013"/>
          <a:ext cx="6592887" cy="455612"/>
        </p:xfrm>
        <a:graphic>
          <a:graphicData uri="http://schemas.openxmlformats.org/presentationml/2006/ole">
            <p:oleObj spid="_x0000_s46082" name="Equation" r:id="rId4" imgW="2755900" imgH="19050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7700" y="1676400"/>
            <a:ext cx="765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expand the simple linear regression to include more independent (or predictor) variables: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7700" y="3046274"/>
            <a:ext cx="7658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Multiple regression allows me to control for certain characteristics (i.e. I can determine relationships holding/given certain variables constant).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takes into account </a:t>
            </a:r>
            <a:r>
              <a:rPr lang="en-US" b="1" dirty="0" smtClean="0"/>
              <a:t>covariance</a:t>
            </a:r>
          </a:p>
          <a:p>
            <a:r>
              <a:rPr lang="en-US" dirty="0" smtClean="0"/>
              <a:t>among </a:t>
            </a:r>
            <a:r>
              <a:rPr lang="en-US" dirty="0" smtClean="0"/>
              <a:t>variables.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2" name="Curved Up Arrow 11"/>
          <p:cNvSpPr/>
          <p:nvPr/>
        </p:nvSpPr>
        <p:spPr>
          <a:xfrm rot="16200000">
            <a:off x="5181601" y="4876801"/>
            <a:ext cx="838198" cy="685800"/>
          </a:xfrm>
          <a:prstGeom prst="curvedUpArrow">
            <a:avLst/>
          </a:prstGeom>
          <a:ln w="3175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urved Up Arrow 12"/>
          <p:cNvSpPr/>
          <p:nvPr/>
        </p:nvSpPr>
        <p:spPr>
          <a:xfrm rot="16200000">
            <a:off x="5257800" y="5181600"/>
            <a:ext cx="457200" cy="457200"/>
          </a:xfrm>
          <a:prstGeom prst="curvedUpArrow">
            <a:avLst/>
          </a:prstGeom>
          <a:ln w="3175" cmpd="sng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" name="Content Placeholder 3" descr="6331011-people-of-a-rainbow-of-different-colors-stand-in-unison-around-the-earth.jpeg"/>
          <p:cNvPicPr>
            <a:picLocks noGrp="1" noChangeAspect="1"/>
          </p:cNvPicPr>
          <p:nvPr>
            <p:ph sz="quarter" idx="1"/>
          </p:nvPr>
        </p:nvPicPr>
        <p:blipFill>
          <a:blip r:embed="rId5"/>
          <a:srcRect l="-26612" r="-26612"/>
          <a:stretch>
            <a:fillRect/>
          </a:stretch>
        </p:blipFill>
        <p:spPr>
          <a:xfrm>
            <a:off x="4495800" y="3681627"/>
            <a:ext cx="3429000" cy="2237948"/>
          </a:xfrm>
        </p:spPr>
      </p:pic>
      <p:sp>
        <p:nvSpPr>
          <p:cNvPr id="11" name="Frame 10"/>
          <p:cNvSpPr/>
          <p:nvPr/>
        </p:nvSpPr>
        <p:spPr>
          <a:xfrm>
            <a:off x="5943600" y="4708151"/>
            <a:ext cx="1143000" cy="946895"/>
          </a:xfrm>
          <a:prstGeom prst="frame">
            <a:avLst/>
          </a:prstGeom>
          <a:solidFill>
            <a:schemeClr val="accent3"/>
          </a:solidFill>
          <a:ln w="31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47700" y="5181599"/>
            <a:ext cx="3924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Intuition: conditional probabilities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Program: controlling</a:t>
            </a:r>
            <a:endParaRPr lang="en-US" dirty="0"/>
          </a:p>
        </p:txBody>
      </p:sp>
      <p:pic>
        <p:nvPicPr>
          <p:cNvPr id="4" name="Content Placeholder 3" descr="controlling.tiff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-20378" b="-20378"/>
          <a:stretch>
            <a:fillRect/>
          </a:stretch>
        </p:blipFill>
        <p:spPr>
          <a:xfrm>
            <a:off x="457200" y="1658034"/>
            <a:ext cx="5105400" cy="3657600"/>
          </a:xfrm>
        </p:spPr>
      </p:pic>
      <p:sp>
        <p:nvSpPr>
          <p:cNvPr id="5" name="TextBox 4"/>
          <p:cNvSpPr txBox="1"/>
          <p:nvPr/>
        </p:nvSpPr>
        <p:spPr>
          <a:xfrm>
            <a:off x="457200" y="1600200"/>
            <a:ext cx="7467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control for (1) income status and (2) grade level:</a:t>
            </a:r>
            <a:endParaRPr lang="en-US" dirty="0"/>
          </a:p>
        </p:txBody>
      </p:sp>
      <p:sp>
        <p:nvSpPr>
          <p:cNvPr id="6" name="Frame 5"/>
          <p:cNvSpPr/>
          <p:nvPr/>
        </p:nvSpPr>
        <p:spPr>
          <a:xfrm>
            <a:off x="1524000" y="4000500"/>
            <a:ext cx="762000" cy="381000"/>
          </a:xfrm>
          <a:prstGeom prst="frame">
            <a:avLst/>
          </a:prstGeom>
          <a:solidFill>
            <a:schemeClr val="accent3"/>
          </a:solidFill>
          <a:ln w="31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38801" y="2139077"/>
            <a:ext cx="20573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Result</a:t>
            </a:r>
            <a:r>
              <a:rPr lang="en-US" dirty="0" smtClean="0"/>
              <a:t>: our estimate for impact of kindle club participation on test score increase relative to the whole school goes up by .04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4992468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Explanation 1</a:t>
            </a:r>
            <a:r>
              <a:rPr lang="en-US" dirty="0" smtClean="0"/>
              <a:t>: free lunch, harder to improve, so had more kids with free lunch such that when we control, we have a higher impact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5678269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Explanation 2</a:t>
            </a:r>
            <a:r>
              <a:rPr lang="en-US" dirty="0" smtClean="0"/>
              <a:t>: higher grade level, less room for improvement since higher baseline so we had more kids at a higher grade level in group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Did it work!?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276600" cy="4873752"/>
          </a:xfrm>
        </p:spPr>
        <p:txBody>
          <a:bodyPr>
            <a:normAutofit/>
          </a:bodyPr>
          <a:lstStyle/>
          <a:p>
            <a:r>
              <a:rPr lang="en-US" dirty="0" smtClean="0"/>
              <a:t>More issues</a:t>
            </a:r>
          </a:p>
          <a:p>
            <a:endParaRPr lang="en-US" dirty="0" smtClean="0"/>
          </a:p>
          <a:p>
            <a:pPr lvl="1"/>
            <a:r>
              <a:rPr lang="en-US" b="1" dirty="0" smtClean="0"/>
              <a:t>Omitted Variable Bias </a:t>
            </a:r>
            <a:r>
              <a:rPr lang="en-US" dirty="0" smtClean="0"/>
              <a:t>(can’t control for everything) – factors not included in regression which impact independent and dependent variable</a:t>
            </a:r>
          </a:p>
          <a:p>
            <a:pPr lvl="1"/>
            <a:r>
              <a:rPr lang="en-US" b="1" dirty="0" smtClean="0"/>
              <a:t>Selection Bias</a:t>
            </a:r>
            <a:endParaRPr lang="en-US" b="1" dirty="0" smtClean="0"/>
          </a:p>
          <a:p>
            <a:pPr lvl="1"/>
            <a:r>
              <a:rPr lang="en-US" b="1" dirty="0" smtClean="0"/>
              <a:t>Attrition bias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 descr="InputOutput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905000"/>
            <a:ext cx="4782312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Econometrics: Instrumental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733800" cy="4873752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Birth Date</a:t>
            </a:r>
          </a:p>
          <a:p>
            <a:endParaRPr lang="en-US" dirty="0" smtClean="0"/>
          </a:p>
          <a:p>
            <a:r>
              <a:rPr lang="en-US" dirty="0" smtClean="0"/>
              <a:t>Gender</a:t>
            </a:r>
          </a:p>
          <a:p>
            <a:endParaRPr lang="en-US" dirty="0" smtClean="0"/>
          </a:p>
          <a:p>
            <a:r>
              <a:rPr lang="en-US" dirty="0" smtClean="0"/>
              <a:t>Twins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3390900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  <a:latin typeface="Century Schoolbook (Body)"/>
                <a:cs typeface="Century Schoolbook (Body)"/>
              </a:rPr>
              <a:t>Examples of </a:t>
            </a:r>
            <a:r>
              <a:rPr lang="en-US" sz="2400" b="1" dirty="0" err="1" smtClean="0">
                <a:solidFill>
                  <a:schemeClr val="bg1">
                    <a:lumMod val="95000"/>
                  </a:schemeClr>
                </a:solidFill>
                <a:latin typeface="Century Schoolbook (Body)"/>
                <a:cs typeface="Century Schoolbook (Body)"/>
              </a:rPr>
              <a:t>Z</a:t>
            </a:r>
            <a:r>
              <a:rPr lang="en-US" sz="2400" b="1" baseline="-25000" dirty="0" err="1" smtClean="0">
                <a:solidFill>
                  <a:schemeClr val="bg1"/>
                </a:solidFill>
              </a:rPr>
              <a:t>i</a:t>
            </a:r>
            <a:endParaRPr lang="en-US" sz="2400" b="1" dirty="0">
              <a:solidFill>
                <a:schemeClr val="bg1"/>
              </a:solidFill>
              <a:latin typeface="Century Schoolbook (Body)"/>
              <a:cs typeface="Century Schoolbook (Body)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33900" y="1600200"/>
            <a:ext cx="3390900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  <a:latin typeface="Century Schoolbook (Body)"/>
                <a:cs typeface="Century Schoolbook (Body)"/>
              </a:rPr>
              <a:t>Causal Outcome</a:t>
            </a:r>
            <a:endParaRPr lang="en-US" sz="2400" b="1" dirty="0">
              <a:solidFill>
                <a:schemeClr val="bg1"/>
              </a:solidFill>
              <a:latin typeface="Century Schoolbook (Body)"/>
              <a:cs typeface="Century Schoolbook (Body)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343400" y="1600200"/>
            <a:ext cx="37338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Returns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an extra year of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schooling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Title IX affect on labor market </a:t>
            </a:r>
            <a:r>
              <a:rPr lang="en-US" sz="2400" dirty="0" smtClean="0"/>
              <a:t>outcomes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Char char="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Family size effect on schooling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Econometrics: Instrumental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r>
              <a:rPr lang="en-US" dirty="0" smtClean="0"/>
              <a:t>Using a random variable to “instrument” for causality such that Z has no correlation with Y outcome variable, but is highly correlated with X such that you can attribute a causal impact of X on Y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52226" name="Object 2"/>
          <p:cNvGraphicFramePr>
            <a:graphicFrameLocks noChangeAspect="1"/>
          </p:cNvGraphicFramePr>
          <p:nvPr/>
        </p:nvGraphicFramePr>
        <p:xfrm>
          <a:off x="1066800" y="4648994"/>
          <a:ext cx="2370137" cy="425450"/>
        </p:xfrm>
        <a:graphic>
          <a:graphicData uri="http://schemas.openxmlformats.org/presentationml/2006/ole">
            <p:oleObj spid="_x0000_s52226" name="Equation" r:id="rId3" imgW="990600" imgH="177800" progId="Equation.3">
              <p:embed/>
            </p:oleObj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1036637" y="3429000"/>
          <a:ext cx="2400300" cy="425450"/>
        </p:xfrm>
        <a:graphic>
          <a:graphicData uri="http://schemas.openxmlformats.org/presentationml/2006/ole">
            <p:oleObj spid="_x0000_s52227" name="Equation" r:id="rId4" imgW="1003300" imgH="177800" progId="Equation.3">
              <p:embed/>
            </p:oleObj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4433094" y="3887788"/>
          <a:ext cx="2065337" cy="455612"/>
        </p:xfrm>
        <a:graphic>
          <a:graphicData uri="http://schemas.openxmlformats.org/presentationml/2006/ole">
            <p:oleObj spid="_x0000_s52228" name="Equation" r:id="rId5" imgW="863600" imgH="190500" progId="Equation.3">
              <p:embed/>
            </p:oleObj>
          </a:graphicData>
        </a:graphic>
      </p:graphicFrame>
      <p:graphicFrame>
        <p:nvGraphicFramePr>
          <p:cNvPr id="52229" name="Object 5"/>
          <p:cNvGraphicFramePr>
            <a:graphicFrameLocks noChangeAspect="1"/>
          </p:cNvGraphicFramePr>
          <p:nvPr/>
        </p:nvGraphicFramePr>
        <p:xfrm>
          <a:off x="4433094" y="4618832"/>
          <a:ext cx="2187575" cy="455612"/>
        </p:xfrm>
        <a:graphic>
          <a:graphicData uri="http://schemas.openxmlformats.org/presentationml/2006/ole">
            <p:oleObj spid="_x0000_s52229" name="Equation" r:id="rId6" imgW="914400" imgH="190500" progId="Equation.3">
              <p:embed/>
            </p:oleObj>
          </a:graphicData>
        </a:graphic>
      </p:graphicFrame>
      <p:cxnSp>
        <p:nvCxnSpPr>
          <p:cNvPr id="9" name="Straight Arrow Connector 8"/>
          <p:cNvCxnSpPr/>
          <p:nvPr/>
        </p:nvCxnSpPr>
        <p:spPr>
          <a:xfrm rot="5400000">
            <a:off x="1942306" y="4222988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3215878" y="4251722"/>
            <a:ext cx="1645444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33094" y="3429794"/>
            <a:ext cx="250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</a:t>
            </a:r>
            <a:r>
              <a:rPr lang="en-US" b="1" dirty="0" smtClean="0"/>
              <a:t>here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620669" y="3854450"/>
            <a:ext cx="250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and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Econometrics: Randomized Trials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b="1" dirty="0" smtClean="0"/>
              <a:t>Program design</a:t>
            </a:r>
            <a:r>
              <a:rPr lang="en-US" sz="2200" dirty="0" smtClean="0"/>
              <a:t>: randomly assign treatment and control group (like clinical trials in medicine) – eliminates motivation/demographics biases in intervention </a:t>
            </a:r>
          </a:p>
          <a:p>
            <a:r>
              <a:rPr lang="en-US" sz="2200" dirty="0" smtClean="0"/>
              <a:t>In this case </a:t>
            </a:r>
            <a:r>
              <a:rPr lang="en-US" sz="2200" dirty="0" err="1" smtClean="0"/>
              <a:t>Z</a:t>
            </a:r>
            <a:r>
              <a:rPr lang="en-US" sz="2200" baseline="-25000" dirty="0" err="1" smtClean="0"/>
              <a:t>i</a:t>
            </a:r>
            <a:r>
              <a:rPr lang="en-US" sz="2200" dirty="0" smtClean="0"/>
              <a:t> can act as an instrumental variable since our treatment dummy variable is determined  by random lottery</a:t>
            </a:r>
            <a:endParaRPr lang="en-US" sz="2200" dirty="0"/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677863" y="4030881"/>
          <a:ext cx="2370137" cy="425450"/>
        </p:xfrm>
        <a:graphic>
          <a:graphicData uri="http://schemas.openxmlformats.org/presentationml/2006/ole">
            <p:oleObj spid="_x0000_s50178" name="Equation" r:id="rId3" imgW="990600" imgH="177800" progId="Equation.3">
              <p:embed/>
            </p:oleObj>
          </a:graphicData>
        </a:graphic>
      </p:graphicFrame>
      <p:cxnSp>
        <p:nvCxnSpPr>
          <p:cNvPr id="5" name="Straight Arrow Connector 4"/>
          <p:cNvCxnSpPr/>
          <p:nvPr/>
        </p:nvCxnSpPr>
        <p:spPr>
          <a:xfrm rot="5400000" flipH="1" flipV="1">
            <a:off x="1874154" y="5036452"/>
            <a:ext cx="747494" cy="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7863" y="5604997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Now, </a:t>
            </a:r>
            <a:r>
              <a:rPr lang="en-US" dirty="0" err="1" smtClean="0"/>
              <a:t>β</a:t>
            </a:r>
            <a:r>
              <a:rPr lang="en-US" dirty="0" smtClean="0"/>
              <a:t> has a casual interpretation, not just correlation</a:t>
            </a:r>
            <a:endParaRPr lang="en-US" dirty="0"/>
          </a:p>
        </p:txBody>
      </p:sp>
      <p:pic>
        <p:nvPicPr>
          <p:cNvPr id="9" name="Picture 8" descr="school-lotter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363" y="3995807"/>
            <a:ext cx="2525486" cy="22555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Goals of Social Science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Explain the world around us. What is </a:t>
            </a:r>
            <a:r>
              <a:rPr lang="en-US" sz="2000" i="1" dirty="0" smtClean="0"/>
              <a:t>really </a:t>
            </a:r>
            <a:r>
              <a:rPr lang="en-US" sz="2000" dirty="0" smtClean="0"/>
              <a:t>happening and why. </a:t>
            </a:r>
          </a:p>
          <a:p>
            <a:r>
              <a:rPr lang="en-US" sz="2000" b="1" dirty="0" smtClean="0"/>
              <a:t>Example</a:t>
            </a:r>
            <a:r>
              <a:rPr lang="en-US" sz="2000" dirty="0" smtClean="0"/>
              <a:t>: do Kindles boost test scores?</a:t>
            </a:r>
          </a:p>
        </p:txBody>
      </p:sp>
      <p:pic>
        <p:nvPicPr>
          <p:cNvPr id="4" name="Content Placeholder 3" descr="kindle club.jpeg"/>
          <p:cNvPicPr>
            <a:picLocks noChangeAspect="1"/>
          </p:cNvPicPr>
          <p:nvPr/>
        </p:nvPicPr>
        <p:blipFill>
          <a:blip r:embed="rId2"/>
          <a:srcRect l="-1100" r="-1100"/>
          <a:stretch>
            <a:fillRect/>
          </a:stretch>
        </p:blipFill>
        <p:spPr>
          <a:xfrm>
            <a:off x="685800" y="2733228"/>
            <a:ext cx="6705600" cy="30444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Random Assignment for IV approach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22248"/>
            <a:ext cx="7467600" cy="4873752"/>
          </a:xfrm>
        </p:spPr>
        <p:txBody>
          <a:bodyPr/>
          <a:lstStyle/>
          <a:p>
            <a:r>
              <a:rPr lang="en-US" dirty="0" smtClean="0"/>
              <a:t>Add a </a:t>
            </a:r>
            <a:r>
              <a:rPr lang="en-US" b="1" dirty="0" smtClean="0"/>
              <a:t>random </a:t>
            </a:r>
            <a:r>
              <a:rPr lang="en-US" dirty="0" smtClean="0"/>
              <a:t>control group – addresses counterfactual bias, omitted variable bias, self-selection</a:t>
            </a:r>
            <a:endParaRPr lang="en-US" dirty="0"/>
          </a:p>
        </p:txBody>
      </p:sp>
      <p:graphicFrame>
        <p:nvGraphicFramePr>
          <p:cNvPr id="5" name="Chart 4"/>
          <p:cNvGraphicFramePr/>
          <p:nvPr/>
        </p:nvGraphicFramePr>
        <p:xfrm>
          <a:off x="1905000" y="2857500"/>
          <a:ext cx="5257800" cy="3238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Program: randomized trial </a:t>
            </a:r>
            <a:endParaRPr lang="en-US" dirty="0"/>
          </a:p>
        </p:txBody>
      </p:sp>
      <p:pic>
        <p:nvPicPr>
          <p:cNvPr id="4" name="Content Placeholder 3" descr="IV.tiff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-26050" b="-26050"/>
          <a:stretch>
            <a:fillRect/>
          </a:stretch>
        </p:blipFill>
        <p:spPr>
          <a:xfrm>
            <a:off x="457200" y="2209800"/>
            <a:ext cx="5410200" cy="3928841"/>
          </a:xfrm>
        </p:spPr>
      </p:pic>
      <p:sp>
        <p:nvSpPr>
          <p:cNvPr id="5" name="Frame 4"/>
          <p:cNvSpPr/>
          <p:nvPr/>
        </p:nvSpPr>
        <p:spPr>
          <a:xfrm>
            <a:off x="1524000" y="4953000"/>
            <a:ext cx="1066800" cy="381000"/>
          </a:xfrm>
          <a:prstGeom prst="frame">
            <a:avLst/>
          </a:prstGeom>
          <a:solidFill>
            <a:schemeClr val="accent3"/>
          </a:solidFill>
          <a:ln w="31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1752600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regress the dummy treatment variable X (1 if randomly selected into the KC, 0 if randomly not selected) on the difference in test scores after 8 weeks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67401" y="2949476"/>
            <a:ext cx="20573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Result</a:t>
            </a:r>
            <a:r>
              <a:rPr lang="en-US" dirty="0" smtClean="0"/>
              <a:t>: our estimate for impact of kindle club on test score increase is .26 of a reading level (causal since relative to random control group)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5534799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 1: </a:t>
            </a:r>
            <a:r>
              <a:rPr lang="en-US" dirty="0" smtClean="0"/>
              <a:t>this is a rigorous result. Also, notice that the regression with controls yields a result closest to the controlled regression</a:t>
            </a:r>
          </a:p>
          <a:p>
            <a:r>
              <a:rPr lang="en-US" b="1" dirty="0" smtClean="0"/>
              <a:t>Note 2: </a:t>
            </a:r>
            <a:r>
              <a:rPr lang="en-US" dirty="0" smtClean="0"/>
              <a:t>it is critical to check for statistical significance</a:t>
            </a:r>
          </a:p>
          <a:p>
            <a:r>
              <a:rPr lang="en-US" b="1" dirty="0" smtClean="0"/>
              <a:t>Note 3</a:t>
            </a:r>
            <a:r>
              <a:rPr lang="en-US" dirty="0" smtClean="0"/>
              <a:t>: measuring intention to treat effect, so underestimate of impact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Category Theory Useful for Social Scientists?</a:t>
            </a:r>
            <a:endParaRPr lang="en-US" dirty="0"/>
          </a:p>
        </p:txBody>
      </p:sp>
      <p:pic>
        <p:nvPicPr>
          <p:cNvPr id="4" name="Content Placeholder 3" descr="monoid.tiff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-41866" b="-41866"/>
          <a:stretch>
            <a:fillRect/>
          </a:stretch>
        </p:blipFill>
        <p:spPr>
          <a:xfrm>
            <a:off x="685800" y="1219200"/>
            <a:ext cx="7467600" cy="4873752"/>
          </a:xfrm>
        </p:spPr>
      </p:pic>
      <p:pic>
        <p:nvPicPr>
          <p:cNvPr id="5" name="Picture 4" descr="redx.jpg"/>
          <p:cNvPicPr>
            <a:picLocks noChangeAspect="1"/>
          </p:cNvPicPr>
          <p:nvPr/>
        </p:nvPicPr>
        <p:blipFill>
          <a:blip r:embed="rId3">
            <a:alphaModFix amt="49000"/>
          </a:blip>
          <a:stretch>
            <a:fillRect/>
          </a:stretch>
        </p:blipFill>
        <p:spPr>
          <a:xfrm>
            <a:off x="2209800" y="1882902"/>
            <a:ext cx="3810000" cy="4210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where Does Category Theory Come  In?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Defining and determining Omitted Variable Bias through some comprehensive </a:t>
            </a:r>
            <a:r>
              <a:rPr lang="en-US" dirty="0" err="1" smtClean="0"/>
              <a:t>olog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505200" y="3733800"/>
            <a:ext cx="14478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Rich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828800" y="4876800"/>
            <a:ext cx="1905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Kindle Program</a:t>
            </a:r>
          </a:p>
          <a:p>
            <a:pPr algn="ctr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724400" y="4876800"/>
            <a:ext cx="1676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Test Scores</a:t>
            </a:r>
          </a:p>
          <a:p>
            <a:pPr algn="ctr"/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16200000" flipH="1">
            <a:off x="4914900" y="43815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3467100" y="4381499"/>
            <a:ext cx="304801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962400" y="5181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600201" y="2628900"/>
            <a:ext cx="2133600" cy="7239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Safe Neighborhood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rot="10800000">
            <a:off x="3962400" y="3162301"/>
            <a:ext cx="457200" cy="419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1905795" y="4114007"/>
            <a:ext cx="106679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962400" y="2819400"/>
            <a:ext cx="1981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5029994" y="3734594"/>
            <a:ext cx="182721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1066800" y="5867400"/>
          <a:ext cx="6661944" cy="427038"/>
        </p:xfrm>
        <a:graphic>
          <a:graphicData uri="http://schemas.openxmlformats.org/presentationml/2006/ole">
            <p:oleObj spid="_x0000_s64514" name="Equation" r:id="rId3" imgW="4432300" imgH="190500" progId="Equation.3">
              <p:embed/>
            </p:oleObj>
          </a:graphicData>
        </a:graphic>
      </p:graphicFrame>
      <p:pic>
        <p:nvPicPr>
          <p:cNvPr id="35" name="Picture 34" descr="olog.tif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255" y="2420872"/>
            <a:ext cx="7422545" cy="38450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One potential </a:t>
            </a:r>
            <a:r>
              <a:rPr lang="en-US" sz="2200" dirty="0" err="1" smtClean="0"/>
              <a:t>olog</a:t>
            </a:r>
            <a:r>
              <a:rPr lang="en-US" sz="2200" dirty="0" smtClean="0"/>
              <a:t>: Kindles and Test Scores…which doesn’t work but is useful nonetheless (not functions from sets to sets)</a:t>
            </a:r>
            <a:endParaRPr lang="en-US" sz="2200" dirty="0"/>
          </a:p>
        </p:txBody>
      </p:sp>
      <p:sp>
        <p:nvSpPr>
          <p:cNvPr id="5" name="Rounded Rectangle 4"/>
          <p:cNvSpPr/>
          <p:nvPr/>
        </p:nvSpPr>
        <p:spPr>
          <a:xfrm>
            <a:off x="1219200" y="5340352"/>
            <a:ext cx="9144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 Kindle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6781800" y="5340352"/>
            <a:ext cx="11430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F&amp;P reading scores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3695700" y="5345116"/>
            <a:ext cx="9144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Books</a:t>
            </a:r>
            <a:endParaRPr lang="en-US" sz="12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38400" y="5572128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029200" y="5567364"/>
            <a:ext cx="1295400" cy="63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33600" y="5224936"/>
            <a:ext cx="2019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e</a:t>
            </a:r>
            <a:r>
              <a:rPr lang="en-US" sz="900" dirty="0" smtClean="0"/>
              <a:t>nables students to read </a:t>
            </a:r>
            <a:endParaRPr lang="en-US" sz="900" dirty="0"/>
          </a:p>
        </p:txBody>
      </p:sp>
      <p:sp>
        <p:nvSpPr>
          <p:cNvPr id="15" name="TextBox 14"/>
          <p:cNvSpPr txBox="1"/>
          <p:nvPr/>
        </p:nvSpPr>
        <p:spPr>
          <a:xfrm>
            <a:off x="4610100" y="5217241"/>
            <a:ext cx="2438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</a:t>
            </a:r>
            <a:r>
              <a:rPr lang="en-US" sz="900" dirty="0" smtClean="0"/>
              <a:t>hrough exposure to reading increases</a:t>
            </a:r>
            <a:endParaRPr lang="en-US" sz="900" dirty="0"/>
          </a:p>
        </p:txBody>
      </p:sp>
      <p:sp>
        <p:nvSpPr>
          <p:cNvPr id="17" name="Rounded Rectangle 16"/>
          <p:cNvSpPr/>
          <p:nvPr/>
        </p:nvSpPr>
        <p:spPr>
          <a:xfrm>
            <a:off x="3694906" y="2286000"/>
            <a:ext cx="1334294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 person from a wealthy </a:t>
            </a:r>
            <a:r>
              <a:rPr lang="en-US" sz="1200" dirty="0" smtClean="0"/>
              <a:t>f</a:t>
            </a:r>
            <a:r>
              <a:rPr lang="en-US" sz="1200" dirty="0" smtClean="0"/>
              <a:t>amily</a:t>
            </a:r>
            <a:endParaRPr lang="en-US" sz="1200" dirty="0"/>
          </a:p>
        </p:txBody>
      </p:sp>
      <p:sp>
        <p:nvSpPr>
          <p:cNvPr id="18" name="Rounded Rectangle 17"/>
          <p:cNvSpPr/>
          <p:nvPr/>
        </p:nvSpPr>
        <p:spPr>
          <a:xfrm>
            <a:off x="1219199" y="2286000"/>
            <a:ext cx="1219199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 safe neighborhood</a:t>
            </a:r>
            <a:endParaRPr lang="en-US" sz="1200" dirty="0"/>
          </a:p>
        </p:txBody>
      </p:sp>
      <p:sp>
        <p:nvSpPr>
          <p:cNvPr id="19" name="Rounded Rectangle 18"/>
          <p:cNvSpPr/>
          <p:nvPr/>
        </p:nvSpPr>
        <p:spPr>
          <a:xfrm>
            <a:off x="5029200" y="3391694"/>
            <a:ext cx="9144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Grade Level</a:t>
            </a:r>
            <a:endParaRPr lang="en-US" sz="1200" dirty="0"/>
          </a:p>
        </p:txBody>
      </p:sp>
      <p:cxnSp>
        <p:nvCxnSpPr>
          <p:cNvPr id="30" name="Straight Arrow Connector 29"/>
          <p:cNvCxnSpPr/>
          <p:nvPr/>
        </p:nvCxnSpPr>
        <p:spPr>
          <a:xfrm rot="5400000">
            <a:off x="1582382" y="3294418"/>
            <a:ext cx="2474037" cy="1371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3028990" y="4094916"/>
            <a:ext cx="2246233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705682" y="4094120"/>
            <a:ext cx="224464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10800000">
            <a:off x="2628106" y="2436813"/>
            <a:ext cx="877094" cy="63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5334000" y="2441577"/>
            <a:ext cx="990600" cy="1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/>
          <p:cNvSpPr/>
          <p:nvPr/>
        </p:nvSpPr>
        <p:spPr>
          <a:xfrm>
            <a:off x="6588126" y="2286001"/>
            <a:ext cx="1108074" cy="4571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Test preparation</a:t>
            </a:r>
            <a:endParaRPr lang="en-US" sz="1200" dirty="0"/>
          </a:p>
        </p:txBody>
      </p:sp>
      <p:cxnSp>
        <p:nvCxnSpPr>
          <p:cNvPr id="59" name="Straight Arrow Connector 58"/>
          <p:cNvCxnSpPr/>
          <p:nvPr/>
        </p:nvCxnSpPr>
        <p:spPr>
          <a:xfrm rot="5400000">
            <a:off x="6397988" y="4101820"/>
            <a:ext cx="2244647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5849981" y="4017921"/>
            <a:ext cx="1292937" cy="1105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228600" y="3924298"/>
            <a:ext cx="1296194" cy="53340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Space to study effectively</a:t>
            </a:r>
            <a:endParaRPr lang="en-US" sz="1200" dirty="0"/>
          </a:p>
        </p:txBody>
      </p:sp>
      <p:cxnSp>
        <p:nvCxnSpPr>
          <p:cNvPr id="67" name="Straight Connector 66"/>
          <p:cNvCxnSpPr/>
          <p:nvPr/>
        </p:nvCxnSpPr>
        <p:spPr>
          <a:xfrm rot="10800000">
            <a:off x="609600" y="2441577"/>
            <a:ext cx="4572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5400000">
            <a:off x="38100" y="30099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5400000">
            <a:off x="-161308" y="5494514"/>
            <a:ext cx="1541817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610395" y="6266217"/>
            <a:ext cx="5714205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rot="5400000" flipH="1" flipV="1">
            <a:off x="6286142" y="5964233"/>
            <a:ext cx="340442" cy="2635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 rot="5400000">
            <a:off x="3730847" y="3733081"/>
            <a:ext cx="12184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has access to</a:t>
            </a:r>
            <a:endParaRPr lang="en-US" sz="900" dirty="0"/>
          </a:p>
        </p:txBody>
      </p:sp>
      <p:sp>
        <p:nvSpPr>
          <p:cNvPr id="81" name="TextBox 80"/>
          <p:cNvSpPr txBox="1"/>
          <p:nvPr/>
        </p:nvSpPr>
        <p:spPr>
          <a:xfrm>
            <a:off x="5334000" y="2170585"/>
            <a:ext cx="12184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has access to</a:t>
            </a:r>
            <a:endParaRPr lang="en-US" sz="900" dirty="0"/>
          </a:p>
        </p:txBody>
      </p:sp>
      <p:sp>
        <p:nvSpPr>
          <p:cNvPr id="82" name="TextBox 81"/>
          <p:cNvSpPr txBox="1"/>
          <p:nvPr/>
        </p:nvSpPr>
        <p:spPr>
          <a:xfrm rot="3081832">
            <a:off x="6036739" y="4225437"/>
            <a:ext cx="1218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affects ability to improve</a:t>
            </a:r>
            <a:endParaRPr lang="en-US" sz="900" dirty="0"/>
          </a:p>
        </p:txBody>
      </p:sp>
      <p:sp>
        <p:nvSpPr>
          <p:cNvPr id="83" name="TextBox 82"/>
          <p:cNvSpPr txBox="1"/>
          <p:nvPr/>
        </p:nvSpPr>
        <p:spPr>
          <a:xfrm rot="5400000">
            <a:off x="7086997" y="3885481"/>
            <a:ext cx="12184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increases</a:t>
            </a:r>
            <a:endParaRPr lang="en-US" sz="900" dirty="0"/>
          </a:p>
        </p:txBody>
      </p:sp>
      <p:sp>
        <p:nvSpPr>
          <p:cNvPr id="85" name="TextBox 84"/>
          <p:cNvSpPr txBox="1"/>
          <p:nvPr/>
        </p:nvSpPr>
        <p:spPr>
          <a:xfrm>
            <a:off x="2628105" y="2170585"/>
            <a:ext cx="12184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l</a:t>
            </a:r>
            <a:r>
              <a:rPr lang="en-US" sz="900" dirty="0" smtClean="0"/>
              <a:t>ives in</a:t>
            </a:r>
            <a:endParaRPr lang="en-US" sz="900" dirty="0"/>
          </a:p>
        </p:txBody>
      </p:sp>
      <p:sp>
        <p:nvSpPr>
          <p:cNvPr id="86" name="TextBox 85"/>
          <p:cNvSpPr txBox="1"/>
          <p:nvPr/>
        </p:nvSpPr>
        <p:spPr>
          <a:xfrm rot="16200000">
            <a:off x="-265185" y="2514676"/>
            <a:ext cx="12184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has</a:t>
            </a:r>
            <a:endParaRPr lang="en-US" sz="900" dirty="0"/>
          </a:p>
        </p:txBody>
      </p:sp>
      <p:sp>
        <p:nvSpPr>
          <p:cNvPr id="87" name="TextBox 86"/>
          <p:cNvSpPr txBox="1"/>
          <p:nvPr/>
        </p:nvSpPr>
        <p:spPr>
          <a:xfrm>
            <a:off x="2628104" y="6361584"/>
            <a:ext cx="240109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Through more study time increases</a:t>
            </a:r>
            <a:endParaRPr lang="en-US" sz="900" dirty="0"/>
          </a:p>
        </p:txBody>
      </p:sp>
      <p:sp>
        <p:nvSpPr>
          <p:cNvPr id="88" name="TextBox 87"/>
          <p:cNvSpPr txBox="1"/>
          <p:nvPr/>
        </p:nvSpPr>
        <p:spPr>
          <a:xfrm rot="17991960">
            <a:off x="2068033" y="3581400"/>
            <a:ext cx="118273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can purchase</a:t>
            </a:r>
            <a:endParaRPr lang="en-US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real </a:t>
            </a:r>
            <a:r>
              <a:rPr lang="en-US" dirty="0" err="1" smtClean="0"/>
              <a:t>olog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50292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76600" y="2286000"/>
            <a:ext cx="15240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 pair (</a:t>
            </a:r>
            <a:r>
              <a:rPr lang="en-US" sz="1200" dirty="0" err="1" smtClean="0"/>
              <a:t>u,v</a:t>
            </a:r>
            <a:r>
              <a:rPr lang="en-US" sz="1200" dirty="0" smtClean="0"/>
              <a:t>) where </a:t>
            </a:r>
            <a:r>
              <a:rPr lang="en-US" sz="1200" dirty="0" err="1" smtClean="0"/>
              <a:t>u</a:t>
            </a:r>
            <a:r>
              <a:rPr lang="en-US" sz="1200" dirty="0" smtClean="0"/>
              <a:t> and </a:t>
            </a:r>
            <a:r>
              <a:rPr lang="en-US" sz="1200" dirty="0" err="1" smtClean="0"/>
              <a:t>v</a:t>
            </a:r>
            <a:r>
              <a:rPr lang="en-US" sz="1200" dirty="0" smtClean="0"/>
              <a:t> are distinct students</a:t>
            </a:r>
            <a:endParaRPr lang="en-US" sz="1200" dirty="0"/>
          </a:p>
        </p:txBody>
      </p:sp>
      <p:sp>
        <p:nvSpPr>
          <p:cNvPr id="5" name="Rounded Rectangle 4"/>
          <p:cNvSpPr/>
          <p:nvPr/>
        </p:nvSpPr>
        <p:spPr>
          <a:xfrm>
            <a:off x="3276600" y="4533900"/>
            <a:ext cx="15240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 number</a:t>
            </a:r>
            <a:endParaRPr lang="en-US" sz="1200" dirty="0"/>
          </a:p>
        </p:txBody>
      </p:sp>
      <p:sp>
        <p:nvSpPr>
          <p:cNvPr id="6" name="Rounded Rectangle 5"/>
          <p:cNvSpPr/>
          <p:nvPr/>
        </p:nvSpPr>
        <p:spPr>
          <a:xfrm>
            <a:off x="4800600" y="3390900"/>
            <a:ext cx="15240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 pair of scores (s1’, s2’) for one test</a:t>
            </a:r>
            <a:endParaRPr lang="en-US" sz="1200" dirty="0"/>
          </a:p>
        </p:txBody>
      </p:sp>
      <p:sp>
        <p:nvSpPr>
          <p:cNvPr id="7" name="Rounded Rectangle 6"/>
          <p:cNvSpPr/>
          <p:nvPr/>
        </p:nvSpPr>
        <p:spPr>
          <a:xfrm>
            <a:off x="1905000" y="3390900"/>
            <a:ext cx="1524000" cy="6858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 pair of scores (s1, s2) for one test</a:t>
            </a:r>
            <a:endParaRPr lang="en-US" sz="1200" dirty="0"/>
          </a:p>
        </p:txBody>
      </p:sp>
      <p:cxnSp>
        <p:nvCxnSpPr>
          <p:cNvPr id="9" name="Straight Arrow Connector 8"/>
          <p:cNvCxnSpPr/>
          <p:nvPr/>
        </p:nvCxnSpPr>
        <p:spPr>
          <a:xfrm rot="16200000" flipH="1">
            <a:off x="5029200" y="29718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rot="5400000">
            <a:off x="2819400" y="29718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2800350" y="4286250"/>
            <a:ext cx="2667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 flipV="1">
            <a:off x="5029200" y="4267200"/>
            <a:ext cx="304800" cy="266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590800" y="2743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57799" y="2743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76400" y="4349235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difference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5257799" y="4395400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The difference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1219200" y="57150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f: </a:t>
            </a:r>
            <a:r>
              <a:rPr lang="en-US" sz="1200" dirty="0" smtClean="0"/>
              <a:t>sends </a:t>
            </a:r>
            <a:r>
              <a:rPr lang="en-US" sz="1200" dirty="0" err="1" smtClean="0"/>
              <a:t>v</a:t>
            </a:r>
            <a:r>
              <a:rPr lang="en-US" sz="1200" dirty="0" smtClean="0"/>
              <a:t> to a  bad school without a Kindle; send </a:t>
            </a:r>
            <a:r>
              <a:rPr lang="en-US" sz="1200" dirty="0" err="1" smtClean="0"/>
              <a:t>u</a:t>
            </a:r>
            <a:r>
              <a:rPr lang="en-US" sz="1200" dirty="0" smtClean="0"/>
              <a:t> to a good school without a Kindle.</a:t>
            </a:r>
          </a:p>
          <a:p>
            <a:r>
              <a:rPr lang="en-US" sz="1200" b="1" dirty="0" smtClean="0"/>
              <a:t>g: </a:t>
            </a:r>
            <a:r>
              <a:rPr lang="en-US" sz="1200" dirty="0" smtClean="0"/>
              <a:t>send </a:t>
            </a:r>
            <a:r>
              <a:rPr lang="en-US" sz="1200" dirty="0" err="1" smtClean="0"/>
              <a:t>v</a:t>
            </a:r>
            <a:r>
              <a:rPr lang="en-US" sz="1200" dirty="0" smtClean="0"/>
              <a:t> to a bad school with a Kindle; send </a:t>
            </a:r>
            <a:r>
              <a:rPr lang="en-US" sz="1200" dirty="0" err="1" smtClean="0"/>
              <a:t>u</a:t>
            </a:r>
            <a:r>
              <a:rPr lang="en-US" sz="1200" dirty="0" smtClean="0"/>
              <a:t> to a good school with a Kindle.</a:t>
            </a:r>
            <a:endParaRPr lang="en-US" sz="120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810000" y="3886200"/>
            <a:ext cx="228600" cy="1920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rot="5400000" flipH="1" flipV="1">
            <a:off x="3943350" y="3676650"/>
            <a:ext cx="495301" cy="3048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Action Button: Help 24">
            <a:hlinkClick r:id="" action="ppaction://noaction" highlightClick="1"/>
          </p:cNvPr>
          <p:cNvSpPr/>
          <p:nvPr/>
        </p:nvSpPr>
        <p:spPr>
          <a:xfrm>
            <a:off x="3810001" y="3582987"/>
            <a:ext cx="533400" cy="495301"/>
          </a:xfrm>
          <a:prstGeom prst="actionButtonHel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219199" y="6196953"/>
            <a:ext cx="541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 smtClean="0"/>
              <a:t>Note</a:t>
            </a:r>
            <a:r>
              <a:rPr lang="en-US" sz="1200" dirty="0" smtClean="0"/>
              <a:t>: choose a global variable which captures effects from other variables 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can I conclude from this </a:t>
            </a:r>
            <a:r>
              <a:rPr lang="en-US" dirty="0" err="1" smtClean="0"/>
              <a:t>olog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Creating an </a:t>
            </a:r>
            <a:r>
              <a:rPr lang="en-US" dirty="0" err="1" smtClean="0"/>
              <a:t>olog</a:t>
            </a:r>
            <a:r>
              <a:rPr lang="en-US" dirty="0" smtClean="0"/>
              <a:t> helps the social scientist think through the various processes and factors which might affect our outcomes of interest 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dirty="0" smtClean="0"/>
              <a:t>There are multiple sources of omitted variable bias</a:t>
            </a:r>
          </a:p>
          <a:p>
            <a:pPr lvl="1"/>
            <a:r>
              <a:rPr lang="en-US" dirty="0" smtClean="0"/>
              <a:t>The process of creating an </a:t>
            </a:r>
            <a:r>
              <a:rPr lang="en-US" dirty="0" err="1" smtClean="0"/>
              <a:t>olog</a:t>
            </a:r>
            <a:r>
              <a:rPr lang="en-US" dirty="0" smtClean="0"/>
              <a:t> helps a scientist determine </a:t>
            </a:r>
            <a:r>
              <a:rPr lang="en-US" dirty="0" smtClean="0"/>
              <a:t>a</a:t>
            </a:r>
            <a:r>
              <a:rPr lang="en-US" dirty="0" smtClean="0"/>
              <a:t> comprehensive system which can includes as many factors as the social scientist deems relevant</a:t>
            </a:r>
          </a:p>
          <a:p>
            <a:endParaRPr lang="en-US" dirty="0" smtClean="0"/>
          </a:p>
          <a:p>
            <a:r>
              <a:rPr lang="en-US" dirty="0" smtClean="0"/>
              <a:t>“A wealthy family” captures many of the omitted variables, seen by the connecting arrows</a:t>
            </a:r>
          </a:p>
          <a:p>
            <a:pPr lvl="1"/>
            <a:r>
              <a:rPr lang="en-US" dirty="0" smtClean="0"/>
              <a:t>thus controlling for having a wealthy family should yield estimates close to those causal estimated using a randomized controlled trial 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Program: controlling</a:t>
            </a:r>
            <a:endParaRPr lang="en-US" dirty="0"/>
          </a:p>
        </p:txBody>
      </p:sp>
      <p:pic>
        <p:nvPicPr>
          <p:cNvPr id="4" name="Content Placeholder 3" descr="controlling.tiff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t="-20378" b="-20378"/>
          <a:stretch>
            <a:fillRect/>
          </a:stretch>
        </p:blipFill>
        <p:spPr>
          <a:xfrm>
            <a:off x="457200" y="1658033"/>
            <a:ext cx="6934200" cy="4967785"/>
          </a:xfrm>
        </p:spPr>
      </p:pic>
      <p:sp>
        <p:nvSpPr>
          <p:cNvPr id="5" name="TextBox 4"/>
          <p:cNvSpPr txBox="1"/>
          <p:nvPr/>
        </p:nvSpPr>
        <p:spPr>
          <a:xfrm>
            <a:off x="457200" y="1600200"/>
            <a:ext cx="7467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 control for (1) income status and (2) grade level:</a:t>
            </a:r>
            <a:endParaRPr lang="en-US" dirty="0"/>
          </a:p>
        </p:txBody>
      </p:sp>
      <p:sp>
        <p:nvSpPr>
          <p:cNvPr id="6" name="Frame 5"/>
          <p:cNvSpPr/>
          <p:nvPr/>
        </p:nvSpPr>
        <p:spPr>
          <a:xfrm>
            <a:off x="2133600" y="4838700"/>
            <a:ext cx="762000" cy="381000"/>
          </a:xfrm>
          <a:prstGeom prst="frame">
            <a:avLst/>
          </a:prstGeom>
          <a:solidFill>
            <a:schemeClr val="accent3"/>
          </a:solidFill>
          <a:ln w="317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Instrumental variables application using </a:t>
            </a:r>
            <a:r>
              <a:rPr lang="en-US" dirty="0" err="1" smtClean="0"/>
              <a:t>Ologgy</a:t>
            </a:r>
            <a:r>
              <a:rPr lang="en-US" dirty="0" smtClean="0"/>
              <a:t>-like stuff (another broken but useful </a:t>
            </a:r>
            <a:r>
              <a:rPr lang="en-US" dirty="0" err="1" smtClean="0"/>
              <a:t>olog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276600" y="5178424"/>
            <a:ext cx="14478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830388" y="2876551"/>
            <a:ext cx="1219200" cy="495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Twins</a:t>
            </a:r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1905795" y="4114007"/>
            <a:ext cx="106679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0" y="2496234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7588" y="5550622"/>
            <a:ext cx="76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257800" y="555062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</a:t>
            </a:r>
            <a:endParaRPr lang="en-US" dirty="0" smtClean="0"/>
          </a:p>
        </p:txBody>
      </p:sp>
      <p:cxnSp>
        <p:nvCxnSpPr>
          <p:cNvPr id="15" name="Straight Arrow Connector 14"/>
          <p:cNvCxnSpPr/>
          <p:nvPr/>
        </p:nvCxnSpPr>
        <p:spPr>
          <a:xfrm rot="10800000" flipV="1">
            <a:off x="4724400" y="3142565"/>
            <a:ext cx="457200" cy="438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5592423" y="3419130"/>
            <a:ext cx="55313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219200" y="6473952"/>
            <a:ext cx="4649788" cy="1588"/>
          </a:xfrm>
          <a:prstGeom prst="line">
            <a:avLst/>
          </a:prstGeom>
          <a:ln w="6350" cmpd="sng"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 flipH="1" flipV="1">
            <a:off x="5498862" y="6103826"/>
            <a:ext cx="738664" cy="1588"/>
          </a:xfrm>
          <a:prstGeom prst="straightConnector1">
            <a:avLst/>
          </a:prstGeom>
          <a:ln w="6350" cmpd="sng">
            <a:prstDash val="lgDashDot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828800" y="4933950"/>
            <a:ext cx="1219200" cy="495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Family Size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5181600" y="2476496"/>
            <a:ext cx="1219200" cy="495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 person in a wealthy family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4953002" y="4933950"/>
            <a:ext cx="1447798" cy="495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</a:t>
            </a:r>
            <a:r>
              <a:rPr lang="en-US" sz="1200" dirty="0" smtClean="0"/>
              <a:t>ducation level of a child</a:t>
            </a:r>
            <a:endParaRPr lang="en-US" sz="1200" dirty="0"/>
          </a:p>
        </p:txBody>
      </p:sp>
      <p:sp>
        <p:nvSpPr>
          <p:cNvPr id="38" name="TextBox 37"/>
          <p:cNvSpPr txBox="1"/>
          <p:nvPr/>
        </p:nvSpPr>
        <p:spPr>
          <a:xfrm rot="16200000">
            <a:off x="1793404" y="3892036"/>
            <a:ext cx="76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increase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00402" y="5365956"/>
            <a:ext cx="1752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t</a:t>
            </a:r>
            <a:r>
              <a:rPr lang="en-US" sz="900" dirty="0" smtClean="0"/>
              <a:t>hrough dividing up resources per child affects</a:t>
            </a:r>
          </a:p>
        </p:txBody>
      </p:sp>
      <p:sp>
        <p:nvSpPr>
          <p:cNvPr id="42" name="TextBox 41"/>
          <p:cNvSpPr txBox="1"/>
          <p:nvPr/>
        </p:nvSpPr>
        <p:spPr>
          <a:xfrm rot="18927973">
            <a:off x="4158327" y="2951160"/>
            <a:ext cx="1447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h</a:t>
            </a:r>
            <a:r>
              <a:rPr lang="en-US" sz="900" dirty="0" smtClean="0"/>
              <a:t>as access to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505200" y="3695695"/>
            <a:ext cx="1219200" cy="495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Birth control</a:t>
            </a:r>
            <a:endParaRPr lang="en-US" sz="1200" dirty="0"/>
          </a:p>
        </p:txBody>
      </p:sp>
      <p:cxnSp>
        <p:nvCxnSpPr>
          <p:cNvPr id="53" name="Straight Arrow Connector 52"/>
          <p:cNvCxnSpPr/>
          <p:nvPr/>
        </p:nvCxnSpPr>
        <p:spPr>
          <a:xfrm rot="10800000" flipV="1">
            <a:off x="3049588" y="4388452"/>
            <a:ext cx="381001" cy="361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 rot="19078594">
            <a:off x="2706688" y="3978786"/>
            <a:ext cx="1447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influences</a:t>
            </a:r>
          </a:p>
        </p:txBody>
      </p:sp>
      <p:sp>
        <p:nvSpPr>
          <p:cNvPr id="58" name="TextBox 57"/>
          <p:cNvSpPr txBox="1"/>
          <p:nvPr/>
        </p:nvSpPr>
        <p:spPr>
          <a:xfrm rot="16200000">
            <a:off x="5998511" y="3076534"/>
            <a:ext cx="513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</a:t>
            </a:r>
            <a:r>
              <a:rPr lang="en-US" sz="900" dirty="0" smtClean="0"/>
              <a:t>an afford going to</a:t>
            </a:r>
          </a:p>
        </p:txBody>
      </p:sp>
      <p:sp>
        <p:nvSpPr>
          <p:cNvPr id="72" name="Rectangle 71"/>
          <p:cNvSpPr/>
          <p:nvPr/>
        </p:nvSpPr>
        <p:spPr>
          <a:xfrm>
            <a:off x="5181600" y="3893152"/>
            <a:ext cx="1219200" cy="4953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 type of </a:t>
            </a:r>
            <a:r>
              <a:rPr lang="en-US" sz="1200" dirty="0" smtClean="0"/>
              <a:t>school</a:t>
            </a:r>
            <a:endParaRPr lang="en-US" sz="1200" dirty="0"/>
          </a:p>
        </p:txBody>
      </p:sp>
      <p:cxnSp>
        <p:nvCxnSpPr>
          <p:cNvPr id="73" name="Straight Arrow Connector 72"/>
          <p:cNvCxnSpPr/>
          <p:nvPr/>
        </p:nvCxnSpPr>
        <p:spPr>
          <a:xfrm rot="5400000">
            <a:off x="5732293" y="4663751"/>
            <a:ext cx="276565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 rot="16200000">
            <a:off x="5878375" y="4561693"/>
            <a:ext cx="5136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yields</a:t>
            </a:r>
          </a:p>
        </p:txBody>
      </p:sp>
      <p:cxnSp>
        <p:nvCxnSpPr>
          <p:cNvPr id="76" name="Straight Connector 75"/>
          <p:cNvCxnSpPr/>
          <p:nvPr/>
        </p:nvCxnSpPr>
        <p:spPr>
          <a:xfrm rot="5400000">
            <a:off x="-675093" y="4808258"/>
            <a:ext cx="3329799" cy="1588"/>
          </a:xfrm>
          <a:prstGeom prst="line">
            <a:avLst/>
          </a:prstGeom>
          <a:ln w="6350" cmpd="sng"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9" idx="1"/>
          </p:cNvCxnSpPr>
          <p:nvPr/>
        </p:nvCxnSpPr>
        <p:spPr>
          <a:xfrm rot="10800000">
            <a:off x="990602" y="3124201"/>
            <a:ext cx="839787" cy="1588"/>
          </a:xfrm>
          <a:prstGeom prst="line">
            <a:avLst/>
          </a:prstGeom>
          <a:ln w="6350" cmpd="sng">
            <a:prstDash val="lgDashDot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xit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xit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xit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3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If we design </a:t>
            </a:r>
            <a:r>
              <a:rPr lang="en-US" dirty="0" err="1" smtClean="0"/>
              <a:t>o</a:t>
            </a:r>
            <a:r>
              <a:rPr lang="en-US" dirty="0" err="1" smtClean="0"/>
              <a:t>logs</a:t>
            </a:r>
            <a:r>
              <a:rPr lang="en-US" dirty="0" smtClean="0"/>
              <a:t> before our analysis phase we can make sure that:</a:t>
            </a:r>
          </a:p>
          <a:p>
            <a:pPr lvl="1"/>
            <a:r>
              <a:rPr lang="en-US" dirty="0" smtClean="0"/>
              <a:t>(1) we come up with credible instrumental variables</a:t>
            </a:r>
          </a:p>
          <a:p>
            <a:pPr lvl="1"/>
            <a:r>
              <a:rPr lang="en-US" dirty="0" smtClean="0"/>
              <a:t>(2) when we control for all relevant variables that might have otherwise been omitted and determine which variables can proxy for others</a:t>
            </a:r>
          </a:p>
          <a:p>
            <a:r>
              <a:rPr lang="en-US" dirty="0" smtClean="0"/>
              <a:t>This is important because:</a:t>
            </a:r>
          </a:p>
          <a:p>
            <a:pPr lvl="1"/>
            <a:r>
              <a:rPr lang="en-US" dirty="0" smtClean="0"/>
              <a:t>Randomized trials are expensive and we often resort to controlling as an alternative option to determine causal relationships</a:t>
            </a:r>
          </a:p>
          <a:p>
            <a:pPr lvl="1"/>
            <a:r>
              <a:rPr lang="en-US" dirty="0" smtClean="0"/>
              <a:t>In the absence of randomized trials, we also need good instruments to determine causal relationships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Goals of Social Science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Did the Kindle intervention work?</a:t>
            </a:r>
          </a:p>
        </p:txBody>
      </p:sp>
      <p:graphicFrame>
        <p:nvGraphicFramePr>
          <p:cNvPr id="9" name="Chart 8"/>
          <p:cNvGraphicFramePr/>
          <p:nvPr/>
        </p:nvGraphicFramePr>
        <p:xfrm>
          <a:off x="914400" y="2284476"/>
          <a:ext cx="6629400" cy="3808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Questions/Comments</a:t>
            </a:r>
            <a:endParaRPr lang="en-US" dirty="0"/>
          </a:p>
        </p:txBody>
      </p:sp>
      <p:pic>
        <p:nvPicPr>
          <p:cNvPr id="4" name="Content Placeholder 3" descr="questions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rcRect l="-52150" r="-52150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Wrong with This?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b="1" u="sng" dirty="0" smtClean="0"/>
              <a:t>Some (not all) Key Biases: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(1) Self Selection Bias</a:t>
            </a:r>
          </a:p>
          <a:p>
            <a:r>
              <a:rPr lang="en-US" dirty="0" smtClean="0"/>
              <a:t>(2) Omitted Variable Bias</a:t>
            </a:r>
          </a:p>
          <a:p>
            <a:r>
              <a:rPr lang="en-US" dirty="0" smtClean="0"/>
              <a:t>(3) Attrition Bias</a:t>
            </a:r>
          </a:p>
          <a:p>
            <a:r>
              <a:rPr lang="en-US" dirty="0" smtClean="0"/>
              <a:t>(4) Counterfactual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486400" y="2590800"/>
            <a:ext cx="1447800" cy="4572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Rich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0" y="3733800"/>
            <a:ext cx="19050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Kindle Program</a:t>
            </a:r>
          </a:p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05600" y="3733800"/>
            <a:ext cx="1676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Test Scores</a:t>
            </a:r>
          </a:p>
          <a:p>
            <a:pPr algn="ctr"/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6896100" y="32385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5400000">
            <a:off x="5448300" y="3238499"/>
            <a:ext cx="304801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5943600" y="40386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Conventional Methods of Addressing Biases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 a control group – addresses counterfactual bias</a:t>
            </a:r>
            <a:endParaRPr lang="en-US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1752600" y="2514600"/>
          <a:ext cx="54102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Mathematical-Based Methods </a:t>
            </a:r>
            <a:r>
              <a:rPr lang="en-US" dirty="0" smtClean="0"/>
              <a:t>of Addressing Biases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Econometrics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2382560"/>
            <a:ext cx="4572000" cy="3693318"/>
          </a:xfrm>
          <a:prstGeom prst="rect">
            <a:avLst/>
          </a:prstGeom>
        </p:spPr>
        <p:txBody>
          <a:bodyPr>
            <a:spAutoFit/>
          </a:bodyPr>
          <a:lstStyle/>
          <a:p>
            <a:pPr marL="971550" lvl="1" indent="-514350">
              <a:buAutoNum type="alphaUcParenR"/>
            </a:pPr>
            <a:r>
              <a:rPr lang="en-US" sz="2600" dirty="0" smtClean="0"/>
              <a:t>Regressions</a:t>
            </a:r>
          </a:p>
          <a:p>
            <a:pPr marL="971550" lvl="1" indent="-514350"/>
            <a:endParaRPr lang="en-US" sz="2600" dirty="0" smtClean="0"/>
          </a:p>
          <a:p>
            <a:pPr lvl="1"/>
            <a:r>
              <a:rPr lang="en-US" sz="2600" dirty="0" smtClean="0"/>
              <a:t>B) </a:t>
            </a:r>
            <a:r>
              <a:rPr lang="en-US" sz="2600" dirty="0" smtClean="0"/>
              <a:t>Controlling</a:t>
            </a:r>
          </a:p>
          <a:p>
            <a:pPr lvl="1"/>
            <a:endParaRPr lang="en-US" sz="2600" dirty="0" smtClean="0"/>
          </a:p>
          <a:p>
            <a:pPr lvl="1"/>
            <a:r>
              <a:rPr lang="en-US" sz="2600" dirty="0" smtClean="0"/>
              <a:t>C) Instrumental </a:t>
            </a:r>
            <a:r>
              <a:rPr lang="en-US" sz="2600" dirty="0" smtClean="0"/>
              <a:t>variables</a:t>
            </a:r>
          </a:p>
          <a:p>
            <a:pPr lvl="1"/>
            <a:endParaRPr lang="en-US" sz="2600" dirty="0" smtClean="0"/>
          </a:p>
          <a:p>
            <a:pPr lvl="1"/>
            <a:r>
              <a:rPr lang="en-US" sz="2600" dirty="0" smtClean="0"/>
              <a:t>D) Randomized </a:t>
            </a:r>
            <a:r>
              <a:rPr lang="en-US" sz="2600" dirty="0" smtClean="0"/>
              <a:t>trials</a:t>
            </a:r>
          </a:p>
          <a:p>
            <a:pPr lvl="1"/>
            <a:endParaRPr lang="en-US" sz="2600" dirty="0" smtClean="0"/>
          </a:p>
          <a:p>
            <a:pPr lvl="1"/>
            <a:r>
              <a:rPr lang="en-US" sz="2600" dirty="0" smtClean="0"/>
              <a:t>E) Other methods</a:t>
            </a:r>
          </a:p>
        </p:txBody>
      </p:sp>
      <p:pic>
        <p:nvPicPr>
          <p:cNvPr id="7" name="Picture 6" descr="econometric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148" y="2382560"/>
            <a:ext cx="2676652" cy="36933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Regression: overview</a:t>
            </a:r>
            <a:endParaRPr lang="en-US" dirty="0"/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647700" y="3497263"/>
          <a:ext cx="2917825" cy="1581150"/>
        </p:xfrm>
        <a:graphic>
          <a:graphicData uri="http://schemas.openxmlformats.org/presentationml/2006/ole">
            <p:oleObj spid="_x0000_s34819" name="Equation" r:id="rId3" imgW="1384300" imgH="749300" progId="Equation.3">
              <p:embed/>
            </p:oleObj>
          </a:graphicData>
        </a:graphic>
      </p:graphicFrame>
      <p:pic>
        <p:nvPicPr>
          <p:cNvPr id="6" name="Picture 5" descr="dat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2209800"/>
            <a:ext cx="4387273" cy="2895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" y="285166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where</a:t>
            </a:r>
            <a:endParaRPr lang="en-US" b="1" dirty="0"/>
          </a:p>
        </p:txBody>
      </p:sp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647700" y="2101770"/>
          <a:ext cx="2400300" cy="425370"/>
        </p:xfrm>
        <a:graphic>
          <a:graphicData uri="http://schemas.openxmlformats.org/presentationml/2006/ole">
            <p:oleObj spid="_x0000_s34820" name="Equation" r:id="rId5" imgW="1003300" imgH="177800" progId="Equation.3">
              <p:embed/>
            </p:oleObj>
          </a:graphicData>
        </a:graphic>
      </p:graphicFrame>
      <p:cxnSp>
        <p:nvCxnSpPr>
          <p:cNvPr id="10" name="Straight Arrow Connector 9"/>
          <p:cNvCxnSpPr/>
          <p:nvPr/>
        </p:nvCxnSpPr>
        <p:spPr>
          <a:xfrm rot="16200000" flipV="1">
            <a:off x="1371600" y="54864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V="1">
            <a:off x="2438400" y="4838700"/>
            <a:ext cx="6858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0062" y="5410200"/>
            <a:ext cx="105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Slope</a:t>
            </a:r>
            <a:endParaRPr lang="en-US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981200" y="6096000"/>
            <a:ext cx="1584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Intercept</a:t>
            </a:r>
            <a:endParaRPr lang="en-US" b="1" dirty="0"/>
          </a:p>
        </p:txBody>
      </p:sp>
      <p:sp>
        <p:nvSpPr>
          <p:cNvPr id="16" name="Right Brace 15"/>
          <p:cNvSpPr/>
          <p:nvPr/>
        </p:nvSpPr>
        <p:spPr>
          <a:xfrm>
            <a:off x="6553200" y="3497263"/>
            <a:ext cx="381000" cy="54133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6934200" y="3609142"/>
          <a:ext cx="304800" cy="286306"/>
        </p:xfrm>
        <a:graphic>
          <a:graphicData uri="http://schemas.openxmlformats.org/presentationml/2006/ole">
            <p:oleObj spid="_x0000_s34821" name="Equation" r:id="rId6" imgW="101600" imgH="114300" progId="Equation.3">
              <p:embed/>
            </p:oleObj>
          </a:graphicData>
        </a:graphic>
      </p:graphicFrame>
      <p:cxnSp>
        <p:nvCxnSpPr>
          <p:cNvPr id="19" name="Straight Arrow Connector 18"/>
          <p:cNvCxnSpPr/>
          <p:nvPr/>
        </p:nvCxnSpPr>
        <p:spPr>
          <a:xfrm flipV="1">
            <a:off x="5448300" y="4248150"/>
            <a:ext cx="1104900" cy="1028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397375" y="5410200"/>
            <a:ext cx="1317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Residual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15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Regression: derivation</a:t>
            </a:r>
            <a:endParaRPr lang="en-US" dirty="0"/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676275" y="2585185"/>
          <a:ext cx="1381125" cy="521667"/>
        </p:xfrm>
        <a:graphic>
          <a:graphicData uri="http://schemas.openxmlformats.org/presentationml/2006/ole">
            <p:oleObj spid="_x0000_s35843" name="Equation" r:id="rId3" imgW="838200" imgH="31750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1740803"/>
            <a:ext cx="5888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goal is to minimize the sum of square residuals in order to find the line of best fit: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2585185"/>
            <a:ext cx="145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where</a:t>
            </a:r>
            <a:endParaRPr lang="en-US" b="1" dirty="0"/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3276600" y="2387134"/>
          <a:ext cx="4050312" cy="843815"/>
        </p:xfrm>
        <a:graphic>
          <a:graphicData uri="http://schemas.openxmlformats.org/presentationml/2006/ole">
            <p:oleObj spid="_x0000_s35845" name="Equation" r:id="rId4" imgW="2133600" imgH="444500" progId="Equation.3">
              <p:embed/>
            </p:oleObj>
          </a:graphicData>
        </a:graphic>
      </p:graphicFrame>
      <p:pic>
        <p:nvPicPr>
          <p:cNvPr id="11" name="Picture 10" descr="dat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3429000"/>
            <a:ext cx="4387273" cy="2895600"/>
          </a:xfrm>
          <a:prstGeom prst="rect">
            <a:avLst/>
          </a:prstGeom>
        </p:spPr>
      </p:pic>
      <p:sp>
        <p:nvSpPr>
          <p:cNvPr id="13" name="Right Brace 12"/>
          <p:cNvSpPr/>
          <p:nvPr/>
        </p:nvSpPr>
        <p:spPr>
          <a:xfrm>
            <a:off x="6172200" y="4648200"/>
            <a:ext cx="381000" cy="54133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6629400" y="4818063"/>
          <a:ext cx="304800" cy="287337"/>
        </p:xfrm>
        <a:graphic>
          <a:graphicData uri="http://schemas.openxmlformats.org/presentationml/2006/ole">
            <p:oleObj spid="_x0000_s35846" name="Equation" r:id="rId6" imgW="101600" imgH="114300" progId="Equation.3">
              <p:embed/>
            </p:oleObj>
          </a:graphicData>
        </a:graphic>
      </p:graphicFrame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1022350" y="5189538"/>
          <a:ext cx="2070100" cy="762000"/>
        </p:xfrm>
        <a:graphic>
          <a:graphicData uri="http://schemas.openxmlformats.org/presentationml/2006/ole">
            <p:oleObj spid="_x0000_s35848" name="Equation" r:id="rId7" imgW="1206500" imgH="444500" progId="Equation.3">
              <p:embed/>
            </p:oleObj>
          </a:graphicData>
        </a:graphic>
      </p:graphicFrame>
      <p:graphicFrame>
        <p:nvGraphicFramePr>
          <p:cNvPr id="35849" name="Object 9"/>
          <p:cNvGraphicFramePr>
            <a:graphicFrameLocks noChangeAspect="1"/>
          </p:cNvGraphicFramePr>
          <p:nvPr/>
        </p:nvGraphicFramePr>
        <p:xfrm>
          <a:off x="1022350" y="3886200"/>
          <a:ext cx="2070100" cy="762000"/>
        </p:xfrm>
        <a:graphic>
          <a:graphicData uri="http://schemas.openxmlformats.org/presentationml/2006/ole">
            <p:oleObj spid="_x0000_s35849" name="Equation" r:id="rId8" imgW="1206500" imgH="444500" progId="Equation.3">
              <p:embed/>
            </p:oleObj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57200" y="4038600"/>
            <a:ext cx="56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57200" y="5374204"/>
            <a:ext cx="56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Linear Regression: derivation</a:t>
            </a:r>
            <a:endParaRPr lang="en-US" dirty="0"/>
          </a:p>
        </p:txBody>
      </p:sp>
      <p:graphicFrame>
        <p:nvGraphicFramePr>
          <p:cNvPr id="36866" name="Object 2"/>
          <p:cNvGraphicFramePr>
            <a:graphicFrameLocks noChangeAspect="1"/>
          </p:cNvGraphicFramePr>
          <p:nvPr/>
        </p:nvGraphicFramePr>
        <p:xfrm>
          <a:off x="935038" y="1588532"/>
          <a:ext cx="2070100" cy="762000"/>
        </p:xfrm>
        <a:graphic>
          <a:graphicData uri="http://schemas.openxmlformats.org/presentationml/2006/ole">
            <p:oleObj spid="_x0000_s36866" name="Equation" r:id="rId3" imgW="1206500" imgH="444500" progId="Equation.3">
              <p:embed/>
            </p:oleObj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1784866"/>
            <a:ext cx="56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1)</a:t>
            </a:r>
            <a:endParaRPr lang="en-US" dirty="0"/>
          </a:p>
        </p:txBody>
      </p:sp>
      <p:graphicFrame>
        <p:nvGraphicFramePr>
          <p:cNvPr id="36867" name="Object 3"/>
          <p:cNvGraphicFramePr>
            <a:graphicFrameLocks noChangeAspect="1"/>
          </p:cNvGraphicFramePr>
          <p:nvPr/>
        </p:nvGraphicFramePr>
        <p:xfrm>
          <a:off x="803275" y="2350532"/>
          <a:ext cx="2809875" cy="762000"/>
        </p:xfrm>
        <a:graphic>
          <a:graphicData uri="http://schemas.openxmlformats.org/presentationml/2006/ole">
            <p:oleObj spid="_x0000_s36867" name="Equation" r:id="rId4" imgW="1638300" imgH="444500" progId="Equation.3">
              <p:embed/>
            </p:oleObj>
          </a:graphicData>
        </a:graphic>
      </p:graphicFrame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803275" y="3036888"/>
          <a:ext cx="2525712" cy="762000"/>
        </p:xfrm>
        <a:graphic>
          <a:graphicData uri="http://schemas.openxmlformats.org/presentationml/2006/ole">
            <p:oleObj spid="_x0000_s36868" name="Equation" r:id="rId5" imgW="1473200" imgH="444500" progId="Equation.3">
              <p:embed/>
            </p:oleObj>
          </a:graphicData>
        </a:graphic>
      </p:graphicFrame>
      <p:graphicFrame>
        <p:nvGraphicFramePr>
          <p:cNvPr id="36869" name="Object 5"/>
          <p:cNvGraphicFramePr>
            <a:graphicFrameLocks noChangeAspect="1"/>
          </p:cNvGraphicFramePr>
          <p:nvPr/>
        </p:nvGraphicFramePr>
        <p:xfrm>
          <a:off x="803275" y="3798888"/>
          <a:ext cx="2678112" cy="762000"/>
        </p:xfrm>
        <a:graphic>
          <a:graphicData uri="http://schemas.openxmlformats.org/presentationml/2006/ole">
            <p:oleObj spid="_x0000_s36869" name="Equation" r:id="rId6" imgW="1562100" imgH="444500" progId="Equation.3">
              <p:embed/>
            </p:oleObj>
          </a:graphicData>
        </a:graphic>
      </p:graphicFrame>
      <p:graphicFrame>
        <p:nvGraphicFramePr>
          <p:cNvPr id="36870" name="Object 6"/>
          <p:cNvGraphicFramePr>
            <a:graphicFrameLocks noChangeAspect="1"/>
          </p:cNvGraphicFramePr>
          <p:nvPr/>
        </p:nvGraphicFramePr>
        <p:xfrm>
          <a:off x="935038" y="4560888"/>
          <a:ext cx="1851025" cy="1044575"/>
        </p:xfrm>
        <a:graphic>
          <a:graphicData uri="http://schemas.openxmlformats.org/presentationml/2006/ole">
            <p:oleObj spid="_x0000_s36870" name="Equation" r:id="rId7" imgW="1079500" imgH="609600" progId="Equation.3">
              <p:embed/>
            </p:oleObj>
          </a:graphicData>
        </a:graphic>
      </p:graphicFrame>
      <p:graphicFrame>
        <p:nvGraphicFramePr>
          <p:cNvPr id="36871" name="Object 7"/>
          <p:cNvGraphicFramePr>
            <a:graphicFrameLocks noChangeAspect="1"/>
          </p:cNvGraphicFramePr>
          <p:nvPr/>
        </p:nvGraphicFramePr>
        <p:xfrm>
          <a:off x="1022350" y="5953126"/>
          <a:ext cx="1196975" cy="347663"/>
        </p:xfrm>
        <a:graphic>
          <a:graphicData uri="http://schemas.openxmlformats.org/presentationml/2006/ole">
            <p:oleObj spid="_x0000_s36871" name="Equation" r:id="rId8" imgW="698500" imgH="203200" progId="Equation.3">
              <p:embed/>
            </p:oleObj>
          </a:graphicData>
        </a:graphic>
      </p:graphicFrame>
      <p:cxnSp>
        <p:nvCxnSpPr>
          <p:cNvPr id="12" name="Straight Connector 11"/>
          <p:cNvCxnSpPr/>
          <p:nvPr/>
        </p:nvCxnSpPr>
        <p:spPr>
          <a:xfrm rot="5400000">
            <a:off x="2106870" y="3868996"/>
            <a:ext cx="416826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0" y="1752600"/>
            <a:ext cx="565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36872" name="Object 8"/>
          <p:cNvGraphicFramePr>
            <a:graphicFrameLocks noChangeAspect="1"/>
          </p:cNvGraphicFramePr>
          <p:nvPr/>
        </p:nvGraphicFramePr>
        <p:xfrm>
          <a:off x="5137150" y="1588532"/>
          <a:ext cx="2070100" cy="762000"/>
        </p:xfrm>
        <a:graphic>
          <a:graphicData uri="http://schemas.openxmlformats.org/presentationml/2006/ole">
            <p:oleObj spid="_x0000_s36872" name="Equation" r:id="rId9" imgW="1206500" imgH="444500" progId="Equation.3">
              <p:embed/>
            </p:oleObj>
          </a:graphicData>
        </a:graphic>
      </p:graphicFrame>
      <p:graphicFrame>
        <p:nvGraphicFramePr>
          <p:cNvPr id="36874" name="Object 10"/>
          <p:cNvGraphicFramePr>
            <a:graphicFrameLocks noChangeAspect="1"/>
          </p:cNvGraphicFramePr>
          <p:nvPr/>
        </p:nvGraphicFramePr>
        <p:xfrm>
          <a:off x="5060950" y="2351088"/>
          <a:ext cx="2919413" cy="762000"/>
        </p:xfrm>
        <a:graphic>
          <a:graphicData uri="http://schemas.openxmlformats.org/presentationml/2006/ole">
            <p:oleObj spid="_x0000_s36874" name="Equation" r:id="rId10" imgW="1701800" imgH="444500" progId="Equation.3">
              <p:embed/>
            </p:oleObj>
          </a:graphicData>
        </a:graphic>
      </p:graphicFrame>
      <p:graphicFrame>
        <p:nvGraphicFramePr>
          <p:cNvPr id="36875" name="Object 11"/>
          <p:cNvGraphicFramePr>
            <a:graphicFrameLocks noChangeAspect="1"/>
          </p:cNvGraphicFramePr>
          <p:nvPr/>
        </p:nvGraphicFramePr>
        <p:xfrm>
          <a:off x="4876800" y="3189288"/>
          <a:ext cx="3048000" cy="762000"/>
        </p:xfrm>
        <a:graphic>
          <a:graphicData uri="http://schemas.openxmlformats.org/presentationml/2006/ole">
            <p:oleObj spid="_x0000_s36875" name="Equation" r:id="rId11" imgW="1778000" imgH="444500" progId="Equation.3">
              <p:embed/>
            </p:oleObj>
          </a:graphicData>
        </a:graphic>
      </p:graphicFrame>
      <p:graphicFrame>
        <p:nvGraphicFramePr>
          <p:cNvPr id="36876" name="Object 12"/>
          <p:cNvGraphicFramePr>
            <a:graphicFrameLocks noChangeAspect="1"/>
          </p:cNvGraphicFramePr>
          <p:nvPr/>
        </p:nvGraphicFramePr>
        <p:xfrm>
          <a:off x="4876800" y="4179888"/>
          <a:ext cx="3287712" cy="762000"/>
        </p:xfrm>
        <a:graphic>
          <a:graphicData uri="http://schemas.openxmlformats.org/presentationml/2006/ole">
            <p:oleObj spid="_x0000_s36876" name="Equation" r:id="rId12" imgW="1917700" imgH="4445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Oriel.thmx</Template>
  <TotalTime>5672</TotalTime>
  <Words>1259</Words>
  <Application>Microsoft Macintosh PowerPoint</Application>
  <PresentationFormat>On-screen Show (4:3)</PresentationFormat>
  <Paragraphs>206</Paragraphs>
  <Slides>30</Slides>
  <Notes>2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Oriel</vt:lpstr>
      <vt:lpstr>Equation</vt:lpstr>
      <vt:lpstr>Microsoft Equation</vt:lpstr>
      <vt:lpstr>Proving Causality in Social Science: a potential application of ologs </vt:lpstr>
      <vt:lpstr>The Goals of Social Science</vt:lpstr>
      <vt:lpstr>The Goals of Social Science</vt:lpstr>
      <vt:lpstr>What’s Wrong with This?</vt:lpstr>
      <vt:lpstr>Conventional Methods of Addressing Biases</vt:lpstr>
      <vt:lpstr>Mathematical-Based Methods of Addressing Biases</vt:lpstr>
      <vt:lpstr>Simple Linear Regression: overview</vt:lpstr>
      <vt:lpstr>Simple Linear Regression: derivation</vt:lpstr>
      <vt:lpstr>Simple Linear Regression: derivation</vt:lpstr>
      <vt:lpstr>Simple Linear Regression: derivation</vt:lpstr>
      <vt:lpstr>Simple Linear Regression</vt:lpstr>
      <vt:lpstr>Simple Linear Regression: An Example</vt:lpstr>
      <vt:lpstr>Reading Program: test scores</vt:lpstr>
      <vt:lpstr>Econometrics: controlling</vt:lpstr>
      <vt:lpstr>Reading Program: controlling</vt:lpstr>
      <vt:lpstr>Did it work!?</vt:lpstr>
      <vt:lpstr>Econometrics: Instrumental Variables</vt:lpstr>
      <vt:lpstr>Econometrics: Instrumental Variables</vt:lpstr>
      <vt:lpstr>Econometrics: Randomized Trials</vt:lpstr>
      <vt:lpstr>Using Random Assignment for IV approach </vt:lpstr>
      <vt:lpstr>Reading Program: randomized trial </vt:lpstr>
      <vt:lpstr>Is Category Theory Useful for Social Scientists?</vt:lpstr>
      <vt:lpstr>So where Does Category Theory Come  In?</vt:lpstr>
      <vt:lpstr>One potential olog: Kindles and Test Scores…which doesn’t work but is useful nonetheless (not functions from sets to sets)</vt:lpstr>
      <vt:lpstr>A real olog</vt:lpstr>
      <vt:lpstr>What can I conclude from this olog?</vt:lpstr>
      <vt:lpstr>Reading Program: controlling</vt:lpstr>
      <vt:lpstr>Instrumental variables application using Ologgy-like stuff (another broken but useful olog)</vt:lpstr>
      <vt:lpstr>Conclusion</vt:lpstr>
      <vt:lpstr>Questions/Comments</vt:lpstr>
    </vt:vector>
  </TitlesOfParts>
  <Company>MIT</Company>
  <LinksUpToDate>false</LinksUpToDate>
  <SharedDoc>false</SharedDoc>
  <HyperlinksChanged>false</HyperlinksChanged>
  <AppVersion>12.0256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Econometrics </dc:title>
  <dc:creator>Noam Angrist</dc:creator>
  <cp:lastModifiedBy>Noam Angrist</cp:lastModifiedBy>
  <cp:revision>318</cp:revision>
  <dcterms:created xsi:type="dcterms:W3CDTF">2013-05-12T15:24:36Z</dcterms:created>
  <dcterms:modified xsi:type="dcterms:W3CDTF">2013-05-13T13:40:00Z</dcterms:modified>
</cp:coreProperties>
</file>