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0" d="100"/>
          <a:sy n="100" d="100"/>
        </p:scale>
        <p:origin x="7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Credit One </a:t>
            </a:r>
            <a:r>
              <a:rPr lang="en-US" sz="3600" dirty="0"/>
              <a:t>Starting Insights </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David Splawn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645B-F75E-4593-A9D3-74EF81F8BB92}"/>
              </a:ext>
            </a:extLst>
          </p:cNvPr>
          <p:cNvSpPr>
            <a:spLocks noGrp="1"/>
          </p:cNvSpPr>
          <p:nvPr>
            <p:ph type="title"/>
          </p:nvPr>
        </p:nvSpPr>
        <p:spPr/>
        <p:txBody>
          <a:bodyPr/>
          <a:lstStyle/>
          <a:p>
            <a:r>
              <a:rPr lang="en-US" dirty="0"/>
              <a:t>Business Question</a:t>
            </a:r>
          </a:p>
        </p:txBody>
      </p:sp>
      <p:sp>
        <p:nvSpPr>
          <p:cNvPr id="3" name="Content Placeholder 2">
            <a:extLst>
              <a:ext uri="{FF2B5EF4-FFF2-40B4-BE49-F238E27FC236}">
                <a16:creationId xmlns:a16="http://schemas.microsoft.com/office/drawing/2014/main" id="{078D4CFB-E56C-4181-85A9-48474788909E}"/>
              </a:ext>
            </a:extLst>
          </p:cNvPr>
          <p:cNvSpPr>
            <a:spLocks noGrp="1"/>
          </p:cNvSpPr>
          <p:nvPr>
            <p:ph idx="1"/>
          </p:nvPr>
        </p:nvSpPr>
        <p:spPr/>
        <p:txBody>
          <a:bodyPr/>
          <a:lstStyle/>
          <a:p>
            <a:r>
              <a:rPr lang="en-US" b="1" dirty="0"/>
              <a:t>Fundamental Business Question: </a:t>
            </a:r>
            <a:r>
              <a:rPr lang="en-US" dirty="0"/>
              <a:t>Understand why the number of customers who default on loans in increasing and how to prevent it.  Understanding how much credit to give and whether or not to approve or not.  </a:t>
            </a:r>
          </a:p>
          <a:p>
            <a:r>
              <a:rPr lang="en-US" dirty="0"/>
              <a:t>Stakeholders Need for Project: Defaulting in loans results in loss of money for the company.</a:t>
            </a:r>
          </a:p>
          <a:p>
            <a:r>
              <a:rPr lang="en-US" dirty="0"/>
              <a:t>Resources Needed:  Bank Loan Data</a:t>
            </a:r>
          </a:p>
          <a:p>
            <a:r>
              <a:rPr lang="en-US" dirty="0"/>
              <a:t>Impact of Initiative: (Will quantify how much money is resulting in loss because of defaults in EDA)</a:t>
            </a:r>
          </a:p>
        </p:txBody>
      </p:sp>
    </p:spTree>
    <p:extLst>
      <p:ext uri="{BB962C8B-B14F-4D97-AF65-F5344CB8AC3E}">
        <p14:creationId xmlns:p14="http://schemas.microsoft.com/office/powerpoint/2010/main" val="22364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577F89-8267-48C6-8CED-CD653664EF41}"/>
              </a:ext>
            </a:extLst>
          </p:cNvPr>
          <p:cNvSpPr/>
          <p:nvPr/>
        </p:nvSpPr>
        <p:spPr>
          <a:xfrm>
            <a:off x="413886" y="1366787"/>
            <a:ext cx="11559941" cy="4812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1753B-0EA1-4D76-8AC3-A9779E12A944}"/>
              </a:ext>
            </a:extLst>
          </p:cNvPr>
          <p:cNvSpPr>
            <a:spLocks noGrp="1"/>
          </p:cNvSpPr>
          <p:nvPr>
            <p:ph type="title"/>
          </p:nvPr>
        </p:nvSpPr>
        <p:spPr>
          <a:xfrm>
            <a:off x="1066800" y="0"/>
            <a:ext cx="10058400" cy="702305"/>
          </a:xfrm>
        </p:spPr>
        <p:txBody>
          <a:bodyPr>
            <a:normAutofit fontScale="90000"/>
          </a:bodyPr>
          <a:lstStyle/>
          <a:p>
            <a:r>
              <a:rPr lang="en-US" dirty="0"/>
              <a:t>Analysis Plan</a:t>
            </a:r>
          </a:p>
        </p:txBody>
      </p:sp>
      <p:pic>
        <p:nvPicPr>
          <p:cNvPr id="5" name="Picture 4">
            <a:extLst>
              <a:ext uri="{FF2B5EF4-FFF2-40B4-BE49-F238E27FC236}">
                <a16:creationId xmlns:a16="http://schemas.microsoft.com/office/drawing/2014/main" id="{AA29A7AA-CF93-4D6B-8163-AC697A4EFD3E}"/>
              </a:ext>
            </a:extLst>
          </p:cNvPr>
          <p:cNvPicPr>
            <a:picLocks noChangeAspect="1"/>
          </p:cNvPicPr>
          <p:nvPr/>
        </p:nvPicPr>
        <p:blipFill rotWithShape="1">
          <a:blip r:embed="rId2">
            <a:extLst>
              <a:ext uri="{28A0092B-C50C-407E-A947-70E740481C1C}">
                <a14:useLocalDpi xmlns:a14="http://schemas.microsoft.com/office/drawing/2010/main" val="0"/>
              </a:ext>
            </a:extLst>
          </a:blip>
          <a:srcRect t="7827" b="10165"/>
          <a:stretch/>
        </p:blipFill>
        <p:spPr>
          <a:xfrm>
            <a:off x="1763028" y="702305"/>
            <a:ext cx="8447050" cy="4391392"/>
          </a:xfrm>
          <a:prstGeom prst="rect">
            <a:avLst/>
          </a:prstGeom>
        </p:spPr>
      </p:pic>
      <p:pic>
        <p:nvPicPr>
          <p:cNvPr id="40" name="Picture 39">
            <a:extLst>
              <a:ext uri="{FF2B5EF4-FFF2-40B4-BE49-F238E27FC236}">
                <a16:creationId xmlns:a16="http://schemas.microsoft.com/office/drawing/2014/main" id="{458B4A96-7F52-49D8-9910-20A112DDCE03}"/>
              </a:ext>
            </a:extLst>
          </p:cNvPr>
          <p:cNvPicPr>
            <a:picLocks noChangeAspect="1"/>
          </p:cNvPicPr>
          <p:nvPr/>
        </p:nvPicPr>
        <p:blipFill>
          <a:blip r:embed="rId3"/>
          <a:stretch>
            <a:fillRect/>
          </a:stretch>
        </p:blipFill>
        <p:spPr>
          <a:xfrm>
            <a:off x="1981922" y="5046249"/>
            <a:ext cx="9061656" cy="1316050"/>
          </a:xfrm>
          <a:prstGeom prst="rect">
            <a:avLst/>
          </a:prstGeom>
        </p:spPr>
      </p:pic>
    </p:spTree>
    <p:extLst>
      <p:ext uri="{BB962C8B-B14F-4D97-AF65-F5344CB8AC3E}">
        <p14:creationId xmlns:p14="http://schemas.microsoft.com/office/powerpoint/2010/main" val="377554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2E19D3-EE5C-49F3-BCBF-C0EF971E95FD}"/>
              </a:ext>
            </a:extLst>
          </p:cNvPr>
          <p:cNvSpPr/>
          <p:nvPr/>
        </p:nvSpPr>
        <p:spPr>
          <a:xfrm>
            <a:off x="413886" y="1366787"/>
            <a:ext cx="11559941" cy="4812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FA25B-2663-478C-8ECE-6723F25DAD1B}"/>
              </a:ext>
            </a:extLst>
          </p:cNvPr>
          <p:cNvSpPr>
            <a:spLocks noGrp="1"/>
          </p:cNvSpPr>
          <p:nvPr>
            <p:ph type="title"/>
          </p:nvPr>
        </p:nvSpPr>
        <p:spPr>
          <a:xfrm>
            <a:off x="1097280" y="286603"/>
            <a:ext cx="10058400" cy="837347"/>
          </a:xfrm>
        </p:spPr>
        <p:txBody>
          <a:bodyPr/>
          <a:lstStyle/>
          <a:p>
            <a:r>
              <a:rPr lang="en-US" dirty="0"/>
              <a:t>Data Collection and Management</a:t>
            </a:r>
          </a:p>
        </p:txBody>
      </p:sp>
      <p:sp>
        <p:nvSpPr>
          <p:cNvPr id="3" name="Content Placeholder 2">
            <a:extLst>
              <a:ext uri="{FF2B5EF4-FFF2-40B4-BE49-F238E27FC236}">
                <a16:creationId xmlns:a16="http://schemas.microsoft.com/office/drawing/2014/main" id="{27B24AFE-2A3F-4D54-A396-D7F64B1BB44E}"/>
              </a:ext>
            </a:extLst>
          </p:cNvPr>
          <p:cNvSpPr>
            <a:spLocks noGrp="1"/>
          </p:cNvSpPr>
          <p:nvPr>
            <p:ph idx="1"/>
          </p:nvPr>
        </p:nvSpPr>
        <p:spPr>
          <a:xfrm>
            <a:off x="840105" y="1212851"/>
            <a:ext cx="10058400" cy="3760891"/>
          </a:xfrm>
        </p:spPr>
        <p:txBody>
          <a:bodyPr/>
          <a:lstStyle/>
          <a:p>
            <a:r>
              <a:rPr lang="en-US" dirty="0"/>
              <a:t>Where is the data from- SQL Credit One Relational Database</a:t>
            </a:r>
          </a:p>
          <a:p>
            <a:r>
              <a:rPr lang="en-US" dirty="0"/>
              <a:t>First Pass Data Description Data</a:t>
            </a:r>
          </a:p>
        </p:txBody>
      </p:sp>
      <p:graphicFrame>
        <p:nvGraphicFramePr>
          <p:cNvPr id="6" name="Table 5">
            <a:extLst>
              <a:ext uri="{FF2B5EF4-FFF2-40B4-BE49-F238E27FC236}">
                <a16:creationId xmlns:a16="http://schemas.microsoft.com/office/drawing/2014/main" id="{E53DC6CA-3CC8-4DB6-8558-B66989E62064}"/>
              </a:ext>
            </a:extLst>
          </p:cNvPr>
          <p:cNvGraphicFramePr>
            <a:graphicFrameLocks noGrp="1"/>
          </p:cNvGraphicFramePr>
          <p:nvPr>
            <p:extLst>
              <p:ext uri="{D42A27DB-BD31-4B8C-83A1-F6EECF244321}">
                <p14:modId xmlns:p14="http://schemas.microsoft.com/office/powerpoint/2010/main" val="2289697935"/>
              </p:ext>
            </p:extLst>
          </p:nvPr>
        </p:nvGraphicFramePr>
        <p:xfrm>
          <a:off x="96042" y="2084490"/>
          <a:ext cx="11999915" cy="2030310"/>
        </p:xfrm>
        <a:graphic>
          <a:graphicData uri="http://schemas.openxmlformats.org/drawingml/2006/table">
            <a:tbl>
              <a:tblPr>
                <a:tableStyleId>{5940675A-B579-460E-94D1-54222C63F5DA}</a:tableStyleId>
              </a:tblPr>
              <a:tblGrid>
                <a:gridCol w="1712129">
                  <a:extLst>
                    <a:ext uri="{9D8B030D-6E8A-4147-A177-3AD203B41FA5}">
                      <a16:colId xmlns:a16="http://schemas.microsoft.com/office/drawing/2014/main" val="1541138970"/>
                    </a:ext>
                  </a:extLst>
                </a:gridCol>
                <a:gridCol w="1336661">
                  <a:extLst>
                    <a:ext uri="{9D8B030D-6E8A-4147-A177-3AD203B41FA5}">
                      <a16:colId xmlns:a16="http://schemas.microsoft.com/office/drawing/2014/main" val="3497746567"/>
                    </a:ext>
                  </a:extLst>
                </a:gridCol>
                <a:gridCol w="1742165">
                  <a:extLst>
                    <a:ext uri="{9D8B030D-6E8A-4147-A177-3AD203B41FA5}">
                      <a16:colId xmlns:a16="http://schemas.microsoft.com/office/drawing/2014/main" val="3581305821"/>
                    </a:ext>
                  </a:extLst>
                </a:gridCol>
                <a:gridCol w="720896">
                  <a:extLst>
                    <a:ext uri="{9D8B030D-6E8A-4147-A177-3AD203B41FA5}">
                      <a16:colId xmlns:a16="http://schemas.microsoft.com/office/drawing/2014/main" val="1299363581"/>
                    </a:ext>
                  </a:extLst>
                </a:gridCol>
                <a:gridCol w="720896">
                  <a:extLst>
                    <a:ext uri="{9D8B030D-6E8A-4147-A177-3AD203B41FA5}">
                      <a16:colId xmlns:a16="http://schemas.microsoft.com/office/drawing/2014/main" val="3664008054"/>
                    </a:ext>
                  </a:extLst>
                </a:gridCol>
                <a:gridCol w="720896">
                  <a:extLst>
                    <a:ext uri="{9D8B030D-6E8A-4147-A177-3AD203B41FA5}">
                      <a16:colId xmlns:a16="http://schemas.microsoft.com/office/drawing/2014/main" val="1398681020"/>
                    </a:ext>
                  </a:extLst>
                </a:gridCol>
                <a:gridCol w="720896">
                  <a:extLst>
                    <a:ext uri="{9D8B030D-6E8A-4147-A177-3AD203B41FA5}">
                      <a16:colId xmlns:a16="http://schemas.microsoft.com/office/drawing/2014/main" val="1493385077"/>
                    </a:ext>
                  </a:extLst>
                </a:gridCol>
                <a:gridCol w="720896">
                  <a:extLst>
                    <a:ext uri="{9D8B030D-6E8A-4147-A177-3AD203B41FA5}">
                      <a16:colId xmlns:a16="http://schemas.microsoft.com/office/drawing/2014/main" val="1146877609"/>
                    </a:ext>
                  </a:extLst>
                </a:gridCol>
                <a:gridCol w="720896">
                  <a:extLst>
                    <a:ext uri="{9D8B030D-6E8A-4147-A177-3AD203B41FA5}">
                      <a16:colId xmlns:a16="http://schemas.microsoft.com/office/drawing/2014/main" val="406827022"/>
                    </a:ext>
                  </a:extLst>
                </a:gridCol>
                <a:gridCol w="720896">
                  <a:extLst>
                    <a:ext uri="{9D8B030D-6E8A-4147-A177-3AD203B41FA5}">
                      <a16:colId xmlns:a16="http://schemas.microsoft.com/office/drawing/2014/main" val="2900910814"/>
                    </a:ext>
                  </a:extLst>
                </a:gridCol>
                <a:gridCol w="720896">
                  <a:extLst>
                    <a:ext uri="{9D8B030D-6E8A-4147-A177-3AD203B41FA5}">
                      <a16:colId xmlns:a16="http://schemas.microsoft.com/office/drawing/2014/main" val="4056927526"/>
                    </a:ext>
                  </a:extLst>
                </a:gridCol>
                <a:gridCol w="720896">
                  <a:extLst>
                    <a:ext uri="{9D8B030D-6E8A-4147-A177-3AD203B41FA5}">
                      <a16:colId xmlns:a16="http://schemas.microsoft.com/office/drawing/2014/main" val="855923174"/>
                    </a:ext>
                  </a:extLst>
                </a:gridCol>
                <a:gridCol w="720896">
                  <a:extLst>
                    <a:ext uri="{9D8B030D-6E8A-4147-A177-3AD203B41FA5}">
                      <a16:colId xmlns:a16="http://schemas.microsoft.com/office/drawing/2014/main" val="1199285106"/>
                    </a:ext>
                  </a:extLst>
                </a:gridCol>
              </a:tblGrid>
              <a:tr h="341784">
                <a:tc>
                  <a:txBody>
                    <a:bodyPr/>
                    <a:lstStyle/>
                    <a:p>
                      <a:pPr algn="l" fontAlgn="b"/>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LIMIT_BAL</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SEX</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EDUCATION</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MARRIAGE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AGE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PAY_0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PAY_2</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PAY_3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PAY_4</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PAY_5</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PAY_6</a:t>
                      </a:r>
                      <a:endParaRPr lang="en-US" sz="1100" b="0" i="0" u="none" strike="noStrike">
                        <a:solidFill>
                          <a:srgbClr val="000000"/>
                        </a:solidFill>
                        <a:effectLst/>
                        <a:latin typeface="Calibri" panose="020F0502020204030204" pitchFamily="34" charset="0"/>
                      </a:endParaRPr>
                    </a:p>
                  </a:txBody>
                  <a:tcPr marL="9442" marR="9442" marT="9442" marB="0" anchor="b"/>
                </a:tc>
                <a:extLst>
                  <a:ext uri="{0D108BD9-81ED-4DB2-BD59-A6C34878D82A}">
                    <a16:rowId xmlns:a16="http://schemas.microsoft.com/office/drawing/2014/main" val="1126642483"/>
                  </a:ext>
                </a:extLst>
              </a:tr>
              <a:tr h="188831">
                <a:tc>
                  <a:txBody>
                    <a:bodyPr/>
                    <a:lstStyle/>
                    <a:p>
                      <a:pPr algn="l" fontAlgn="b"/>
                      <a:r>
                        <a:rPr lang="en-US" sz="1100" u="none" strike="noStrike">
                          <a:effectLst/>
                        </a:rPr>
                        <a:t>Volume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442" marR="9442" marT="9442" marB="0" anchor="b"/>
                </a:tc>
                <a:extLst>
                  <a:ext uri="{0D108BD9-81ED-4DB2-BD59-A6C34878D82A}">
                    <a16:rowId xmlns:a16="http://schemas.microsoft.com/office/drawing/2014/main" val="260863896"/>
                  </a:ext>
                </a:extLst>
              </a:tr>
              <a:tr h="188831">
                <a:tc>
                  <a:txBody>
                    <a:bodyPr/>
                    <a:lstStyle/>
                    <a:p>
                      <a:pPr algn="l" fontAlgn="b"/>
                      <a:r>
                        <a:rPr lang="en-US" sz="1100" u="none" strike="noStrike">
                          <a:effectLst/>
                        </a:rPr>
                        <a:t>Null Amount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42" marR="9442" marT="9442" marB="0" anchor="b"/>
                </a:tc>
                <a:extLst>
                  <a:ext uri="{0D108BD9-81ED-4DB2-BD59-A6C34878D82A}">
                    <a16:rowId xmlns:a16="http://schemas.microsoft.com/office/drawing/2014/main" val="2091369879"/>
                  </a:ext>
                </a:extLst>
              </a:tr>
              <a:tr h="188831">
                <a:tc>
                  <a:txBody>
                    <a:bodyPr/>
                    <a:lstStyle/>
                    <a:p>
                      <a:pPr algn="l" fontAlgn="b"/>
                      <a:r>
                        <a:rPr lang="en-US" sz="1100" u="none" strike="noStrike">
                          <a:effectLst/>
                        </a:rPr>
                        <a:t>Data Type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442" marR="9442" marT="9442" marB="0" anchor="b"/>
                </a:tc>
                <a:extLst>
                  <a:ext uri="{0D108BD9-81ED-4DB2-BD59-A6C34878D82A}">
                    <a16:rowId xmlns:a16="http://schemas.microsoft.com/office/drawing/2014/main" val="616330023"/>
                  </a:ext>
                </a:extLst>
              </a:tr>
              <a:tr h="188831">
                <a:tc>
                  <a:txBody>
                    <a:bodyPr/>
                    <a:lstStyle/>
                    <a:p>
                      <a:pPr algn="l" fontAlgn="b"/>
                      <a:r>
                        <a:rPr lang="en-US" sz="1100" u="none" strike="noStrike">
                          <a:effectLst/>
                        </a:rPr>
                        <a:t>Unique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30002</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83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442" marR="9442" marT="9442" marB="0" anchor="b"/>
                </a:tc>
                <a:extLst>
                  <a:ext uri="{0D108BD9-81ED-4DB2-BD59-A6C34878D82A}">
                    <a16:rowId xmlns:a16="http://schemas.microsoft.com/office/drawing/2014/main" val="1274876129"/>
                  </a:ext>
                </a:extLst>
              </a:tr>
              <a:tr h="188831">
                <a:tc>
                  <a:txBody>
                    <a:bodyPr/>
                    <a:lstStyle/>
                    <a:p>
                      <a:pPr algn="l" fontAlgn="b"/>
                      <a:r>
                        <a:rPr lang="en-US" sz="1100" u="none" strike="noStrike">
                          <a:effectLst/>
                        </a:rPr>
                        <a:t>Duplicates</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dirty="0">
                          <a:effectLst/>
                        </a:rPr>
                        <a:t>201</a:t>
                      </a:r>
                      <a:endParaRPr lang="en-US" sz="1100" b="0" i="0" u="none" strike="noStrike" dirty="0">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201</a:t>
                      </a:r>
                      <a:endParaRPr lang="en-US" sz="1100" b="0" i="0" u="none" strike="noStrike">
                        <a:solidFill>
                          <a:srgbClr val="000000"/>
                        </a:solidFill>
                        <a:effectLst/>
                        <a:latin typeface="Calibri" panose="020F0502020204030204" pitchFamily="34" charset="0"/>
                      </a:endParaRPr>
                    </a:p>
                  </a:txBody>
                  <a:tcPr marL="9442" marR="9442" marT="9442" marB="0" anchor="b"/>
                </a:tc>
                <a:extLst>
                  <a:ext uri="{0D108BD9-81ED-4DB2-BD59-A6C34878D82A}">
                    <a16:rowId xmlns:a16="http://schemas.microsoft.com/office/drawing/2014/main" val="453466908"/>
                  </a:ext>
                </a:extLst>
              </a:tr>
              <a:tr h="188831">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50000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university</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9442" marR="9442" marT="9442"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442" marR="9442" marT="9442" marB="0" anchor="b"/>
                </a:tc>
                <a:extLst>
                  <a:ext uri="{0D108BD9-81ED-4DB2-BD59-A6C34878D82A}">
                    <a16:rowId xmlns:a16="http://schemas.microsoft.com/office/drawing/2014/main" val="1606403600"/>
                  </a:ext>
                </a:extLst>
              </a:tr>
              <a:tr h="188831">
                <a:tc>
                  <a:txBody>
                    <a:bodyPr/>
                    <a:lstStyle/>
                    <a:p>
                      <a:pPr algn="l" fontAlgn="b"/>
                      <a:r>
                        <a:rPr lang="en-US" sz="1100" u="none" strike="noStrike">
                          <a:effectLst/>
                        </a:rPr>
                        <a:t>Frequency of Mode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3365</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18112</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14030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15964</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1605</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14737</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15730</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15764</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16455</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16947</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r" fontAlgn="b"/>
                      <a:r>
                        <a:rPr lang="en-US" sz="1100" u="none" strike="noStrike">
                          <a:effectLst/>
                        </a:rPr>
                        <a:t>16286</a:t>
                      </a:r>
                      <a:endParaRPr lang="en-US" sz="1100" b="0" i="0" u="none" strike="noStrike">
                        <a:solidFill>
                          <a:srgbClr val="000000"/>
                        </a:solidFill>
                        <a:effectLst/>
                        <a:latin typeface="Calibri" panose="020F0502020204030204" pitchFamily="34" charset="0"/>
                      </a:endParaRPr>
                    </a:p>
                  </a:txBody>
                  <a:tcPr marL="9442" marR="9442" marT="9442" marB="0" anchor="b"/>
                </a:tc>
                <a:extLst>
                  <a:ext uri="{0D108BD9-81ED-4DB2-BD59-A6C34878D82A}">
                    <a16:rowId xmlns:a16="http://schemas.microsoft.com/office/drawing/2014/main" val="2631420735"/>
                  </a:ext>
                </a:extLst>
              </a:tr>
              <a:tr h="366709">
                <a:tc>
                  <a:txBody>
                    <a:bodyPr/>
                    <a:lstStyle/>
                    <a:p>
                      <a:pPr algn="l" fontAlgn="b"/>
                      <a:r>
                        <a:rPr lang="en-US" sz="1100" u="none" strike="noStrike">
                          <a:effectLst/>
                        </a:rPr>
                        <a:t>Value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Unique Identifyer</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Amount Given IN loan</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Gender</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Education</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Marriage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Age</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Repayment Sept 2005</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Repayment Aug 2005</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Repayment July 2006</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Repayment June 2006</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a:effectLst/>
                        </a:rPr>
                        <a:t>Repayment May 2007</a:t>
                      </a:r>
                      <a:endParaRPr lang="en-US" sz="1100" b="0" i="0" u="none" strike="noStrike">
                        <a:solidFill>
                          <a:srgbClr val="000000"/>
                        </a:solidFill>
                        <a:effectLst/>
                        <a:latin typeface="Calibri" panose="020F0502020204030204" pitchFamily="34" charset="0"/>
                      </a:endParaRPr>
                    </a:p>
                  </a:txBody>
                  <a:tcPr marL="9442" marR="9442" marT="9442" marB="0" anchor="b"/>
                </a:tc>
                <a:tc>
                  <a:txBody>
                    <a:bodyPr/>
                    <a:lstStyle/>
                    <a:p>
                      <a:pPr algn="l" fontAlgn="b"/>
                      <a:r>
                        <a:rPr lang="en-US" sz="1100" u="none" strike="noStrike" dirty="0">
                          <a:effectLst/>
                        </a:rPr>
                        <a:t>Repayment Apr 2007</a:t>
                      </a:r>
                      <a:endParaRPr lang="en-US" sz="1100" b="0" i="0" u="none" strike="noStrike" dirty="0">
                        <a:solidFill>
                          <a:srgbClr val="000000"/>
                        </a:solidFill>
                        <a:effectLst/>
                        <a:latin typeface="Calibri" panose="020F0502020204030204" pitchFamily="34" charset="0"/>
                      </a:endParaRPr>
                    </a:p>
                  </a:txBody>
                  <a:tcPr marL="9442" marR="9442" marT="9442" marB="0" anchor="b"/>
                </a:tc>
                <a:extLst>
                  <a:ext uri="{0D108BD9-81ED-4DB2-BD59-A6C34878D82A}">
                    <a16:rowId xmlns:a16="http://schemas.microsoft.com/office/drawing/2014/main" val="832231047"/>
                  </a:ext>
                </a:extLst>
              </a:tr>
            </a:tbl>
          </a:graphicData>
        </a:graphic>
      </p:graphicFrame>
      <p:graphicFrame>
        <p:nvGraphicFramePr>
          <p:cNvPr id="9" name="Table 8">
            <a:extLst>
              <a:ext uri="{FF2B5EF4-FFF2-40B4-BE49-F238E27FC236}">
                <a16:creationId xmlns:a16="http://schemas.microsoft.com/office/drawing/2014/main" id="{A844A36E-FF77-40D5-8781-3BFE0B99A4E6}"/>
              </a:ext>
            </a:extLst>
          </p:cNvPr>
          <p:cNvGraphicFramePr>
            <a:graphicFrameLocks noGrp="1"/>
          </p:cNvGraphicFramePr>
          <p:nvPr>
            <p:extLst>
              <p:ext uri="{D42A27DB-BD31-4B8C-83A1-F6EECF244321}">
                <p14:modId xmlns:p14="http://schemas.microsoft.com/office/powerpoint/2010/main" val="1498052179"/>
              </p:ext>
            </p:extLst>
          </p:nvPr>
        </p:nvGraphicFramePr>
        <p:xfrm>
          <a:off x="96042" y="4217933"/>
          <a:ext cx="11999916" cy="2115422"/>
        </p:xfrm>
        <a:graphic>
          <a:graphicData uri="http://schemas.openxmlformats.org/drawingml/2006/table">
            <a:tbl>
              <a:tblPr>
                <a:tableStyleId>{616DA210-FB5B-4158-B5E0-FEB733F419BA}</a:tableStyleId>
              </a:tblPr>
              <a:tblGrid>
                <a:gridCol w="1650170">
                  <a:extLst>
                    <a:ext uri="{9D8B030D-6E8A-4147-A177-3AD203B41FA5}">
                      <a16:colId xmlns:a16="http://schemas.microsoft.com/office/drawing/2014/main" val="1977179109"/>
                    </a:ext>
                  </a:extLst>
                </a:gridCol>
                <a:gridCol w="694808">
                  <a:extLst>
                    <a:ext uri="{9D8B030D-6E8A-4147-A177-3AD203B41FA5}">
                      <a16:colId xmlns:a16="http://schemas.microsoft.com/office/drawing/2014/main" val="3450854700"/>
                    </a:ext>
                  </a:extLst>
                </a:gridCol>
                <a:gridCol w="694808">
                  <a:extLst>
                    <a:ext uri="{9D8B030D-6E8A-4147-A177-3AD203B41FA5}">
                      <a16:colId xmlns:a16="http://schemas.microsoft.com/office/drawing/2014/main" val="2442720958"/>
                    </a:ext>
                  </a:extLst>
                </a:gridCol>
                <a:gridCol w="694808">
                  <a:extLst>
                    <a:ext uri="{9D8B030D-6E8A-4147-A177-3AD203B41FA5}">
                      <a16:colId xmlns:a16="http://schemas.microsoft.com/office/drawing/2014/main" val="3788223488"/>
                    </a:ext>
                  </a:extLst>
                </a:gridCol>
                <a:gridCol w="694808">
                  <a:extLst>
                    <a:ext uri="{9D8B030D-6E8A-4147-A177-3AD203B41FA5}">
                      <a16:colId xmlns:a16="http://schemas.microsoft.com/office/drawing/2014/main" val="3014932677"/>
                    </a:ext>
                  </a:extLst>
                </a:gridCol>
                <a:gridCol w="694808">
                  <a:extLst>
                    <a:ext uri="{9D8B030D-6E8A-4147-A177-3AD203B41FA5}">
                      <a16:colId xmlns:a16="http://schemas.microsoft.com/office/drawing/2014/main" val="3798802229"/>
                    </a:ext>
                  </a:extLst>
                </a:gridCol>
                <a:gridCol w="897461">
                  <a:extLst>
                    <a:ext uri="{9D8B030D-6E8A-4147-A177-3AD203B41FA5}">
                      <a16:colId xmlns:a16="http://schemas.microsoft.com/office/drawing/2014/main" val="4072071740"/>
                    </a:ext>
                  </a:extLst>
                </a:gridCol>
                <a:gridCol w="694808">
                  <a:extLst>
                    <a:ext uri="{9D8B030D-6E8A-4147-A177-3AD203B41FA5}">
                      <a16:colId xmlns:a16="http://schemas.microsoft.com/office/drawing/2014/main" val="1994546388"/>
                    </a:ext>
                  </a:extLst>
                </a:gridCol>
                <a:gridCol w="694808">
                  <a:extLst>
                    <a:ext uri="{9D8B030D-6E8A-4147-A177-3AD203B41FA5}">
                      <a16:colId xmlns:a16="http://schemas.microsoft.com/office/drawing/2014/main" val="3799871581"/>
                    </a:ext>
                  </a:extLst>
                </a:gridCol>
                <a:gridCol w="694808">
                  <a:extLst>
                    <a:ext uri="{9D8B030D-6E8A-4147-A177-3AD203B41FA5}">
                      <a16:colId xmlns:a16="http://schemas.microsoft.com/office/drawing/2014/main" val="2747831340"/>
                    </a:ext>
                  </a:extLst>
                </a:gridCol>
                <a:gridCol w="694808">
                  <a:extLst>
                    <a:ext uri="{9D8B030D-6E8A-4147-A177-3AD203B41FA5}">
                      <a16:colId xmlns:a16="http://schemas.microsoft.com/office/drawing/2014/main" val="705595212"/>
                    </a:ext>
                  </a:extLst>
                </a:gridCol>
                <a:gridCol w="694808">
                  <a:extLst>
                    <a:ext uri="{9D8B030D-6E8A-4147-A177-3AD203B41FA5}">
                      <a16:colId xmlns:a16="http://schemas.microsoft.com/office/drawing/2014/main" val="543510898"/>
                    </a:ext>
                  </a:extLst>
                </a:gridCol>
                <a:gridCol w="694808">
                  <a:extLst>
                    <a:ext uri="{9D8B030D-6E8A-4147-A177-3AD203B41FA5}">
                      <a16:colId xmlns:a16="http://schemas.microsoft.com/office/drawing/2014/main" val="37397598"/>
                    </a:ext>
                  </a:extLst>
                </a:gridCol>
                <a:gridCol w="1809397">
                  <a:extLst>
                    <a:ext uri="{9D8B030D-6E8A-4147-A177-3AD203B41FA5}">
                      <a16:colId xmlns:a16="http://schemas.microsoft.com/office/drawing/2014/main" val="2363703938"/>
                    </a:ext>
                  </a:extLst>
                </a:gridCol>
              </a:tblGrid>
              <a:tr h="329416">
                <a:tc>
                  <a:txBody>
                    <a:bodyPr/>
                    <a:lstStyle/>
                    <a:p>
                      <a:pPr algn="l" fontAlgn="b"/>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BILL_AMT1</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BILL_AMT2</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ctr"/>
                      <a:r>
                        <a:rPr lang="en-US" sz="1100" u="none" strike="noStrike">
                          <a:effectLst/>
                        </a:rPr>
                        <a:t>BILL_AMT3</a:t>
                      </a:r>
                      <a:endParaRPr lang="en-US" sz="1100" b="0" i="0" u="none" strike="noStrike">
                        <a:solidFill>
                          <a:srgbClr val="000000"/>
                        </a:solidFill>
                        <a:effectLst/>
                        <a:latin typeface="Courier New" panose="02070309020205020404" pitchFamily="49" charset="0"/>
                      </a:endParaRPr>
                    </a:p>
                  </a:txBody>
                  <a:tcPr marL="9100" marR="9100" marT="9100" marB="0" anchor="ctr"/>
                </a:tc>
                <a:tc>
                  <a:txBody>
                    <a:bodyPr/>
                    <a:lstStyle/>
                    <a:p>
                      <a:pPr algn="l" fontAlgn="b"/>
                      <a:r>
                        <a:rPr lang="en-US" sz="1100" u="none" strike="noStrike">
                          <a:effectLst/>
                        </a:rPr>
                        <a:t>BILL_AMT4</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BILL_AMT5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BILL_AMT6</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PAY_AMT1</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ctr"/>
                      <a:r>
                        <a:rPr lang="en-US" sz="1100" u="none" strike="noStrike">
                          <a:effectLst/>
                        </a:rPr>
                        <a:t>PAY_AMT2</a:t>
                      </a:r>
                      <a:endParaRPr lang="en-US" sz="1100" b="0" i="0" u="none" strike="noStrike">
                        <a:solidFill>
                          <a:srgbClr val="000000"/>
                        </a:solidFill>
                        <a:effectLst/>
                        <a:latin typeface="Courier New" panose="02070309020205020404" pitchFamily="49" charset="0"/>
                      </a:endParaRPr>
                    </a:p>
                  </a:txBody>
                  <a:tcPr marL="9100" marR="9100" marT="9100" marB="0" anchor="ctr"/>
                </a:tc>
                <a:tc>
                  <a:txBody>
                    <a:bodyPr/>
                    <a:lstStyle/>
                    <a:p>
                      <a:pPr algn="l" fontAlgn="b"/>
                      <a:r>
                        <a:rPr lang="en-US" sz="1100" u="none" strike="noStrike">
                          <a:effectLst/>
                        </a:rPr>
                        <a:t>PAY_AMT3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PAY_AMT4</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PAY_AMT5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PAY_AMT6</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ctr"/>
                      <a:r>
                        <a:rPr lang="en-US" sz="1100" u="none" strike="noStrike">
                          <a:effectLst/>
                        </a:rPr>
                        <a:t>defaultpaymentnextmonth</a:t>
                      </a:r>
                      <a:endParaRPr lang="en-US" sz="1100" b="0" i="0" u="none" strike="noStrike">
                        <a:solidFill>
                          <a:srgbClr val="000000"/>
                        </a:solidFill>
                        <a:effectLst/>
                        <a:latin typeface="Courier New" panose="02070309020205020404" pitchFamily="49" charset="0"/>
                      </a:endParaRPr>
                    </a:p>
                  </a:txBody>
                  <a:tcPr marL="9100" marR="9100" marT="9100" marB="0" anchor="ctr"/>
                </a:tc>
                <a:extLst>
                  <a:ext uri="{0D108BD9-81ED-4DB2-BD59-A6C34878D82A}">
                    <a16:rowId xmlns:a16="http://schemas.microsoft.com/office/drawing/2014/main" val="1172461561"/>
                  </a:ext>
                </a:extLst>
              </a:tr>
              <a:tr h="181998">
                <a:tc>
                  <a:txBody>
                    <a:bodyPr/>
                    <a:lstStyle/>
                    <a:p>
                      <a:pPr algn="l" fontAlgn="b"/>
                      <a:r>
                        <a:rPr lang="en-US" sz="1100" u="none" strike="noStrike">
                          <a:effectLst/>
                        </a:rPr>
                        <a:t>Volume</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30203</a:t>
                      </a:r>
                      <a:endParaRPr lang="en-US" sz="1100" b="0" i="0" u="none" strike="noStrike">
                        <a:solidFill>
                          <a:srgbClr val="000000"/>
                        </a:solidFill>
                        <a:effectLst/>
                        <a:latin typeface="Calibri" panose="020F0502020204030204" pitchFamily="34" charset="0"/>
                      </a:endParaRPr>
                    </a:p>
                  </a:txBody>
                  <a:tcPr marL="9100" marR="9100" marT="9100" marB="0" anchor="b"/>
                </a:tc>
                <a:extLst>
                  <a:ext uri="{0D108BD9-81ED-4DB2-BD59-A6C34878D82A}">
                    <a16:rowId xmlns:a16="http://schemas.microsoft.com/office/drawing/2014/main" val="1276472344"/>
                  </a:ext>
                </a:extLst>
              </a:tr>
              <a:tr h="181998">
                <a:tc>
                  <a:txBody>
                    <a:bodyPr/>
                    <a:lstStyle/>
                    <a:p>
                      <a:pPr algn="l" fontAlgn="b"/>
                      <a:r>
                        <a:rPr lang="en-US" sz="1100" u="none" strike="noStrike">
                          <a:effectLst/>
                        </a:rPr>
                        <a:t>Null Amount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100" marR="9100" marT="9100" marB="0" anchor="b"/>
                </a:tc>
                <a:extLst>
                  <a:ext uri="{0D108BD9-81ED-4DB2-BD59-A6C34878D82A}">
                    <a16:rowId xmlns:a16="http://schemas.microsoft.com/office/drawing/2014/main" val="1800645228"/>
                  </a:ext>
                </a:extLst>
              </a:tr>
              <a:tr h="181998">
                <a:tc>
                  <a:txBody>
                    <a:bodyPr/>
                    <a:lstStyle/>
                    <a:p>
                      <a:pPr algn="l" fontAlgn="b"/>
                      <a:r>
                        <a:rPr lang="en-US" sz="1100" u="none" strike="noStrike">
                          <a:effectLst/>
                        </a:rPr>
                        <a:t>Data Type</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00" marR="9100" marT="9100" marB="0" anchor="b"/>
                </a:tc>
                <a:extLst>
                  <a:ext uri="{0D108BD9-81ED-4DB2-BD59-A6C34878D82A}">
                    <a16:rowId xmlns:a16="http://schemas.microsoft.com/office/drawing/2014/main" val="1027300753"/>
                  </a:ext>
                </a:extLst>
              </a:tr>
              <a:tr h="181998">
                <a:tc>
                  <a:txBody>
                    <a:bodyPr/>
                    <a:lstStyle/>
                    <a:p>
                      <a:pPr algn="l" fontAlgn="b"/>
                      <a:r>
                        <a:rPr lang="en-US" sz="1100" u="none" strike="noStrike">
                          <a:effectLst/>
                        </a:rPr>
                        <a:t>Unique</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22725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22348</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22028</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21550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21012</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20606</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7945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7901</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7520</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6939</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6899</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a:effectLst/>
                        </a:rPr>
                        <a:t>6941</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ctr"/>
                      <a:r>
                        <a:rPr lang="en-US" sz="900" u="none" strike="noStrike">
                          <a:effectLst/>
                        </a:rPr>
                        <a:t>4</a:t>
                      </a:r>
                      <a:endParaRPr lang="en-US" sz="900" b="0" i="0" u="none" strike="noStrike">
                        <a:solidFill>
                          <a:srgbClr val="000000"/>
                        </a:solidFill>
                        <a:effectLst/>
                        <a:latin typeface="Arial" panose="020B0604020202020204" pitchFamily="34" charset="0"/>
                      </a:endParaRPr>
                    </a:p>
                  </a:txBody>
                  <a:tcPr marL="9100" marR="9100" marT="9100" marB="0" anchor="ctr"/>
                </a:tc>
                <a:extLst>
                  <a:ext uri="{0D108BD9-81ED-4DB2-BD59-A6C34878D82A}">
                    <a16:rowId xmlns:a16="http://schemas.microsoft.com/office/drawing/2014/main" val="59270938"/>
                  </a:ext>
                </a:extLst>
              </a:tr>
              <a:tr h="181998">
                <a:tc>
                  <a:txBody>
                    <a:bodyPr/>
                    <a:lstStyle/>
                    <a:p>
                      <a:pPr algn="l" fontAlgn="b"/>
                      <a:r>
                        <a:rPr lang="en-US" sz="1100" u="none" strike="noStrike">
                          <a:effectLst/>
                        </a:rPr>
                        <a:t>Duplicates</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ctr" fontAlgn="ctr"/>
                      <a:r>
                        <a:rPr lang="en-US" sz="900" u="none" strike="noStrike" dirty="0">
                          <a:effectLst/>
                        </a:rPr>
                        <a:t>201201 </a:t>
                      </a:r>
                      <a:endParaRPr lang="en-US" sz="900" b="0" i="0" u="none" strike="noStrike" dirty="0">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dirty="0">
                          <a:effectLst/>
                        </a:rPr>
                        <a:t>201</a:t>
                      </a:r>
                      <a:endParaRPr lang="en-US" sz="900" b="0" i="0" u="none" strike="noStrike" dirty="0">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dirty="0">
                          <a:effectLst/>
                        </a:rPr>
                        <a:t>201</a:t>
                      </a:r>
                      <a:endParaRPr lang="en-US" sz="900" b="0" i="0" u="none" strike="noStrike" dirty="0">
                        <a:solidFill>
                          <a:srgbClr val="000000"/>
                        </a:solidFill>
                        <a:effectLst/>
                        <a:latin typeface="Arial" panose="020B0604020202020204" pitchFamily="34" charset="0"/>
                      </a:endParaRPr>
                    </a:p>
                  </a:txBody>
                  <a:tcPr marL="9100" marR="9100" marT="9100" marB="0" anchor="ctr"/>
                </a:tc>
                <a:tc>
                  <a:txBody>
                    <a:bodyPr/>
                    <a:lstStyle/>
                    <a:p>
                      <a:pPr algn="ctr" fontAlgn="ctr"/>
                      <a:endParaRPr lang="en-US" sz="900" b="0" i="0" u="none" strike="noStrike" dirty="0">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ct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9100" marR="9100" marT="9100" marB="0" anchor="ctr"/>
                </a:tc>
                <a:extLst>
                  <a:ext uri="{0D108BD9-81ED-4DB2-BD59-A6C34878D82A}">
                    <a16:rowId xmlns:a16="http://schemas.microsoft.com/office/drawing/2014/main" val="390384209"/>
                  </a:ext>
                </a:extLst>
              </a:tr>
              <a:tr h="181998">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dirty="0">
                          <a:effectLst/>
                        </a:rPr>
                        <a:t>not default</a:t>
                      </a:r>
                      <a:endParaRPr lang="en-US" sz="1100" b="0" i="0" u="none" strike="noStrike" dirty="0">
                        <a:solidFill>
                          <a:srgbClr val="000000"/>
                        </a:solidFill>
                        <a:effectLst/>
                        <a:latin typeface="Calibri" panose="020F0502020204030204" pitchFamily="34" charset="0"/>
                      </a:endParaRPr>
                    </a:p>
                  </a:txBody>
                  <a:tcPr marL="9100" marR="9100" marT="9100" marB="0" anchor="b"/>
                </a:tc>
                <a:extLst>
                  <a:ext uri="{0D108BD9-81ED-4DB2-BD59-A6C34878D82A}">
                    <a16:rowId xmlns:a16="http://schemas.microsoft.com/office/drawing/2014/main" val="2305299696"/>
                  </a:ext>
                </a:extLst>
              </a:tr>
              <a:tr h="181998">
                <a:tc>
                  <a:txBody>
                    <a:bodyPr/>
                    <a:lstStyle/>
                    <a:p>
                      <a:pPr algn="l" fontAlgn="b"/>
                      <a:r>
                        <a:rPr lang="en-US" sz="1100" u="none" strike="noStrike">
                          <a:effectLst/>
                        </a:rPr>
                        <a:t>Frequency of Mode</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r" fontAlgn="ctr"/>
                      <a:r>
                        <a:rPr lang="en-US" sz="900" u="none" strike="noStrike">
                          <a:effectLst/>
                        </a:rPr>
                        <a:t>2008</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2506</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2870</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3195</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3506</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4020</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5249</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5396</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5968</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6408</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6703</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7173</a:t>
                      </a:r>
                      <a:endParaRPr lang="en-US" sz="900" b="0" i="0" u="none" strike="noStrike">
                        <a:solidFill>
                          <a:srgbClr val="000000"/>
                        </a:solidFill>
                        <a:effectLst/>
                        <a:latin typeface="Arial" panose="020B0604020202020204" pitchFamily="34" charset="0"/>
                      </a:endParaRPr>
                    </a:p>
                  </a:txBody>
                  <a:tcPr marL="9100" marR="9100" marT="9100" marB="0" anchor="ctr"/>
                </a:tc>
                <a:tc>
                  <a:txBody>
                    <a:bodyPr/>
                    <a:lstStyle/>
                    <a:p>
                      <a:pPr algn="r" fontAlgn="ctr"/>
                      <a:r>
                        <a:rPr lang="en-US" sz="900" u="none" strike="noStrike">
                          <a:effectLst/>
                        </a:rPr>
                        <a:t>23364</a:t>
                      </a:r>
                      <a:endParaRPr lang="en-US" sz="900" b="0" i="0" u="none" strike="noStrike">
                        <a:solidFill>
                          <a:srgbClr val="000000"/>
                        </a:solidFill>
                        <a:effectLst/>
                        <a:latin typeface="Arial" panose="020B0604020202020204" pitchFamily="34" charset="0"/>
                      </a:endParaRPr>
                    </a:p>
                  </a:txBody>
                  <a:tcPr marL="9100" marR="9100" marT="9100" marB="0" anchor="ctr"/>
                </a:tc>
                <a:extLst>
                  <a:ext uri="{0D108BD9-81ED-4DB2-BD59-A6C34878D82A}">
                    <a16:rowId xmlns:a16="http://schemas.microsoft.com/office/drawing/2014/main" val="2332435767"/>
                  </a:ext>
                </a:extLst>
              </a:tr>
              <a:tr h="489574">
                <a:tc>
                  <a:txBody>
                    <a:bodyPr/>
                    <a:lstStyle/>
                    <a:p>
                      <a:pPr algn="l" fontAlgn="b"/>
                      <a:r>
                        <a:rPr lang="en-US" sz="1100" u="none" strike="noStrike">
                          <a:effectLst/>
                        </a:rPr>
                        <a:t>Value</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Repayment Sept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Repayment Aug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Repayment July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Repayment June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Repayment May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Repayment Apr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amount paid in Sept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amount paid in Aug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amount paid in July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amount paid in June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amount paid in May 2005</a:t>
                      </a:r>
                      <a:endParaRPr lang="en-US" sz="1100" b="0"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a:effectLst/>
                        </a:rPr>
                        <a:t>amount paid in Apr 2005</a:t>
                      </a:r>
                      <a:endParaRPr lang="en-US" sz="1100" b="1" i="0" u="none" strike="noStrike">
                        <a:solidFill>
                          <a:srgbClr val="000000"/>
                        </a:solidFill>
                        <a:effectLst/>
                        <a:latin typeface="Calibri" panose="020F0502020204030204" pitchFamily="34" charset="0"/>
                      </a:endParaRPr>
                    </a:p>
                  </a:txBody>
                  <a:tcPr marL="9100" marR="9100" marT="9100" marB="0" anchor="b"/>
                </a:tc>
                <a:tc>
                  <a:txBody>
                    <a:bodyPr/>
                    <a:lstStyle/>
                    <a:p>
                      <a:pPr algn="l" fontAlgn="b"/>
                      <a:r>
                        <a:rPr lang="en-US" sz="1100" u="none" strike="noStrike" dirty="0">
                          <a:effectLst/>
                        </a:rPr>
                        <a:t>Ultimate Business Variable</a:t>
                      </a:r>
                      <a:endParaRPr lang="en-US" sz="1100" b="0" i="0" u="none" strike="noStrike" dirty="0">
                        <a:solidFill>
                          <a:srgbClr val="000000"/>
                        </a:solidFill>
                        <a:effectLst/>
                        <a:latin typeface="Calibri" panose="020F0502020204030204" pitchFamily="34" charset="0"/>
                      </a:endParaRPr>
                    </a:p>
                  </a:txBody>
                  <a:tcPr marL="9100" marR="9100" marT="9100" marB="0" anchor="b"/>
                </a:tc>
                <a:extLst>
                  <a:ext uri="{0D108BD9-81ED-4DB2-BD59-A6C34878D82A}">
                    <a16:rowId xmlns:a16="http://schemas.microsoft.com/office/drawing/2014/main" val="3716626027"/>
                  </a:ext>
                </a:extLst>
              </a:tr>
            </a:tbl>
          </a:graphicData>
        </a:graphic>
      </p:graphicFrame>
    </p:spTree>
    <p:extLst>
      <p:ext uri="{BB962C8B-B14F-4D97-AF65-F5344CB8AC3E}">
        <p14:creationId xmlns:p14="http://schemas.microsoft.com/office/powerpoint/2010/main" val="12768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F546-37C0-447A-91F7-0B7EF0CA8E74}"/>
              </a:ext>
            </a:extLst>
          </p:cNvPr>
          <p:cNvSpPr>
            <a:spLocks noGrp="1"/>
          </p:cNvSpPr>
          <p:nvPr>
            <p:ph type="title"/>
          </p:nvPr>
        </p:nvSpPr>
        <p:spPr/>
        <p:txBody>
          <a:bodyPr/>
          <a:lstStyle/>
          <a:p>
            <a:r>
              <a:rPr lang="en-US" dirty="0"/>
              <a:t>Problems with Data and Solutions</a:t>
            </a:r>
          </a:p>
        </p:txBody>
      </p:sp>
      <p:sp>
        <p:nvSpPr>
          <p:cNvPr id="3" name="Content Placeholder 2">
            <a:extLst>
              <a:ext uri="{FF2B5EF4-FFF2-40B4-BE49-F238E27FC236}">
                <a16:creationId xmlns:a16="http://schemas.microsoft.com/office/drawing/2014/main" id="{E7920596-831B-42C4-A71D-688432790DD4}"/>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 - 201 duplicates- </a:t>
            </a:r>
            <a:r>
              <a:rPr lang="en-US" b="0" i="0" dirty="0">
                <a:solidFill>
                  <a:srgbClr val="333333"/>
                </a:solidFill>
                <a:effectLst/>
                <a:latin typeface="Arial" panose="020B0604020202020204" pitchFamily="34" charset="0"/>
                <a:cs typeface="Arial" panose="020B0604020202020204" pitchFamily="34" charset="0"/>
              </a:rPr>
              <a:t>'SELECT DISTINCT * FROM credit’</a:t>
            </a:r>
          </a:p>
          <a:p>
            <a:r>
              <a:rPr lang="en-US" dirty="0">
                <a:solidFill>
                  <a:srgbClr val="333333"/>
                </a:solidFill>
                <a:latin typeface="Arial" panose="020B0604020202020204" pitchFamily="34" charset="0"/>
                <a:cs typeface="Arial" panose="020B0604020202020204" pitchFamily="34" charset="0"/>
              </a:rPr>
              <a:t>- 2 rows of headers- passing a list of wanted names or reset index</a:t>
            </a:r>
          </a:p>
          <a:p>
            <a:r>
              <a:rPr lang="en-US" dirty="0">
                <a:solidFill>
                  <a:srgbClr val="333333"/>
                </a:solidFill>
                <a:latin typeface="Arial" panose="020B0604020202020204" pitchFamily="34" charset="0"/>
                <a:cs typeface="Arial" panose="020B0604020202020204" pitchFamily="34" charset="0"/>
              </a:rPr>
              <a:t>- Header in the dataset- create mask that searches and filter out </a:t>
            </a:r>
          </a:p>
          <a:p>
            <a:r>
              <a:rPr lang="en-US" dirty="0">
                <a:solidFill>
                  <a:srgbClr val="333333"/>
                </a:solidFill>
                <a:latin typeface="Arial" panose="020B0604020202020204" pitchFamily="34" charset="0"/>
                <a:cs typeface="Arial" panose="020B0604020202020204" pitchFamily="34" charset="0"/>
              </a:rPr>
              <a:t>- Numerical Data is in object dtype- use the .apply(</a:t>
            </a:r>
            <a:r>
              <a:rPr lang="en-US" dirty="0" err="1">
                <a:solidFill>
                  <a:srgbClr val="333333"/>
                </a:solidFill>
                <a:latin typeface="Arial" panose="020B0604020202020204" pitchFamily="34" charset="0"/>
                <a:cs typeface="Arial" panose="020B0604020202020204" pitchFamily="34" charset="0"/>
              </a:rPr>
              <a:t>pd.to_numeric</a:t>
            </a:r>
            <a:r>
              <a:rPr lang="en-US" dirty="0">
                <a:solidFill>
                  <a:srgbClr val="333333"/>
                </a:solidFill>
                <a:latin typeface="Arial" panose="020B0604020202020204" pitchFamily="34" charset="0"/>
                <a:cs typeface="Arial" panose="020B0604020202020204" pitchFamily="34" charset="0"/>
              </a:rPr>
              <a:t>)</a:t>
            </a:r>
          </a:p>
          <a:p>
            <a:r>
              <a:rPr lang="en-US" dirty="0"/>
              <a:t>- Categorical Data – </a:t>
            </a:r>
            <a:r>
              <a:rPr lang="en-US" dirty="0" err="1"/>
              <a:t>sk.preprocessing</a:t>
            </a:r>
            <a:r>
              <a:rPr lang="en-US" dirty="0"/>
              <a:t> one hot encoding</a:t>
            </a:r>
          </a:p>
          <a:p>
            <a:r>
              <a:rPr lang="en-US" dirty="0"/>
              <a:t>- Pay_0 = Pay_1</a:t>
            </a:r>
          </a:p>
          <a:p>
            <a:r>
              <a:rPr lang="en-US" dirty="0"/>
              <a:t>- Change “default payment next month” index name</a:t>
            </a:r>
          </a:p>
        </p:txBody>
      </p:sp>
    </p:spTree>
    <p:extLst>
      <p:ext uri="{BB962C8B-B14F-4D97-AF65-F5344CB8AC3E}">
        <p14:creationId xmlns:p14="http://schemas.microsoft.com/office/powerpoint/2010/main" val="268367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9DCB-BD4C-42EF-B550-1F3FBCA68F1C}"/>
              </a:ext>
            </a:extLst>
          </p:cNvPr>
          <p:cNvSpPr>
            <a:spLocks noGrp="1"/>
          </p:cNvSpPr>
          <p:nvPr>
            <p:ph type="title"/>
          </p:nvPr>
        </p:nvSpPr>
        <p:spPr>
          <a:xfrm>
            <a:off x="1362075" y="1401029"/>
            <a:ext cx="11344275" cy="465872"/>
          </a:xfrm>
        </p:spPr>
        <p:txBody>
          <a:bodyPr>
            <a:normAutofit fontScale="90000"/>
          </a:bodyPr>
          <a:lstStyle/>
          <a:p>
            <a:r>
              <a:rPr lang="en-US" dirty="0"/>
              <a:t>Data Description After 1</a:t>
            </a:r>
            <a:r>
              <a:rPr lang="en-US" baseline="30000" dirty="0"/>
              <a:t>st</a:t>
            </a:r>
            <a:r>
              <a:rPr lang="en-US" dirty="0"/>
              <a:t> Cleansing</a:t>
            </a:r>
          </a:p>
        </p:txBody>
      </p:sp>
      <p:graphicFrame>
        <p:nvGraphicFramePr>
          <p:cNvPr id="5" name="Content Placeholder 4">
            <a:extLst>
              <a:ext uri="{FF2B5EF4-FFF2-40B4-BE49-F238E27FC236}">
                <a16:creationId xmlns:a16="http://schemas.microsoft.com/office/drawing/2014/main" id="{2CFA0991-454E-4BC8-B86C-99166743BDB0}"/>
              </a:ext>
            </a:extLst>
          </p:cNvPr>
          <p:cNvGraphicFramePr>
            <a:graphicFrameLocks noGrp="1"/>
          </p:cNvGraphicFramePr>
          <p:nvPr>
            <p:ph idx="1"/>
            <p:extLst>
              <p:ext uri="{D42A27DB-BD31-4B8C-83A1-F6EECF244321}">
                <p14:modId xmlns:p14="http://schemas.microsoft.com/office/powerpoint/2010/main" val="3251810090"/>
              </p:ext>
            </p:extLst>
          </p:nvPr>
        </p:nvGraphicFramePr>
        <p:xfrm>
          <a:off x="297532" y="2138525"/>
          <a:ext cx="11596936" cy="3643146"/>
        </p:xfrm>
        <a:graphic>
          <a:graphicData uri="http://schemas.openxmlformats.org/drawingml/2006/table">
            <a:tbl>
              <a:tblPr>
                <a:tableStyleId>{616DA210-FB5B-4158-B5E0-FEB733F419BA}</a:tableStyleId>
              </a:tblPr>
              <a:tblGrid>
                <a:gridCol w="1718759">
                  <a:extLst>
                    <a:ext uri="{9D8B030D-6E8A-4147-A177-3AD203B41FA5}">
                      <a16:colId xmlns:a16="http://schemas.microsoft.com/office/drawing/2014/main" val="4129643653"/>
                    </a:ext>
                  </a:extLst>
                </a:gridCol>
                <a:gridCol w="950008">
                  <a:extLst>
                    <a:ext uri="{9D8B030D-6E8A-4147-A177-3AD203B41FA5}">
                      <a16:colId xmlns:a16="http://schemas.microsoft.com/office/drawing/2014/main" val="2449848833"/>
                    </a:ext>
                  </a:extLst>
                </a:gridCol>
                <a:gridCol w="1201597">
                  <a:extLst>
                    <a:ext uri="{9D8B030D-6E8A-4147-A177-3AD203B41FA5}">
                      <a16:colId xmlns:a16="http://schemas.microsoft.com/office/drawing/2014/main" val="3513642354"/>
                    </a:ext>
                  </a:extLst>
                </a:gridCol>
                <a:gridCol w="438836">
                  <a:extLst>
                    <a:ext uri="{9D8B030D-6E8A-4147-A177-3AD203B41FA5}">
                      <a16:colId xmlns:a16="http://schemas.microsoft.com/office/drawing/2014/main" val="2929109759"/>
                    </a:ext>
                  </a:extLst>
                </a:gridCol>
                <a:gridCol w="672585">
                  <a:extLst>
                    <a:ext uri="{9D8B030D-6E8A-4147-A177-3AD203B41FA5}">
                      <a16:colId xmlns:a16="http://schemas.microsoft.com/office/drawing/2014/main" val="2472677040"/>
                    </a:ext>
                  </a:extLst>
                </a:gridCol>
                <a:gridCol w="701278">
                  <a:extLst>
                    <a:ext uri="{9D8B030D-6E8A-4147-A177-3AD203B41FA5}">
                      <a16:colId xmlns:a16="http://schemas.microsoft.com/office/drawing/2014/main" val="2763389123"/>
                    </a:ext>
                  </a:extLst>
                </a:gridCol>
                <a:gridCol w="601096">
                  <a:extLst>
                    <a:ext uri="{9D8B030D-6E8A-4147-A177-3AD203B41FA5}">
                      <a16:colId xmlns:a16="http://schemas.microsoft.com/office/drawing/2014/main" val="2786512922"/>
                    </a:ext>
                  </a:extLst>
                </a:gridCol>
                <a:gridCol w="908448">
                  <a:extLst>
                    <a:ext uri="{9D8B030D-6E8A-4147-A177-3AD203B41FA5}">
                      <a16:colId xmlns:a16="http://schemas.microsoft.com/office/drawing/2014/main" val="1399814952"/>
                    </a:ext>
                  </a:extLst>
                </a:gridCol>
                <a:gridCol w="885787">
                  <a:extLst>
                    <a:ext uri="{9D8B030D-6E8A-4147-A177-3AD203B41FA5}">
                      <a16:colId xmlns:a16="http://schemas.microsoft.com/office/drawing/2014/main" val="4261797515"/>
                    </a:ext>
                  </a:extLst>
                </a:gridCol>
                <a:gridCol w="864697">
                  <a:extLst>
                    <a:ext uri="{9D8B030D-6E8A-4147-A177-3AD203B41FA5}">
                      <a16:colId xmlns:a16="http://schemas.microsoft.com/office/drawing/2014/main" val="3051112389"/>
                    </a:ext>
                  </a:extLst>
                </a:gridCol>
                <a:gridCol w="927967">
                  <a:extLst>
                    <a:ext uri="{9D8B030D-6E8A-4147-A177-3AD203B41FA5}">
                      <a16:colId xmlns:a16="http://schemas.microsoft.com/office/drawing/2014/main" val="3638746344"/>
                    </a:ext>
                  </a:extLst>
                </a:gridCol>
                <a:gridCol w="885787">
                  <a:extLst>
                    <a:ext uri="{9D8B030D-6E8A-4147-A177-3AD203B41FA5}">
                      <a16:colId xmlns:a16="http://schemas.microsoft.com/office/drawing/2014/main" val="441670793"/>
                    </a:ext>
                  </a:extLst>
                </a:gridCol>
                <a:gridCol w="840091">
                  <a:extLst>
                    <a:ext uri="{9D8B030D-6E8A-4147-A177-3AD203B41FA5}">
                      <a16:colId xmlns:a16="http://schemas.microsoft.com/office/drawing/2014/main" val="2160728227"/>
                    </a:ext>
                  </a:extLst>
                </a:gridCol>
              </a:tblGrid>
              <a:tr h="197281">
                <a:tc>
                  <a:txBody>
                    <a:bodyPr/>
                    <a:lstStyle/>
                    <a:p>
                      <a:pPr algn="l" fontAlgn="ctr"/>
                      <a:endParaRPr lang="en-US" sz="900" b="0" i="0" u="none" strike="noStrike">
                        <a:solidFill>
                          <a:srgbClr val="000000"/>
                        </a:solidFill>
                        <a:effectLst/>
                        <a:latin typeface="Courier New" panose="02070309020205020404" pitchFamily="49" charset="0"/>
                      </a:endParaRPr>
                    </a:p>
                  </a:txBody>
                  <a:tcPr marL="8486" marR="8486" marT="8486" marB="0" anchor="ctr"/>
                </a:tc>
                <a:tc>
                  <a:txBody>
                    <a:bodyPr/>
                    <a:lstStyle/>
                    <a:p>
                      <a:pPr algn="l" fontAlgn="ctr"/>
                      <a:r>
                        <a:rPr lang="en-US" sz="900" u="none" strike="noStrike">
                          <a:effectLst/>
                        </a:rPr>
                        <a:t>ID</a:t>
                      </a:r>
                      <a:endParaRPr lang="en-US" sz="900" b="0" i="0" u="none" strike="noStrike">
                        <a:solidFill>
                          <a:srgbClr val="000000"/>
                        </a:solidFill>
                        <a:effectLst/>
                        <a:latin typeface="Courier New" panose="02070309020205020404" pitchFamily="49" charset="0"/>
                      </a:endParaRPr>
                    </a:p>
                  </a:txBody>
                  <a:tcPr marL="8486" marR="8486" marT="8486" marB="0" anchor="ctr"/>
                </a:tc>
                <a:tc>
                  <a:txBody>
                    <a:bodyPr/>
                    <a:lstStyle/>
                    <a:p>
                      <a:pPr algn="l" fontAlgn="b"/>
                      <a:r>
                        <a:rPr lang="en-US" sz="900" u="none" strike="noStrike">
                          <a:effectLst/>
                        </a:rPr>
                        <a:t>LIMIT_BAL</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SEX</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EDUCATION</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MARRIAGE</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dirty="0">
                          <a:effectLst/>
                        </a:rPr>
                        <a:t>AGE</a:t>
                      </a:r>
                      <a:endParaRPr lang="en-US" sz="900" b="0" i="0" u="none" strike="noStrike" dirty="0">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PAY_1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ctr"/>
                      <a:r>
                        <a:rPr lang="en-US" sz="900" u="none" strike="noStrike">
                          <a:effectLst/>
                        </a:rPr>
                        <a:t>PAY_2</a:t>
                      </a:r>
                      <a:endParaRPr lang="en-US" sz="900" b="0" i="0" u="none" strike="noStrike">
                        <a:solidFill>
                          <a:srgbClr val="000000"/>
                        </a:solidFill>
                        <a:effectLst/>
                        <a:latin typeface="Courier New" panose="02070309020205020404" pitchFamily="49" charset="0"/>
                      </a:endParaRPr>
                    </a:p>
                  </a:txBody>
                  <a:tcPr marL="8486" marR="8486" marT="8486" marB="0" anchor="ctr"/>
                </a:tc>
                <a:tc>
                  <a:txBody>
                    <a:bodyPr/>
                    <a:lstStyle/>
                    <a:p>
                      <a:pPr algn="l" fontAlgn="b"/>
                      <a:r>
                        <a:rPr lang="en-US" sz="900" u="none" strike="noStrike">
                          <a:effectLst/>
                        </a:rPr>
                        <a:t>PAY_3</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PAY_4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PAY_5</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PAY_6</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3219816305"/>
                  </a:ext>
                </a:extLst>
              </a:tr>
              <a:tr h="206677">
                <a:tc>
                  <a:txBody>
                    <a:bodyPr/>
                    <a:lstStyle/>
                    <a:p>
                      <a:pPr algn="l" rtl="0" fontAlgn="b"/>
                      <a:r>
                        <a:rPr lang="en-US" sz="900" u="none" strike="noStrike">
                          <a:effectLst/>
                        </a:rPr>
                        <a:t>Volume</a:t>
                      </a:r>
                      <a:endParaRPr lang="en-US" sz="900" b="0" i="0" u="none" strike="noStrike">
                        <a:solidFill>
                          <a:srgbClr val="000000"/>
                        </a:solidFill>
                        <a:effectLst/>
                        <a:latin typeface="Franklin Gothic Book" panose="020B0503020102020204" pitchFamily="34" charset="0"/>
                      </a:endParaRPr>
                    </a:p>
                  </a:txBody>
                  <a:tcPr marL="8486" marR="8486" marT="8486" marB="0" anchor="b"/>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486" marR="8486" marT="8486" marB="0" anchor="ctr"/>
                </a:tc>
                <a:extLst>
                  <a:ext uri="{0D108BD9-81ED-4DB2-BD59-A6C34878D82A}">
                    <a16:rowId xmlns:a16="http://schemas.microsoft.com/office/drawing/2014/main" val="1651562793"/>
                  </a:ext>
                </a:extLst>
              </a:tr>
              <a:tr h="206677">
                <a:tc>
                  <a:txBody>
                    <a:bodyPr/>
                    <a:lstStyle/>
                    <a:p>
                      <a:pPr algn="l" rtl="0" fontAlgn="b"/>
                      <a:r>
                        <a:rPr lang="en-US" sz="900" u="none" strike="noStrike">
                          <a:effectLst/>
                        </a:rPr>
                        <a:t>Data Type</a:t>
                      </a:r>
                      <a:endParaRPr lang="en-US" sz="900" b="0" i="0" u="none" strike="noStrike">
                        <a:solidFill>
                          <a:srgbClr val="000000"/>
                        </a:solidFill>
                        <a:effectLst/>
                        <a:latin typeface="Franklin Gothic Book" panose="020B050302010202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object</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object</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258930325"/>
                  </a:ext>
                </a:extLst>
              </a:tr>
              <a:tr h="206677">
                <a:tc>
                  <a:txBody>
                    <a:bodyPr/>
                    <a:lstStyle/>
                    <a:p>
                      <a:pPr algn="l" rtl="0" fontAlgn="b"/>
                      <a:r>
                        <a:rPr lang="en-US" sz="900" u="none" strike="noStrike">
                          <a:effectLst/>
                        </a:rPr>
                        <a:t>Unique</a:t>
                      </a:r>
                      <a:endParaRPr lang="en-US" sz="900" b="0" i="0" u="none" strike="noStrike">
                        <a:solidFill>
                          <a:srgbClr val="000000"/>
                        </a:solidFill>
                        <a:effectLst/>
                        <a:latin typeface="Franklin Gothic Book" panose="020B0503020102020204" pitchFamily="34" charset="0"/>
                      </a:endParaRPr>
                    </a:p>
                  </a:txBody>
                  <a:tcPr marL="8486" marR="8486" marT="8486" marB="0" anchor="b"/>
                </a:tc>
                <a:tc>
                  <a:txBody>
                    <a:bodyPr/>
                    <a:lstStyle/>
                    <a:p>
                      <a:pPr algn="r" fontAlgn="b"/>
                      <a:r>
                        <a:rPr lang="en-US" sz="900" u="none" strike="noStrike">
                          <a:effectLst/>
                        </a:rPr>
                        <a:t>30000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81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56</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1382834763"/>
                  </a:ext>
                </a:extLst>
              </a:tr>
              <a:tr h="505418">
                <a:tc>
                  <a:txBody>
                    <a:bodyPr/>
                    <a:lstStyle/>
                    <a:p>
                      <a:pPr algn="l" rtl="0" fontAlgn="b"/>
                      <a:r>
                        <a:rPr lang="en-US" sz="900" u="none" strike="noStrike">
                          <a:effectLst/>
                        </a:rPr>
                        <a:t>Value</a:t>
                      </a:r>
                      <a:endParaRPr lang="en-US" sz="900" b="0" i="0" u="none" strike="noStrike">
                        <a:solidFill>
                          <a:srgbClr val="000000"/>
                        </a:solidFill>
                        <a:effectLst/>
                        <a:latin typeface="Franklin Gothic Book" panose="020B0503020102020204" pitchFamily="34" charset="0"/>
                      </a:endParaRPr>
                    </a:p>
                  </a:txBody>
                  <a:tcPr marL="8486" marR="8486" marT="8486" marB="0" anchor="b"/>
                </a:tc>
                <a:tc>
                  <a:txBody>
                    <a:bodyPr/>
                    <a:lstStyle/>
                    <a:p>
                      <a:pPr algn="l" fontAlgn="b"/>
                      <a:r>
                        <a:rPr lang="en-US" sz="900" u="none" strike="noStrike">
                          <a:effectLst/>
                        </a:rPr>
                        <a:t>Unique Identifyer</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dirty="0">
                          <a:effectLst/>
                        </a:rPr>
                        <a:t>Amount Given IN loan</a:t>
                      </a:r>
                      <a:endParaRPr lang="en-US" sz="900" b="0" i="0" u="none" strike="noStrike" dirty="0">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Gender</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Education</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Marriage</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Age</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Repayment Sept 2005</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Repayment Aug 2005</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Repayment July 2006</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Repayment June 2006</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Repayment May 2007</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Repayment Apr 2007</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2261126327"/>
                  </a:ext>
                </a:extLst>
              </a:tr>
              <a:tr h="206677">
                <a:tc>
                  <a:txBody>
                    <a:bodyPr/>
                    <a:lstStyle/>
                    <a:p>
                      <a:pPr algn="l" rtl="0" fontAlgn="b"/>
                      <a:r>
                        <a:rPr lang="en-US" sz="900" u="none" strike="noStrike">
                          <a:effectLst/>
                        </a:rPr>
                        <a:t>mean</a:t>
                      </a:r>
                      <a:endParaRPr lang="en-US" sz="900" b="0" i="0" u="none" strike="noStrike">
                        <a:solidFill>
                          <a:srgbClr val="000000"/>
                        </a:solidFill>
                        <a:effectLst/>
                        <a:latin typeface="Franklin Gothic Book" panose="020B050302010202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167484.3227</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35.4855</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-0.0167</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-0.13377</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-0.1662</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-0.22067</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-0.2662</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-0.2911</a:t>
                      </a:r>
                      <a:endParaRPr lang="en-US" sz="800" b="0" i="0" u="none" strike="noStrike">
                        <a:solidFill>
                          <a:srgbClr val="000000"/>
                        </a:solidFill>
                        <a:effectLst/>
                        <a:latin typeface="Arial" panose="020B0604020202020204" pitchFamily="34" charset="0"/>
                      </a:endParaRPr>
                    </a:p>
                  </a:txBody>
                  <a:tcPr marL="8486" marR="8486" marT="8486" marB="0" anchor="ctr"/>
                </a:tc>
                <a:extLst>
                  <a:ext uri="{0D108BD9-81ED-4DB2-BD59-A6C34878D82A}">
                    <a16:rowId xmlns:a16="http://schemas.microsoft.com/office/drawing/2014/main" val="576442284"/>
                  </a:ext>
                </a:extLst>
              </a:tr>
              <a:tr h="187888">
                <a:tc>
                  <a:txBody>
                    <a:bodyPr/>
                    <a:lstStyle/>
                    <a:p>
                      <a:pPr algn="l" fontAlgn="b"/>
                      <a:r>
                        <a:rPr lang="en-US" sz="900" u="none" strike="noStrike">
                          <a:effectLst/>
                        </a:rPr>
                        <a:t>std</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129747.6616</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9.217904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1.123802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1.197186</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1.196868</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1.169139</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1.133187</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1.149988</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1835652208"/>
                  </a:ext>
                </a:extLst>
              </a:tr>
              <a:tr h="187888">
                <a:tc>
                  <a:txBody>
                    <a:bodyPr/>
                    <a:lstStyle/>
                    <a:p>
                      <a:pPr algn="l" fontAlgn="b"/>
                      <a:r>
                        <a:rPr lang="en-US" sz="900" u="none" strike="noStrike">
                          <a:effectLst/>
                        </a:rPr>
                        <a:t>min</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21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3147251274"/>
                  </a:ext>
                </a:extLst>
              </a:tr>
              <a:tr h="187888">
                <a:tc>
                  <a:txBody>
                    <a:bodyPr/>
                    <a:lstStyle/>
                    <a:p>
                      <a:pPr algn="l" fontAlgn="b"/>
                      <a:r>
                        <a:rPr lang="en-US" sz="900" u="none" strike="noStrike">
                          <a:effectLst/>
                        </a:rPr>
                        <a:t>0.25</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50000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28</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1634351507"/>
                  </a:ext>
                </a:extLst>
              </a:tr>
              <a:tr h="187888">
                <a:tc>
                  <a:txBody>
                    <a:bodyPr/>
                    <a:lstStyle/>
                    <a:p>
                      <a:pPr algn="l"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140000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2220668547"/>
                  </a:ext>
                </a:extLst>
              </a:tr>
              <a:tr h="187888">
                <a:tc>
                  <a:txBody>
                    <a:bodyPr/>
                    <a:lstStyle/>
                    <a:p>
                      <a:pPr algn="l" fontAlgn="b"/>
                      <a:r>
                        <a:rPr lang="en-US" sz="900" u="none" strike="noStrike">
                          <a:effectLst/>
                        </a:rPr>
                        <a:t>0.75</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240000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41</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91844206"/>
                  </a:ext>
                </a:extLst>
              </a:tr>
              <a:tr h="187888">
                <a:tc>
                  <a:txBody>
                    <a:bodyPr/>
                    <a:lstStyle/>
                    <a:p>
                      <a:pPr algn="l" fontAlgn="b"/>
                      <a:r>
                        <a:rPr lang="en-US" sz="900" u="none" strike="noStrike">
                          <a:effectLst/>
                        </a:rPr>
                        <a:t>max</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1000000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79</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6624848"/>
                  </a:ext>
                </a:extLst>
              </a:tr>
              <a:tr h="197281">
                <a:tc>
                  <a:txBody>
                    <a:bodyPr/>
                    <a:lstStyle/>
                    <a:p>
                      <a:pPr algn="l" fontAlgn="b"/>
                      <a:r>
                        <a:rPr lang="en-US" sz="900" u="none" strike="noStrike">
                          <a:effectLst/>
                        </a:rPr>
                        <a:t>Range</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990000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58</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3327281106"/>
                  </a:ext>
                </a:extLst>
              </a:tr>
              <a:tr h="206677">
                <a:tc>
                  <a:txBody>
                    <a:bodyPr/>
                    <a:lstStyle/>
                    <a:p>
                      <a:pPr algn="l" rtl="0" fontAlgn="b"/>
                      <a:r>
                        <a:rPr lang="en-US" sz="900" u="none" strike="noStrike">
                          <a:effectLst/>
                        </a:rPr>
                        <a:t>Variance</a:t>
                      </a:r>
                      <a:endParaRPr lang="en-US" sz="900" b="0" i="0" u="none" strike="noStrike">
                        <a:solidFill>
                          <a:srgbClr val="000000"/>
                        </a:solidFill>
                        <a:effectLst/>
                        <a:latin typeface="Franklin Gothic Book" panose="020B050302010202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16834460000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0.2724523</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84.96976</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1.26293</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1.433254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1.432492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1.366885</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1.284114</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1.322472</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2413393606"/>
                  </a:ext>
                </a:extLst>
              </a:tr>
              <a:tr h="206677">
                <a:tc>
                  <a:txBody>
                    <a:bodyPr/>
                    <a:lstStyle/>
                    <a:p>
                      <a:pPr algn="l" rtl="0" fontAlgn="b"/>
                      <a:r>
                        <a:rPr lang="en-US" sz="900" u="none" strike="noStrike">
                          <a:effectLst/>
                        </a:rPr>
                        <a:t>Skewness</a:t>
                      </a:r>
                      <a:endParaRPr lang="en-US" sz="900" b="0" i="0" u="none" strike="noStrike">
                        <a:solidFill>
                          <a:srgbClr val="000000"/>
                        </a:solidFill>
                        <a:effectLst/>
                        <a:latin typeface="Franklin Gothic Book" panose="020B050302010202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0.992867</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-0.018742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0.732246</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0.731975</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0.790565</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0.840682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0.999629</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1.008197</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0.948029</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2803272702"/>
                  </a:ext>
                </a:extLst>
              </a:tr>
              <a:tr h="187888">
                <a:tc>
                  <a:txBody>
                    <a:bodyPr/>
                    <a:lstStyle/>
                    <a:p>
                      <a:pPr algn="l" fontAlgn="b"/>
                      <a:r>
                        <a:rPr lang="en-US" sz="900" u="none" strike="noStrike">
                          <a:effectLst/>
                        </a:rPr>
                        <a:t>Mode</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b"/>
                      <a:r>
                        <a:rPr lang="en-US" sz="900" u="none" strike="noStrike">
                          <a:effectLst/>
                        </a:rPr>
                        <a:t>50000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female</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l" fontAlgn="b"/>
                      <a:r>
                        <a:rPr lang="en-US" sz="900" u="none" strike="noStrike">
                          <a:effectLst/>
                        </a:rPr>
                        <a:t>university</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29</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486" marR="8486" marT="8486" marB="0" anchor="b"/>
                </a:tc>
                <a:extLst>
                  <a:ext uri="{0D108BD9-81ED-4DB2-BD59-A6C34878D82A}">
                    <a16:rowId xmlns:a16="http://schemas.microsoft.com/office/drawing/2014/main" val="2505324969"/>
                  </a:ext>
                </a:extLst>
              </a:tr>
              <a:tr h="187888">
                <a:tc>
                  <a:txBody>
                    <a:bodyPr/>
                    <a:lstStyle/>
                    <a:p>
                      <a:pPr algn="l" fontAlgn="b"/>
                      <a:r>
                        <a:rPr lang="en-US" sz="900" u="none" strike="noStrike">
                          <a:effectLst/>
                        </a:rPr>
                        <a:t>Frequency of Mode</a:t>
                      </a:r>
                      <a:endParaRPr lang="en-US" sz="900" b="0" i="0" u="none" strike="noStrike">
                        <a:solidFill>
                          <a:srgbClr val="000000"/>
                        </a:solidFill>
                        <a:effectLst/>
                        <a:latin typeface="Calibri" panose="020F0502020204030204" pitchFamily="34" charset="0"/>
                      </a:endParaRPr>
                    </a:p>
                  </a:txBody>
                  <a:tcPr marL="8486" marR="8486" marT="8486" marB="0" anchor="b"/>
                </a:tc>
                <a:tc>
                  <a:txBody>
                    <a:bodyPr/>
                    <a:lstStyle/>
                    <a:p>
                      <a:pPr algn="r" fontAlgn="ctr"/>
                      <a:r>
                        <a:rPr lang="en-US" sz="800" u="none" strike="noStrike">
                          <a:effectLst/>
                        </a:rPr>
                        <a:t>1</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3365</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18112</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14030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15964</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1605</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14737</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15730</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15764</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16455</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a:effectLst/>
                        </a:rPr>
                        <a:t>16947</a:t>
                      </a:r>
                      <a:endParaRPr lang="en-US" sz="800" b="0" i="0" u="none" strike="noStrike">
                        <a:solidFill>
                          <a:srgbClr val="000000"/>
                        </a:solidFill>
                        <a:effectLst/>
                        <a:latin typeface="Arial" panose="020B0604020202020204" pitchFamily="34" charset="0"/>
                      </a:endParaRPr>
                    </a:p>
                  </a:txBody>
                  <a:tcPr marL="8486" marR="8486" marT="8486" marB="0" anchor="ctr"/>
                </a:tc>
                <a:tc>
                  <a:txBody>
                    <a:bodyPr/>
                    <a:lstStyle/>
                    <a:p>
                      <a:pPr algn="r" fontAlgn="ctr"/>
                      <a:r>
                        <a:rPr lang="en-US" sz="800" u="none" strike="noStrike" dirty="0">
                          <a:effectLst/>
                        </a:rPr>
                        <a:t>16286</a:t>
                      </a:r>
                      <a:endParaRPr lang="en-US" sz="800" b="0" i="0" u="none" strike="noStrike" dirty="0">
                        <a:solidFill>
                          <a:srgbClr val="000000"/>
                        </a:solidFill>
                        <a:effectLst/>
                        <a:latin typeface="Arial" panose="020B0604020202020204" pitchFamily="34" charset="0"/>
                      </a:endParaRPr>
                    </a:p>
                  </a:txBody>
                  <a:tcPr marL="8486" marR="8486" marT="8486" marB="0" anchor="ctr"/>
                </a:tc>
                <a:extLst>
                  <a:ext uri="{0D108BD9-81ED-4DB2-BD59-A6C34878D82A}">
                    <a16:rowId xmlns:a16="http://schemas.microsoft.com/office/drawing/2014/main" val="2081454119"/>
                  </a:ext>
                </a:extLst>
              </a:tr>
            </a:tbl>
          </a:graphicData>
        </a:graphic>
      </p:graphicFrame>
    </p:spTree>
    <p:extLst>
      <p:ext uri="{BB962C8B-B14F-4D97-AF65-F5344CB8AC3E}">
        <p14:creationId xmlns:p14="http://schemas.microsoft.com/office/powerpoint/2010/main" val="11450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B7EC-9E15-4D93-92FD-1D454225865F}"/>
              </a:ext>
            </a:extLst>
          </p:cNvPr>
          <p:cNvSpPr>
            <a:spLocks noGrp="1"/>
          </p:cNvSpPr>
          <p:nvPr>
            <p:ph type="title"/>
          </p:nvPr>
        </p:nvSpPr>
        <p:spPr>
          <a:xfrm>
            <a:off x="1000126" y="391378"/>
            <a:ext cx="11439524" cy="1450757"/>
          </a:xfrm>
        </p:spPr>
        <p:txBody>
          <a:bodyPr>
            <a:normAutofit/>
          </a:bodyPr>
          <a:lstStyle/>
          <a:p>
            <a:r>
              <a:rPr lang="en-US" sz="4000" dirty="0"/>
              <a:t>Data Description After 1</a:t>
            </a:r>
            <a:r>
              <a:rPr lang="en-US" sz="4000" baseline="30000" dirty="0"/>
              <a:t>st</a:t>
            </a:r>
            <a:r>
              <a:rPr lang="en-US" sz="4000" dirty="0"/>
              <a:t> Cleansing Cont.</a:t>
            </a:r>
          </a:p>
        </p:txBody>
      </p:sp>
      <p:graphicFrame>
        <p:nvGraphicFramePr>
          <p:cNvPr id="5" name="Table 4">
            <a:extLst>
              <a:ext uri="{FF2B5EF4-FFF2-40B4-BE49-F238E27FC236}">
                <a16:creationId xmlns:a16="http://schemas.microsoft.com/office/drawing/2014/main" id="{C9B2E8DF-8DB7-4584-BD9F-420C5BD3F722}"/>
              </a:ext>
            </a:extLst>
          </p:cNvPr>
          <p:cNvGraphicFramePr>
            <a:graphicFrameLocks noGrp="1"/>
          </p:cNvGraphicFramePr>
          <p:nvPr>
            <p:extLst>
              <p:ext uri="{D42A27DB-BD31-4B8C-83A1-F6EECF244321}">
                <p14:modId xmlns:p14="http://schemas.microsoft.com/office/powerpoint/2010/main" val="1891896817"/>
              </p:ext>
            </p:extLst>
          </p:nvPr>
        </p:nvGraphicFramePr>
        <p:xfrm>
          <a:off x="204787" y="2061210"/>
          <a:ext cx="11782425" cy="4049975"/>
        </p:xfrm>
        <a:graphic>
          <a:graphicData uri="http://schemas.openxmlformats.org/drawingml/2006/table">
            <a:tbl>
              <a:tblPr>
                <a:tableStyleId>{616DA210-FB5B-4158-B5E0-FEB733F419BA}</a:tableStyleId>
              </a:tblPr>
              <a:tblGrid>
                <a:gridCol w="992760">
                  <a:extLst>
                    <a:ext uri="{9D8B030D-6E8A-4147-A177-3AD203B41FA5}">
                      <a16:colId xmlns:a16="http://schemas.microsoft.com/office/drawing/2014/main" val="903161984"/>
                    </a:ext>
                  </a:extLst>
                </a:gridCol>
                <a:gridCol w="854905">
                  <a:extLst>
                    <a:ext uri="{9D8B030D-6E8A-4147-A177-3AD203B41FA5}">
                      <a16:colId xmlns:a16="http://schemas.microsoft.com/office/drawing/2014/main" val="2326073466"/>
                    </a:ext>
                  </a:extLst>
                </a:gridCol>
                <a:gridCol w="1123373">
                  <a:extLst>
                    <a:ext uri="{9D8B030D-6E8A-4147-A177-3AD203B41FA5}">
                      <a16:colId xmlns:a16="http://schemas.microsoft.com/office/drawing/2014/main" val="3163433878"/>
                    </a:ext>
                  </a:extLst>
                </a:gridCol>
                <a:gridCol w="748459">
                  <a:extLst>
                    <a:ext uri="{9D8B030D-6E8A-4147-A177-3AD203B41FA5}">
                      <a16:colId xmlns:a16="http://schemas.microsoft.com/office/drawing/2014/main" val="3293890432"/>
                    </a:ext>
                  </a:extLst>
                </a:gridCol>
                <a:gridCol w="880603">
                  <a:extLst>
                    <a:ext uri="{9D8B030D-6E8A-4147-A177-3AD203B41FA5}">
                      <a16:colId xmlns:a16="http://schemas.microsoft.com/office/drawing/2014/main" val="419210095"/>
                    </a:ext>
                  </a:extLst>
                </a:gridCol>
                <a:gridCol w="676275">
                  <a:extLst>
                    <a:ext uri="{9D8B030D-6E8A-4147-A177-3AD203B41FA5}">
                      <a16:colId xmlns:a16="http://schemas.microsoft.com/office/drawing/2014/main" val="3445736457"/>
                    </a:ext>
                  </a:extLst>
                </a:gridCol>
                <a:gridCol w="771525">
                  <a:extLst>
                    <a:ext uri="{9D8B030D-6E8A-4147-A177-3AD203B41FA5}">
                      <a16:colId xmlns:a16="http://schemas.microsoft.com/office/drawing/2014/main" val="2459518240"/>
                    </a:ext>
                  </a:extLst>
                </a:gridCol>
                <a:gridCol w="885825">
                  <a:extLst>
                    <a:ext uri="{9D8B030D-6E8A-4147-A177-3AD203B41FA5}">
                      <a16:colId xmlns:a16="http://schemas.microsoft.com/office/drawing/2014/main" val="4126763702"/>
                    </a:ext>
                  </a:extLst>
                </a:gridCol>
                <a:gridCol w="847725">
                  <a:extLst>
                    <a:ext uri="{9D8B030D-6E8A-4147-A177-3AD203B41FA5}">
                      <a16:colId xmlns:a16="http://schemas.microsoft.com/office/drawing/2014/main" val="2302015584"/>
                    </a:ext>
                  </a:extLst>
                </a:gridCol>
                <a:gridCol w="742950">
                  <a:extLst>
                    <a:ext uri="{9D8B030D-6E8A-4147-A177-3AD203B41FA5}">
                      <a16:colId xmlns:a16="http://schemas.microsoft.com/office/drawing/2014/main" val="2683209109"/>
                    </a:ext>
                  </a:extLst>
                </a:gridCol>
                <a:gridCol w="781050">
                  <a:extLst>
                    <a:ext uri="{9D8B030D-6E8A-4147-A177-3AD203B41FA5}">
                      <a16:colId xmlns:a16="http://schemas.microsoft.com/office/drawing/2014/main" val="3350180944"/>
                    </a:ext>
                  </a:extLst>
                </a:gridCol>
                <a:gridCol w="723900">
                  <a:extLst>
                    <a:ext uri="{9D8B030D-6E8A-4147-A177-3AD203B41FA5}">
                      <a16:colId xmlns:a16="http://schemas.microsoft.com/office/drawing/2014/main" val="2413812496"/>
                    </a:ext>
                  </a:extLst>
                </a:gridCol>
                <a:gridCol w="772000">
                  <a:extLst>
                    <a:ext uri="{9D8B030D-6E8A-4147-A177-3AD203B41FA5}">
                      <a16:colId xmlns:a16="http://schemas.microsoft.com/office/drawing/2014/main" val="858538765"/>
                    </a:ext>
                  </a:extLst>
                </a:gridCol>
                <a:gridCol w="981075">
                  <a:extLst>
                    <a:ext uri="{9D8B030D-6E8A-4147-A177-3AD203B41FA5}">
                      <a16:colId xmlns:a16="http://schemas.microsoft.com/office/drawing/2014/main" val="217372615"/>
                    </a:ext>
                  </a:extLst>
                </a:gridCol>
              </a:tblGrid>
              <a:tr h="277861">
                <a:tc>
                  <a:txBody>
                    <a:bodyPr/>
                    <a:lstStyle/>
                    <a:p>
                      <a:pPr algn="l" fontAlgn="ctr"/>
                      <a:endParaRPr lang="en-US" sz="1000" b="0" i="0" u="none" strike="noStrike">
                        <a:solidFill>
                          <a:srgbClr val="000000"/>
                        </a:solidFill>
                        <a:effectLst/>
                        <a:latin typeface="Courier New" panose="02070309020205020404" pitchFamily="49" charset="0"/>
                      </a:endParaRPr>
                    </a:p>
                  </a:txBody>
                  <a:tcPr marL="8308" marR="8308" marT="8308" marB="0" anchor="ctr"/>
                </a:tc>
                <a:tc>
                  <a:txBody>
                    <a:bodyPr/>
                    <a:lstStyle/>
                    <a:p>
                      <a:pPr algn="l" fontAlgn="b"/>
                      <a:r>
                        <a:rPr lang="en-US" sz="1000" u="none" strike="noStrike" dirty="0">
                          <a:effectLst/>
                        </a:rPr>
                        <a:t>BILL_AMT1</a:t>
                      </a:r>
                      <a:endParaRPr lang="en-US" sz="1000" b="0" i="0" u="none" strike="noStrike" dirty="0">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BILL_AMT2</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ctr"/>
                      <a:r>
                        <a:rPr lang="en-US" sz="1000" u="none" strike="noStrike">
                          <a:effectLst/>
                        </a:rPr>
                        <a:t>BILL_AMT3</a:t>
                      </a:r>
                      <a:endParaRPr lang="en-US" sz="1000" b="0" i="0" u="none" strike="noStrike">
                        <a:solidFill>
                          <a:srgbClr val="000000"/>
                        </a:solidFill>
                        <a:effectLst/>
                        <a:latin typeface="Courier New" panose="02070309020205020404" pitchFamily="49" charset="0"/>
                      </a:endParaRPr>
                    </a:p>
                  </a:txBody>
                  <a:tcPr marL="8308" marR="8308" marT="8308" marB="0" anchor="ctr"/>
                </a:tc>
                <a:tc>
                  <a:txBody>
                    <a:bodyPr/>
                    <a:lstStyle/>
                    <a:p>
                      <a:pPr algn="l" fontAlgn="b"/>
                      <a:r>
                        <a:rPr lang="en-US" sz="1000" u="none" strike="noStrike">
                          <a:effectLst/>
                        </a:rPr>
                        <a:t>BILL_AMT4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dirty="0">
                          <a:effectLst/>
                        </a:rPr>
                        <a:t>BILL_AMT5</a:t>
                      </a:r>
                      <a:endParaRPr lang="en-US" sz="1000" b="0" i="0" u="none" strike="noStrike" dirty="0">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BILL_AMT6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dirty="0">
                          <a:effectLst/>
                        </a:rPr>
                        <a:t>PAY_AMT1</a:t>
                      </a:r>
                      <a:endParaRPr lang="en-US" sz="1000" b="0" i="0" u="none" strike="noStrike" dirty="0">
                        <a:solidFill>
                          <a:srgbClr val="000000"/>
                        </a:solidFill>
                        <a:effectLst/>
                        <a:latin typeface="Calibri" panose="020F0502020204030204" pitchFamily="34" charset="0"/>
                      </a:endParaRPr>
                    </a:p>
                  </a:txBody>
                  <a:tcPr marL="8308" marR="8308" marT="8308" marB="0" anchor="b"/>
                </a:tc>
                <a:tc>
                  <a:txBody>
                    <a:bodyPr/>
                    <a:lstStyle/>
                    <a:p>
                      <a:pPr algn="l" fontAlgn="ctr"/>
                      <a:r>
                        <a:rPr lang="en-US" sz="1000" u="none" strike="noStrike">
                          <a:effectLst/>
                        </a:rPr>
                        <a:t>PAY_AMT2</a:t>
                      </a:r>
                      <a:endParaRPr lang="en-US" sz="1000" b="0" i="0" u="none" strike="noStrike">
                        <a:solidFill>
                          <a:srgbClr val="000000"/>
                        </a:solidFill>
                        <a:effectLst/>
                        <a:latin typeface="Courier New" panose="02070309020205020404" pitchFamily="49" charset="0"/>
                      </a:endParaRPr>
                    </a:p>
                  </a:txBody>
                  <a:tcPr marL="8308" marR="8308" marT="8308" marB="0" anchor="ctr"/>
                </a:tc>
                <a:tc>
                  <a:txBody>
                    <a:bodyPr/>
                    <a:lstStyle/>
                    <a:p>
                      <a:pPr algn="l" fontAlgn="b"/>
                      <a:r>
                        <a:rPr lang="en-US" sz="1000" u="none" strike="noStrike">
                          <a:effectLst/>
                        </a:rPr>
                        <a:t>PAY_AMT3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PAY_AMT4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PAY_AMT5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PAY_AMT6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ctr"/>
                      <a:r>
                        <a:rPr lang="en-US" sz="1000" u="none" strike="noStrike">
                          <a:effectLst/>
                        </a:rPr>
                        <a:t>defaultpaymentnextmonth</a:t>
                      </a:r>
                      <a:endParaRPr lang="en-US" sz="1000" b="0" i="0" u="none" strike="noStrike">
                        <a:solidFill>
                          <a:srgbClr val="000000"/>
                        </a:solidFill>
                        <a:effectLst/>
                        <a:latin typeface="Courier New" panose="02070309020205020404" pitchFamily="49" charset="0"/>
                      </a:endParaRPr>
                    </a:p>
                  </a:txBody>
                  <a:tcPr marL="8308" marR="8308" marT="8308" marB="0" anchor="ctr"/>
                </a:tc>
                <a:extLst>
                  <a:ext uri="{0D108BD9-81ED-4DB2-BD59-A6C34878D82A}">
                    <a16:rowId xmlns:a16="http://schemas.microsoft.com/office/drawing/2014/main" val="2493938974"/>
                  </a:ext>
                </a:extLst>
              </a:tr>
              <a:tr h="162203">
                <a:tc>
                  <a:txBody>
                    <a:bodyPr/>
                    <a:lstStyle/>
                    <a:p>
                      <a:pPr algn="l" rtl="0" fontAlgn="b"/>
                      <a:r>
                        <a:rPr lang="en-US" sz="1000" u="none" strike="noStrike">
                          <a:effectLst/>
                        </a:rPr>
                        <a:t>Volume</a:t>
                      </a:r>
                      <a:endParaRPr lang="en-US" sz="1000" b="0" i="0" u="none" strike="noStrike">
                        <a:solidFill>
                          <a:srgbClr val="000000"/>
                        </a:solidFill>
                        <a:effectLst/>
                        <a:latin typeface="Franklin Gothic Book" panose="020B0503020102020204" pitchFamily="34" charset="0"/>
                      </a:endParaRPr>
                    </a:p>
                  </a:txBody>
                  <a:tcPr marL="8308" marR="8308" marT="8308" marB="0" anchor="b"/>
                </a:tc>
                <a:tc>
                  <a:txBody>
                    <a:bodyPr/>
                    <a:lstStyle/>
                    <a:p>
                      <a:pPr algn="r" fontAlgn="ctr"/>
                      <a:r>
                        <a:rPr lang="en-US" sz="800" u="none" strike="noStrike">
                          <a:effectLst/>
                        </a:rPr>
                        <a:t>3.00E+04</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3.00E+04</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30000</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1065290225"/>
                  </a:ext>
                </a:extLst>
              </a:tr>
              <a:tr h="162203">
                <a:tc>
                  <a:txBody>
                    <a:bodyPr/>
                    <a:lstStyle/>
                    <a:p>
                      <a:pPr algn="l" rtl="0" fontAlgn="b"/>
                      <a:r>
                        <a:rPr lang="en-US" sz="1000" u="none" strike="noStrike">
                          <a:effectLst/>
                        </a:rPr>
                        <a:t>Data Type</a:t>
                      </a:r>
                      <a:endParaRPr lang="en-US" sz="1000" b="0" i="0" u="none" strike="noStrike">
                        <a:solidFill>
                          <a:srgbClr val="000000"/>
                        </a:solidFill>
                        <a:effectLst/>
                        <a:latin typeface="Franklin Gothic Book" panose="020B050302010202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int64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object</a:t>
                      </a:r>
                      <a:endParaRPr lang="en-US" sz="1000" b="0" i="0" u="none" strike="noStrike">
                        <a:solidFill>
                          <a:srgbClr val="000000"/>
                        </a:solidFill>
                        <a:effectLst/>
                        <a:latin typeface="Calibri" panose="020F0502020204030204" pitchFamily="34" charset="0"/>
                      </a:endParaRPr>
                    </a:p>
                  </a:txBody>
                  <a:tcPr marL="8308" marR="8308" marT="8308" marB="0" anchor="b"/>
                </a:tc>
                <a:extLst>
                  <a:ext uri="{0D108BD9-81ED-4DB2-BD59-A6C34878D82A}">
                    <a16:rowId xmlns:a16="http://schemas.microsoft.com/office/drawing/2014/main" val="3757632986"/>
                  </a:ext>
                </a:extLst>
              </a:tr>
              <a:tr h="162203">
                <a:tc>
                  <a:txBody>
                    <a:bodyPr/>
                    <a:lstStyle/>
                    <a:p>
                      <a:pPr algn="l" rtl="0" fontAlgn="b"/>
                      <a:r>
                        <a:rPr lang="en-US" sz="1000" u="none" strike="noStrike">
                          <a:effectLst/>
                        </a:rPr>
                        <a:t>Unique</a:t>
                      </a:r>
                      <a:endParaRPr lang="en-US" sz="1000" b="0" i="0" u="none" strike="noStrike">
                        <a:solidFill>
                          <a:srgbClr val="000000"/>
                        </a:solidFill>
                        <a:effectLst/>
                        <a:latin typeface="Franklin Gothic Book" panose="020B0503020102020204" pitchFamily="34" charset="0"/>
                      </a:endParaRPr>
                    </a:p>
                  </a:txBody>
                  <a:tcPr marL="8308" marR="8308" marT="8308" marB="0" anchor="b"/>
                </a:tc>
                <a:tc>
                  <a:txBody>
                    <a:bodyPr/>
                    <a:lstStyle/>
                    <a:p>
                      <a:pPr algn="r" fontAlgn="b"/>
                      <a:r>
                        <a:rPr lang="en-US" sz="1000" u="none" strike="noStrike">
                          <a:effectLst/>
                        </a:rPr>
                        <a:t>22723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22346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22026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21548</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21010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20604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7943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7899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7518</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6937</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6897</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6939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308" marR="8308" marT="8308" marB="0" anchor="b"/>
                </a:tc>
                <a:extLst>
                  <a:ext uri="{0D108BD9-81ED-4DB2-BD59-A6C34878D82A}">
                    <a16:rowId xmlns:a16="http://schemas.microsoft.com/office/drawing/2014/main" val="1465811715"/>
                  </a:ext>
                </a:extLst>
              </a:tr>
              <a:tr h="548350">
                <a:tc>
                  <a:txBody>
                    <a:bodyPr/>
                    <a:lstStyle/>
                    <a:p>
                      <a:pPr algn="l" rtl="0" fontAlgn="b"/>
                      <a:r>
                        <a:rPr lang="en-US" sz="1000" u="none" strike="noStrike">
                          <a:effectLst/>
                        </a:rPr>
                        <a:t>Value</a:t>
                      </a:r>
                      <a:endParaRPr lang="en-US" sz="1000" b="0" i="0" u="none" strike="noStrike">
                        <a:solidFill>
                          <a:srgbClr val="000000"/>
                        </a:solidFill>
                        <a:effectLst/>
                        <a:latin typeface="Franklin Gothic Book" panose="020B0503020102020204" pitchFamily="34" charset="0"/>
                      </a:endParaRPr>
                    </a:p>
                  </a:txBody>
                  <a:tcPr marL="8308" marR="8308" marT="8308" marB="0" anchor="b"/>
                </a:tc>
                <a:tc>
                  <a:txBody>
                    <a:bodyPr/>
                    <a:lstStyle/>
                    <a:p>
                      <a:pPr algn="l" fontAlgn="b"/>
                      <a:r>
                        <a:rPr lang="en-US" sz="1000" u="none" strike="noStrike">
                          <a:effectLst/>
                        </a:rPr>
                        <a:t>Repayment Sept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Repayment Aug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Repayment July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Repayment June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Repayment May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Repayment Apr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amount paid in Sept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amount paid in Aug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amount paid in July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amount paid in June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amount paid in May 2005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amount paid in Apr 2005</a:t>
                      </a:r>
                      <a:endParaRPr lang="en-US" sz="1000" b="1"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Ultimate Business Variable</a:t>
                      </a:r>
                      <a:endParaRPr lang="en-US" sz="1000" b="0" i="0" u="none" strike="noStrike">
                        <a:solidFill>
                          <a:srgbClr val="000000"/>
                        </a:solidFill>
                        <a:effectLst/>
                        <a:latin typeface="Calibri" panose="020F0502020204030204" pitchFamily="34" charset="0"/>
                      </a:endParaRPr>
                    </a:p>
                  </a:txBody>
                  <a:tcPr marL="8308" marR="8308" marT="8308" marB="0" anchor="b"/>
                </a:tc>
                <a:extLst>
                  <a:ext uri="{0D108BD9-81ED-4DB2-BD59-A6C34878D82A}">
                    <a16:rowId xmlns:a16="http://schemas.microsoft.com/office/drawing/2014/main" val="868645157"/>
                  </a:ext>
                </a:extLst>
              </a:tr>
              <a:tr h="277861">
                <a:tc>
                  <a:txBody>
                    <a:bodyPr/>
                    <a:lstStyle/>
                    <a:p>
                      <a:pPr algn="l" rtl="0" fontAlgn="b"/>
                      <a:r>
                        <a:rPr lang="en-US" sz="1000" u="none" strike="noStrike">
                          <a:effectLst/>
                        </a:rPr>
                        <a:t>mean</a:t>
                      </a:r>
                      <a:endParaRPr lang="en-US" sz="1000" b="0" i="0" u="none" strike="noStrike">
                        <a:solidFill>
                          <a:srgbClr val="000000"/>
                        </a:solidFill>
                        <a:effectLst/>
                        <a:latin typeface="Franklin Gothic Book" panose="020B0503020102020204" pitchFamily="34" charset="0"/>
                      </a:endParaRPr>
                    </a:p>
                  </a:txBody>
                  <a:tcPr marL="8308" marR="8308" marT="8308" marB="0" anchor="b"/>
                </a:tc>
                <a:tc>
                  <a:txBody>
                    <a:bodyPr/>
                    <a:lstStyle/>
                    <a:p>
                      <a:pPr algn="r" fontAlgn="ctr"/>
                      <a:r>
                        <a:rPr lang="en-US" sz="800" u="none" strike="noStrike">
                          <a:effectLst/>
                        </a:rPr>
                        <a:t>5.12E+04</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49179.08</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47013.15</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43262.95</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40311.4</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3.89E+04</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5663.5805</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5921.163</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5225.682</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4826.077</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b"/>
                      <a:r>
                        <a:rPr lang="en-US" sz="1000" u="none" strike="noStrike">
                          <a:effectLst/>
                        </a:rPr>
                        <a:t>4799.388</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5215.503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2163909597"/>
                  </a:ext>
                </a:extLst>
              </a:tr>
              <a:tr h="277861">
                <a:tc>
                  <a:txBody>
                    <a:bodyPr/>
                    <a:lstStyle/>
                    <a:p>
                      <a:pPr algn="l" fontAlgn="b"/>
                      <a:r>
                        <a:rPr lang="en-US" sz="1000" u="none" strike="noStrike">
                          <a:effectLst/>
                        </a:rPr>
                        <a:t>std</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73635.86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71173.77</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69349.39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64332.86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60797.16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59554.10754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16563.28035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23040.87</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17606.96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15666.16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15278.31</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17777.47</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2365348318"/>
                  </a:ext>
                </a:extLst>
              </a:tr>
              <a:tr h="147458">
                <a:tc>
                  <a:txBody>
                    <a:bodyPr/>
                    <a:lstStyle/>
                    <a:p>
                      <a:pPr algn="l" fontAlgn="b"/>
                      <a:r>
                        <a:rPr lang="en-US" sz="1000" u="none" strike="noStrike">
                          <a:effectLst/>
                        </a:rPr>
                        <a:t>min</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-165580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-69777</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-157264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-170000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-81334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-339603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423038679"/>
                  </a:ext>
                </a:extLst>
              </a:tr>
              <a:tr h="147458">
                <a:tc>
                  <a:txBody>
                    <a:bodyPr/>
                    <a:lstStyle/>
                    <a:p>
                      <a:pPr algn="l" fontAlgn="b"/>
                      <a:r>
                        <a:rPr lang="en-US" sz="1000" u="none" strike="noStrike">
                          <a:effectLst/>
                        </a:rPr>
                        <a:t>0.25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3558.75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2984.75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2666.25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2326.75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1763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1256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1000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833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390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296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252.5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117.75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795496870"/>
                  </a:ext>
                </a:extLst>
              </a:tr>
              <a:tr h="147458">
                <a:tc>
                  <a:txBody>
                    <a:bodyPr/>
                    <a:lstStyle/>
                    <a:p>
                      <a:pPr algn="l"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22381.5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21200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20088.5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19052</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18104.5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17071</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2100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2009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1800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1500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1500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1500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3067738239"/>
                  </a:ext>
                </a:extLst>
              </a:tr>
              <a:tr h="147458">
                <a:tc>
                  <a:txBody>
                    <a:bodyPr/>
                    <a:lstStyle/>
                    <a:p>
                      <a:pPr algn="l" fontAlgn="b"/>
                      <a:r>
                        <a:rPr lang="en-US" sz="1000" u="none" strike="noStrike">
                          <a:effectLst/>
                        </a:rPr>
                        <a:t>0.75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67091</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64006.25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60164.75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54506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50190.5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49198.25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5006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5000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4505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4013.25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4031.5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4000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1243251435"/>
                  </a:ext>
                </a:extLst>
              </a:tr>
              <a:tr h="147458">
                <a:tc>
                  <a:txBody>
                    <a:bodyPr/>
                    <a:lstStyle/>
                    <a:p>
                      <a:pPr algn="l" fontAlgn="b"/>
                      <a:r>
                        <a:rPr lang="en-US" sz="1000" u="none" strike="noStrike">
                          <a:effectLst/>
                        </a:rPr>
                        <a:t>max</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964511</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983931</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1664089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891586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927171</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961664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873552</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1684259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896040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621000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426529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528666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1064882989"/>
                  </a:ext>
                </a:extLst>
              </a:tr>
              <a:tr h="277861">
                <a:tc>
                  <a:txBody>
                    <a:bodyPr/>
                    <a:lstStyle/>
                    <a:p>
                      <a:pPr algn="l" fontAlgn="b"/>
                      <a:r>
                        <a:rPr lang="en-US" sz="1000" u="none" strike="noStrike">
                          <a:effectLst/>
                        </a:rPr>
                        <a:t>Range</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1130091</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1053708</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1821353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1061586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1008505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1301267</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873552</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1684259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896040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621000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426529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528666</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3868009956"/>
                  </a:ext>
                </a:extLst>
              </a:tr>
              <a:tr h="277861">
                <a:tc>
                  <a:txBody>
                    <a:bodyPr/>
                    <a:lstStyle/>
                    <a:p>
                      <a:pPr algn="l" rtl="0" fontAlgn="b"/>
                      <a:r>
                        <a:rPr lang="en-US" sz="1000" u="none" strike="noStrike">
                          <a:effectLst/>
                        </a:rPr>
                        <a:t>Variance</a:t>
                      </a:r>
                      <a:endParaRPr lang="en-US" sz="1000" b="0" i="0" u="none" strike="noStrike">
                        <a:solidFill>
                          <a:srgbClr val="000000"/>
                        </a:solidFill>
                        <a:effectLst/>
                        <a:latin typeface="Franklin Gothic Book" panose="020B0503020102020204" pitchFamily="34" charset="0"/>
                      </a:endParaRPr>
                    </a:p>
                  </a:txBody>
                  <a:tcPr marL="8308" marR="8308" marT="8308" marB="0" anchor="b"/>
                </a:tc>
                <a:tc>
                  <a:txBody>
                    <a:bodyPr/>
                    <a:lstStyle/>
                    <a:p>
                      <a:pPr algn="r" fontAlgn="b"/>
                      <a:r>
                        <a:rPr lang="en-US" sz="1000" u="none" strike="noStrike">
                          <a:effectLst/>
                        </a:rPr>
                        <a:t>5.42E+09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5.07E+09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4.81E+09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4.14E+09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3.7E+09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3546692000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274342300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530881700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3.1E+08</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2.45E+08</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2.33E+08</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3.16E+08</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1073603876"/>
                  </a:ext>
                </a:extLst>
              </a:tr>
              <a:tr h="277861">
                <a:tc>
                  <a:txBody>
                    <a:bodyPr/>
                    <a:lstStyle/>
                    <a:p>
                      <a:pPr algn="l" rtl="0" fontAlgn="b"/>
                      <a:r>
                        <a:rPr lang="en-US" sz="1000" u="none" strike="noStrike">
                          <a:effectLst/>
                        </a:rPr>
                        <a:t>Skewness</a:t>
                      </a:r>
                      <a:endParaRPr lang="en-US" sz="1000" b="0" i="0" u="none" strike="noStrike">
                        <a:solidFill>
                          <a:srgbClr val="000000"/>
                        </a:solidFill>
                        <a:effectLst/>
                        <a:latin typeface="Franklin Gothic Book" panose="020B0503020102020204" pitchFamily="34" charset="0"/>
                      </a:endParaRPr>
                    </a:p>
                  </a:txBody>
                  <a:tcPr marL="8308" marR="8308" marT="8308" marB="0" anchor="b"/>
                </a:tc>
                <a:tc>
                  <a:txBody>
                    <a:bodyPr/>
                    <a:lstStyle/>
                    <a:p>
                      <a:pPr algn="r" fontAlgn="b"/>
                      <a:r>
                        <a:rPr lang="en-US" sz="1000" u="none" strike="noStrike">
                          <a:effectLst/>
                        </a:rPr>
                        <a:t>2.663861</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2.705221</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3.08783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2.821965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2.87638</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2.846645</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14.668364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30.453817</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17.21664</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12.90499</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11.12742</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10.64073</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NaN</a:t>
                      </a:r>
                      <a:endParaRPr lang="en-US" sz="800" b="0" i="0" u="none" strike="noStrike">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1391379025"/>
                  </a:ext>
                </a:extLst>
              </a:tr>
              <a:tr h="147458">
                <a:tc>
                  <a:txBody>
                    <a:bodyPr/>
                    <a:lstStyle/>
                    <a:p>
                      <a:pPr algn="l" fontAlgn="b"/>
                      <a:r>
                        <a:rPr lang="en-US" sz="1000" u="none" strike="noStrike">
                          <a:effectLst/>
                        </a:rPr>
                        <a:t>Mode</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l" fontAlgn="b"/>
                      <a:r>
                        <a:rPr lang="en-US" sz="1000" u="none" strike="noStrike">
                          <a:effectLst/>
                        </a:rPr>
                        <a:t>not default</a:t>
                      </a:r>
                      <a:endParaRPr lang="en-US" sz="1000" b="0" i="0" u="none" strike="noStrike">
                        <a:solidFill>
                          <a:srgbClr val="000000"/>
                        </a:solidFill>
                        <a:effectLst/>
                        <a:latin typeface="Calibri" panose="020F0502020204030204" pitchFamily="34" charset="0"/>
                      </a:endParaRPr>
                    </a:p>
                  </a:txBody>
                  <a:tcPr marL="8308" marR="8308" marT="8308" marB="0" anchor="b"/>
                </a:tc>
                <a:extLst>
                  <a:ext uri="{0D108BD9-81ED-4DB2-BD59-A6C34878D82A}">
                    <a16:rowId xmlns:a16="http://schemas.microsoft.com/office/drawing/2014/main" val="1451694042"/>
                  </a:ext>
                </a:extLst>
              </a:tr>
              <a:tr h="147458">
                <a:tc>
                  <a:txBody>
                    <a:bodyPr/>
                    <a:lstStyle/>
                    <a:p>
                      <a:pPr algn="l" fontAlgn="b"/>
                      <a:r>
                        <a:rPr lang="en-US" sz="1000" u="none" strike="noStrike">
                          <a:effectLst/>
                        </a:rPr>
                        <a:t>Frequency of Mode</a:t>
                      </a:r>
                      <a:endParaRPr lang="en-US" sz="1000" b="0" i="0" u="none" strike="noStrike">
                        <a:solidFill>
                          <a:srgbClr val="000000"/>
                        </a:solidFill>
                        <a:effectLst/>
                        <a:latin typeface="Calibri" panose="020F0502020204030204" pitchFamily="34" charset="0"/>
                      </a:endParaRPr>
                    </a:p>
                  </a:txBody>
                  <a:tcPr marL="8308" marR="8308" marT="8308" marB="0" anchor="b"/>
                </a:tc>
                <a:tc>
                  <a:txBody>
                    <a:bodyPr/>
                    <a:lstStyle/>
                    <a:p>
                      <a:pPr algn="r" fontAlgn="ctr"/>
                      <a:r>
                        <a:rPr lang="en-US" sz="800" u="none" strike="noStrike">
                          <a:effectLst/>
                        </a:rPr>
                        <a:t>2008</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2506</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2870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3195</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3506</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4020</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5249</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dirty="0">
                          <a:effectLst/>
                        </a:rPr>
                        <a:t>5396</a:t>
                      </a:r>
                      <a:endParaRPr lang="en-US" sz="800" b="0" i="0" u="none" strike="noStrike" dirty="0">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5968</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6408</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6703</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a:effectLst/>
                        </a:rPr>
                        <a:t>7173</a:t>
                      </a:r>
                      <a:endParaRPr lang="en-US" sz="800" b="0" i="0" u="none" strike="noStrike">
                        <a:solidFill>
                          <a:srgbClr val="000000"/>
                        </a:solidFill>
                        <a:effectLst/>
                        <a:latin typeface="Arial" panose="020B0604020202020204" pitchFamily="34" charset="0"/>
                      </a:endParaRPr>
                    </a:p>
                  </a:txBody>
                  <a:tcPr marL="8308" marR="8308" marT="8308" marB="0" anchor="ctr"/>
                </a:tc>
                <a:tc>
                  <a:txBody>
                    <a:bodyPr/>
                    <a:lstStyle/>
                    <a:p>
                      <a:pPr algn="r" fontAlgn="ctr"/>
                      <a:r>
                        <a:rPr lang="en-US" sz="800" u="none" strike="noStrike" dirty="0">
                          <a:effectLst/>
                        </a:rPr>
                        <a:t>23364</a:t>
                      </a:r>
                      <a:endParaRPr lang="en-US" sz="800" b="0" i="0" u="none" strike="noStrike" dirty="0">
                        <a:solidFill>
                          <a:srgbClr val="000000"/>
                        </a:solidFill>
                        <a:effectLst/>
                        <a:latin typeface="Arial" panose="020B0604020202020204" pitchFamily="34" charset="0"/>
                      </a:endParaRPr>
                    </a:p>
                  </a:txBody>
                  <a:tcPr marL="8308" marR="8308" marT="8308" marB="0" anchor="ctr"/>
                </a:tc>
                <a:extLst>
                  <a:ext uri="{0D108BD9-81ED-4DB2-BD59-A6C34878D82A}">
                    <a16:rowId xmlns:a16="http://schemas.microsoft.com/office/drawing/2014/main" val="1448112790"/>
                  </a:ext>
                </a:extLst>
              </a:tr>
            </a:tbl>
          </a:graphicData>
        </a:graphic>
      </p:graphicFrame>
    </p:spTree>
    <p:extLst>
      <p:ext uri="{BB962C8B-B14F-4D97-AF65-F5344CB8AC3E}">
        <p14:creationId xmlns:p14="http://schemas.microsoft.com/office/powerpoint/2010/main" val="49470320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7A2E5087ACCB4DA922E7B703D2DDF7" ma:contentTypeVersion="11" ma:contentTypeDescription="Create a new document." ma:contentTypeScope="" ma:versionID="b45778469d49cc03dbde17e4ebfdd962">
  <xsd:schema xmlns:xsd="http://www.w3.org/2001/XMLSchema" xmlns:xs="http://www.w3.org/2001/XMLSchema" xmlns:p="http://schemas.microsoft.com/office/2006/metadata/properties" xmlns:ns3="36a33ff6-e15d-4166-97cd-4994d1fc3e50" xmlns:ns4="c3d89376-ae28-4d01-9aed-cbc4a0077d90" targetNamespace="http://schemas.microsoft.com/office/2006/metadata/properties" ma:root="true" ma:fieldsID="d25e306315ac3d14aafec4c4aa815b79" ns3:_="" ns4:_="">
    <xsd:import namespace="36a33ff6-e15d-4166-97cd-4994d1fc3e50"/>
    <xsd:import namespace="c3d89376-ae28-4d01-9aed-cbc4a0077d9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a33ff6-e15d-4166-97cd-4994d1fc3e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d89376-ae28-4d01-9aed-cbc4a0077d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B01F5B-CA9A-4C04-818B-521749A0B4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a33ff6-e15d-4166-97cd-4994d1fc3e50"/>
    <ds:schemaRef ds:uri="c3d89376-ae28-4d01-9aed-cbc4a0077d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90E50B-4E65-4979-9664-4124129D5EA1}">
  <ds:schemaRefs>
    <ds:schemaRef ds:uri="http://schemas.microsoft.com/sharepoint/v3/contenttype/forms"/>
  </ds:schemaRefs>
</ds:datastoreItem>
</file>

<file path=customXml/itemProps3.xml><?xml version="1.0" encoding="utf-8"?>
<ds:datastoreItem xmlns:ds="http://schemas.openxmlformats.org/officeDocument/2006/customXml" ds:itemID="{4AED82DB-4024-44F9-86A5-C6478E6A7667}">
  <ds:schemaRefs>
    <ds:schemaRef ds:uri="http://schemas.microsoft.com/office/2006/metadata/properties"/>
    <ds:schemaRef ds:uri="c3d89376-ae28-4d01-9aed-cbc4a0077d9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36a33ff6-e15d-4166-97cd-4994d1fc3e5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{E3F1868C-F256-41CE-9D7A-527015B97E25}tf56160789_win32</Template>
  <TotalTime>2661</TotalTime>
  <Words>1153</Words>
  <Application>Microsoft Office PowerPoint</Application>
  <PresentationFormat>Widescreen</PresentationFormat>
  <Paragraphs>715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Courier New</vt:lpstr>
      <vt:lpstr>Franklin Gothic Book</vt:lpstr>
      <vt:lpstr>1_RetrospectVTI</vt:lpstr>
      <vt:lpstr>Credit One Starting Insights </vt:lpstr>
      <vt:lpstr>Business Question</vt:lpstr>
      <vt:lpstr>Analysis Plan</vt:lpstr>
      <vt:lpstr>Data Collection and Management</vt:lpstr>
      <vt:lpstr>Problems with Data and Solutions</vt:lpstr>
      <vt:lpstr>Data Description After 1st Cleansing</vt:lpstr>
      <vt:lpstr>Data Description After 1st Cleansing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 EDA</dc:title>
  <dc:creator>Splawn, David B</dc:creator>
  <cp:lastModifiedBy>Splawn, David B</cp:lastModifiedBy>
  <cp:revision>22</cp:revision>
  <dcterms:created xsi:type="dcterms:W3CDTF">2021-05-06T13:04:25Z</dcterms:created>
  <dcterms:modified xsi:type="dcterms:W3CDTF">2021-05-14T13:17:15Z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0x010100407A2E5087ACCB4DA922E7B703D2DDF7</vt:lpwstr>
  </property>
</Properties>
</file>