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7617-9C65-EBD6-760D-A364C2DCF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64A20C-CA81-DF9C-467D-7C7EFC6CC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714E40-B751-81C5-B84E-3F3F8984C793}"/>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5" name="Footer Placeholder 4">
            <a:extLst>
              <a:ext uri="{FF2B5EF4-FFF2-40B4-BE49-F238E27FC236}">
                <a16:creationId xmlns:a16="http://schemas.microsoft.com/office/drawing/2014/main" id="{9FAE74D9-06E3-6669-B623-EA2FF50DCD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534FF-2B50-16B3-384D-C71110CB97F2}"/>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334684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B0C1E-C8EA-10D7-36C8-3B7CA7B0E6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BCBFB-DECE-85D7-E6BC-9108CC15E2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A28072-DFB6-DE08-7861-F45152BD1951}"/>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5" name="Footer Placeholder 4">
            <a:extLst>
              <a:ext uri="{FF2B5EF4-FFF2-40B4-BE49-F238E27FC236}">
                <a16:creationId xmlns:a16="http://schemas.microsoft.com/office/drawing/2014/main" id="{BD06B24D-7A08-2085-990F-625FB8CB4F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3B8FFA-4F39-9EC4-FC20-C2365F56C059}"/>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2105286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F0C718-9E56-932A-641B-71219FB8CB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2FC9A1-F268-FE6B-75C9-24868AAFB2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D17481-571A-00C3-8990-1367BF368F4E}"/>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5" name="Footer Placeholder 4">
            <a:extLst>
              <a:ext uri="{FF2B5EF4-FFF2-40B4-BE49-F238E27FC236}">
                <a16:creationId xmlns:a16="http://schemas.microsoft.com/office/drawing/2014/main" id="{6A376658-2DB3-349F-60C9-F3798FAEA9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BD253C-0BBB-ABCA-606A-A7CEC4CCB9EC}"/>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1422636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EB68-E566-68D2-1E01-813469F2F4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B679B7-DD90-5255-5E66-BBEA5638A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30256-2759-07A1-060C-B32C2DC230FC}"/>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5" name="Footer Placeholder 4">
            <a:extLst>
              <a:ext uri="{FF2B5EF4-FFF2-40B4-BE49-F238E27FC236}">
                <a16:creationId xmlns:a16="http://schemas.microsoft.com/office/drawing/2014/main" id="{50C2C9BB-6E88-3B1E-DE5A-DAFD03489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51EBC-A6B8-7611-B8BC-82F3F8EC572A}"/>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287179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EC26-6FBA-AEC4-99A4-5670F24780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F9778A-D4AF-B838-86E4-B72691F76D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DA783-E2B2-1D99-5118-1F6F75F0DE70}"/>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5" name="Footer Placeholder 4">
            <a:extLst>
              <a:ext uri="{FF2B5EF4-FFF2-40B4-BE49-F238E27FC236}">
                <a16:creationId xmlns:a16="http://schemas.microsoft.com/office/drawing/2014/main" id="{6EBF9BFD-A8E5-E9B8-8326-D4BE60096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B4C78-1F66-FC3E-DFB1-0880E96FAADC}"/>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180248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D197-6ADC-C68B-2ADA-6D751625D1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2A9A32-62D1-3CC0-81C3-C886D02635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D5E74D-2433-9338-3C8E-A1FB63895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83EA61-F120-7C31-7F81-B21604D93AA6}"/>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6" name="Footer Placeholder 5">
            <a:extLst>
              <a:ext uri="{FF2B5EF4-FFF2-40B4-BE49-F238E27FC236}">
                <a16:creationId xmlns:a16="http://schemas.microsoft.com/office/drawing/2014/main" id="{37EE2525-3532-59C3-454C-9E41A1A61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FAE8E-B765-75EF-4DF8-9064823699F1}"/>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301558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F3F5-2627-32BA-2738-FBAD35166D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804B4D-AA34-61D4-4F70-C2D03439E3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FD8481-A497-3E38-33CD-613F562B12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C329F3-B98D-9DAB-78AB-26129E602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09E99F-1CB0-9AA4-BA3A-B7D942BEC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DB296D-2E2C-A020-1087-E04A9FCCA31D}"/>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8" name="Footer Placeholder 7">
            <a:extLst>
              <a:ext uri="{FF2B5EF4-FFF2-40B4-BE49-F238E27FC236}">
                <a16:creationId xmlns:a16="http://schemas.microsoft.com/office/drawing/2014/main" id="{694E681B-C2E4-501D-6C27-1B0B2185C4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B46445-C368-1CF8-0BFE-C6999A44011E}"/>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245547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2F456-A49E-B9DD-365A-04EBBA7275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0BE73A-40C1-42C3-E7F5-09BDA1151390}"/>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4" name="Footer Placeholder 3">
            <a:extLst>
              <a:ext uri="{FF2B5EF4-FFF2-40B4-BE49-F238E27FC236}">
                <a16:creationId xmlns:a16="http://schemas.microsoft.com/office/drawing/2014/main" id="{38ABAA9D-A605-F5A7-5671-52BAD9BE82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DB0EEB-C21D-6BE3-0B22-3E5B66148A79}"/>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36739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F8235-1E80-38AB-51E7-50C9F0E75E9F}"/>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3" name="Footer Placeholder 2">
            <a:extLst>
              <a:ext uri="{FF2B5EF4-FFF2-40B4-BE49-F238E27FC236}">
                <a16:creationId xmlns:a16="http://schemas.microsoft.com/office/drawing/2014/main" id="{577A9C62-C41E-631C-8839-023A093028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DEC18D7-614E-E61F-B797-7A8B074AF47F}"/>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240319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65FA-D8F7-D18D-9E59-0278BFB18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2C3737-8F5E-D88D-8F77-29F2F47C8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C9562F-2167-2507-737C-8677372A4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FB2D4-2962-D79A-3186-845710773DAA}"/>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6" name="Footer Placeholder 5">
            <a:extLst>
              <a:ext uri="{FF2B5EF4-FFF2-40B4-BE49-F238E27FC236}">
                <a16:creationId xmlns:a16="http://schemas.microsoft.com/office/drawing/2014/main" id="{4A3D2195-C348-01B5-3DA1-B505A12572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B8D15B-81CE-9F3D-792B-EC99BDCBC068}"/>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341364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3CE6-8EDB-D5BC-D5D1-BEE0B9FC17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1A7B75-7AC8-E7FA-A7E1-BEAAC315E1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69D4AD-5956-1714-C30D-A731E0399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A21DF-F331-01F2-5098-402BA53F486A}"/>
              </a:ext>
            </a:extLst>
          </p:cNvPr>
          <p:cNvSpPr>
            <a:spLocks noGrp="1"/>
          </p:cNvSpPr>
          <p:nvPr>
            <p:ph type="dt" sz="half" idx="10"/>
          </p:nvPr>
        </p:nvSpPr>
        <p:spPr/>
        <p:txBody>
          <a:bodyPr/>
          <a:lstStyle/>
          <a:p>
            <a:fld id="{49332389-9308-4CDA-BCD5-B3F773B058C6}" type="datetimeFigureOut">
              <a:rPr lang="en-IN" smtClean="0"/>
              <a:t>16-09-2025</a:t>
            </a:fld>
            <a:endParaRPr lang="en-IN"/>
          </a:p>
        </p:txBody>
      </p:sp>
      <p:sp>
        <p:nvSpPr>
          <p:cNvPr id="6" name="Footer Placeholder 5">
            <a:extLst>
              <a:ext uri="{FF2B5EF4-FFF2-40B4-BE49-F238E27FC236}">
                <a16:creationId xmlns:a16="http://schemas.microsoft.com/office/drawing/2014/main" id="{CF1D7A03-50D0-A0C3-016A-3E31BB8F5D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E11DE9-E74D-BB83-BD1B-73C8959BC6CB}"/>
              </a:ext>
            </a:extLst>
          </p:cNvPr>
          <p:cNvSpPr>
            <a:spLocks noGrp="1"/>
          </p:cNvSpPr>
          <p:nvPr>
            <p:ph type="sldNum" sz="quarter" idx="12"/>
          </p:nvPr>
        </p:nvSpPr>
        <p:spPr/>
        <p:txBody>
          <a:bodyPr/>
          <a:lstStyle/>
          <a:p>
            <a:fld id="{50191DC8-F3D5-4E60-A899-980D6B3517CF}" type="slidenum">
              <a:rPr lang="en-IN" smtClean="0"/>
              <a:t>‹#›</a:t>
            </a:fld>
            <a:endParaRPr lang="en-IN"/>
          </a:p>
        </p:txBody>
      </p:sp>
    </p:spTree>
    <p:extLst>
      <p:ext uri="{BB962C8B-B14F-4D97-AF65-F5344CB8AC3E}">
        <p14:creationId xmlns:p14="http://schemas.microsoft.com/office/powerpoint/2010/main" val="155016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2C8E35-D27A-8D79-8BB9-A7A31F8FE3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7561C0-C918-6B57-C5F9-83AE6A994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06800-62F2-0DE8-1276-A36621BE9F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32389-9308-4CDA-BCD5-B3F773B058C6}" type="datetimeFigureOut">
              <a:rPr lang="en-IN" smtClean="0"/>
              <a:t>16-09-2025</a:t>
            </a:fld>
            <a:endParaRPr lang="en-IN"/>
          </a:p>
        </p:txBody>
      </p:sp>
      <p:sp>
        <p:nvSpPr>
          <p:cNvPr id="5" name="Footer Placeholder 4">
            <a:extLst>
              <a:ext uri="{FF2B5EF4-FFF2-40B4-BE49-F238E27FC236}">
                <a16:creationId xmlns:a16="http://schemas.microsoft.com/office/drawing/2014/main" id="{D8E132E4-7A3E-BC3D-1BC4-66A7EB0E2E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2D525F-2F9C-0707-81AA-A0EFA27C72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91DC8-F3D5-4E60-A899-980D6B3517CF}" type="slidenum">
              <a:rPr lang="en-IN" smtClean="0"/>
              <a:t>‹#›</a:t>
            </a:fld>
            <a:endParaRPr lang="en-IN"/>
          </a:p>
        </p:txBody>
      </p:sp>
    </p:spTree>
    <p:extLst>
      <p:ext uri="{BB962C8B-B14F-4D97-AF65-F5344CB8AC3E}">
        <p14:creationId xmlns:p14="http://schemas.microsoft.com/office/powerpoint/2010/main" val="4131008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azure/databricks/ingestion/lakeflow-connect/salesforce-pipeline" TargetMode="External"/><Relationship Id="rId7" Type="http://schemas.openxmlformats.org/officeDocument/2006/relationships/hyperlink" Target="https://learn.microsoft.com/en-us/azure/databricks/ingestion/lakeflow-connect/workday-reports-source-setup" TargetMode="External"/><Relationship Id="rId2" Type="http://schemas.openxmlformats.org/officeDocument/2006/relationships/hyperlink" Target="https://learn.microsoft.com/en-us/azure/databricks/ingestion/lakeflow-connect/google-analytics-source-setup" TargetMode="External"/><Relationship Id="rId1" Type="http://schemas.openxmlformats.org/officeDocument/2006/relationships/slideLayout" Target="../slideLayouts/slideLayout2.xml"/><Relationship Id="rId6" Type="http://schemas.openxmlformats.org/officeDocument/2006/relationships/hyperlink" Target="https://learn.microsoft.com/en-us/azure/databricks/ingestion/lakeflow-connect/sql-server-source-setup" TargetMode="External"/><Relationship Id="rId5" Type="http://schemas.openxmlformats.org/officeDocument/2006/relationships/hyperlink" Target="https://learn.microsoft.com/en-us/azure/databricks/ingestion/lakeflow-connect/sharepoint-source-setup" TargetMode="External"/><Relationship Id="rId4" Type="http://schemas.openxmlformats.org/officeDocument/2006/relationships/hyperlink" Target="https://learn.microsoft.com/en-us/azure/databricks/ingestion/lakeflow-connect/servicenow-source-setup"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azure/databricks/optimizations/incremental-refresh" TargetMode="External"/><Relationship Id="rId2" Type="http://schemas.openxmlformats.org/officeDocument/2006/relationships/hyperlink" Target="https://learn.microsoft.com/en-us/azure/databricks/dlt/cd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microsoft.com/en-us/azure/databricks/structured-streaming/output-mod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earn.microsoft.com/en-us/azure/databricks/sql/language-manual/sql-ref-syntax-ddl-alter-streaming-table" TargetMode="External"/><Relationship Id="rId2" Type="http://schemas.openxmlformats.org/officeDocument/2006/relationships/hyperlink" Target="https://learn.microsoft.com/en-us/azure/databricks/sql/language-manual/sql-ref-syntax-ddl-create-streaming-tabl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microsoft.com/en-us/azure/databricks/catalog-explorer/" TargetMode="External"/><Relationship Id="rId2" Type="http://schemas.openxmlformats.org/officeDocument/2006/relationships/hyperlink" Target="https://learn.microsoft.com/en-us/azure/databricks/sql/language-manual/sql-ref-syntax-aux-describe-tabl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earn.microsoft.com/en-us/azure/databricks/delta/history#configure-data-retention-for-time-travel-queries" TargetMode="External"/><Relationship Id="rId2" Type="http://schemas.openxmlformats.org/officeDocument/2006/relationships/hyperlink" Target="https://learn.microsoft.com/en-us/azure/databricks/sql/language-manual/delta-vacuum" TargetMode="External"/><Relationship Id="rId1" Type="http://schemas.openxmlformats.org/officeDocument/2006/relationships/slideLayout" Target="../slideLayouts/slideLayout2.xml"/><Relationship Id="rId4" Type="http://schemas.openxmlformats.org/officeDocument/2006/relationships/hyperlink" Target="https://learn.microsoft.com/en-us/azure/databricks/dlt/dbsql/streaming#refresh"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learn.microsoft.com/en-us/azure/databricks/dlt/dbsql/materialized#mv-refresh"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learn.microsoft.com/en-us/azure/databricks/job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E017-9D5D-05FA-0C92-B43399E9CBD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D6AABE0-15A3-44E9-6DDD-F24EC1B8992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1401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C2AB-1C8E-8B88-C1C2-E3003D321790}"/>
              </a:ext>
            </a:extLst>
          </p:cNvPr>
          <p:cNvSpPr>
            <a:spLocks noGrp="1"/>
          </p:cNvSpPr>
          <p:nvPr>
            <p:ph type="title"/>
          </p:nvPr>
        </p:nvSpPr>
        <p:spPr/>
        <p:txBody>
          <a:bodyPr/>
          <a:lstStyle/>
          <a:p>
            <a:r>
              <a:rPr lang="en-IN" b="1" dirty="0"/>
              <a:t>Managed connectors</a:t>
            </a:r>
            <a:br>
              <a:rPr lang="en-IN" b="1" dirty="0"/>
            </a:br>
            <a:endParaRPr lang="en-IN" dirty="0"/>
          </a:p>
        </p:txBody>
      </p:sp>
      <p:sp>
        <p:nvSpPr>
          <p:cNvPr id="3" name="Content Placeholder 2">
            <a:extLst>
              <a:ext uri="{FF2B5EF4-FFF2-40B4-BE49-F238E27FC236}">
                <a16:creationId xmlns:a16="http://schemas.microsoft.com/office/drawing/2014/main" id="{E1FB0634-568C-AAC5-87F5-BC24143064CC}"/>
              </a:ext>
            </a:extLst>
          </p:cNvPr>
          <p:cNvSpPr>
            <a:spLocks noGrp="1"/>
          </p:cNvSpPr>
          <p:nvPr>
            <p:ph idx="1"/>
          </p:nvPr>
        </p:nvSpPr>
        <p:spPr/>
        <p:txBody>
          <a:bodyPr>
            <a:normAutofit fontScale="62500" lnSpcReduction="20000"/>
          </a:bodyPr>
          <a:lstStyle/>
          <a:p>
            <a:r>
              <a:rPr lang="en-IN" dirty="0"/>
              <a:t>Supported connectors include:</a:t>
            </a:r>
          </a:p>
          <a:p>
            <a:r>
              <a:rPr lang="en-IN" dirty="0">
                <a:hlinkClick r:id="rId2"/>
              </a:rPr>
              <a:t>Google Analytics</a:t>
            </a:r>
            <a:endParaRPr lang="en-IN" dirty="0"/>
          </a:p>
          <a:p>
            <a:r>
              <a:rPr lang="en-IN" dirty="0">
                <a:hlinkClick r:id="rId3"/>
              </a:rPr>
              <a:t>Salesforce</a:t>
            </a:r>
            <a:endParaRPr lang="en-IN" dirty="0"/>
          </a:p>
          <a:p>
            <a:r>
              <a:rPr lang="en-IN" dirty="0">
                <a:hlinkClick r:id="rId4"/>
              </a:rPr>
              <a:t>ServiceNow</a:t>
            </a:r>
            <a:endParaRPr lang="en-IN" dirty="0"/>
          </a:p>
          <a:p>
            <a:r>
              <a:rPr lang="en-IN" dirty="0">
                <a:hlinkClick r:id="rId5"/>
              </a:rPr>
              <a:t>SharePoint</a:t>
            </a:r>
            <a:endParaRPr lang="en-IN" dirty="0"/>
          </a:p>
          <a:p>
            <a:r>
              <a:rPr lang="en-IN" dirty="0">
                <a:hlinkClick r:id="rId6"/>
              </a:rPr>
              <a:t>SQL Server</a:t>
            </a:r>
            <a:endParaRPr lang="en-IN" dirty="0"/>
          </a:p>
          <a:p>
            <a:r>
              <a:rPr lang="en-IN" dirty="0">
                <a:hlinkClick r:id="rId7"/>
              </a:rPr>
              <a:t>Workday</a:t>
            </a:r>
            <a:endParaRPr lang="en-IN" dirty="0"/>
          </a:p>
          <a:p>
            <a:r>
              <a:rPr lang="en-IN" dirty="0"/>
              <a:t>Supported interfaces include:</a:t>
            </a:r>
          </a:p>
          <a:p>
            <a:r>
              <a:rPr lang="en-IN" dirty="0"/>
              <a:t>Databricks UI</a:t>
            </a:r>
          </a:p>
          <a:p>
            <a:r>
              <a:rPr lang="en-IN" dirty="0"/>
              <a:t>Databricks Asset Bundles</a:t>
            </a:r>
          </a:p>
          <a:p>
            <a:r>
              <a:rPr lang="en-IN" dirty="0"/>
              <a:t>Databricks APIs</a:t>
            </a:r>
          </a:p>
          <a:p>
            <a:r>
              <a:rPr lang="en-IN" dirty="0"/>
              <a:t>Databricks SDKs</a:t>
            </a:r>
          </a:p>
          <a:p>
            <a:r>
              <a:rPr lang="en-IN" dirty="0"/>
              <a:t>Databricks CLI</a:t>
            </a:r>
          </a:p>
          <a:p>
            <a:endParaRPr lang="en-IN" dirty="0"/>
          </a:p>
        </p:txBody>
      </p:sp>
    </p:spTree>
    <p:extLst>
      <p:ext uri="{BB962C8B-B14F-4D97-AF65-F5344CB8AC3E}">
        <p14:creationId xmlns:p14="http://schemas.microsoft.com/office/powerpoint/2010/main" val="155756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5BAD-27CD-EB05-A171-40A21370766B}"/>
              </a:ext>
            </a:extLst>
          </p:cNvPr>
          <p:cNvSpPr>
            <a:spLocks noGrp="1"/>
          </p:cNvSpPr>
          <p:nvPr>
            <p:ph type="title"/>
          </p:nvPr>
        </p:nvSpPr>
        <p:spPr/>
        <p:txBody>
          <a:bodyPr/>
          <a:lstStyle/>
          <a:p>
            <a:r>
              <a:rPr lang="it-IT" b="1" dirty="0"/>
              <a:t>Migrate data to Delta Lake</a:t>
            </a:r>
            <a:br>
              <a:rPr lang="it-IT" b="1" dirty="0"/>
            </a:br>
            <a:endParaRPr lang="en-IN" dirty="0"/>
          </a:p>
        </p:txBody>
      </p:sp>
      <p:pic>
        <p:nvPicPr>
          <p:cNvPr id="5" name="Picture 4">
            <a:extLst>
              <a:ext uri="{FF2B5EF4-FFF2-40B4-BE49-F238E27FC236}">
                <a16:creationId xmlns:a16="http://schemas.microsoft.com/office/drawing/2014/main" id="{63203CD0-3F00-4667-AD6B-ED8BDE0FE8CA}"/>
              </a:ext>
            </a:extLst>
          </p:cNvPr>
          <p:cNvPicPr>
            <a:picLocks noChangeAspect="1"/>
          </p:cNvPicPr>
          <p:nvPr/>
        </p:nvPicPr>
        <p:blipFill>
          <a:blip r:embed="rId2"/>
          <a:stretch>
            <a:fillRect/>
          </a:stretch>
        </p:blipFill>
        <p:spPr>
          <a:xfrm>
            <a:off x="675410" y="2724089"/>
            <a:ext cx="10678390" cy="2596056"/>
          </a:xfrm>
          <a:prstGeom prst="rect">
            <a:avLst/>
          </a:prstGeom>
        </p:spPr>
      </p:pic>
    </p:spTree>
    <p:extLst>
      <p:ext uri="{BB962C8B-B14F-4D97-AF65-F5344CB8AC3E}">
        <p14:creationId xmlns:p14="http://schemas.microsoft.com/office/powerpoint/2010/main" val="131636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F54E-D6C7-0CA4-1CB1-110AAC2A226D}"/>
              </a:ext>
            </a:extLst>
          </p:cNvPr>
          <p:cNvSpPr>
            <a:spLocks noGrp="1"/>
          </p:cNvSpPr>
          <p:nvPr>
            <p:ph type="title"/>
          </p:nvPr>
        </p:nvSpPr>
        <p:spPr>
          <a:xfrm>
            <a:off x="2292928" y="2890116"/>
            <a:ext cx="10515600" cy="1325563"/>
          </a:xfrm>
        </p:spPr>
        <p:txBody>
          <a:bodyPr/>
          <a:lstStyle/>
          <a:p>
            <a:r>
              <a:rPr lang="en-IN" b="1" dirty="0" err="1"/>
              <a:t>Lakeflow</a:t>
            </a:r>
            <a:r>
              <a:rPr lang="en-IN" b="1" dirty="0"/>
              <a:t> Declarative Pipelines</a:t>
            </a:r>
            <a:br>
              <a:rPr lang="en-IN" b="1" dirty="0"/>
            </a:br>
            <a:endParaRPr lang="en-IN" dirty="0"/>
          </a:p>
        </p:txBody>
      </p:sp>
    </p:spTree>
    <p:extLst>
      <p:ext uri="{BB962C8B-B14F-4D97-AF65-F5344CB8AC3E}">
        <p14:creationId xmlns:p14="http://schemas.microsoft.com/office/powerpoint/2010/main" val="207080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8F602-D393-3315-A31D-B5004D1FEC74}"/>
              </a:ext>
            </a:extLst>
          </p:cNvPr>
          <p:cNvSpPr>
            <a:spLocks noGrp="1"/>
          </p:cNvSpPr>
          <p:nvPr>
            <p:ph idx="1"/>
          </p:nvPr>
        </p:nvSpPr>
        <p:spPr>
          <a:xfrm>
            <a:off x="0" y="1825625"/>
            <a:ext cx="11353800" cy="4351338"/>
          </a:xfrm>
        </p:spPr>
        <p:txBody>
          <a:bodyPr/>
          <a:lstStyle/>
          <a:p>
            <a:r>
              <a:rPr lang="en-IN" dirty="0" err="1"/>
              <a:t>Lakeflow</a:t>
            </a:r>
            <a:r>
              <a:rPr lang="en-IN" dirty="0"/>
              <a:t> Declarative Pipelines is a framework for creating batch and streaming data pipelines in SQL and Python. </a:t>
            </a:r>
          </a:p>
          <a:p>
            <a:r>
              <a:rPr lang="en-IN" dirty="0"/>
              <a:t>Common use cases for </a:t>
            </a:r>
            <a:r>
              <a:rPr lang="en-IN" dirty="0" err="1"/>
              <a:t>Lakeflow</a:t>
            </a:r>
            <a:r>
              <a:rPr lang="en-IN" dirty="0"/>
              <a:t> Declarative Pipelines include data ingestion from sources such as cloud storage (such as Amazon S3, Azure ADLS Gen2, and Google Cloud Storage) and message buses (such as Apache Kafka, Amazon Kinesis, Google Pub/Sub, Azure EventHub, and Apache Pulsar), and incremental batch and streaming transformations.</a:t>
            </a:r>
          </a:p>
        </p:txBody>
      </p:sp>
    </p:spTree>
    <p:extLst>
      <p:ext uri="{BB962C8B-B14F-4D97-AF65-F5344CB8AC3E}">
        <p14:creationId xmlns:p14="http://schemas.microsoft.com/office/powerpoint/2010/main" val="152619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D67A-ED33-CCE7-4378-653955E48308}"/>
              </a:ext>
            </a:extLst>
          </p:cNvPr>
          <p:cNvSpPr>
            <a:spLocks noGrp="1"/>
          </p:cNvSpPr>
          <p:nvPr>
            <p:ph type="title"/>
          </p:nvPr>
        </p:nvSpPr>
        <p:spPr>
          <a:xfrm>
            <a:off x="0" y="18255"/>
            <a:ext cx="12192000" cy="1325563"/>
          </a:xfrm>
        </p:spPr>
        <p:txBody>
          <a:bodyPr>
            <a:normAutofit fontScale="90000"/>
          </a:bodyPr>
          <a:lstStyle/>
          <a:p>
            <a:r>
              <a:rPr lang="en-US" b="1" dirty="0"/>
              <a:t>What are the benefits of </a:t>
            </a:r>
            <a:r>
              <a:rPr lang="en-US" b="1" dirty="0" err="1"/>
              <a:t>Lakeflow</a:t>
            </a:r>
            <a:r>
              <a:rPr lang="en-US" b="1" dirty="0"/>
              <a:t> Declarative Pipelines?</a:t>
            </a:r>
            <a:br>
              <a:rPr lang="en-US" b="1" dirty="0"/>
            </a:br>
            <a:endParaRPr lang="en-IN" dirty="0"/>
          </a:p>
        </p:txBody>
      </p:sp>
      <p:sp>
        <p:nvSpPr>
          <p:cNvPr id="3" name="Content Placeholder 2">
            <a:extLst>
              <a:ext uri="{FF2B5EF4-FFF2-40B4-BE49-F238E27FC236}">
                <a16:creationId xmlns:a16="http://schemas.microsoft.com/office/drawing/2014/main" id="{E5F9BD32-D583-59A6-6E63-47B8C09C9266}"/>
              </a:ext>
            </a:extLst>
          </p:cNvPr>
          <p:cNvSpPr>
            <a:spLocks noGrp="1"/>
          </p:cNvSpPr>
          <p:nvPr>
            <p:ph idx="1"/>
          </p:nvPr>
        </p:nvSpPr>
        <p:spPr>
          <a:xfrm>
            <a:off x="121226" y="1253331"/>
            <a:ext cx="11807537" cy="5459196"/>
          </a:xfrm>
        </p:spPr>
        <p:txBody>
          <a:bodyPr>
            <a:normAutofit fontScale="85000" lnSpcReduction="20000"/>
          </a:bodyPr>
          <a:lstStyle/>
          <a:p>
            <a:r>
              <a:rPr lang="en-US" b="1" dirty="0"/>
              <a:t>Automatic orchestration</a:t>
            </a:r>
            <a:r>
              <a:rPr lang="en-US" dirty="0"/>
              <a:t>: </a:t>
            </a:r>
            <a:r>
              <a:rPr lang="en-US" dirty="0" err="1"/>
              <a:t>Lakeflow</a:t>
            </a:r>
            <a:r>
              <a:rPr lang="en-US" dirty="0"/>
              <a:t> Declarative Pipelines orchestrate processing steps (called "flows") automatically to ensure the correct order of execution and the maximum level of parallelism for optimal performance. Additionally, </a:t>
            </a:r>
            <a:r>
              <a:rPr lang="en-US" dirty="0" err="1"/>
              <a:t>Lakeflow</a:t>
            </a:r>
            <a:r>
              <a:rPr lang="en-US" dirty="0"/>
              <a:t> Declarative Pipelines automatically and efficiently retry transient failures. The retry process begins with the most granular and cost-effective unit: the Spark task. If the task-level retry fails, </a:t>
            </a:r>
            <a:r>
              <a:rPr lang="en-US" dirty="0" err="1"/>
              <a:t>Lakeflow</a:t>
            </a:r>
            <a:r>
              <a:rPr lang="en-US" dirty="0"/>
              <a:t> Declarative Pipelines proceeds to retry the flow, and then finally the entire pipeline if necessary.</a:t>
            </a:r>
          </a:p>
          <a:p>
            <a:r>
              <a:rPr lang="en-US" b="1" dirty="0"/>
              <a:t>Declarative processing</a:t>
            </a:r>
            <a:r>
              <a:rPr lang="en-US" dirty="0"/>
              <a:t>: </a:t>
            </a:r>
            <a:r>
              <a:rPr lang="en-US" dirty="0" err="1"/>
              <a:t>Lakeflow</a:t>
            </a:r>
            <a:r>
              <a:rPr lang="en-US" dirty="0"/>
              <a:t> Declarative Pipelines provides declarative functions that can reduce hundreds or even thousands lines of manual Spark and Structured Streaming code to only a few lines. The </a:t>
            </a:r>
            <a:r>
              <a:rPr lang="en-US" dirty="0" err="1"/>
              <a:t>Lakeflow</a:t>
            </a:r>
            <a:r>
              <a:rPr lang="en-US" dirty="0"/>
              <a:t> Declarative Pipelines </a:t>
            </a:r>
            <a:r>
              <a:rPr lang="en-US" dirty="0">
                <a:hlinkClick r:id="rId2"/>
              </a:rPr>
              <a:t>AUTO CDC API</a:t>
            </a:r>
            <a:r>
              <a:rPr lang="en-US" dirty="0"/>
              <a:t> simplifies processing of Change Data Capture (CDC) events with support for both SCD Type 1 and SCD Type 2. It eliminates the need for manual code to handle out-of-order events, and it does not require an understanding of streaming semantics or concepts like watermarks.</a:t>
            </a:r>
          </a:p>
          <a:p>
            <a:r>
              <a:rPr lang="en-US" b="1" dirty="0"/>
              <a:t>Incremental processing</a:t>
            </a:r>
            <a:r>
              <a:rPr lang="en-US" dirty="0"/>
              <a:t>: </a:t>
            </a:r>
            <a:r>
              <a:rPr lang="en-US" dirty="0" err="1"/>
              <a:t>Lakeflow</a:t>
            </a:r>
            <a:r>
              <a:rPr lang="en-US" dirty="0"/>
              <a:t> Declarative Pipelines provides an </a:t>
            </a:r>
            <a:r>
              <a:rPr lang="en-US" dirty="0">
                <a:hlinkClick r:id="rId3"/>
              </a:rPr>
              <a:t>incremental processing</a:t>
            </a:r>
            <a:r>
              <a:rPr lang="en-US" dirty="0"/>
              <a:t> engine for materialized views. To use it, you write your transformation logic with batch semantics, and the engine will only process new data and changes in the data sources whenever possible. Incremental processing reduces inefficient reprocessing when new data or changes occur in the sources and eliminates the need for manual code to handle incremental processing.</a:t>
            </a:r>
          </a:p>
          <a:p>
            <a:endParaRPr lang="en-IN" dirty="0"/>
          </a:p>
        </p:txBody>
      </p:sp>
    </p:spTree>
    <p:extLst>
      <p:ext uri="{BB962C8B-B14F-4D97-AF65-F5344CB8AC3E}">
        <p14:creationId xmlns:p14="http://schemas.microsoft.com/office/powerpoint/2010/main" val="341793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diagram that shows how the core concepts of LDP relate to each other at a very high level">
            <a:extLst>
              <a:ext uri="{FF2B5EF4-FFF2-40B4-BE49-F238E27FC236}">
                <a16:creationId xmlns:a16="http://schemas.microsoft.com/office/drawing/2014/main" id="{B6E075A6-2789-B10B-389C-38AFD6F8C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3" y="733425"/>
            <a:ext cx="11610975" cy="539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91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BADC4-79F1-E320-5AF6-942543EEA9A7}"/>
              </a:ext>
            </a:extLst>
          </p:cNvPr>
          <p:cNvSpPr>
            <a:spLocks noGrp="1"/>
          </p:cNvSpPr>
          <p:nvPr>
            <p:ph type="title"/>
          </p:nvPr>
        </p:nvSpPr>
        <p:spPr>
          <a:xfrm>
            <a:off x="3030682" y="18255"/>
            <a:ext cx="10515600" cy="1325563"/>
          </a:xfrm>
        </p:spPr>
        <p:txBody>
          <a:bodyPr/>
          <a:lstStyle/>
          <a:p>
            <a:r>
              <a:rPr lang="en-IN" b="1" dirty="0"/>
              <a:t>Flows</a:t>
            </a:r>
            <a:br>
              <a:rPr lang="en-IN" b="1" dirty="0"/>
            </a:br>
            <a:endParaRPr lang="en-IN" dirty="0"/>
          </a:p>
        </p:txBody>
      </p:sp>
      <p:sp>
        <p:nvSpPr>
          <p:cNvPr id="3" name="Content Placeholder 2">
            <a:extLst>
              <a:ext uri="{FF2B5EF4-FFF2-40B4-BE49-F238E27FC236}">
                <a16:creationId xmlns:a16="http://schemas.microsoft.com/office/drawing/2014/main" id="{0E983BAC-7906-CF25-DBCD-F0A863733BF5}"/>
              </a:ext>
            </a:extLst>
          </p:cNvPr>
          <p:cNvSpPr>
            <a:spLocks noGrp="1"/>
          </p:cNvSpPr>
          <p:nvPr>
            <p:ph idx="1"/>
          </p:nvPr>
        </p:nvSpPr>
        <p:spPr>
          <a:xfrm>
            <a:off x="90053" y="1343818"/>
            <a:ext cx="11849101" cy="5129718"/>
          </a:xfrm>
        </p:spPr>
        <p:txBody>
          <a:bodyPr>
            <a:normAutofit lnSpcReduction="10000"/>
          </a:bodyPr>
          <a:lstStyle/>
          <a:p>
            <a:r>
              <a:rPr lang="en-US" dirty="0"/>
              <a:t>A flow is the foundational data processing concept in </a:t>
            </a:r>
            <a:r>
              <a:rPr lang="en-US" dirty="0" err="1"/>
              <a:t>Lakeflow</a:t>
            </a:r>
            <a:r>
              <a:rPr lang="en-US" dirty="0"/>
              <a:t> Declarative Pipelines which supports both streaming and batch semantics. A flow reads data from a source, applies user-defined processing logic, and writes the result into a target. </a:t>
            </a:r>
            <a:r>
              <a:rPr lang="en-US" dirty="0" err="1"/>
              <a:t>Lakeflow</a:t>
            </a:r>
            <a:r>
              <a:rPr lang="en-US" dirty="0"/>
              <a:t> Declarative Pipelines shares the same streaming flow type (</a:t>
            </a:r>
            <a:r>
              <a:rPr lang="en-US" i="1" dirty="0"/>
              <a:t>Append</a:t>
            </a:r>
            <a:r>
              <a:rPr lang="en-US" dirty="0"/>
              <a:t>, </a:t>
            </a:r>
            <a:r>
              <a:rPr lang="en-US" i="1" dirty="0"/>
              <a:t>Update</a:t>
            </a:r>
            <a:r>
              <a:rPr lang="en-US" dirty="0"/>
              <a:t>, </a:t>
            </a:r>
            <a:r>
              <a:rPr lang="en-US" i="1" dirty="0"/>
              <a:t>Complete</a:t>
            </a:r>
            <a:r>
              <a:rPr lang="en-US" dirty="0"/>
              <a:t>) as Spark Structured Streaming. (Currently, only the </a:t>
            </a:r>
            <a:r>
              <a:rPr lang="en-US" i="1" dirty="0"/>
              <a:t>Append</a:t>
            </a:r>
            <a:r>
              <a:rPr lang="en-US" dirty="0"/>
              <a:t> flow is exposed.) For more details, see </a:t>
            </a:r>
            <a:r>
              <a:rPr lang="en-US" dirty="0">
                <a:hlinkClick r:id="rId2"/>
              </a:rPr>
              <a:t>output modes in Structured Streaming</a:t>
            </a:r>
            <a:r>
              <a:rPr lang="en-US" dirty="0"/>
              <a:t>.</a:t>
            </a:r>
          </a:p>
          <a:p>
            <a:r>
              <a:rPr lang="en-US" dirty="0" err="1"/>
              <a:t>Lakeflow</a:t>
            </a:r>
            <a:r>
              <a:rPr lang="en-US" dirty="0"/>
              <a:t> Declarative Pipelines also provides additional flow types:</a:t>
            </a:r>
          </a:p>
          <a:p>
            <a:r>
              <a:rPr lang="en-US" i="1" dirty="0"/>
              <a:t>AUTO CDC</a:t>
            </a:r>
            <a:r>
              <a:rPr lang="en-US" dirty="0"/>
              <a:t> is a unique streaming flow in </a:t>
            </a:r>
            <a:r>
              <a:rPr lang="en-US" dirty="0" err="1"/>
              <a:t>Lakeflow</a:t>
            </a:r>
            <a:r>
              <a:rPr lang="en-US" dirty="0"/>
              <a:t> Declarative Pipelines that handles out of order CDC events and supports both SCD Type 1 and SCD Type 2.</a:t>
            </a:r>
          </a:p>
          <a:p>
            <a:r>
              <a:rPr lang="en-US" i="1" dirty="0"/>
              <a:t>Materialized View</a:t>
            </a:r>
            <a:r>
              <a:rPr lang="en-US" dirty="0"/>
              <a:t> is a unique batch flow in </a:t>
            </a:r>
            <a:r>
              <a:rPr lang="en-US" dirty="0" err="1"/>
              <a:t>Lakeflow</a:t>
            </a:r>
            <a:r>
              <a:rPr lang="en-US" dirty="0"/>
              <a:t> Declarative Pipelines that only processes new data and changes in the source tables whenever possible.</a:t>
            </a:r>
          </a:p>
          <a:p>
            <a:endParaRPr lang="en-IN" dirty="0"/>
          </a:p>
        </p:txBody>
      </p:sp>
    </p:spTree>
    <p:extLst>
      <p:ext uri="{BB962C8B-B14F-4D97-AF65-F5344CB8AC3E}">
        <p14:creationId xmlns:p14="http://schemas.microsoft.com/office/powerpoint/2010/main" val="3085616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4BBE-4312-C464-D8FB-72E4EBB52666}"/>
              </a:ext>
            </a:extLst>
          </p:cNvPr>
          <p:cNvSpPr>
            <a:spLocks noGrp="1"/>
          </p:cNvSpPr>
          <p:nvPr>
            <p:ph type="title"/>
          </p:nvPr>
        </p:nvSpPr>
        <p:spPr/>
        <p:txBody>
          <a:bodyPr/>
          <a:lstStyle/>
          <a:p>
            <a:r>
              <a:rPr lang="en-IN" b="1" dirty="0"/>
              <a:t>Streaming tables</a:t>
            </a:r>
            <a:br>
              <a:rPr lang="en-IN" b="1" dirty="0"/>
            </a:br>
            <a:endParaRPr lang="en-IN" dirty="0"/>
          </a:p>
        </p:txBody>
      </p:sp>
      <p:sp>
        <p:nvSpPr>
          <p:cNvPr id="3" name="Content Placeholder 2">
            <a:extLst>
              <a:ext uri="{FF2B5EF4-FFF2-40B4-BE49-F238E27FC236}">
                <a16:creationId xmlns:a16="http://schemas.microsoft.com/office/drawing/2014/main" id="{F3AB93AC-16CD-B1DC-C1C0-60F9DE5FD439}"/>
              </a:ext>
            </a:extLst>
          </p:cNvPr>
          <p:cNvSpPr>
            <a:spLocks noGrp="1"/>
          </p:cNvSpPr>
          <p:nvPr>
            <p:ph idx="1"/>
          </p:nvPr>
        </p:nvSpPr>
        <p:spPr/>
        <p:txBody>
          <a:bodyPr/>
          <a:lstStyle/>
          <a:p>
            <a:r>
              <a:rPr lang="en-US" dirty="0"/>
              <a:t>A </a:t>
            </a:r>
            <a:r>
              <a:rPr lang="en-US" i="1" dirty="0"/>
              <a:t>streaming table</a:t>
            </a:r>
            <a:r>
              <a:rPr lang="en-US" dirty="0"/>
              <a:t> is a form of Unity Catalog managed table that is also a streaming target for </a:t>
            </a:r>
            <a:r>
              <a:rPr lang="en-US" dirty="0" err="1"/>
              <a:t>Lakeflow</a:t>
            </a:r>
            <a:r>
              <a:rPr lang="en-US" dirty="0"/>
              <a:t> Declarative Pipelines. A streaming table can have one or more streaming flows (</a:t>
            </a:r>
            <a:r>
              <a:rPr lang="en-US" i="1" dirty="0"/>
              <a:t>Append</a:t>
            </a:r>
            <a:r>
              <a:rPr lang="en-US" dirty="0"/>
              <a:t>, </a:t>
            </a:r>
            <a:r>
              <a:rPr lang="en-US" i="1" dirty="0"/>
              <a:t>AUTO CDC</a:t>
            </a:r>
            <a:r>
              <a:rPr lang="en-US" dirty="0"/>
              <a:t>) written into it. </a:t>
            </a:r>
            <a:r>
              <a:rPr lang="en-US" i="1" dirty="0"/>
              <a:t>AUTO CDC</a:t>
            </a:r>
            <a:r>
              <a:rPr lang="en-US" dirty="0"/>
              <a:t> is a unique streaming flow that's only available to streaming tables. You can define streaming flows explicitly and separately from their target streaming table. You can also define streaming flows implicitly as part of a streaming table definition.</a:t>
            </a:r>
            <a:endParaRPr lang="en-IN" dirty="0"/>
          </a:p>
        </p:txBody>
      </p:sp>
    </p:spTree>
    <p:extLst>
      <p:ext uri="{BB962C8B-B14F-4D97-AF65-F5344CB8AC3E}">
        <p14:creationId xmlns:p14="http://schemas.microsoft.com/office/powerpoint/2010/main" val="405416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0843-23E6-50B1-65EB-5B76A542BC4D}"/>
              </a:ext>
            </a:extLst>
          </p:cNvPr>
          <p:cNvSpPr>
            <a:spLocks noGrp="1"/>
          </p:cNvSpPr>
          <p:nvPr>
            <p:ph type="title"/>
          </p:nvPr>
        </p:nvSpPr>
        <p:spPr/>
        <p:txBody>
          <a:bodyPr/>
          <a:lstStyle/>
          <a:p>
            <a:r>
              <a:rPr lang="en-IN" b="1" dirty="0"/>
              <a:t>Materialized views</a:t>
            </a:r>
            <a:br>
              <a:rPr lang="en-IN" b="1" dirty="0"/>
            </a:br>
            <a:endParaRPr lang="en-IN" dirty="0"/>
          </a:p>
        </p:txBody>
      </p:sp>
      <p:sp>
        <p:nvSpPr>
          <p:cNvPr id="3" name="Content Placeholder 2">
            <a:extLst>
              <a:ext uri="{FF2B5EF4-FFF2-40B4-BE49-F238E27FC236}">
                <a16:creationId xmlns:a16="http://schemas.microsoft.com/office/drawing/2014/main" id="{56C0DD17-14A6-4D2A-2A9C-4DB0C5565D4F}"/>
              </a:ext>
            </a:extLst>
          </p:cNvPr>
          <p:cNvSpPr>
            <a:spLocks noGrp="1"/>
          </p:cNvSpPr>
          <p:nvPr>
            <p:ph idx="1"/>
          </p:nvPr>
        </p:nvSpPr>
        <p:spPr/>
        <p:txBody>
          <a:bodyPr/>
          <a:lstStyle/>
          <a:p>
            <a:r>
              <a:rPr lang="en-US" dirty="0"/>
              <a:t>A </a:t>
            </a:r>
            <a:r>
              <a:rPr lang="en-US" i="1" dirty="0"/>
              <a:t>materialized view</a:t>
            </a:r>
            <a:r>
              <a:rPr lang="en-US" dirty="0"/>
              <a:t> is also a form of Unity Catalog managed table and is a batch target. A materialized view can have one or more materialized view flows written into it. Materialized views differ from streaming tables in that you always define the flows implicitly as part of the materialized view definition.</a:t>
            </a:r>
            <a:endParaRPr lang="en-IN" dirty="0"/>
          </a:p>
        </p:txBody>
      </p:sp>
    </p:spTree>
    <p:extLst>
      <p:ext uri="{BB962C8B-B14F-4D97-AF65-F5344CB8AC3E}">
        <p14:creationId xmlns:p14="http://schemas.microsoft.com/office/powerpoint/2010/main" val="330273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FC38-A509-88CE-C050-A9C653435F1F}"/>
              </a:ext>
            </a:extLst>
          </p:cNvPr>
          <p:cNvSpPr>
            <a:spLocks noGrp="1"/>
          </p:cNvSpPr>
          <p:nvPr>
            <p:ph type="title"/>
          </p:nvPr>
        </p:nvSpPr>
        <p:spPr/>
        <p:txBody>
          <a:bodyPr/>
          <a:lstStyle/>
          <a:p>
            <a:br>
              <a:rPr lang="en-IN"/>
            </a:br>
            <a:r>
              <a:rPr lang="en-IN" b="1"/>
              <a:t>Sinks</a:t>
            </a:r>
            <a:endParaRPr lang="en-IN"/>
          </a:p>
        </p:txBody>
      </p:sp>
      <p:sp>
        <p:nvSpPr>
          <p:cNvPr id="3" name="Content Placeholder 2">
            <a:extLst>
              <a:ext uri="{FF2B5EF4-FFF2-40B4-BE49-F238E27FC236}">
                <a16:creationId xmlns:a16="http://schemas.microsoft.com/office/drawing/2014/main" id="{3F3D74FA-47D4-3A8A-A575-5F7DB685D5EC}"/>
              </a:ext>
            </a:extLst>
          </p:cNvPr>
          <p:cNvSpPr>
            <a:spLocks noGrp="1"/>
          </p:cNvSpPr>
          <p:nvPr>
            <p:ph idx="1"/>
          </p:nvPr>
        </p:nvSpPr>
        <p:spPr/>
        <p:txBody>
          <a:bodyPr/>
          <a:lstStyle/>
          <a:p>
            <a:r>
              <a:rPr lang="en-US" dirty="0"/>
              <a:t>A </a:t>
            </a:r>
            <a:r>
              <a:rPr lang="en-US" i="1" dirty="0"/>
              <a:t>sink</a:t>
            </a:r>
            <a:r>
              <a:rPr lang="en-US" dirty="0"/>
              <a:t> is a streaming target for </a:t>
            </a:r>
            <a:r>
              <a:rPr lang="en-US" dirty="0" err="1"/>
              <a:t>Lakeflow</a:t>
            </a:r>
            <a:r>
              <a:rPr lang="en-US" dirty="0"/>
              <a:t> Declarative Pipelines and currently supports Delta tables, Apache Kafka topics, and Azure </a:t>
            </a:r>
            <a:r>
              <a:rPr lang="en-US" dirty="0" err="1"/>
              <a:t>EventHubs</a:t>
            </a:r>
            <a:r>
              <a:rPr lang="en-US" dirty="0"/>
              <a:t> topics. A sink can have one or more streaming flows (</a:t>
            </a:r>
            <a:r>
              <a:rPr lang="en-US" i="1" dirty="0"/>
              <a:t>Append</a:t>
            </a:r>
            <a:r>
              <a:rPr lang="en-US" dirty="0"/>
              <a:t>) written into it.</a:t>
            </a:r>
            <a:endParaRPr lang="en-IN" dirty="0"/>
          </a:p>
        </p:txBody>
      </p:sp>
    </p:spTree>
    <p:extLst>
      <p:ext uri="{BB962C8B-B14F-4D97-AF65-F5344CB8AC3E}">
        <p14:creationId xmlns:p14="http://schemas.microsoft.com/office/powerpoint/2010/main" val="1950695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58022A-0757-8EEC-B165-922265623BFF}"/>
              </a:ext>
            </a:extLst>
          </p:cNvPr>
          <p:cNvPicPr>
            <a:picLocks noChangeAspect="1"/>
          </p:cNvPicPr>
          <p:nvPr/>
        </p:nvPicPr>
        <p:blipFill>
          <a:blip r:embed="rId2"/>
          <a:stretch>
            <a:fillRect/>
          </a:stretch>
        </p:blipFill>
        <p:spPr>
          <a:xfrm>
            <a:off x="0" y="902273"/>
            <a:ext cx="12192000" cy="5053454"/>
          </a:xfrm>
          <a:prstGeom prst="rect">
            <a:avLst/>
          </a:prstGeom>
        </p:spPr>
      </p:pic>
    </p:spTree>
    <p:extLst>
      <p:ext uri="{BB962C8B-B14F-4D97-AF65-F5344CB8AC3E}">
        <p14:creationId xmlns:p14="http://schemas.microsoft.com/office/powerpoint/2010/main" val="403992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5735-FB88-F997-7147-19712F597553}"/>
              </a:ext>
            </a:extLst>
          </p:cNvPr>
          <p:cNvSpPr>
            <a:spLocks noGrp="1"/>
          </p:cNvSpPr>
          <p:nvPr>
            <p:ph type="title"/>
          </p:nvPr>
        </p:nvSpPr>
        <p:spPr/>
        <p:txBody>
          <a:bodyPr/>
          <a:lstStyle/>
          <a:p>
            <a:r>
              <a:rPr lang="en-IN" b="1" dirty="0"/>
              <a:t>Pipelines</a:t>
            </a:r>
            <a:br>
              <a:rPr lang="en-IN" b="1" dirty="0"/>
            </a:br>
            <a:endParaRPr lang="en-IN" dirty="0"/>
          </a:p>
        </p:txBody>
      </p:sp>
      <p:sp>
        <p:nvSpPr>
          <p:cNvPr id="3" name="Content Placeholder 2">
            <a:extLst>
              <a:ext uri="{FF2B5EF4-FFF2-40B4-BE49-F238E27FC236}">
                <a16:creationId xmlns:a16="http://schemas.microsoft.com/office/drawing/2014/main" id="{7339A75E-E4F6-8DB0-355E-0D7BD6ADB33F}"/>
              </a:ext>
            </a:extLst>
          </p:cNvPr>
          <p:cNvSpPr>
            <a:spLocks noGrp="1"/>
          </p:cNvSpPr>
          <p:nvPr>
            <p:ph idx="1"/>
          </p:nvPr>
        </p:nvSpPr>
        <p:spPr/>
        <p:txBody>
          <a:bodyPr/>
          <a:lstStyle/>
          <a:p>
            <a:r>
              <a:rPr lang="en-US" dirty="0"/>
              <a:t>A </a:t>
            </a:r>
            <a:r>
              <a:rPr lang="en-US" i="1" dirty="0"/>
              <a:t>pipeline</a:t>
            </a:r>
            <a:r>
              <a:rPr lang="en-US" dirty="0"/>
              <a:t> is the unit of development and execution in </a:t>
            </a:r>
            <a:r>
              <a:rPr lang="en-US" dirty="0" err="1"/>
              <a:t>Lakeflow</a:t>
            </a:r>
            <a:r>
              <a:rPr lang="en-US" dirty="0"/>
              <a:t> Declarative Pipelines. A pipeline can contain one or more flows, streaming tables, materialized views, and sinks. You use </a:t>
            </a:r>
            <a:r>
              <a:rPr lang="en-US" dirty="0" err="1"/>
              <a:t>Lakeflow</a:t>
            </a:r>
            <a:r>
              <a:rPr lang="en-US" dirty="0"/>
              <a:t> Declarative Pipelines by defining flows, streaming tables, materialized views, and sinks in your pipeline source code and then running the pipeline. While your pipeline runs, it analyzes the dependencies of your defined flows, streaming tables, materialized views, and sinks, and orchestrates their order of execution and parallelization automatically.</a:t>
            </a:r>
            <a:endParaRPr lang="en-IN" dirty="0"/>
          </a:p>
        </p:txBody>
      </p:sp>
    </p:spTree>
    <p:extLst>
      <p:ext uri="{BB962C8B-B14F-4D97-AF65-F5344CB8AC3E}">
        <p14:creationId xmlns:p14="http://schemas.microsoft.com/office/powerpoint/2010/main" val="1363256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0187-B83B-02FF-01DE-0300D6F90731}"/>
              </a:ext>
            </a:extLst>
          </p:cNvPr>
          <p:cNvSpPr>
            <a:spLocks noGrp="1"/>
          </p:cNvSpPr>
          <p:nvPr>
            <p:ph type="title"/>
          </p:nvPr>
        </p:nvSpPr>
        <p:spPr>
          <a:xfrm>
            <a:off x="1451264" y="0"/>
            <a:ext cx="10515600" cy="1325563"/>
          </a:xfrm>
        </p:spPr>
        <p:txBody>
          <a:bodyPr>
            <a:normAutofit fontScale="90000"/>
          </a:bodyPr>
          <a:lstStyle/>
          <a:p>
            <a:r>
              <a:rPr lang="en-US" b="1" dirty="0"/>
              <a:t>Databricks SQL for </a:t>
            </a:r>
            <a:r>
              <a:rPr lang="en-US" b="1" dirty="0" err="1"/>
              <a:t>Lakeflow</a:t>
            </a:r>
            <a:r>
              <a:rPr lang="en-US" b="1" dirty="0"/>
              <a:t> Declarative Pipelines</a:t>
            </a:r>
            <a:br>
              <a:rPr lang="en-US" b="1" dirty="0"/>
            </a:br>
            <a:endParaRPr lang="en-IN" dirty="0"/>
          </a:p>
        </p:txBody>
      </p:sp>
      <p:sp>
        <p:nvSpPr>
          <p:cNvPr id="3" name="Content Placeholder 2">
            <a:extLst>
              <a:ext uri="{FF2B5EF4-FFF2-40B4-BE49-F238E27FC236}">
                <a16:creationId xmlns:a16="http://schemas.microsoft.com/office/drawing/2014/main" id="{22A37316-A83D-E3C7-F07B-63223D5213E7}"/>
              </a:ext>
            </a:extLst>
          </p:cNvPr>
          <p:cNvSpPr>
            <a:spLocks noGrp="1"/>
          </p:cNvSpPr>
          <p:nvPr>
            <p:ph idx="1"/>
          </p:nvPr>
        </p:nvSpPr>
        <p:spPr>
          <a:xfrm>
            <a:off x="225136" y="1325563"/>
            <a:ext cx="11849100" cy="4351338"/>
          </a:xfrm>
        </p:spPr>
        <p:txBody>
          <a:bodyPr/>
          <a:lstStyle/>
          <a:p>
            <a:r>
              <a:rPr lang="en-US" dirty="0" err="1"/>
              <a:t>Lakeflow</a:t>
            </a:r>
            <a:r>
              <a:rPr lang="en-US" dirty="0"/>
              <a:t> Declarative Pipelines provides streaming tables and materialized views as two foundational ETL capabilities in Databricks SQL. </a:t>
            </a:r>
          </a:p>
          <a:p>
            <a:r>
              <a:rPr lang="en-US" dirty="0"/>
              <a:t>You can use standard SQL to create and refresh streaming tables and materialized views in Databricks SQL. Streaming tables and materialized views in Databricks SQL run on the same Databricks infrastructure and have the same processing semantics as they do in </a:t>
            </a:r>
            <a:r>
              <a:rPr lang="en-US" dirty="0" err="1"/>
              <a:t>Lakeflow</a:t>
            </a:r>
            <a:r>
              <a:rPr lang="en-US" dirty="0"/>
              <a:t> Declarative Pipelines. </a:t>
            </a:r>
          </a:p>
          <a:p>
            <a:r>
              <a:rPr lang="en-US" dirty="0"/>
              <a:t>When you use streaming tables and materialized views in Databricks SQL, flows are defined implicitly as part of the streaming tables and materialized views definition.</a:t>
            </a:r>
            <a:endParaRPr lang="en-IN" dirty="0"/>
          </a:p>
        </p:txBody>
      </p:sp>
    </p:spTree>
    <p:extLst>
      <p:ext uri="{BB962C8B-B14F-4D97-AF65-F5344CB8AC3E}">
        <p14:creationId xmlns:p14="http://schemas.microsoft.com/office/powerpoint/2010/main" val="1855843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D9E4D-58C5-21B9-9DB1-4641C7EFBC87}"/>
              </a:ext>
            </a:extLst>
          </p:cNvPr>
          <p:cNvSpPr>
            <a:spLocks noGrp="1"/>
          </p:cNvSpPr>
          <p:nvPr>
            <p:ph type="title"/>
          </p:nvPr>
        </p:nvSpPr>
        <p:spPr>
          <a:xfrm>
            <a:off x="-135082" y="365125"/>
            <a:ext cx="11488882" cy="1325563"/>
          </a:xfrm>
        </p:spPr>
        <p:txBody>
          <a:bodyPr>
            <a:normAutofit fontScale="90000"/>
          </a:bodyPr>
          <a:lstStyle/>
          <a:p>
            <a:r>
              <a:rPr lang="en-US" b="1" dirty="0"/>
              <a:t>Use </a:t>
            </a:r>
            <a:r>
              <a:rPr lang="en-US" b="1" dirty="0" err="1"/>
              <a:t>Lakeflow</a:t>
            </a:r>
            <a:r>
              <a:rPr lang="en-US" b="1" dirty="0"/>
              <a:t> Declarative Pipelines in Databricks SQL</a:t>
            </a:r>
            <a:br>
              <a:rPr lang="en-US" b="1" dirty="0"/>
            </a:br>
            <a:br>
              <a:rPr lang="en-US" dirty="0"/>
            </a:br>
            <a:endParaRPr lang="en-IN" dirty="0"/>
          </a:p>
        </p:txBody>
      </p:sp>
      <p:sp>
        <p:nvSpPr>
          <p:cNvPr id="3" name="Content Placeholder 2">
            <a:extLst>
              <a:ext uri="{FF2B5EF4-FFF2-40B4-BE49-F238E27FC236}">
                <a16:creationId xmlns:a16="http://schemas.microsoft.com/office/drawing/2014/main" id="{E97995B5-DEB6-8784-0BD0-658062A1F746}"/>
              </a:ext>
            </a:extLst>
          </p:cNvPr>
          <p:cNvSpPr>
            <a:spLocks noGrp="1"/>
          </p:cNvSpPr>
          <p:nvPr>
            <p:ph idx="1"/>
          </p:nvPr>
        </p:nvSpPr>
        <p:spPr/>
        <p:txBody>
          <a:bodyPr/>
          <a:lstStyle/>
          <a:p>
            <a:r>
              <a:rPr lang="en-US" dirty="0" err="1"/>
              <a:t>Lakeflow</a:t>
            </a:r>
            <a:r>
              <a:rPr lang="en-US" dirty="0"/>
              <a:t> Declarative Pipelines is the native way of working with data in ETL pipelines. You can define streaming tables and materialized views with simple query syntax, and Azure Databricks manages the pipelines for you. </a:t>
            </a:r>
            <a:r>
              <a:rPr lang="en-US" dirty="0" err="1"/>
              <a:t>Lakeflow</a:t>
            </a:r>
            <a:r>
              <a:rPr lang="en-US" dirty="0"/>
              <a:t> Declarative Pipelines functionality is also available for use outside of ETL pipelines using Databricks SQL.</a:t>
            </a:r>
            <a:endParaRPr lang="en-IN" dirty="0"/>
          </a:p>
        </p:txBody>
      </p:sp>
    </p:spTree>
    <p:extLst>
      <p:ext uri="{BB962C8B-B14F-4D97-AF65-F5344CB8AC3E}">
        <p14:creationId xmlns:p14="http://schemas.microsoft.com/office/powerpoint/2010/main" val="264473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74833F-628F-C5EC-E40C-168D2D395D14}"/>
              </a:ext>
            </a:extLst>
          </p:cNvPr>
          <p:cNvPicPr>
            <a:picLocks noChangeAspect="1"/>
          </p:cNvPicPr>
          <p:nvPr/>
        </p:nvPicPr>
        <p:blipFill>
          <a:blip r:embed="rId2"/>
          <a:stretch>
            <a:fillRect/>
          </a:stretch>
        </p:blipFill>
        <p:spPr>
          <a:xfrm>
            <a:off x="820882" y="1111827"/>
            <a:ext cx="10619509" cy="2976360"/>
          </a:xfrm>
          <a:prstGeom prst="rect">
            <a:avLst/>
          </a:prstGeom>
        </p:spPr>
      </p:pic>
    </p:spTree>
    <p:extLst>
      <p:ext uri="{BB962C8B-B14F-4D97-AF65-F5344CB8AC3E}">
        <p14:creationId xmlns:p14="http://schemas.microsoft.com/office/powerpoint/2010/main" val="1851601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084-ECD1-AC12-F3A6-87CCB3D308A7}"/>
              </a:ext>
            </a:extLst>
          </p:cNvPr>
          <p:cNvSpPr>
            <a:spLocks noGrp="1"/>
          </p:cNvSpPr>
          <p:nvPr>
            <p:ph type="title"/>
          </p:nvPr>
        </p:nvSpPr>
        <p:spPr/>
        <p:txBody>
          <a:bodyPr/>
          <a:lstStyle/>
          <a:p>
            <a:r>
              <a:rPr lang="en-US" b="1" dirty="0"/>
              <a:t>Use streaming tables in Databricks SQL</a:t>
            </a:r>
            <a:br>
              <a:rPr lang="en-US" b="1" dirty="0"/>
            </a:br>
            <a:endParaRPr lang="en-IN" dirty="0"/>
          </a:p>
        </p:txBody>
      </p:sp>
      <p:sp>
        <p:nvSpPr>
          <p:cNvPr id="3" name="Content Placeholder 2">
            <a:extLst>
              <a:ext uri="{FF2B5EF4-FFF2-40B4-BE49-F238E27FC236}">
                <a16:creationId xmlns:a16="http://schemas.microsoft.com/office/drawing/2014/main" id="{85B011B2-342D-3705-A16A-203A24432ADA}"/>
              </a:ext>
            </a:extLst>
          </p:cNvPr>
          <p:cNvSpPr>
            <a:spLocks noGrp="1"/>
          </p:cNvSpPr>
          <p:nvPr>
            <p:ph idx="1"/>
          </p:nvPr>
        </p:nvSpPr>
        <p:spPr/>
        <p:txBody>
          <a:bodyPr/>
          <a:lstStyle/>
          <a:p>
            <a:r>
              <a:rPr lang="en-US" dirty="0"/>
              <a:t>Databricks recommends using streaming tables to ingest data using Databricks SQL. A </a:t>
            </a:r>
            <a:r>
              <a:rPr lang="en-US" i="1" dirty="0"/>
              <a:t>streaming table</a:t>
            </a:r>
            <a:r>
              <a:rPr lang="en-US" dirty="0"/>
              <a:t> is a table registered to Unity Catalog with extra support for streaming or incremental data processing. A pipeline is automatically created for each streaming table. You can use streaming tables for incremental data loading from Kafka and cloud object storage.</a:t>
            </a:r>
            <a:endParaRPr lang="en-IN" dirty="0"/>
          </a:p>
        </p:txBody>
      </p:sp>
    </p:spTree>
    <p:extLst>
      <p:ext uri="{BB962C8B-B14F-4D97-AF65-F5344CB8AC3E}">
        <p14:creationId xmlns:p14="http://schemas.microsoft.com/office/powerpoint/2010/main" val="735761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1105-8086-28E8-1B95-900960219958}"/>
              </a:ext>
            </a:extLst>
          </p:cNvPr>
          <p:cNvSpPr>
            <a:spLocks noGrp="1"/>
          </p:cNvSpPr>
          <p:nvPr>
            <p:ph type="title"/>
          </p:nvPr>
        </p:nvSpPr>
        <p:spPr>
          <a:xfrm>
            <a:off x="1825336" y="0"/>
            <a:ext cx="10515600" cy="1325563"/>
          </a:xfrm>
        </p:spPr>
        <p:txBody>
          <a:bodyPr/>
          <a:lstStyle/>
          <a:p>
            <a:r>
              <a:rPr lang="en-IN" b="1" dirty="0"/>
              <a:t>Create streaming tables</a:t>
            </a:r>
            <a:br>
              <a:rPr lang="en-IN" b="1" dirty="0"/>
            </a:br>
            <a:endParaRPr lang="en-IN" dirty="0"/>
          </a:p>
        </p:txBody>
      </p:sp>
      <p:sp>
        <p:nvSpPr>
          <p:cNvPr id="3" name="Content Placeholder 2">
            <a:extLst>
              <a:ext uri="{FF2B5EF4-FFF2-40B4-BE49-F238E27FC236}">
                <a16:creationId xmlns:a16="http://schemas.microsoft.com/office/drawing/2014/main" id="{4A3CA425-B41E-4B2C-45E4-9BB36B47036D}"/>
              </a:ext>
            </a:extLst>
          </p:cNvPr>
          <p:cNvSpPr>
            <a:spLocks noGrp="1"/>
          </p:cNvSpPr>
          <p:nvPr>
            <p:ph idx="1"/>
          </p:nvPr>
        </p:nvSpPr>
        <p:spPr>
          <a:xfrm>
            <a:off x="204355" y="1441162"/>
            <a:ext cx="11714018" cy="4351338"/>
          </a:xfrm>
        </p:spPr>
        <p:txBody>
          <a:bodyPr/>
          <a:lstStyle/>
          <a:p>
            <a:r>
              <a:rPr lang="en-US" dirty="0"/>
              <a:t>A streaming table is defined by a SQL query in Databricks SQL. When you create a streaming table, the data currently in the source tables is used to build the streaming table. After that, you refresh the table, usually on a schedule, to pull in any added data in the source tables to append to the streaming table.</a:t>
            </a:r>
          </a:p>
          <a:p>
            <a:endParaRPr lang="en-US" dirty="0"/>
          </a:p>
          <a:p>
            <a:r>
              <a:rPr lang="en-US" dirty="0"/>
              <a:t>CREATE OR REFRESH STREAMING TABLE sales</a:t>
            </a:r>
          </a:p>
          <a:p>
            <a:r>
              <a:rPr lang="en-US" dirty="0"/>
              <a:t>  SCHEDULE EVERY 1 hour</a:t>
            </a:r>
          </a:p>
          <a:p>
            <a:r>
              <a:rPr lang="en-US" dirty="0"/>
              <a:t>  AS SELECT product, price FROM STREAM </a:t>
            </a:r>
            <a:r>
              <a:rPr lang="en-US" dirty="0" err="1"/>
              <a:t>raw_data</a:t>
            </a:r>
            <a:r>
              <a:rPr lang="en-US" dirty="0"/>
              <a:t>;</a:t>
            </a:r>
            <a:endParaRPr lang="en-IN" dirty="0"/>
          </a:p>
        </p:txBody>
      </p:sp>
    </p:spTree>
    <p:extLst>
      <p:ext uri="{BB962C8B-B14F-4D97-AF65-F5344CB8AC3E}">
        <p14:creationId xmlns:p14="http://schemas.microsoft.com/office/powerpoint/2010/main" val="2864857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6BE28-8B07-E607-03B4-6E515EE431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445F92-ECA3-EAF5-E3F6-74A85B805AD4}"/>
              </a:ext>
            </a:extLst>
          </p:cNvPr>
          <p:cNvSpPr>
            <a:spLocks noGrp="1"/>
          </p:cNvSpPr>
          <p:nvPr>
            <p:ph idx="1"/>
          </p:nvPr>
        </p:nvSpPr>
        <p:spPr/>
        <p:txBody>
          <a:bodyPr/>
          <a:lstStyle/>
          <a:p>
            <a:r>
              <a:rPr lang="en-US" dirty="0"/>
              <a:t>When you create a streaming table using the CREATE OR REFRESH STREAMING TABLE statement, the initial data refresh and population begin immediately. These operations do not consume DBSQL warehouse compute. Instead, streaming table rely on serverless </a:t>
            </a:r>
            <a:r>
              <a:rPr lang="en-US" dirty="0" err="1"/>
              <a:t>Lakeflow</a:t>
            </a:r>
            <a:r>
              <a:rPr lang="en-US" dirty="0"/>
              <a:t> Declarative Pipelines for both creation and refresh. </a:t>
            </a:r>
          </a:p>
          <a:p>
            <a:endParaRPr lang="en-US" dirty="0"/>
          </a:p>
          <a:p>
            <a:r>
              <a:rPr lang="en-US" dirty="0"/>
              <a:t>A dedicated serverless pipeline is automatically created and managed by the system for each streaming table.</a:t>
            </a:r>
            <a:endParaRPr lang="en-IN" dirty="0"/>
          </a:p>
        </p:txBody>
      </p:sp>
    </p:spTree>
    <p:extLst>
      <p:ext uri="{BB962C8B-B14F-4D97-AF65-F5344CB8AC3E}">
        <p14:creationId xmlns:p14="http://schemas.microsoft.com/office/powerpoint/2010/main" val="2537596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19C25-9C89-6FDB-1BAC-26E0811DB248}"/>
              </a:ext>
            </a:extLst>
          </p:cNvPr>
          <p:cNvSpPr>
            <a:spLocks noGrp="1"/>
          </p:cNvSpPr>
          <p:nvPr>
            <p:ph type="title"/>
          </p:nvPr>
        </p:nvSpPr>
        <p:spPr/>
        <p:txBody>
          <a:bodyPr/>
          <a:lstStyle/>
          <a:p>
            <a:r>
              <a:rPr lang="en-US" b="1" dirty="0"/>
              <a:t>Load files with Auto Loader</a:t>
            </a:r>
            <a:br>
              <a:rPr lang="en-US" b="1" dirty="0"/>
            </a:br>
            <a:endParaRPr lang="en-IN" dirty="0"/>
          </a:p>
        </p:txBody>
      </p:sp>
      <p:sp>
        <p:nvSpPr>
          <p:cNvPr id="3" name="Content Placeholder 2">
            <a:extLst>
              <a:ext uri="{FF2B5EF4-FFF2-40B4-BE49-F238E27FC236}">
                <a16:creationId xmlns:a16="http://schemas.microsoft.com/office/drawing/2014/main" id="{CC5A28B9-83ED-B724-05E9-A63A952F4350}"/>
              </a:ext>
            </a:extLst>
          </p:cNvPr>
          <p:cNvSpPr>
            <a:spLocks noGrp="1"/>
          </p:cNvSpPr>
          <p:nvPr>
            <p:ph idx="1"/>
          </p:nvPr>
        </p:nvSpPr>
        <p:spPr>
          <a:xfrm>
            <a:off x="0" y="1825625"/>
            <a:ext cx="12192000" cy="4351338"/>
          </a:xfrm>
        </p:spPr>
        <p:txBody>
          <a:bodyPr>
            <a:normAutofit fontScale="85000" lnSpcReduction="20000"/>
          </a:bodyPr>
          <a:lstStyle/>
          <a:p>
            <a:r>
              <a:rPr lang="en-US" dirty="0"/>
              <a:t>To create a streaming table from files in a volume, you use Auto Loader. Use Auto Loader with </a:t>
            </a:r>
            <a:r>
              <a:rPr lang="en-US" dirty="0" err="1"/>
              <a:t>Lakeflow</a:t>
            </a:r>
            <a:r>
              <a:rPr lang="en-US" dirty="0"/>
              <a:t> Declarative Pipelines for most data ingestion tasks from cloud object storage. Auto Loader and </a:t>
            </a:r>
            <a:r>
              <a:rPr lang="en-US" dirty="0" err="1"/>
              <a:t>Lakeflow</a:t>
            </a:r>
            <a:r>
              <a:rPr lang="en-US" dirty="0"/>
              <a:t> Declarative Pipelines are designed to incrementally and idempotently load ever-growing data as it arrives in cloud storage.</a:t>
            </a:r>
          </a:p>
          <a:p>
            <a:r>
              <a:rPr lang="en-US" dirty="0"/>
              <a:t>To use Auto Loader in Databricks SQL, use the </a:t>
            </a:r>
            <a:r>
              <a:rPr lang="en-US" dirty="0" err="1"/>
              <a:t>read_files</a:t>
            </a:r>
            <a:r>
              <a:rPr lang="en-US" dirty="0"/>
              <a:t> function.</a:t>
            </a:r>
          </a:p>
          <a:p>
            <a:endParaRPr lang="en-IN" dirty="0"/>
          </a:p>
          <a:p>
            <a:pPr marL="0" indent="0">
              <a:buNone/>
            </a:pPr>
            <a:r>
              <a:rPr lang="en-US" dirty="0"/>
              <a:t>CREATE OR REFRESH STREAMING TABLE sales</a:t>
            </a:r>
          </a:p>
          <a:p>
            <a:pPr marL="0" indent="0">
              <a:buNone/>
            </a:pPr>
            <a:r>
              <a:rPr lang="en-US" dirty="0"/>
              <a:t>  SCHEDULE EVERY 1 hour</a:t>
            </a:r>
          </a:p>
          <a:p>
            <a:pPr marL="0" indent="0">
              <a:buNone/>
            </a:pPr>
            <a:r>
              <a:rPr lang="en-US" dirty="0"/>
              <a:t>  AS SELECT * FROM STREAM </a:t>
            </a:r>
            <a:r>
              <a:rPr lang="en-US" dirty="0" err="1"/>
              <a:t>read_files</a:t>
            </a:r>
            <a:r>
              <a:rPr lang="en-US" dirty="0"/>
              <a:t>(</a:t>
            </a:r>
          </a:p>
          <a:p>
            <a:pPr marL="0" indent="0">
              <a:buNone/>
            </a:pPr>
            <a:r>
              <a:rPr lang="en-US" dirty="0"/>
              <a:t>    "/Volumes/</a:t>
            </a:r>
            <a:r>
              <a:rPr lang="en-US" dirty="0" err="1"/>
              <a:t>my_catalog</a:t>
            </a:r>
            <a:r>
              <a:rPr lang="en-US" dirty="0"/>
              <a:t>/</a:t>
            </a:r>
            <a:r>
              <a:rPr lang="en-US" dirty="0" err="1"/>
              <a:t>my_schema</a:t>
            </a:r>
            <a:r>
              <a:rPr lang="en-US" dirty="0"/>
              <a:t>/</a:t>
            </a:r>
            <a:r>
              <a:rPr lang="en-US" dirty="0" err="1"/>
              <a:t>my_volume</a:t>
            </a:r>
            <a:r>
              <a:rPr lang="en-US" dirty="0"/>
              <a:t>/path/to/data",</a:t>
            </a:r>
          </a:p>
          <a:p>
            <a:pPr marL="0" indent="0">
              <a:buNone/>
            </a:pPr>
            <a:r>
              <a:rPr lang="en-US" dirty="0"/>
              <a:t>    format =&gt; "</a:t>
            </a:r>
            <a:r>
              <a:rPr lang="en-US" dirty="0" err="1"/>
              <a:t>json</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3565890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AA10-1CCD-20EE-DCD3-4C557FF2500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67E0049-2830-A44C-195F-FF07E53FC032}"/>
              </a:ext>
            </a:extLst>
          </p:cNvPr>
          <p:cNvSpPr>
            <a:spLocks noGrp="1"/>
          </p:cNvSpPr>
          <p:nvPr>
            <p:ph idx="1"/>
          </p:nvPr>
        </p:nvSpPr>
        <p:spPr/>
        <p:txBody>
          <a:bodyPr>
            <a:normAutofit fontScale="92500" lnSpcReduction="20000"/>
          </a:bodyPr>
          <a:lstStyle/>
          <a:p>
            <a:r>
              <a:rPr lang="en-US" dirty="0"/>
              <a:t>To read data from cloud storage, you can also use Auto Loader:</a:t>
            </a:r>
          </a:p>
          <a:p>
            <a:endParaRPr lang="en-US" dirty="0"/>
          </a:p>
          <a:p>
            <a:pPr marL="0" indent="0">
              <a:buNone/>
            </a:pPr>
            <a:r>
              <a:rPr lang="en-US" dirty="0"/>
              <a:t>CREATE OR REFRESH STREAMING TABLE sales</a:t>
            </a:r>
          </a:p>
          <a:p>
            <a:pPr marL="0" indent="0">
              <a:buNone/>
            </a:pPr>
            <a:r>
              <a:rPr lang="en-US" dirty="0"/>
              <a:t>  SCHEDULE EVERY 1 hour</a:t>
            </a:r>
          </a:p>
          <a:p>
            <a:pPr marL="0" indent="0">
              <a:buNone/>
            </a:pPr>
            <a:r>
              <a:rPr lang="en-US" dirty="0"/>
              <a:t>  AS SELECT *</a:t>
            </a:r>
          </a:p>
          <a:p>
            <a:pPr marL="0" indent="0">
              <a:buNone/>
            </a:pPr>
            <a:r>
              <a:rPr lang="en-US" dirty="0"/>
              <a:t>  FROM STREAM </a:t>
            </a:r>
            <a:r>
              <a:rPr lang="en-US" dirty="0" err="1"/>
              <a:t>read_files</a:t>
            </a:r>
            <a:r>
              <a:rPr lang="en-US" dirty="0"/>
              <a:t>(</a:t>
            </a:r>
          </a:p>
          <a:p>
            <a:pPr marL="0" indent="0">
              <a:buNone/>
            </a:pPr>
            <a:r>
              <a:rPr lang="en-US" dirty="0"/>
              <a:t>    '</a:t>
            </a:r>
            <a:r>
              <a:rPr lang="en-US" dirty="0" err="1"/>
              <a:t>abfss</a:t>
            </a:r>
            <a:r>
              <a:rPr lang="en-US" dirty="0"/>
              <a:t>://myContainer@myStorageAccount.dfs.core.windows.net/analysis/*/*/*.</a:t>
            </a:r>
            <a:r>
              <a:rPr lang="en-US" dirty="0" err="1"/>
              <a:t>json</a:t>
            </a:r>
            <a:r>
              <a:rPr lang="en-US" dirty="0"/>
              <a:t>',</a:t>
            </a:r>
          </a:p>
          <a:p>
            <a:pPr marL="0" indent="0">
              <a:buNone/>
            </a:pPr>
            <a:r>
              <a:rPr lang="en-US" dirty="0"/>
              <a:t>    format =&gt; "</a:t>
            </a:r>
            <a:r>
              <a:rPr lang="en-US" dirty="0" err="1"/>
              <a:t>json</a:t>
            </a:r>
            <a:r>
              <a:rPr lang="en-US" dirty="0"/>
              <a:t>"</a:t>
            </a:r>
          </a:p>
          <a:p>
            <a:pPr marL="0" indent="0">
              <a:buNone/>
            </a:pPr>
            <a:r>
              <a:rPr lang="en-US" dirty="0"/>
              <a:t>  );</a:t>
            </a:r>
            <a:endParaRPr lang="en-IN" dirty="0"/>
          </a:p>
        </p:txBody>
      </p:sp>
    </p:spTree>
    <p:extLst>
      <p:ext uri="{BB962C8B-B14F-4D97-AF65-F5344CB8AC3E}">
        <p14:creationId xmlns:p14="http://schemas.microsoft.com/office/powerpoint/2010/main" val="18385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C302-828E-F121-330E-713EFBB0B59F}"/>
              </a:ext>
            </a:extLst>
          </p:cNvPr>
          <p:cNvSpPr>
            <a:spLocks noGrp="1"/>
          </p:cNvSpPr>
          <p:nvPr>
            <p:ph type="title"/>
          </p:nvPr>
        </p:nvSpPr>
        <p:spPr/>
        <p:txBody>
          <a:bodyPr/>
          <a:lstStyle/>
          <a:p>
            <a:r>
              <a:rPr lang="en-US" b="1" dirty="0"/>
              <a:t>Streaming ingestion from other sources</a:t>
            </a:r>
            <a:br>
              <a:rPr lang="en-US" b="1" dirty="0"/>
            </a:br>
            <a:endParaRPr lang="en-IN" dirty="0"/>
          </a:p>
        </p:txBody>
      </p:sp>
      <p:sp>
        <p:nvSpPr>
          <p:cNvPr id="3" name="Content Placeholder 2">
            <a:extLst>
              <a:ext uri="{FF2B5EF4-FFF2-40B4-BE49-F238E27FC236}">
                <a16:creationId xmlns:a16="http://schemas.microsoft.com/office/drawing/2014/main" id="{26FDB01A-9EAC-F143-612D-52D10C15D9CF}"/>
              </a:ext>
            </a:extLst>
          </p:cNvPr>
          <p:cNvSpPr>
            <a:spLocks noGrp="1"/>
          </p:cNvSpPr>
          <p:nvPr>
            <p:ph idx="1"/>
          </p:nvPr>
        </p:nvSpPr>
        <p:spPr/>
        <p:txBody>
          <a:bodyPr>
            <a:normAutofit fontScale="77500" lnSpcReduction="20000"/>
          </a:bodyPr>
          <a:lstStyle/>
          <a:p>
            <a:r>
              <a:rPr lang="en-US" dirty="0"/>
              <a:t>By default, the </a:t>
            </a:r>
            <a:r>
              <a:rPr lang="en-US" dirty="0" err="1"/>
              <a:t>read_files</a:t>
            </a:r>
            <a:r>
              <a:rPr lang="en-US" dirty="0"/>
              <a:t> function reads all existing data in the source directory during table creation, and then processes newly arriving records with each refresh.</a:t>
            </a:r>
          </a:p>
          <a:p>
            <a:r>
              <a:rPr lang="en-US" dirty="0"/>
              <a:t>To avoid ingesting data that already exists in the source directory at the time of table creation, set the </a:t>
            </a:r>
            <a:r>
              <a:rPr lang="en-US" dirty="0" err="1"/>
              <a:t>includeExistingFiles</a:t>
            </a:r>
            <a:r>
              <a:rPr lang="en-US" dirty="0"/>
              <a:t> option to false</a:t>
            </a:r>
          </a:p>
          <a:p>
            <a:endParaRPr lang="en-IN" dirty="0"/>
          </a:p>
          <a:p>
            <a:pPr marL="0" indent="0">
              <a:buNone/>
            </a:pPr>
            <a:r>
              <a:rPr lang="en-US" dirty="0"/>
              <a:t>CREATE OR REFRESH STREAMING TABLE sales</a:t>
            </a:r>
          </a:p>
          <a:p>
            <a:pPr marL="0" indent="0">
              <a:buNone/>
            </a:pPr>
            <a:r>
              <a:rPr lang="en-US" dirty="0"/>
              <a:t>  SCHEDULE EVERY 1 hour</a:t>
            </a:r>
          </a:p>
          <a:p>
            <a:pPr marL="0" indent="0">
              <a:buNone/>
            </a:pPr>
            <a:r>
              <a:rPr lang="en-US" dirty="0"/>
              <a:t>  AS SELECT *</a:t>
            </a:r>
          </a:p>
          <a:p>
            <a:pPr marL="0" indent="0">
              <a:buNone/>
            </a:pPr>
            <a:r>
              <a:rPr lang="en-US" dirty="0"/>
              <a:t>  FROM STREAM </a:t>
            </a:r>
            <a:r>
              <a:rPr lang="en-US" dirty="0" err="1"/>
              <a:t>read_files</a:t>
            </a:r>
            <a:r>
              <a:rPr lang="en-US" dirty="0"/>
              <a:t>(</a:t>
            </a:r>
          </a:p>
          <a:p>
            <a:pPr marL="0" indent="0">
              <a:buNone/>
            </a:pPr>
            <a:r>
              <a:rPr lang="en-US" dirty="0"/>
              <a:t>    '/path/to/files',</a:t>
            </a:r>
          </a:p>
          <a:p>
            <a:pPr marL="0" indent="0">
              <a:buNone/>
            </a:pPr>
            <a:r>
              <a:rPr lang="en-US" dirty="0"/>
              <a:t>    </a:t>
            </a:r>
            <a:r>
              <a:rPr lang="en-US" dirty="0" err="1"/>
              <a:t>includeExistingFiles</a:t>
            </a:r>
            <a:r>
              <a:rPr lang="en-US" dirty="0"/>
              <a:t> =&gt; false</a:t>
            </a:r>
          </a:p>
          <a:p>
            <a:pPr marL="0" indent="0">
              <a:buNone/>
            </a:pPr>
            <a:r>
              <a:rPr lang="en-US" dirty="0"/>
              <a:t>  );</a:t>
            </a:r>
            <a:endParaRPr lang="en-IN" dirty="0"/>
          </a:p>
        </p:txBody>
      </p:sp>
    </p:spTree>
    <p:extLst>
      <p:ext uri="{BB962C8B-B14F-4D97-AF65-F5344CB8AC3E}">
        <p14:creationId xmlns:p14="http://schemas.microsoft.com/office/powerpoint/2010/main" val="316309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0B4B5-C3F2-F319-35A8-DADE7AE63B4C}"/>
              </a:ext>
            </a:extLst>
          </p:cNvPr>
          <p:cNvSpPr>
            <a:spLocks noGrp="1"/>
          </p:cNvSpPr>
          <p:nvPr>
            <p:ph type="title"/>
          </p:nvPr>
        </p:nvSpPr>
        <p:spPr>
          <a:xfrm>
            <a:off x="1804554" y="18256"/>
            <a:ext cx="10515600" cy="792236"/>
          </a:xfrm>
        </p:spPr>
        <p:txBody>
          <a:bodyPr/>
          <a:lstStyle/>
          <a:p>
            <a:r>
              <a:rPr lang="en-IN" dirty="0"/>
              <a:t>Streaming delta live </a:t>
            </a:r>
            <a:r>
              <a:rPr lang="en-IN" dirty="0" err="1"/>
              <a:t>tbl</a:t>
            </a:r>
            <a:endParaRPr lang="en-IN" dirty="0"/>
          </a:p>
        </p:txBody>
      </p:sp>
      <p:pic>
        <p:nvPicPr>
          <p:cNvPr id="7" name="Picture 6">
            <a:extLst>
              <a:ext uri="{FF2B5EF4-FFF2-40B4-BE49-F238E27FC236}">
                <a16:creationId xmlns:a16="http://schemas.microsoft.com/office/drawing/2014/main" id="{64B9EC4F-4906-D5EC-C88C-FAD2EC5AF30F}"/>
              </a:ext>
            </a:extLst>
          </p:cNvPr>
          <p:cNvPicPr>
            <a:picLocks noChangeAspect="1"/>
          </p:cNvPicPr>
          <p:nvPr/>
        </p:nvPicPr>
        <p:blipFill>
          <a:blip r:embed="rId2"/>
          <a:stretch>
            <a:fillRect/>
          </a:stretch>
        </p:blipFill>
        <p:spPr>
          <a:xfrm>
            <a:off x="83127" y="1012490"/>
            <a:ext cx="12032673" cy="2734057"/>
          </a:xfrm>
          <a:prstGeom prst="rect">
            <a:avLst/>
          </a:prstGeom>
        </p:spPr>
      </p:pic>
      <p:pic>
        <p:nvPicPr>
          <p:cNvPr id="9" name="Picture 8">
            <a:extLst>
              <a:ext uri="{FF2B5EF4-FFF2-40B4-BE49-F238E27FC236}">
                <a16:creationId xmlns:a16="http://schemas.microsoft.com/office/drawing/2014/main" id="{3ADA78A4-684C-102A-03D6-DB908139CC48}"/>
              </a:ext>
            </a:extLst>
          </p:cNvPr>
          <p:cNvPicPr>
            <a:picLocks noChangeAspect="1"/>
          </p:cNvPicPr>
          <p:nvPr/>
        </p:nvPicPr>
        <p:blipFill>
          <a:blip r:embed="rId3"/>
          <a:stretch>
            <a:fillRect/>
          </a:stretch>
        </p:blipFill>
        <p:spPr>
          <a:xfrm>
            <a:off x="0" y="4073501"/>
            <a:ext cx="12115800" cy="2410161"/>
          </a:xfrm>
          <a:prstGeom prst="rect">
            <a:avLst/>
          </a:prstGeom>
        </p:spPr>
      </p:pic>
    </p:spTree>
    <p:extLst>
      <p:ext uri="{BB962C8B-B14F-4D97-AF65-F5344CB8AC3E}">
        <p14:creationId xmlns:p14="http://schemas.microsoft.com/office/powerpoint/2010/main" val="3806535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AF5A-352E-4555-01EB-7B34F728BBC8}"/>
              </a:ext>
            </a:extLst>
          </p:cNvPr>
          <p:cNvSpPr>
            <a:spLocks noGrp="1"/>
          </p:cNvSpPr>
          <p:nvPr>
            <p:ph type="title"/>
          </p:nvPr>
        </p:nvSpPr>
        <p:spPr/>
        <p:txBody>
          <a:bodyPr/>
          <a:lstStyle/>
          <a:p>
            <a:r>
              <a:rPr lang="en-IN" b="1" dirty="0"/>
              <a:t>Set the runtime channel</a:t>
            </a:r>
            <a:br>
              <a:rPr lang="en-IN" b="1" dirty="0"/>
            </a:br>
            <a:endParaRPr lang="en-IN" dirty="0"/>
          </a:p>
        </p:txBody>
      </p:sp>
      <p:sp>
        <p:nvSpPr>
          <p:cNvPr id="3" name="Content Placeholder 2">
            <a:extLst>
              <a:ext uri="{FF2B5EF4-FFF2-40B4-BE49-F238E27FC236}">
                <a16:creationId xmlns:a16="http://schemas.microsoft.com/office/drawing/2014/main" id="{DAF12254-E30E-A2AB-8F7D-E198FC7685A8}"/>
              </a:ext>
            </a:extLst>
          </p:cNvPr>
          <p:cNvSpPr>
            <a:spLocks noGrp="1"/>
          </p:cNvSpPr>
          <p:nvPr>
            <p:ph idx="1"/>
          </p:nvPr>
        </p:nvSpPr>
        <p:spPr/>
        <p:txBody>
          <a:bodyPr/>
          <a:lstStyle/>
          <a:p>
            <a:r>
              <a:rPr lang="en-US" dirty="0"/>
              <a:t>Streaming tables created using SQL warehouses are automatically refreshed using a pipeline. </a:t>
            </a:r>
            <a:r>
              <a:rPr lang="en-US" dirty="0" err="1"/>
              <a:t>Lakeflow</a:t>
            </a:r>
            <a:r>
              <a:rPr lang="en-US" dirty="0"/>
              <a:t> Declarative Pipelines use the runtime in the current channel by default</a:t>
            </a:r>
          </a:p>
          <a:p>
            <a:endParaRPr lang="en-US" dirty="0"/>
          </a:p>
          <a:p>
            <a:r>
              <a:rPr lang="en-US" dirty="0"/>
              <a:t>Databricks recommends using the current channel for production workloads. New features are first released to the preview channel. You can set a pipeline to the preview </a:t>
            </a:r>
            <a:r>
              <a:rPr lang="en-US" dirty="0" err="1"/>
              <a:t>Lakeflow</a:t>
            </a:r>
            <a:r>
              <a:rPr lang="en-US" dirty="0"/>
              <a:t> Declarative Pipelines channel to test new features by specifying preview as a table property. You can specify this property when you create the table or after the table is created using an ALTER statement.</a:t>
            </a:r>
            <a:endParaRPr lang="en-IN" dirty="0"/>
          </a:p>
        </p:txBody>
      </p:sp>
    </p:spTree>
    <p:extLst>
      <p:ext uri="{BB962C8B-B14F-4D97-AF65-F5344CB8AC3E}">
        <p14:creationId xmlns:p14="http://schemas.microsoft.com/office/powerpoint/2010/main" val="1610846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BB0E-DCEF-CC7A-2629-3E2E6A052523}"/>
              </a:ext>
            </a:extLst>
          </p:cNvPr>
          <p:cNvSpPr>
            <a:spLocks noGrp="1"/>
          </p:cNvSpPr>
          <p:nvPr>
            <p:ph type="title"/>
          </p:nvPr>
        </p:nvSpPr>
        <p:spPr/>
        <p:txBody>
          <a:bodyPr/>
          <a:lstStyle/>
          <a:p>
            <a:r>
              <a:rPr lang="en-IN" dirty="0"/>
              <a:t>Create </a:t>
            </a:r>
            <a:r>
              <a:rPr lang="en-US" dirty="0"/>
              <a:t>STREAMING TABLE</a:t>
            </a:r>
            <a:endParaRPr lang="en-IN" dirty="0"/>
          </a:p>
        </p:txBody>
      </p:sp>
      <p:sp>
        <p:nvSpPr>
          <p:cNvPr id="3" name="Content Placeholder 2">
            <a:extLst>
              <a:ext uri="{FF2B5EF4-FFF2-40B4-BE49-F238E27FC236}">
                <a16:creationId xmlns:a16="http://schemas.microsoft.com/office/drawing/2014/main" id="{6E3707BC-9BB8-343E-2D77-970191D9AEA7}"/>
              </a:ext>
            </a:extLst>
          </p:cNvPr>
          <p:cNvSpPr>
            <a:spLocks noGrp="1"/>
          </p:cNvSpPr>
          <p:nvPr>
            <p:ph idx="1"/>
          </p:nvPr>
        </p:nvSpPr>
        <p:spPr/>
        <p:txBody>
          <a:bodyPr/>
          <a:lstStyle/>
          <a:p>
            <a:pPr marL="0" indent="0">
              <a:buNone/>
            </a:pPr>
            <a:r>
              <a:rPr lang="en-US" dirty="0"/>
              <a:t>CREATE OR REFRESH STREAMING TABLE sales</a:t>
            </a:r>
          </a:p>
          <a:p>
            <a:pPr marL="0" indent="0">
              <a:buNone/>
            </a:pPr>
            <a:r>
              <a:rPr lang="en-US" dirty="0"/>
              <a:t>  TBLPROPERTIES ('</a:t>
            </a:r>
            <a:r>
              <a:rPr lang="en-US" dirty="0" err="1"/>
              <a:t>pipelines.channel</a:t>
            </a:r>
            <a:r>
              <a:rPr lang="en-US" dirty="0"/>
              <a:t>' = 'preview')</a:t>
            </a:r>
          </a:p>
          <a:p>
            <a:pPr marL="0" indent="0">
              <a:buNone/>
            </a:pPr>
            <a:r>
              <a:rPr lang="en-US" dirty="0"/>
              <a:t>  SCHEDULE EVERY 1 hour</a:t>
            </a:r>
          </a:p>
          <a:p>
            <a:pPr marL="0" indent="0">
              <a:buNone/>
            </a:pPr>
            <a:r>
              <a:rPr lang="en-US" dirty="0"/>
              <a:t>  AS SELECT *</a:t>
            </a:r>
          </a:p>
          <a:p>
            <a:pPr marL="0" indent="0">
              <a:buNone/>
            </a:pPr>
            <a:r>
              <a:rPr lang="en-US" dirty="0"/>
              <a:t>  FROM STREAM </a:t>
            </a:r>
            <a:r>
              <a:rPr lang="en-US" dirty="0" err="1"/>
              <a:t>raw_data</a:t>
            </a:r>
            <a:r>
              <a:rPr lang="en-US" dirty="0"/>
              <a:t>;</a:t>
            </a:r>
            <a:endParaRPr lang="en-IN" dirty="0"/>
          </a:p>
        </p:txBody>
      </p:sp>
    </p:spTree>
    <p:extLst>
      <p:ext uri="{BB962C8B-B14F-4D97-AF65-F5344CB8AC3E}">
        <p14:creationId xmlns:p14="http://schemas.microsoft.com/office/powerpoint/2010/main" val="2393623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F784-C463-69E0-C46D-663D29A0BD53}"/>
              </a:ext>
            </a:extLst>
          </p:cNvPr>
          <p:cNvSpPr>
            <a:spLocks noGrp="1"/>
          </p:cNvSpPr>
          <p:nvPr>
            <p:ph type="title"/>
          </p:nvPr>
        </p:nvSpPr>
        <p:spPr/>
        <p:txBody>
          <a:bodyPr/>
          <a:lstStyle/>
          <a:p>
            <a:r>
              <a:rPr lang="en-IN" b="1" dirty="0"/>
              <a:t>Schedule streaming table refreshes</a:t>
            </a:r>
            <a:br>
              <a:rPr lang="en-IN" b="1" dirty="0"/>
            </a:br>
            <a:endParaRPr lang="en-IN" dirty="0"/>
          </a:p>
        </p:txBody>
      </p:sp>
      <p:sp>
        <p:nvSpPr>
          <p:cNvPr id="3" name="Content Placeholder 2">
            <a:extLst>
              <a:ext uri="{FF2B5EF4-FFF2-40B4-BE49-F238E27FC236}">
                <a16:creationId xmlns:a16="http://schemas.microsoft.com/office/drawing/2014/main" id="{78DA3AF6-1ECF-4A22-6AEE-1B6DD194BAEF}"/>
              </a:ext>
            </a:extLst>
          </p:cNvPr>
          <p:cNvSpPr>
            <a:spLocks noGrp="1"/>
          </p:cNvSpPr>
          <p:nvPr>
            <p:ph idx="1"/>
          </p:nvPr>
        </p:nvSpPr>
        <p:spPr/>
        <p:txBody>
          <a:bodyPr>
            <a:normAutofit fontScale="92500" lnSpcReduction="10000"/>
          </a:bodyPr>
          <a:lstStyle/>
          <a:p>
            <a:r>
              <a:rPr lang="en-US" dirty="0"/>
              <a:t>You can configure a Databricks SQL streaming table to refresh automatically based on a defined schedule, or to trigger when upstream data is changed.</a:t>
            </a:r>
          </a:p>
          <a:p>
            <a:endParaRPr lang="en-US" dirty="0"/>
          </a:p>
          <a:p>
            <a:r>
              <a:rPr lang="en-US" dirty="0"/>
              <a:t>To set a schedule or trigger, do one of the following:</a:t>
            </a:r>
          </a:p>
          <a:p>
            <a:r>
              <a:rPr lang="en-US" dirty="0"/>
              <a:t>Configure the schedule with the SCHEDULE clause when you </a:t>
            </a:r>
            <a:r>
              <a:rPr lang="en-US" dirty="0">
                <a:hlinkClick r:id="rId2"/>
              </a:rPr>
              <a:t>create the streaming table</a:t>
            </a:r>
            <a:r>
              <a:rPr lang="en-US" dirty="0"/>
              <a:t>.</a:t>
            </a:r>
          </a:p>
          <a:p>
            <a:r>
              <a:rPr lang="en-US" dirty="0"/>
              <a:t>Configure a trigger with the TRIGGER ON UPDATE clause when you create the table.</a:t>
            </a:r>
          </a:p>
          <a:p>
            <a:r>
              <a:rPr lang="en-US" dirty="0"/>
              <a:t>Add or modify schedules or triggers with the </a:t>
            </a:r>
            <a:r>
              <a:rPr lang="en-US" dirty="0">
                <a:hlinkClick r:id="rId3"/>
              </a:rPr>
              <a:t>ALTER STREAMING TABLE</a:t>
            </a:r>
            <a:r>
              <a:rPr lang="en-US" dirty="0"/>
              <a:t> statement.</a:t>
            </a:r>
          </a:p>
          <a:p>
            <a:endParaRPr lang="en-IN" dirty="0"/>
          </a:p>
        </p:txBody>
      </p:sp>
    </p:spTree>
    <p:extLst>
      <p:ext uri="{BB962C8B-B14F-4D97-AF65-F5344CB8AC3E}">
        <p14:creationId xmlns:p14="http://schemas.microsoft.com/office/powerpoint/2010/main" val="2197276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9445-AE0C-5D2E-375A-662BE4D768F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60824BF-947C-5EA3-DB55-C49444750A8A}"/>
              </a:ext>
            </a:extLst>
          </p:cNvPr>
          <p:cNvSpPr>
            <a:spLocks noGrp="1"/>
          </p:cNvSpPr>
          <p:nvPr>
            <p:ph idx="1"/>
          </p:nvPr>
        </p:nvSpPr>
        <p:spPr/>
        <p:txBody>
          <a:bodyPr/>
          <a:lstStyle/>
          <a:p>
            <a:r>
              <a:rPr lang="en-US" dirty="0"/>
              <a:t>When you create a schedule, Azure Databricks automatically creates a new job to process the update.</a:t>
            </a:r>
          </a:p>
          <a:p>
            <a:r>
              <a:rPr lang="en-US" dirty="0"/>
              <a:t>To view the schedule, do one of the following:</a:t>
            </a:r>
          </a:p>
          <a:p>
            <a:r>
              <a:rPr lang="en-US" dirty="0"/>
              <a:t>Run the DESCRIBE EXTENDED statement from the SQL editor in the Azure Databricks UI. See </a:t>
            </a:r>
            <a:r>
              <a:rPr lang="en-US" dirty="0">
                <a:hlinkClick r:id="rId2"/>
              </a:rPr>
              <a:t>DESCRIBE TABLE</a:t>
            </a:r>
            <a:r>
              <a:rPr lang="en-US" dirty="0"/>
              <a:t>.</a:t>
            </a:r>
          </a:p>
          <a:p>
            <a:r>
              <a:rPr lang="en-US" dirty="0"/>
              <a:t>Use Catalog Explorer to view the streaming table. The schedule is listed on the </a:t>
            </a:r>
            <a:r>
              <a:rPr lang="en-US" b="1" dirty="0"/>
              <a:t>Overview</a:t>
            </a:r>
            <a:r>
              <a:rPr lang="en-US" dirty="0"/>
              <a:t> tab, under </a:t>
            </a:r>
            <a:r>
              <a:rPr lang="en-US" b="1" dirty="0"/>
              <a:t>Refresh status</a:t>
            </a:r>
            <a:r>
              <a:rPr lang="en-US" dirty="0"/>
              <a:t>. See </a:t>
            </a:r>
            <a:r>
              <a:rPr lang="en-US" dirty="0">
                <a:hlinkClick r:id="rId3"/>
              </a:rPr>
              <a:t>What is Catalog Explorer?</a:t>
            </a:r>
            <a:r>
              <a:rPr lang="en-US" dirty="0"/>
              <a:t>.</a:t>
            </a:r>
          </a:p>
          <a:p>
            <a:endParaRPr lang="en-IN" dirty="0"/>
          </a:p>
        </p:txBody>
      </p:sp>
    </p:spTree>
    <p:extLst>
      <p:ext uri="{BB962C8B-B14F-4D97-AF65-F5344CB8AC3E}">
        <p14:creationId xmlns:p14="http://schemas.microsoft.com/office/powerpoint/2010/main" val="3731595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5CB2-88B2-FF59-1EBD-D0B6CED9CB7B}"/>
              </a:ext>
            </a:extLst>
          </p:cNvPr>
          <p:cNvSpPr>
            <a:spLocks noGrp="1"/>
          </p:cNvSpPr>
          <p:nvPr>
            <p:ph type="title"/>
          </p:nvPr>
        </p:nvSpPr>
        <p:spPr>
          <a:xfrm>
            <a:off x="1676400" y="18255"/>
            <a:ext cx="10515600" cy="1325563"/>
          </a:xfrm>
        </p:spPr>
        <p:txBody>
          <a:bodyPr/>
          <a:lstStyle/>
          <a:p>
            <a:r>
              <a:rPr lang="en-IN" b="1" dirty="0"/>
              <a:t>Refresh a streaming table</a:t>
            </a:r>
            <a:br>
              <a:rPr lang="en-IN" b="1" dirty="0"/>
            </a:br>
            <a:endParaRPr lang="en-IN" dirty="0"/>
          </a:p>
        </p:txBody>
      </p:sp>
      <p:sp>
        <p:nvSpPr>
          <p:cNvPr id="3" name="Content Placeholder 2">
            <a:extLst>
              <a:ext uri="{FF2B5EF4-FFF2-40B4-BE49-F238E27FC236}">
                <a16:creationId xmlns:a16="http://schemas.microsoft.com/office/drawing/2014/main" id="{371D9781-6AFD-89FF-B9BD-123FEDA2DD05}"/>
              </a:ext>
            </a:extLst>
          </p:cNvPr>
          <p:cNvSpPr>
            <a:spLocks noGrp="1"/>
          </p:cNvSpPr>
          <p:nvPr>
            <p:ph idx="1"/>
          </p:nvPr>
        </p:nvSpPr>
        <p:spPr>
          <a:xfrm>
            <a:off x="142008" y="1129434"/>
            <a:ext cx="12049991" cy="4351338"/>
          </a:xfrm>
        </p:spPr>
        <p:txBody>
          <a:bodyPr>
            <a:normAutofit fontScale="55000" lnSpcReduction="20000"/>
          </a:bodyPr>
          <a:lstStyle/>
          <a:p>
            <a:r>
              <a:rPr lang="en-US" dirty="0"/>
              <a:t>Refreshes can be scheduled automatically when you create the streaming table. You can also manually refresh streaming tables. Even if you have a scheduled refresh, you can call a manual refresh at any time. Refreshes are handled by the same pipeline that was automatically created along with the streaming table.</a:t>
            </a:r>
          </a:p>
          <a:p>
            <a:endParaRPr lang="en-US" dirty="0"/>
          </a:p>
          <a:p>
            <a:r>
              <a:rPr lang="en-IN" dirty="0"/>
              <a:t>REFRESH STREAMING TABLE sales;</a:t>
            </a:r>
          </a:p>
          <a:p>
            <a:endParaRPr lang="en-IN" dirty="0"/>
          </a:p>
          <a:p>
            <a:r>
              <a:rPr lang="en-US" dirty="0"/>
              <a:t>REFRESH STREAMING TABLE sales FULL;</a:t>
            </a:r>
          </a:p>
          <a:p>
            <a:pPr marL="0" indent="0">
              <a:buNone/>
            </a:pPr>
            <a:br>
              <a:rPr lang="en-US" dirty="0"/>
            </a:br>
            <a:r>
              <a:rPr lang="en-US" b="1" dirty="0"/>
              <a:t>Change the schedule for a streaming table</a:t>
            </a:r>
          </a:p>
          <a:p>
            <a:endParaRPr lang="en-US" b="1" dirty="0"/>
          </a:p>
          <a:p>
            <a:r>
              <a:rPr lang="en-US" dirty="0"/>
              <a:t>ALTER STREAMING TABLE sales</a:t>
            </a:r>
          </a:p>
          <a:p>
            <a:r>
              <a:rPr lang="en-US" dirty="0"/>
              <a:t>  ADD SCHEDULE every 1 hour;</a:t>
            </a:r>
          </a:p>
          <a:p>
            <a:endParaRPr lang="en-US" dirty="0"/>
          </a:p>
          <a:p>
            <a:pPr marL="0" indent="0">
              <a:buNone/>
            </a:pPr>
            <a:br>
              <a:rPr lang="en-US" dirty="0"/>
            </a:br>
            <a:r>
              <a:rPr lang="en-US" b="1" dirty="0"/>
              <a:t>Track the status of a refresh</a:t>
            </a:r>
          </a:p>
          <a:p>
            <a:endParaRPr lang="en-US" b="1" dirty="0"/>
          </a:p>
          <a:p>
            <a:r>
              <a:rPr lang="en-IN" dirty="0"/>
              <a:t>DESCRIBE TABLE EXTENDED &lt;table-name&gt;;</a:t>
            </a:r>
          </a:p>
        </p:txBody>
      </p:sp>
    </p:spTree>
    <p:extLst>
      <p:ext uri="{BB962C8B-B14F-4D97-AF65-F5344CB8AC3E}">
        <p14:creationId xmlns:p14="http://schemas.microsoft.com/office/powerpoint/2010/main" val="1897835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A444-607C-6119-FDF2-74B8C49AB7C2}"/>
              </a:ext>
            </a:extLst>
          </p:cNvPr>
          <p:cNvSpPr>
            <a:spLocks noGrp="1"/>
          </p:cNvSpPr>
          <p:nvPr>
            <p:ph type="title"/>
          </p:nvPr>
        </p:nvSpPr>
        <p:spPr/>
        <p:txBody>
          <a:bodyPr/>
          <a:lstStyle/>
          <a:p>
            <a:r>
              <a:rPr lang="en-US" b="1" dirty="0"/>
              <a:t>Control access to streaming tables</a:t>
            </a:r>
            <a:br>
              <a:rPr lang="en-US" b="1" dirty="0"/>
            </a:br>
            <a:endParaRPr lang="en-IN" dirty="0"/>
          </a:p>
        </p:txBody>
      </p:sp>
      <p:sp>
        <p:nvSpPr>
          <p:cNvPr id="3" name="Content Placeholder 2">
            <a:extLst>
              <a:ext uri="{FF2B5EF4-FFF2-40B4-BE49-F238E27FC236}">
                <a16:creationId xmlns:a16="http://schemas.microsoft.com/office/drawing/2014/main" id="{7CD866A2-AEB5-F230-2622-D30CF66A496E}"/>
              </a:ext>
            </a:extLst>
          </p:cNvPr>
          <p:cNvSpPr>
            <a:spLocks noGrp="1"/>
          </p:cNvSpPr>
          <p:nvPr>
            <p:ph idx="1"/>
          </p:nvPr>
        </p:nvSpPr>
        <p:spPr>
          <a:xfrm>
            <a:off x="83127" y="1825625"/>
            <a:ext cx="12108873" cy="4351338"/>
          </a:xfrm>
        </p:spPr>
        <p:txBody>
          <a:bodyPr>
            <a:normAutofit fontScale="85000" lnSpcReduction="20000"/>
          </a:bodyPr>
          <a:lstStyle/>
          <a:p>
            <a:r>
              <a:rPr lang="en-US" dirty="0"/>
              <a:t>Streaming tables support rich access controls to support data-sharing while avoiding exposing potentially private data. A streaming table owner or a user with the MANAGE privilege can grant SELECT privileges to other users. Users with SELECT access to the streaming table do not need SELECT access to the tables referenced by the streaming table. This access control enables data sharing while controlling access to the underlying data.</a:t>
            </a:r>
          </a:p>
          <a:p>
            <a:endParaRPr lang="en-US" dirty="0"/>
          </a:p>
          <a:p>
            <a:r>
              <a:rPr lang="en-US" dirty="0"/>
              <a:t>GRANT &lt;</a:t>
            </a:r>
            <a:r>
              <a:rPr lang="en-US" dirty="0" err="1"/>
              <a:t>privilege_type</a:t>
            </a:r>
            <a:r>
              <a:rPr lang="en-US" dirty="0"/>
              <a:t>&gt; ON &lt;</a:t>
            </a:r>
            <a:r>
              <a:rPr lang="en-US" dirty="0" err="1"/>
              <a:t>st_name</a:t>
            </a:r>
            <a:r>
              <a:rPr lang="en-US" dirty="0"/>
              <a:t>&gt; TO &lt;principal&gt;;</a:t>
            </a:r>
          </a:p>
          <a:p>
            <a:endParaRPr lang="en-US" dirty="0"/>
          </a:p>
          <a:p>
            <a:r>
              <a:rPr lang="en-US" dirty="0"/>
              <a:t>The </a:t>
            </a:r>
            <a:r>
              <a:rPr lang="en-US" dirty="0" err="1"/>
              <a:t>privilege_type</a:t>
            </a:r>
            <a:r>
              <a:rPr lang="en-US" dirty="0"/>
              <a:t> can be:</a:t>
            </a:r>
          </a:p>
          <a:p>
            <a:r>
              <a:rPr lang="en-US" dirty="0"/>
              <a:t>SELECT - the user can SELECT the streaming table.</a:t>
            </a:r>
          </a:p>
          <a:p>
            <a:r>
              <a:rPr lang="en-US" dirty="0"/>
              <a:t>REFRESH - the user can REFRESH the streaming table. Refreshes are run using the owner's permissions.</a:t>
            </a:r>
          </a:p>
          <a:p>
            <a:endParaRPr lang="en-IN" dirty="0"/>
          </a:p>
        </p:txBody>
      </p:sp>
    </p:spTree>
    <p:extLst>
      <p:ext uri="{BB962C8B-B14F-4D97-AF65-F5344CB8AC3E}">
        <p14:creationId xmlns:p14="http://schemas.microsoft.com/office/powerpoint/2010/main" val="83699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02AD-F278-2396-B471-F3E12FD2D01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4313A8-3DCB-AF56-F709-3C8A54329D2A}"/>
              </a:ext>
            </a:extLst>
          </p:cNvPr>
          <p:cNvSpPr>
            <a:spLocks noGrp="1"/>
          </p:cNvSpPr>
          <p:nvPr>
            <p:ph idx="1"/>
          </p:nvPr>
        </p:nvSpPr>
        <p:spPr/>
        <p:txBody>
          <a:bodyPr>
            <a:normAutofit lnSpcReduction="10000"/>
          </a:bodyPr>
          <a:lstStyle/>
          <a:p>
            <a:r>
              <a:rPr lang="en-US" dirty="0"/>
              <a:t>CREATE MATERIALIZED VIEW </a:t>
            </a:r>
            <a:r>
              <a:rPr lang="en-US" dirty="0" err="1"/>
              <a:t>st_name</a:t>
            </a:r>
            <a:r>
              <a:rPr lang="en-US" dirty="0"/>
              <a:t> AS SELECT * FROM </a:t>
            </a:r>
            <a:r>
              <a:rPr lang="en-US" dirty="0" err="1"/>
              <a:t>source_table</a:t>
            </a:r>
            <a:r>
              <a:rPr lang="en-US" dirty="0"/>
              <a:t>;</a:t>
            </a:r>
          </a:p>
          <a:p>
            <a:endParaRPr lang="en-US" dirty="0"/>
          </a:p>
          <a:p>
            <a:r>
              <a:rPr lang="en-US" dirty="0"/>
              <a:t>-- Grant read-only access:</a:t>
            </a:r>
          </a:p>
          <a:p>
            <a:r>
              <a:rPr lang="en-US" dirty="0"/>
              <a:t>GRANT SELECT ON </a:t>
            </a:r>
            <a:r>
              <a:rPr lang="en-US" dirty="0" err="1"/>
              <a:t>st_name</a:t>
            </a:r>
            <a:r>
              <a:rPr lang="en-US" dirty="0"/>
              <a:t> TO </a:t>
            </a:r>
            <a:r>
              <a:rPr lang="en-US" dirty="0" err="1"/>
              <a:t>read_only_user</a:t>
            </a:r>
            <a:r>
              <a:rPr lang="en-US" dirty="0"/>
              <a:t>;</a:t>
            </a:r>
          </a:p>
          <a:p>
            <a:endParaRPr lang="en-US" dirty="0"/>
          </a:p>
          <a:p>
            <a:r>
              <a:rPr lang="en-US" dirty="0"/>
              <a:t>-- Grand read and refresh access:</a:t>
            </a:r>
          </a:p>
          <a:p>
            <a:r>
              <a:rPr lang="en-US" dirty="0"/>
              <a:t>GRANT SELECT ON </a:t>
            </a:r>
            <a:r>
              <a:rPr lang="en-US" dirty="0" err="1"/>
              <a:t>st_name</a:t>
            </a:r>
            <a:r>
              <a:rPr lang="en-US" dirty="0"/>
              <a:t> TO </a:t>
            </a:r>
            <a:r>
              <a:rPr lang="en-US" dirty="0" err="1"/>
              <a:t>refresh_user</a:t>
            </a:r>
            <a:r>
              <a:rPr lang="en-US" dirty="0"/>
              <a:t>;</a:t>
            </a:r>
          </a:p>
          <a:p>
            <a:r>
              <a:rPr lang="en-US" dirty="0"/>
              <a:t>GRANT REFRESH ON </a:t>
            </a:r>
            <a:r>
              <a:rPr lang="en-US" dirty="0" err="1"/>
              <a:t>st_name</a:t>
            </a:r>
            <a:r>
              <a:rPr lang="en-US" dirty="0"/>
              <a:t> TO </a:t>
            </a:r>
            <a:r>
              <a:rPr lang="en-US" dirty="0" err="1"/>
              <a:t>refresh_user</a:t>
            </a:r>
            <a:r>
              <a:rPr lang="en-US" dirty="0"/>
              <a:t>;</a:t>
            </a:r>
            <a:endParaRPr lang="en-IN" dirty="0"/>
          </a:p>
        </p:txBody>
      </p:sp>
    </p:spTree>
    <p:extLst>
      <p:ext uri="{BB962C8B-B14F-4D97-AF65-F5344CB8AC3E}">
        <p14:creationId xmlns:p14="http://schemas.microsoft.com/office/powerpoint/2010/main" val="1084835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3D721-B302-1DA8-7C1B-CBBEE0170CE8}"/>
              </a:ext>
            </a:extLst>
          </p:cNvPr>
          <p:cNvSpPr>
            <a:spLocks noGrp="1"/>
          </p:cNvSpPr>
          <p:nvPr>
            <p:ph idx="1"/>
          </p:nvPr>
        </p:nvSpPr>
        <p:spPr>
          <a:xfrm>
            <a:off x="214744" y="1015135"/>
            <a:ext cx="11859491" cy="4351338"/>
          </a:xfrm>
        </p:spPr>
        <p:txBody>
          <a:bodyPr>
            <a:normAutofit fontScale="77500" lnSpcReduction="20000"/>
          </a:bodyPr>
          <a:lstStyle/>
          <a:p>
            <a:r>
              <a:rPr lang="en-US" b="1" dirty="0"/>
              <a:t>Revoke privileges from a streaming table</a:t>
            </a:r>
          </a:p>
          <a:p>
            <a:r>
              <a:rPr lang="en-US" dirty="0"/>
              <a:t>REVOKE </a:t>
            </a:r>
            <a:r>
              <a:rPr lang="en-US" dirty="0" err="1"/>
              <a:t>privilege_type</a:t>
            </a:r>
            <a:r>
              <a:rPr lang="en-US" dirty="0"/>
              <a:t> ON &lt;</a:t>
            </a:r>
            <a:r>
              <a:rPr lang="en-US" dirty="0" err="1"/>
              <a:t>st_name</a:t>
            </a:r>
            <a:r>
              <a:rPr lang="en-US" dirty="0"/>
              <a:t>&gt; FROM principal;</a:t>
            </a:r>
          </a:p>
          <a:p>
            <a:endParaRPr lang="en-US" dirty="0"/>
          </a:p>
          <a:p>
            <a:r>
              <a:rPr lang="en-US" dirty="0"/>
              <a:t>When SELECT privileges on a source table are revoked from the streaming table owner or any other user who has been granted MANAGE or SELECT privileges on the streaming table, or the source table is dropped, the streaming table owner or user granted access is still able to query the streaming table. However, the following behavior occurs:</a:t>
            </a:r>
          </a:p>
          <a:p>
            <a:r>
              <a:rPr lang="en-US" dirty="0"/>
              <a:t>The streaming table owner or others who have lost access to a streaming table can no longer REFRESH that streaming table, and the streaming table will become stale.</a:t>
            </a:r>
          </a:p>
          <a:p>
            <a:r>
              <a:rPr lang="en-US" dirty="0"/>
              <a:t>If automated with a schedule, the next scheduled REFRESH fails or is not run.</a:t>
            </a:r>
          </a:p>
          <a:p>
            <a:endParaRPr lang="en-IN" dirty="0"/>
          </a:p>
          <a:p>
            <a:endParaRPr lang="en-IN" dirty="0"/>
          </a:p>
          <a:p>
            <a:r>
              <a:rPr lang="en-US" dirty="0"/>
              <a:t>REVOKE SELECT ON </a:t>
            </a:r>
            <a:r>
              <a:rPr lang="en-US" dirty="0" err="1"/>
              <a:t>st_name</a:t>
            </a:r>
            <a:r>
              <a:rPr lang="en-US" dirty="0"/>
              <a:t> FROM </a:t>
            </a:r>
            <a:r>
              <a:rPr lang="en-US" dirty="0" err="1"/>
              <a:t>read_only_user</a:t>
            </a:r>
            <a:r>
              <a:rPr lang="en-US" dirty="0"/>
              <a:t>;</a:t>
            </a:r>
            <a:endParaRPr lang="en-IN" dirty="0"/>
          </a:p>
        </p:txBody>
      </p:sp>
    </p:spTree>
    <p:extLst>
      <p:ext uri="{BB962C8B-B14F-4D97-AF65-F5344CB8AC3E}">
        <p14:creationId xmlns:p14="http://schemas.microsoft.com/office/powerpoint/2010/main" val="4141615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D9ACF-6CF5-AA52-6D61-B88621463DB0}"/>
              </a:ext>
            </a:extLst>
          </p:cNvPr>
          <p:cNvSpPr>
            <a:spLocks noGrp="1"/>
          </p:cNvSpPr>
          <p:nvPr>
            <p:ph type="title"/>
          </p:nvPr>
        </p:nvSpPr>
        <p:spPr/>
        <p:txBody>
          <a:bodyPr>
            <a:normAutofit fontScale="90000"/>
          </a:bodyPr>
          <a:lstStyle/>
          <a:p>
            <a:r>
              <a:rPr lang="en-US" b="1" dirty="0"/>
              <a:t>Permanently delete records from a streaming table</a:t>
            </a:r>
            <a:br>
              <a:rPr lang="en-US" b="1" dirty="0"/>
            </a:br>
            <a:endParaRPr lang="en-IN" dirty="0"/>
          </a:p>
        </p:txBody>
      </p:sp>
      <p:sp>
        <p:nvSpPr>
          <p:cNvPr id="3" name="Content Placeholder 2">
            <a:extLst>
              <a:ext uri="{FF2B5EF4-FFF2-40B4-BE49-F238E27FC236}">
                <a16:creationId xmlns:a16="http://schemas.microsoft.com/office/drawing/2014/main" id="{267FBAFC-1CB1-5D97-BA0B-E3327B157070}"/>
              </a:ext>
            </a:extLst>
          </p:cNvPr>
          <p:cNvSpPr>
            <a:spLocks noGrp="1"/>
          </p:cNvSpPr>
          <p:nvPr>
            <p:ph idx="1"/>
          </p:nvPr>
        </p:nvSpPr>
        <p:spPr>
          <a:xfrm>
            <a:off x="436418" y="1825625"/>
            <a:ext cx="11378046" cy="4351338"/>
          </a:xfrm>
        </p:spPr>
        <p:txBody>
          <a:bodyPr>
            <a:normAutofit fontScale="70000" lnSpcReduction="20000"/>
          </a:bodyPr>
          <a:lstStyle/>
          <a:p>
            <a:r>
              <a:rPr lang="en-US" dirty="0"/>
              <a:t>To physically delete records from the underlying storage for a streaming table with deletion vectors enabled, such as for GDPR compliance, additional steps must be taken to ensure that a </a:t>
            </a:r>
            <a:r>
              <a:rPr lang="en-US" dirty="0">
                <a:hlinkClick r:id="rId2"/>
              </a:rPr>
              <a:t>VACUUM</a:t>
            </a:r>
            <a:r>
              <a:rPr lang="en-US" dirty="0"/>
              <a:t> operation runs on the streaming table's data.</a:t>
            </a:r>
          </a:p>
          <a:p>
            <a:endParaRPr lang="en-US" dirty="0"/>
          </a:p>
          <a:p>
            <a:r>
              <a:rPr lang="en-US" dirty="0"/>
              <a:t>To physically delete records from underlying storage:</a:t>
            </a:r>
          </a:p>
          <a:p>
            <a:endParaRPr lang="en-US" dirty="0"/>
          </a:p>
          <a:p>
            <a:r>
              <a:rPr lang="en-US" dirty="0"/>
              <a:t>Update records or delete records from the streaming table.</a:t>
            </a:r>
          </a:p>
          <a:p>
            <a:r>
              <a:rPr lang="en-US" dirty="0"/>
              <a:t>Run a REORG statement against the streaming table, specifying the APPLY (PURGE) parameter. For example REORG TABLE &lt;streaming-table-name&gt; APPLY (PURGE);.</a:t>
            </a:r>
          </a:p>
          <a:p>
            <a:r>
              <a:rPr lang="en-US" dirty="0"/>
              <a:t>Wait for the streaming table's data retention period to pass. The default data retention period is seven days, but it can be configured with the </a:t>
            </a:r>
            <a:r>
              <a:rPr lang="en-US" dirty="0" err="1"/>
              <a:t>delta.deletedFileRetentionDuration</a:t>
            </a:r>
            <a:r>
              <a:rPr lang="en-US" dirty="0"/>
              <a:t> table property. See </a:t>
            </a:r>
            <a:r>
              <a:rPr lang="en-US" dirty="0">
                <a:hlinkClick r:id="rId3"/>
              </a:rPr>
              <a:t>Configure data retention for time travel queries</a:t>
            </a:r>
            <a:r>
              <a:rPr lang="en-US" dirty="0"/>
              <a:t>.</a:t>
            </a:r>
          </a:p>
          <a:p>
            <a:r>
              <a:rPr lang="en-US" dirty="0"/>
              <a:t>REFRESH the streaming table. See </a:t>
            </a:r>
            <a:r>
              <a:rPr lang="en-US" dirty="0">
                <a:hlinkClick r:id="rId4"/>
              </a:rPr>
              <a:t>Refresh a streaming table</a:t>
            </a:r>
            <a:r>
              <a:rPr lang="en-US" dirty="0"/>
              <a:t>. Within 24 hours of the REFRESH operation, </a:t>
            </a:r>
            <a:r>
              <a:rPr lang="en-US" dirty="0" err="1"/>
              <a:t>Lakeflow</a:t>
            </a:r>
            <a:r>
              <a:rPr lang="en-US" dirty="0"/>
              <a:t> Declarative Pipelines maintenance tasks, including the VACUUM operation which is required to ensure records are permanently deleted, are run automatically.</a:t>
            </a:r>
          </a:p>
          <a:p>
            <a:endParaRPr lang="en-IN" dirty="0"/>
          </a:p>
        </p:txBody>
      </p:sp>
    </p:spTree>
    <p:extLst>
      <p:ext uri="{BB962C8B-B14F-4D97-AF65-F5344CB8AC3E}">
        <p14:creationId xmlns:p14="http://schemas.microsoft.com/office/powerpoint/2010/main" val="158484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1521-BABA-2CBB-2483-7DBB3FCDE8B1}"/>
              </a:ext>
            </a:extLst>
          </p:cNvPr>
          <p:cNvSpPr>
            <a:spLocks noGrp="1"/>
          </p:cNvSpPr>
          <p:nvPr>
            <p:ph type="title"/>
          </p:nvPr>
        </p:nvSpPr>
        <p:spPr/>
        <p:txBody>
          <a:bodyPr/>
          <a:lstStyle/>
          <a:p>
            <a:r>
              <a:rPr lang="en-US" b="1" dirty="0"/>
              <a:t>Use materialized views in Databricks SQL</a:t>
            </a:r>
            <a:br>
              <a:rPr lang="en-US" b="1" dirty="0"/>
            </a:br>
            <a:endParaRPr lang="en-IN" dirty="0"/>
          </a:p>
        </p:txBody>
      </p:sp>
      <p:sp>
        <p:nvSpPr>
          <p:cNvPr id="3" name="Content Placeholder 2">
            <a:extLst>
              <a:ext uri="{FF2B5EF4-FFF2-40B4-BE49-F238E27FC236}">
                <a16:creationId xmlns:a16="http://schemas.microsoft.com/office/drawing/2014/main" id="{9633C601-BBF9-64FB-634D-ED2BB94D1D0F}"/>
              </a:ext>
            </a:extLst>
          </p:cNvPr>
          <p:cNvSpPr>
            <a:spLocks noGrp="1"/>
          </p:cNvSpPr>
          <p:nvPr>
            <p:ph idx="1"/>
          </p:nvPr>
        </p:nvSpPr>
        <p:spPr/>
        <p:txBody>
          <a:bodyPr>
            <a:normAutofit fontScale="92500" lnSpcReduction="20000"/>
          </a:bodyPr>
          <a:lstStyle/>
          <a:p>
            <a:r>
              <a:rPr lang="en-IN" b="1" dirty="0"/>
              <a:t>What are materialized views?</a:t>
            </a:r>
          </a:p>
          <a:p>
            <a:r>
              <a:rPr lang="en-US" dirty="0"/>
              <a:t>In Databricks SQL, materialized views are Unity Catalog managed tables that physically store the results of a query. Unlike standard views, which compute results on demand, materialized views cache the results and update them as the underlying source tables change—either on a schedule or automatically.</a:t>
            </a:r>
          </a:p>
          <a:p>
            <a:r>
              <a:rPr lang="en-US" dirty="0"/>
              <a:t>Materialized views are well-suited for data processing workloads such as extract, transform, and load (ETL) processing. Materialized views provide a simple, declarative way to process data for compliance, corrections, aggregations, or general change data capture (CDC). Materialized views also enable easy-to-use transformations by cleaning, enriching, and </a:t>
            </a:r>
            <a:r>
              <a:rPr lang="en-US" dirty="0" err="1"/>
              <a:t>denormalizing</a:t>
            </a:r>
            <a:r>
              <a:rPr lang="en-US" dirty="0"/>
              <a:t> base tables. By pre-computing expensive or frequently used queries, Materialized views lower query latency and resource consumption. </a:t>
            </a:r>
          </a:p>
          <a:p>
            <a:endParaRPr lang="en-IN" dirty="0"/>
          </a:p>
        </p:txBody>
      </p:sp>
    </p:spTree>
    <p:extLst>
      <p:ext uri="{BB962C8B-B14F-4D97-AF65-F5344CB8AC3E}">
        <p14:creationId xmlns:p14="http://schemas.microsoft.com/office/powerpoint/2010/main" val="179896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947A1C-BD4A-BB7E-D12F-8A903FAEB3E6}"/>
              </a:ext>
            </a:extLst>
          </p:cNvPr>
          <p:cNvPicPr>
            <a:picLocks noChangeAspect="1"/>
          </p:cNvPicPr>
          <p:nvPr/>
        </p:nvPicPr>
        <p:blipFill>
          <a:blip r:embed="rId2"/>
          <a:stretch>
            <a:fillRect/>
          </a:stretch>
        </p:blipFill>
        <p:spPr>
          <a:xfrm>
            <a:off x="0" y="711562"/>
            <a:ext cx="11907982" cy="5813929"/>
          </a:xfrm>
          <a:prstGeom prst="rect">
            <a:avLst/>
          </a:prstGeom>
        </p:spPr>
      </p:pic>
    </p:spTree>
    <p:extLst>
      <p:ext uri="{BB962C8B-B14F-4D97-AF65-F5344CB8AC3E}">
        <p14:creationId xmlns:p14="http://schemas.microsoft.com/office/powerpoint/2010/main" val="3840574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D1C1-E29C-796D-0A7F-F8897A19AB2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4BF1F0C-CB7C-574C-6ED8-567506339A6D}"/>
              </a:ext>
            </a:extLst>
          </p:cNvPr>
          <p:cNvSpPr>
            <a:spLocks noGrp="1"/>
          </p:cNvSpPr>
          <p:nvPr>
            <p:ph idx="1"/>
          </p:nvPr>
        </p:nvSpPr>
        <p:spPr/>
        <p:txBody>
          <a:bodyPr/>
          <a:lstStyle/>
          <a:p>
            <a:r>
              <a:rPr lang="en-US" dirty="0"/>
              <a:t>The following are common use cases for materialized views:</a:t>
            </a:r>
          </a:p>
          <a:p>
            <a:r>
              <a:rPr lang="en-US" dirty="0"/>
              <a:t>Keeping a BI dashboard up to date with minimal end-user query latency.</a:t>
            </a:r>
          </a:p>
          <a:p>
            <a:r>
              <a:rPr lang="en-US" dirty="0"/>
              <a:t>Reducing complex ETL orchestration with simple SQL logic.</a:t>
            </a:r>
          </a:p>
          <a:p>
            <a:r>
              <a:rPr lang="en-US" dirty="0"/>
              <a:t>Building complex, layered transformations.</a:t>
            </a:r>
          </a:p>
          <a:p>
            <a:r>
              <a:rPr lang="en-US" dirty="0"/>
              <a:t>Any use cases that demand consistent performance with up-to-date insights.</a:t>
            </a:r>
          </a:p>
          <a:p>
            <a:endParaRPr lang="en-IN" dirty="0"/>
          </a:p>
        </p:txBody>
      </p:sp>
    </p:spTree>
    <p:extLst>
      <p:ext uri="{BB962C8B-B14F-4D97-AF65-F5344CB8AC3E}">
        <p14:creationId xmlns:p14="http://schemas.microsoft.com/office/powerpoint/2010/main" val="2236616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B860-0EC2-9A5A-1D34-6177207A2E82}"/>
              </a:ext>
            </a:extLst>
          </p:cNvPr>
          <p:cNvSpPr>
            <a:spLocks noGrp="1"/>
          </p:cNvSpPr>
          <p:nvPr>
            <p:ph type="title"/>
          </p:nvPr>
        </p:nvSpPr>
        <p:spPr>
          <a:xfrm>
            <a:off x="2043546" y="18255"/>
            <a:ext cx="10515600" cy="1325563"/>
          </a:xfrm>
        </p:spPr>
        <p:txBody>
          <a:bodyPr/>
          <a:lstStyle/>
          <a:p>
            <a:r>
              <a:rPr lang="en-IN" b="1" dirty="0"/>
              <a:t>Create a materialized view</a:t>
            </a:r>
            <a:br>
              <a:rPr lang="en-IN" b="1" dirty="0"/>
            </a:br>
            <a:endParaRPr lang="en-IN" dirty="0"/>
          </a:p>
        </p:txBody>
      </p:sp>
      <p:sp>
        <p:nvSpPr>
          <p:cNvPr id="3" name="Content Placeholder 2">
            <a:extLst>
              <a:ext uri="{FF2B5EF4-FFF2-40B4-BE49-F238E27FC236}">
                <a16:creationId xmlns:a16="http://schemas.microsoft.com/office/drawing/2014/main" id="{2BE757FC-36EA-9463-A49C-D8325E65D40B}"/>
              </a:ext>
            </a:extLst>
          </p:cNvPr>
          <p:cNvSpPr>
            <a:spLocks noGrp="1"/>
          </p:cNvSpPr>
          <p:nvPr>
            <p:ph idx="1"/>
          </p:nvPr>
        </p:nvSpPr>
        <p:spPr>
          <a:xfrm>
            <a:off x="0" y="1098262"/>
            <a:ext cx="12192000" cy="5759738"/>
          </a:xfrm>
        </p:spPr>
        <p:txBody>
          <a:bodyPr>
            <a:normAutofit fontScale="55000" lnSpcReduction="20000"/>
          </a:bodyPr>
          <a:lstStyle/>
          <a:p>
            <a:r>
              <a:rPr lang="en-US" dirty="0"/>
              <a:t>Databricks SQL materialized view CREATE operations use a Databricks SQL warehouse to create and load data in the materialized view. Creating a materialized view is a synchronous operation, which means that the CREATE MATERIALIZED VIEW command blocks until the materialized view is created and the initial data load finishes. </a:t>
            </a:r>
          </a:p>
          <a:p>
            <a:endParaRPr lang="en-US" dirty="0"/>
          </a:p>
          <a:p>
            <a:r>
              <a:rPr lang="en-US" dirty="0"/>
              <a:t>A serverless pipeline is automatically created for every Databricks SQL materialized view. When the materialized view is </a:t>
            </a:r>
            <a:r>
              <a:rPr lang="en-US" dirty="0">
                <a:hlinkClick r:id="rId2"/>
              </a:rPr>
              <a:t>refreshed</a:t>
            </a:r>
            <a:r>
              <a:rPr lang="en-US" dirty="0"/>
              <a:t> </a:t>
            </a:r>
            <a:r>
              <a:rPr lang="en-US" dirty="0" err="1"/>
              <a:t>Lakeflow</a:t>
            </a:r>
            <a:r>
              <a:rPr lang="en-US" dirty="0"/>
              <a:t> Declarative Pipelines processes the refresh.</a:t>
            </a:r>
          </a:p>
          <a:p>
            <a:endParaRPr lang="en-US" dirty="0"/>
          </a:p>
          <a:p>
            <a:pPr marL="0" indent="0">
              <a:buNone/>
            </a:pPr>
            <a:r>
              <a:rPr lang="en-US" dirty="0"/>
              <a:t>-- This query defines the materialized view:</a:t>
            </a:r>
          </a:p>
          <a:p>
            <a:pPr marL="0" indent="0">
              <a:buNone/>
            </a:pPr>
            <a:r>
              <a:rPr lang="en-US" dirty="0"/>
              <a:t>CREATE OR REPLACE MATERIALIZED VIEW mv1</a:t>
            </a:r>
          </a:p>
          <a:p>
            <a:pPr marL="0" indent="0">
              <a:buNone/>
            </a:pPr>
            <a:r>
              <a:rPr lang="en-US" dirty="0"/>
              <a:t>AS SELECT</a:t>
            </a:r>
          </a:p>
          <a:p>
            <a:pPr marL="0" indent="0">
              <a:buNone/>
            </a:pPr>
            <a:r>
              <a:rPr lang="en-US" dirty="0"/>
              <a:t>  date,</a:t>
            </a:r>
          </a:p>
          <a:p>
            <a:pPr marL="0" indent="0">
              <a:buNone/>
            </a:pPr>
            <a:r>
              <a:rPr lang="en-US" dirty="0"/>
              <a:t>  sum(sales) AS </a:t>
            </a:r>
            <a:r>
              <a:rPr lang="en-US" dirty="0" err="1"/>
              <a:t>sum_of_sales</a:t>
            </a:r>
            <a:endParaRPr lang="en-US" dirty="0"/>
          </a:p>
          <a:p>
            <a:pPr marL="0" indent="0">
              <a:buNone/>
            </a:pPr>
            <a:r>
              <a:rPr lang="en-US" dirty="0"/>
              <a:t>FROM</a:t>
            </a:r>
          </a:p>
          <a:p>
            <a:pPr marL="0" indent="0">
              <a:buNone/>
            </a:pPr>
            <a:r>
              <a:rPr lang="en-US" dirty="0"/>
              <a:t>  base_table1</a:t>
            </a:r>
          </a:p>
          <a:p>
            <a:pPr marL="0" indent="0">
              <a:buNone/>
            </a:pPr>
            <a:r>
              <a:rPr lang="en-US" dirty="0"/>
              <a:t>GROUP BY</a:t>
            </a:r>
          </a:p>
          <a:p>
            <a:pPr marL="0" indent="0">
              <a:buNone/>
            </a:pPr>
            <a:r>
              <a:rPr lang="en-US" dirty="0"/>
              <a:t>  date;</a:t>
            </a:r>
          </a:p>
          <a:p>
            <a:pPr marL="0" indent="0">
              <a:buNone/>
            </a:pPr>
            <a:endParaRPr lang="en-US" dirty="0"/>
          </a:p>
          <a:p>
            <a:pPr marL="0" indent="0">
              <a:buNone/>
            </a:pPr>
            <a:r>
              <a:rPr lang="en-US" dirty="0"/>
              <a:t>ALTER MATERIALIZED VIEW sales ALTER SCHEDULE EVERY 1 day;</a:t>
            </a:r>
          </a:p>
          <a:p>
            <a:pPr marL="0" indent="0">
              <a:buNone/>
            </a:pPr>
            <a:endParaRPr lang="en-US" dirty="0"/>
          </a:p>
          <a:p>
            <a:pPr marL="0" indent="0">
              <a:buNone/>
            </a:pPr>
            <a:r>
              <a:rPr lang="en-IN" dirty="0"/>
              <a:t>DROP MATERIALIZED VIEW mv1;</a:t>
            </a:r>
          </a:p>
        </p:txBody>
      </p:sp>
    </p:spTree>
    <p:extLst>
      <p:ext uri="{BB962C8B-B14F-4D97-AF65-F5344CB8AC3E}">
        <p14:creationId xmlns:p14="http://schemas.microsoft.com/office/powerpoint/2010/main" val="53953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F318D-88EC-13EF-BD3A-E50122BFDF84}"/>
              </a:ext>
            </a:extLst>
          </p:cNvPr>
          <p:cNvSpPr>
            <a:spLocks noGrp="1"/>
          </p:cNvSpPr>
          <p:nvPr>
            <p:ph type="title"/>
          </p:nvPr>
        </p:nvSpPr>
        <p:spPr/>
        <p:txBody>
          <a:bodyPr/>
          <a:lstStyle/>
          <a:p>
            <a:r>
              <a:rPr lang="en-IN" b="1" dirty="0"/>
              <a:t>Refresh a materialized view</a:t>
            </a:r>
            <a:br>
              <a:rPr lang="en-IN" b="1" dirty="0"/>
            </a:br>
            <a:endParaRPr lang="en-IN" dirty="0"/>
          </a:p>
        </p:txBody>
      </p:sp>
      <p:sp>
        <p:nvSpPr>
          <p:cNvPr id="3" name="Content Placeholder 2">
            <a:extLst>
              <a:ext uri="{FF2B5EF4-FFF2-40B4-BE49-F238E27FC236}">
                <a16:creationId xmlns:a16="http://schemas.microsoft.com/office/drawing/2014/main" id="{5696983E-8F5D-77C0-3068-0ADEEF06E11C}"/>
              </a:ext>
            </a:extLst>
          </p:cNvPr>
          <p:cNvSpPr>
            <a:spLocks noGrp="1"/>
          </p:cNvSpPr>
          <p:nvPr>
            <p:ph idx="1"/>
          </p:nvPr>
        </p:nvSpPr>
        <p:spPr/>
        <p:txBody>
          <a:bodyPr/>
          <a:lstStyle/>
          <a:p>
            <a:r>
              <a:rPr lang="en-IN" dirty="0"/>
              <a:t>REFRESH MATERIALIZED VIEW mv1;</a:t>
            </a:r>
          </a:p>
          <a:p>
            <a:endParaRPr lang="en-IN" dirty="0"/>
          </a:p>
          <a:p>
            <a:r>
              <a:rPr lang="en-US" dirty="0"/>
              <a:t>REFRESH MATERIALIZED VIEW mv1 ASYNC;</a:t>
            </a:r>
            <a:endParaRPr lang="en-IN" dirty="0"/>
          </a:p>
        </p:txBody>
      </p:sp>
    </p:spTree>
    <p:extLst>
      <p:ext uri="{BB962C8B-B14F-4D97-AF65-F5344CB8AC3E}">
        <p14:creationId xmlns:p14="http://schemas.microsoft.com/office/powerpoint/2010/main" val="3224413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0B8C-0BAE-0DED-8633-A09440700DC9}"/>
              </a:ext>
            </a:extLst>
          </p:cNvPr>
          <p:cNvSpPr>
            <a:spLocks noGrp="1"/>
          </p:cNvSpPr>
          <p:nvPr>
            <p:ph type="title"/>
          </p:nvPr>
        </p:nvSpPr>
        <p:spPr>
          <a:xfrm>
            <a:off x="176645" y="365125"/>
            <a:ext cx="11177155" cy="1325563"/>
          </a:xfrm>
        </p:spPr>
        <p:txBody>
          <a:bodyPr>
            <a:normAutofit fontScale="90000"/>
          </a:bodyPr>
          <a:lstStyle/>
          <a:p>
            <a:r>
              <a:rPr lang="en-US" b="1" dirty="0"/>
              <a:t>How are Databricks SQL materialized views refreshed?</a:t>
            </a:r>
            <a:br>
              <a:rPr lang="en-US" b="1" dirty="0"/>
            </a:br>
            <a:endParaRPr lang="en-IN" dirty="0"/>
          </a:p>
        </p:txBody>
      </p:sp>
      <p:sp>
        <p:nvSpPr>
          <p:cNvPr id="3" name="Content Placeholder 2">
            <a:extLst>
              <a:ext uri="{FF2B5EF4-FFF2-40B4-BE49-F238E27FC236}">
                <a16:creationId xmlns:a16="http://schemas.microsoft.com/office/drawing/2014/main" id="{EB91F23C-2796-97DD-1EE3-095151BC851F}"/>
              </a:ext>
            </a:extLst>
          </p:cNvPr>
          <p:cNvSpPr>
            <a:spLocks noGrp="1"/>
          </p:cNvSpPr>
          <p:nvPr>
            <p:ph idx="1"/>
          </p:nvPr>
        </p:nvSpPr>
        <p:spPr/>
        <p:txBody>
          <a:bodyPr/>
          <a:lstStyle/>
          <a:p>
            <a:r>
              <a:rPr lang="en-US" dirty="0"/>
              <a:t>Materialized views automatically create and use serverless </a:t>
            </a:r>
            <a:r>
              <a:rPr lang="en-US" dirty="0" err="1"/>
              <a:t>Lakeflow</a:t>
            </a:r>
            <a:r>
              <a:rPr lang="en-US" dirty="0"/>
              <a:t> Declarative Pipelines to process refresh operations. The refresh is managed by the pipeline and the update is monitored by the Databricks SQL warehouse used to create the materialized view. Materialized views can be updated using a pipeline that runs on a schedule. Databricks SQL created materialized views always run in triggered mode.</a:t>
            </a:r>
            <a:endParaRPr lang="en-IN" dirty="0"/>
          </a:p>
        </p:txBody>
      </p:sp>
    </p:spTree>
    <p:extLst>
      <p:ext uri="{BB962C8B-B14F-4D97-AF65-F5344CB8AC3E}">
        <p14:creationId xmlns:p14="http://schemas.microsoft.com/office/powerpoint/2010/main" val="3920967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637B-7E43-B69B-AAE4-BAA9732823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5C83EB-2429-551D-4776-1FB3E8A608E0}"/>
              </a:ext>
            </a:extLst>
          </p:cNvPr>
          <p:cNvSpPr>
            <a:spLocks noGrp="1"/>
          </p:cNvSpPr>
          <p:nvPr>
            <p:ph idx="1"/>
          </p:nvPr>
        </p:nvSpPr>
        <p:spPr/>
        <p:txBody>
          <a:bodyPr>
            <a:normAutofit fontScale="85000" lnSpcReduction="10000"/>
          </a:bodyPr>
          <a:lstStyle/>
          <a:p>
            <a:r>
              <a:rPr lang="en-US" dirty="0"/>
              <a:t>Materialized views are refreshed using one of two methods.</a:t>
            </a:r>
          </a:p>
          <a:p>
            <a:r>
              <a:rPr lang="en-US" b="1" dirty="0"/>
              <a:t>Incremental refresh</a:t>
            </a:r>
            <a:r>
              <a:rPr lang="en-US" dirty="0"/>
              <a:t> - The system evaluates the view's query to identify changes that happened after the last update and merges only the new or modified data.</a:t>
            </a:r>
          </a:p>
          <a:p>
            <a:r>
              <a:rPr lang="en-US" b="1" dirty="0"/>
              <a:t>Full refresh</a:t>
            </a:r>
            <a:r>
              <a:rPr lang="en-US" dirty="0"/>
              <a:t> - If an incremental refresh can't be performed, the system runs the entire query and replaces the existing data in the materialized view with the new results.</a:t>
            </a:r>
          </a:p>
          <a:p>
            <a:endParaRPr lang="en-US" dirty="0"/>
          </a:p>
          <a:p>
            <a:r>
              <a:rPr lang="en-US" dirty="0"/>
              <a:t>The structure of the query and the type of source data determine whether incremental refresh is supported. To support incremental refresh, source data should be stored in Delta tables, with row tracking and change data feed enabled. After you create a materialized view, you can monitor its refresh behavior to verify whether it is updated incrementally or through a full refresh.</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874511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79E4-439D-02D9-DDD9-DB6201A34C10}"/>
              </a:ext>
            </a:extLst>
          </p:cNvPr>
          <p:cNvSpPr>
            <a:spLocks noGrp="1"/>
          </p:cNvSpPr>
          <p:nvPr>
            <p:ph type="title"/>
          </p:nvPr>
        </p:nvSpPr>
        <p:spPr/>
        <p:txBody>
          <a:bodyPr/>
          <a:lstStyle/>
          <a:p>
            <a:r>
              <a:rPr lang="en-IN" b="1" dirty="0"/>
              <a:t>Asynchronous refreshes</a:t>
            </a:r>
            <a:br>
              <a:rPr lang="en-IN" b="1" dirty="0"/>
            </a:br>
            <a:endParaRPr lang="en-IN" dirty="0"/>
          </a:p>
        </p:txBody>
      </p:sp>
      <p:sp>
        <p:nvSpPr>
          <p:cNvPr id="3" name="Content Placeholder 2">
            <a:extLst>
              <a:ext uri="{FF2B5EF4-FFF2-40B4-BE49-F238E27FC236}">
                <a16:creationId xmlns:a16="http://schemas.microsoft.com/office/drawing/2014/main" id="{9E9068D6-1CCC-98EE-97EB-589ED8197EAC}"/>
              </a:ext>
            </a:extLst>
          </p:cNvPr>
          <p:cNvSpPr>
            <a:spLocks noGrp="1"/>
          </p:cNvSpPr>
          <p:nvPr>
            <p:ph idx="1"/>
          </p:nvPr>
        </p:nvSpPr>
        <p:spPr/>
        <p:txBody>
          <a:bodyPr>
            <a:normAutofit fontScale="77500" lnSpcReduction="20000"/>
          </a:bodyPr>
          <a:lstStyle/>
          <a:p>
            <a:r>
              <a:rPr lang="en-US" dirty="0"/>
              <a:t>By default, refresh operations are performed synchronously. You can also set a refresh operation to occur asynchronously. This can be set using the refresh command with the ASYNC keyword.</a:t>
            </a:r>
          </a:p>
          <a:p>
            <a:endParaRPr lang="en-US" dirty="0"/>
          </a:p>
          <a:p>
            <a:r>
              <a:rPr lang="en-US" b="1" dirty="0"/>
              <a:t>Synchronous</a:t>
            </a:r>
            <a:r>
              <a:rPr lang="en-US" dirty="0"/>
              <a:t>: A synchronous refresh prevents other operations from proceeding until the refresh is complete. If the result is needed for the next step, such as when sequencing refresh operations in orchestration tools like </a:t>
            </a:r>
            <a:r>
              <a:rPr lang="en-US" dirty="0" err="1"/>
              <a:t>Lakeflow</a:t>
            </a:r>
            <a:r>
              <a:rPr lang="en-US" dirty="0"/>
              <a:t> Jobs, use a synchronous refresh. To orchestrate materialized views with a job, use the </a:t>
            </a:r>
            <a:r>
              <a:rPr lang="en-US" b="1" dirty="0"/>
              <a:t>SQL</a:t>
            </a:r>
            <a:r>
              <a:rPr lang="en-US" dirty="0"/>
              <a:t> task type. See </a:t>
            </a:r>
            <a:r>
              <a:rPr lang="en-US" dirty="0" err="1">
                <a:hlinkClick r:id="rId2"/>
              </a:rPr>
              <a:t>Lakeflow</a:t>
            </a:r>
            <a:r>
              <a:rPr lang="en-US" dirty="0">
                <a:hlinkClick r:id="rId2"/>
              </a:rPr>
              <a:t> Jobs</a:t>
            </a:r>
            <a:r>
              <a:rPr lang="en-US" dirty="0"/>
              <a:t>.</a:t>
            </a:r>
          </a:p>
          <a:p>
            <a:r>
              <a:rPr lang="en-US" b="1" dirty="0"/>
              <a:t>Asynchronous</a:t>
            </a:r>
            <a:r>
              <a:rPr lang="en-US" dirty="0"/>
              <a:t>: An asynchronous refresh starts a background job on </a:t>
            </a:r>
            <a:r>
              <a:rPr lang="en-US" dirty="0" err="1"/>
              <a:t>Lakeflow</a:t>
            </a:r>
            <a:r>
              <a:rPr lang="en-US" dirty="0"/>
              <a:t> Declarative Pipelines compute when a materialized view refresh begins, allowing the command to return before the data load completes. This refresh type can save on cost because the operation doesn't necessarily hold compute capacity in the warehouse where the command is initiated. If the refresh becomes idle and no other tasks are running, the warehouse can shut down while the refresh uses other available compute. Additionally, asynchronous refreshes support starting multiple operations in parallel.</a:t>
            </a:r>
          </a:p>
          <a:p>
            <a:endParaRPr lang="en-IN" dirty="0"/>
          </a:p>
        </p:txBody>
      </p:sp>
    </p:spTree>
    <p:extLst>
      <p:ext uri="{BB962C8B-B14F-4D97-AF65-F5344CB8AC3E}">
        <p14:creationId xmlns:p14="http://schemas.microsoft.com/office/powerpoint/2010/main" val="195869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B40C16-39A3-B5D2-6E4B-DE46ABF14E0B}"/>
              </a:ext>
            </a:extLst>
          </p:cNvPr>
          <p:cNvPicPr>
            <a:picLocks noChangeAspect="1"/>
          </p:cNvPicPr>
          <p:nvPr/>
        </p:nvPicPr>
        <p:blipFill>
          <a:blip r:embed="rId2"/>
          <a:stretch>
            <a:fillRect/>
          </a:stretch>
        </p:blipFill>
        <p:spPr>
          <a:xfrm>
            <a:off x="342900" y="644236"/>
            <a:ext cx="11575473" cy="5569527"/>
          </a:xfrm>
          <a:prstGeom prst="rect">
            <a:avLst/>
          </a:prstGeom>
        </p:spPr>
      </p:pic>
    </p:spTree>
    <p:extLst>
      <p:ext uri="{BB962C8B-B14F-4D97-AF65-F5344CB8AC3E}">
        <p14:creationId xmlns:p14="http://schemas.microsoft.com/office/powerpoint/2010/main" val="392974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5133-15DD-9DA1-BFB9-A4A978E7889B}"/>
              </a:ext>
            </a:extLst>
          </p:cNvPr>
          <p:cNvSpPr>
            <a:spLocks noGrp="1"/>
          </p:cNvSpPr>
          <p:nvPr>
            <p:ph type="title"/>
          </p:nvPr>
        </p:nvSpPr>
        <p:spPr>
          <a:xfrm>
            <a:off x="3550227" y="2266661"/>
            <a:ext cx="10515600" cy="1325563"/>
          </a:xfrm>
        </p:spPr>
        <p:txBody>
          <a:bodyPr/>
          <a:lstStyle/>
          <a:p>
            <a:r>
              <a:rPr lang="en-IN" b="1" dirty="0" err="1"/>
              <a:t>Lakeflow</a:t>
            </a:r>
            <a:r>
              <a:rPr lang="en-IN" b="1" dirty="0"/>
              <a:t> Connect</a:t>
            </a:r>
            <a:br>
              <a:rPr lang="en-IN" b="1" dirty="0"/>
            </a:br>
            <a:endParaRPr lang="en-IN" dirty="0"/>
          </a:p>
        </p:txBody>
      </p:sp>
    </p:spTree>
    <p:extLst>
      <p:ext uri="{BB962C8B-B14F-4D97-AF65-F5344CB8AC3E}">
        <p14:creationId xmlns:p14="http://schemas.microsoft.com/office/powerpoint/2010/main" val="38741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12947F-FB4E-76F7-0E11-B59B6F68757B}"/>
              </a:ext>
            </a:extLst>
          </p:cNvPr>
          <p:cNvSpPr>
            <a:spLocks noGrp="1"/>
          </p:cNvSpPr>
          <p:nvPr>
            <p:ph idx="1"/>
          </p:nvPr>
        </p:nvSpPr>
        <p:spPr>
          <a:xfrm>
            <a:off x="90055" y="1503507"/>
            <a:ext cx="11994572" cy="4351338"/>
          </a:xfrm>
        </p:spPr>
        <p:txBody>
          <a:bodyPr/>
          <a:lstStyle/>
          <a:p>
            <a:r>
              <a:rPr lang="en-US" dirty="0" err="1"/>
              <a:t>Lakeflow</a:t>
            </a:r>
            <a:r>
              <a:rPr lang="en-US" dirty="0"/>
              <a:t> Connect offers simple and efficient connectors to ingest data from local files, popular enterprise applications, databases, cloud storage, message buses, and more. </a:t>
            </a:r>
            <a:endParaRPr lang="en-IN" dirty="0"/>
          </a:p>
        </p:txBody>
      </p:sp>
    </p:spTree>
    <p:extLst>
      <p:ext uri="{BB962C8B-B14F-4D97-AF65-F5344CB8AC3E}">
        <p14:creationId xmlns:p14="http://schemas.microsoft.com/office/powerpoint/2010/main" val="174429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5C3A-7DBD-67A2-29CB-68DE55E542E3}"/>
              </a:ext>
            </a:extLst>
          </p:cNvPr>
          <p:cNvSpPr>
            <a:spLocks noGrp="1"/>
          </p:cNvSpPr>
          <p:nvPr>
            <p:ph type="title"/>
          </p:nvPr>
        </p:nvSpPr>
        <p:spPr/>
        <p:txBody>
          <a:bodyPr/>
          <a:lstStyle/>
          <a:p>
            <a:r>
              <a:rPr lang="en-IN" b="1" dirty="0"/>
              <a:t>Flexible service models</a:t>
            </a:r>
            <a:br>
              <a:rPr lang="en-IN" b="1" dirty="0"/>
            </a:br>
            <a:endParaRPr lang="en-IN" dirty="0"/>
          </a:p>
        </p:txBody>
      </p:sp>
      <p:pic>
        <p:nvPicPr>
          <p:cNvPr id="7" name="Picture 6">
            <a:extLst>
              <a:ext uri="{FF2B5EF4-FFF2-40B4-BE49-F238E27FC236}">
                <a16:creationId xmlns:a16="http://schemas.microsoft.com/office/drawing/2014/main" id="{6F93672B-E4C2-4F54-6985-50E596507500}"/>
              </a:ext>
            </a:extLst>
          </p:cNvPr>
          <p:cNvPicPr>
            <a:picLocks noChangeAspect="1"/>
          </p:cNvPicPr>
          <p:nvPr/>
        </p:nvPicPr>
        <p:blipFill>
          <a:blip r:embed="rId2"/>
          <a:stretch>
            <a:fillRect/>
          </a:stretch>
        </p:blipFill>
        <p:spPr>
          <a:xfrm>
            <a:off x="2590311" y="1933366"/>
            <a:ext cx="7011378" cy="2991267"/>
          </a:xfrm>
          <a:prstGeom prst="rect">
            <a:avLst/>
          </a:prstGeom>
        </p:spPr>
      </p:pic>
    </p:spTree>
    <p:extLst>
      <p:ext uri="{BB962C8B-B14F-4D97-AF65-F5344CB8AC3E}">
        <p14:creationId xmlns:p14="http://schemas.microsoft.com/office/powerpoint/2010/main" val="2005703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AEF02D-81FF-8CB1-EC5F-B276EA732F88}"/>
              </a:ext>
            </a:extLst>
          </p:cNvPr>
          <p:cNvPicPr>
            <a:picLocks noChangeAspect="1"/>
          </p:cNvPicPr>
          <p:nvPr/>
        </p:nvPicPr>
        <p:blipFill>
          <a:blip r:embed="rId2"/>
          <a:stretch>
            <a:fillRect/>
          </a:stretch>
        </p:blipFill>
        <p:spPr>
          <a:xfrm>
            <a:off x="623455" y="498764"/>
            <a:ext cx="11087099" cy="6057900"/>
          </a:xfrm>
          <a:prstGeom prst="rect">
            <a:avLst/>
          </a:prstGeom>
        </p:spPr>
      </p:pic>
    </p:spTree>
    <p:extLst>
      <p:ext uri="{BB962C8B-B14F-4D97-AF65-F5344CB8AC3E}">
        <p14:creationId xmlns:p14="http://schemas.microsoft.com/office/powerpoint/2010/main" val="3489943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3162</Words>
  <Application>Microsoft Office PowerPoint</Application>
  <PresentationFormat>Widescreen</PresentationFormat>
  <Paragraphs>200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PowerPoint Presentation</vt:lpstr>
      <vt:lpstr>PowerPoint Presentation</vt:lpstr>
      <vt:lpstr>Streaming delta live tbl</vt:lpstr>
      <vt:lpstr>PowerPoint Presentation</vt:lpstr>
      <vt:lpstr>PowerPoint Presentation</vt:lpstr>
      <vt:lpstr>Lakeflow Connect </vt:lpstr>
      <vt:lpstr>PowerPoint Presentation</vt:lpstr>
      <vt:lpstr>Flexible service models </vt:lpstr>
      <vt:lpstr>PowerPoint Presentation</vt:lpstr>
      <vt:lpstr>Managed connectors </vt:lpstr>
      <vt:lpstr>Migrate data to Delta Lake </vt:lpstr>
      <vt:lpstr>Lakeflow Declarative Pipelines </vt:lpstr>
      <vt:lpstr>PowerPoint Presentation</vt:lpstr>
      <vt:lpstr>What are the benefits of Lakeflow Declarative Pipelines? </vt:lpstr>
      <vt:lpstr>PowerPoint Presentation</vt:lpstr>
      <vt:lpstr>Flows </vt:lpstr>
      <vt:lpstr>Streaming tables </vt:lpstr>
      <vt:lpstr>Materialized views </vt:lpstr>
      <vt:lpstr> Sinks</vt:lpstr>
      <vt:lpstr>Pipelines </vt:lpstr>
      <vt:lpstr>Databricks SQL for Lakeflow Declarative Pipelines </vt:lpstr>
      <vt:lpstr>Use Lakeflow Declarative Pipelines in Databricks SQL  </vt:lpstr>
      <vt:lpstr>PowerPoint Presentation</vt:lpstr>
      <vt:lpstr>Use streaming tables in Databricks SQL </vt:lpstr>
      <vt:lpstr>Create streaming tables </vt:lpstr>
      <vt:lpstr>PowerPoint Presentation</vt:lpstr>
      <vt:lpstr>Load files with Auto Loader </vt:lpstr>
      <vt:lpstr>PowerPoint Presentation</vt:lpstr>
      <vt:lpstr>Streaming ingestion from other sources </vt:lpstr>
      <vt:lpstr>Set the runtime channel </vt:lpstr>
      <vt:lpstr>Create STREAMING TABLE</vt:lpstr>
      <vt:lpstr>Schedule streaming table refreshes </vt:lpstr>
      <vt:lpstr>PowerPoint Presentation</vt:lpstr>
      <vt:lpstr>Refresh a streaming table </vt:lpstr>
      <vt:lpstr>Control access to streaming tables </vt:lpstr>
      <vt:lpstr>PowerPoint Presentation</vt:lpstr>
      <vt:lpstr>PowerPoint Presentation</vt:lpstr>
      <vt:lpstr>Permanently delete records from a streaming table </vt:lpstr>
      <vt:lpstr>Use materialized views in Databricks SQL </vt:lpstr>
      <vt:lpstr>PowerPoint Presentation</vt:lpstr>
      <vt:lpstr>Create a materialized view </vt:lpstr>
      <vt:lpstr>Refresh a materialized view </vt:lpstr>
      <vt:lpstr>How are Databricks SQL materialized views refreshed? </vt:lpstr>
      <vt:lpstr>PowerPoint Presentation</vt:lpstr>
      <vt:lpstr>Asynchronous refreshes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3</cp:revision>
  <dcterms:created xsi:type="dcterms:W3CDTF">2025-09-16T10:28:01Z</dcterms:created>
  <dcterms:modified xsi:type="dcterms:W3CDTF">2025-09-16T13:20:56Z</dcterms:modified>
</cp:coreProperties>
</file>