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57" r:id="rId6"/>
    <p:sldId id="272" r:id="rId7"/>
    <p:sldId id="273" r:id="rId8"/>
    <p:sldId id="274" r:id="rId9"/>
    <p:sldId id="275" r:id="rId10"/>
    <p:sldId id="258" r:id="rId11"/>
    <p:sldId id="264" r:id="rId12"/>
    <p:sldId id="259" r:id="rId13"/>
    <p:sldId id="260" r:id="rId14"/>
    <p:sldId id="261" r:id="rId15"/>
    <p:sldId id="276" r:id="rId16"/>
    <p:sldId id="262" r:id="rId17"/>
    <p:sldId id="263" r:id="rId18"/>
    <p:sldId id="265" r:id="rId19"/>
    <p:sldId id="266" r:id="rId20"/>
    <p:sldId id="267" r:id="rId21"/>
    <p:sldId id="268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4795A-47BE-3F96-DB18-67C8B61F2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303814-EF26-E042-540D-9B65A2D93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1E1DE-FCDA-EF76-64F1-D4A7ACC7B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54BA-854F-4436-BFD2-CEDD1F8F71F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D22FE-4F0B-F2F0-CD84-F820921E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36A4A-2A5F-93E7-DF87-56B09126D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50E6-1DDB-47BC-9E9B-20F01CEA1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46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9D973-DEF2-DD3C-3CE2-BE69D8330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E18B9-063C-6E09-0393-83E4C3516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A3971-3958-AE27-E702-25F3616C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54BA-854F-4436-BFD2-CEDD1F8F71F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84AEA-9E95-36E7-C2E5-518F1936F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4DD2D-3827-0687-E167-F0AD4ABED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50E6-1DDB-47BC-9E9B-20F01CEA1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483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C86124-08F5-B7DE-FC31-778DE5BB8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0BD0A-B525-FF58-DEBE-863718ECC8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071CC-BB22-4512-67C2-5891B786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54BA-854F-4436-BFD2-CEDD1F8F71F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CB9B5-B5E8-9996-3BB0-E4A03A4D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F8230-6A3A-EF5A-6898-C8191F26C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50E6-1DDB-47BC-9E9B-20F01CEA1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78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FA52E-8F9F-DC0B-418D-B9E91C0A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6E404-70C7-6558-F433-F4A737B61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FA301-FE97-AF73-2E12-A4BAA5AAA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54BA-854F-4436-BFD2-CEDD1F8F71F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1D71B-F241-7F06-74B0-79011C4AF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B235C-D989-B8F7-38BC-6D109CA80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50E6-1DDB-47BC-9E9B-20F01CEA1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36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C138D-A56A-1016-5E68-FEDC5A4D3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8A550-945A-F18D-8360-95791A53D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5B2D8-F4D9-04BF-2627-D698A4281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54BA-854F-4436-BFD2-CEDD1F8F71F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4D4FD-DA6A-ABCD-54D0-85269E3F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B9DFA-5234-EE7C-7474-E30FAD23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50E6-1DDB-47BC-9E9B-20F01CEA1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495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74F98-AEB4-E92E-51B5-EB6C9811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9E265-5607-DCE2-3D59-9ABA9D807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4A593-0CBC-EB87-3C6D-62C20215F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82731-753A-12F1-8723-FCD41705A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54BA-854F-4436-BFD2-CEDD1F8F71F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C3A22-4EDC-147C-9310-94696D823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A0DACF-F9E1-1B3B-E396-43C273974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50E6-1DDB-47BC-9E9B-20F01CEA1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89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056C8-96F7-4F69-D84E-016A9EDFD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E8071-4252-05C2-173C-FF0A66B86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12CD9-F49C-70C6-1470-8373AA206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25F55D-3A28-1D2A-4CD7-4F418773A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93996-64FC-6DD7-8BCF-056D48198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E49F18-876A-2575-B65A-78CB373C2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54BA-854F-4436-BFD2-CEDD1F8F71F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7BE35F-3CB5-4446-C58C-EC21CEDF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1D0E09-EF83-D93E-DE52-81DECA09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50E6-1DDB-47BC-9E9B-20F01CEA1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3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A6BF-61FD-FB29-FE55-12AA3F6D4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75A28-18A6-034B-B0FD-A23A6994F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54BA-854F-4436-BFD2-CEDD1F8F71F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989EB-1FC6-F09A-773D-C3689A6BF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59FEC8-7E49-8F76-07F3-BAEC0BC9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50E6-1DDB-47BC-9E9B-20F01CEA1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01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368E63-A089-82DE-C2C1-E2C755AE2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54BA-854F-4436-BFD2-CEDD1F8F71F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58CAAF-9030-ECFF-96C9-1396EEE99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D2AF4-E9FA-BC41-7F84-B35C4DC4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50E6-1DDB-47BC-9E9B-20F01CEA1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48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FCCAD-4125-E227-2015-A4910FC69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CB927-0ACF-17C4-317D-D68302756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1BDA6-7EC8-0925-B06F-067B7D067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5F463-4134-CBDF-6C88-C9C352F3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54BA-854F-4436-BFD2-CEDD1F8F71F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A8F62-A948-8915-9A94-D60BCD5B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F5F58-A4D4-D5ED-3D94-CBADC406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50E6-1DDB-47BC-9E9B-20F01CEA1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68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5E0AA-45B5-7F1C-2E5E-5729A5EB4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8E86A-89C4-1F43-1739-F073A61589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AC855-E073-EF37-0094-75C57E1D1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8E82C-AC2D-A8A6-3D7F-C67255E55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654BA-854F-4436-BFD2-CEDD1F8F71F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9A2DD-590A-30FE-CB0E-074992DAE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F5CBB-76E8-7435-793D-4E9C6A19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B50E6-1DDB-47BC-9E9B-20F01CEA1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74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33A65B-885A-C7B9-6CDF-558A99998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99DDB-1A13-736D-6CB1-46B88C1AF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626C3-EA8B-E558-9A40-71B8223DF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654BA-854F-4436-BFD2-CEDD1F8F71F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0AB5B-7296-1C95-7479-373168B77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8457F-97F9-F879-25BE-37E39263D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B50E6-1DDB-47BC-9E9B-20F01CEA17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57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3633-6244-80C1-0AC4-CD6DAE5861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Introduction to </a:t>
            </a:r>
            <a:r>
              <a:rPr lang="en-US" b="1" dirty="0" err="1"/>
              <a:t>MLib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38303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5EB89-C483-178E-B2C9-BE70B8BE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Components in Databricks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0481F4-48B3-2E53-B0F3-2FF0D04F8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715" y="1578392"/>
            <a:ext cx="9494738" cy="29775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A8CE06-C66D-2762-73EA-0EADBDEF2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710" y="4555957"/>
            <a:ext cx="7392432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9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50519-169F-D4C6-2CCD-EA7411CB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Amazon SageMaker Integration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5B1DE0-AEF0-F1DE-36BB-2407E5C2C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9"/>
            <a:ext cx="9749589" cy="17383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A76908-EA38-AF8D-3F91-C9EAED438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311" y="3429000"/>
            <a:ext cx="764011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63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CB5C6-9159-4BB1-5D33-E82221C62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Building ML Models with </a:t>
            </a:r>
            <a:r>
              <a:rPr lang="en-US" b="1" dirty="0" err="1"/>
              <a:t>PySpark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89BE30-0DD0-7086-1501-A3ED25695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9861884" cy="381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325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DF475-567B-CDA6-5846-FED01469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 SageMaker Feature Store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8F8EA-8815-9F51-0305-1D02E69C7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326" y="1838103"/>
            <a:ext cx="8915469" cy="379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9656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0ED8-053B-404D-E26A-774AB4CD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Integration – Model Evaluation and Tuning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0835F-B382-7D53-6CF5-14F295CEA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Evaluate model with Spark MLlib metrics or SageMaker’s built-in tuners. Cross-validation for selection and hyperparameter optimization.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9ECCC4-EC53-62C2-D059-19BB9E903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256547"/>
            <a:ext cx="9015663" cy="2373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22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300FB1-8D10-9BA7-C89A-8EB585E6B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62" y="1090863"/>
            <a:ext cx="9512969" cy="439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433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E297E-99F0-E7A1-7FB6-A9E3D0A62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SageMaker Model Registry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CFED6-7232-2285-8FC1-1C42C9D2C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place to store, approve, version, and deploy models for CI/CD. Ensures traceability and streamlined promotion to production.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73739A-5313-8D31-CFC9-119753B23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839453"/>
            <a:ext cx="9111916" cy="235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44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AC9F-5C94-9956-D2F9-8454516A3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 MLflow Integration - Tracking Experiments and Models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856D8-ED25-0C3D-A472-1895E821C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MLflow integrated into Databricks and SageMaker for tracking, versioning, and deploying ML models automatically. Logs parameters, code versions, metrics, and artifacts centrally.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51FA2A-C898-DFE6-7175-4670CC273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921" y="3385748"/>
            <a:ext cx="6382641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12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F6159-5482-6DA8-EBA3-EC8726F9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Model Versioning and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3C567-66E2-6417-D1DE-1E8E90A84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MLflow Model Registry manages multiple versions and lifecycles. Models can be programmatically promoted and deployed to SageMaker Endpoints or Databricks serving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06C2E6-2051-F3A6-D793-F80B128CB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947" y="3256547"/>
            <a:ext cx="8903369" cy="255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133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72B1D-3233-4AAA-B8F9-D65926AE9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SageMaker Endpoints for Model Serving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97DCB-B6E4-BCBD-801E-9CE3C45CF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Deploy trained and registered models from SageMaker Model Registry or MLflow directly to scalable SageMaker endpoints for real-time prediction.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528C5-A9F6-8F8D-F185-CE15ADF04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59" y="3392905"/>
            <a:ext cx="9240252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17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EF34FDF-CB09-29C9-557B-53B9991DD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084" y="1026695"/>
            <a:ext cx="9368590" cy="422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29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896FD-1F54-9C97-5A60-E92EBB668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Pipeline Automation with Python Scripts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3CDE24-FC5E-EC44-4AD7-29F1F3FA3D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1285" y="2901003"/>
            <a:ext cx="8902932" cy="22005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E35A35-C7B6-D9F9-E5C3-A4C03155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27" y="1690688"/>
            <a:ext cx="9045064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872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F8BB-5A57-BE81-F0F7-2250A1199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Sample Output and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1C028-4FFE-3650-6B5A-692628643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Training and logging a model with MLflow, registering to registry, and deploying to SageMaker.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D2D60C-91B4-484B-93F4-3D78B0B22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958" y="3015916"/>
            <a:ext cx="8871284" cy="220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4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3D5E-D698-35C3-CDB2-2FD6A7380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Advantages:-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85891-42A7-EE82-A692-F2B54B29C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en-US" b="1" dirty="0"/>
              <a:t>Scalability</a:t>
            </a:r>
            <a:r>
              <a:rPr lang="en-US" dirty="0"/>
              <a:t>: Designed to handle large-scale data across distributed clusters.</a:t>
            </a:r>
          </a:p>
          <a:p>
            <a:r>
              <a:rPr lang="en-US" dirty="0"/>
              <a:t> </a:t>
            </a:r>
            <a:r>
              <a:rPr lang="en-US" b="1" dirty="0"/>
              <a:t>Speed</a:t>
            </a:r>
            <a:r>
              <a:rPr lang="en-US" dirty="0"/>
              <a:t>: Leverages in-memory computation in Spark, faster than traditional MapReduce-based ML.</a:t>
            </a:r>
          </a:p>
          <a:p>
            <a:r>
              <a:rPr lang="en-US" dirty="0"/>
              <a:t> </a:t>
            </a:r>
            <a:r>
              <a:rPr lang="en-US" b="1" dirty="0"/>
              <a:t>Integration</a:t>
            </a:r>
            <a:r>
              <a:rPr lang="en-US" dirty="0"/>
              <a:t>: Works well with other Spark components (SQL, Streaming, </a:t>
            </a:r>
            <a:r>
              <a:rPr lang="en-US" dirty="0" err="1"/>
              <a:t>GraphX</a:t>
            </a:r>
            <a:r>
              <a:rPr lang="en-US" dirty="0"/>
              <a:t>, etc.).</a:t>
            </a:r>
          </a:p>
          <a:p>
            <a:r>
              <a:rPr lang="en-US" dirty="0"/>
              <a:t> </a:t>
            </a:r>
            <a:r>
              <a:rPr lang="en-US" b="1" dirty="0"/>
              <a:t>Ease of Use</a:t>
            </a:r>
            <a:r>
              <a:rPr lang="en-US" dirty="0"/>
              <a:t>: Offers high-level APIs in Java, Scala, Python (</a:t>
            </a:r>
            <a:r>
              <a:rPr lang="en-US" dirty="0" err="1"/>
              <a:t>PySpark</a:t>
            </a:r>
            <a:r>
              <a:rPr lang="en-US" dirty="0"/>
              <a:t>), and R.</a:t>
            </a:r>
          </a:p>
          <a:p>
            <a:r>
              <a:rPr lang="en-US" dirty="0"/>
              <a:t> </a:t>
            </a:r>
            <a:r>
              <a:rPr lang="en-US" b="1" dirty="0"/>
              <a:t>Distributed Algorithms</a:t>
            </a:r>
            <a:r>
              <a:rPr lang="en-US" dirty="0"/>
              <a:t>: Supports ML algorithms optimized for parallel computation (e.g., linear regression, k-means).</a:t>
            </a:r>
          </a:p>
          <a:p>
            <a:r>
              <a:rPr lang="en-US" dirty="0"/>
              <a:t> </a:t>
            </a:r>
            <a:r>
              <a:rPr lang="en-US" b="1" dirty="0"/>
              <a:t>Pipeline API</a:t>
            </a:r>
            <a:r>
              <a:rPr lang="en-US" dirty="0"/>
              <a:t>: Provides </a:t>
            </a:r>
            <a:r>
              <a:rPr lang="en-US" dirty="0" err="1"/>
              <a:t>DataFrame</a:t>
            </a:r>
            <a:r>
              <a:rPr lang="en-US" dirty="0"/>
              <a:t>-based ML pipelines similar to scikit-learn for building reusable workflows.</a:t>
            </a:r>
          </a:p>
          <a:p>
            <a:r>
              <a:rPr lang="en-US" dirty="0"/>
              <a:t> </a:t>
            </a:r>
            <a:r>
              <a:rPr lang="en-US" b="1" dirty="0"/>
              <a:t>Compatibility with Spark </a:t>
            </a:r>
            <a:r>
              <a:rPr lang="en-US" b="1" dirty="0" err="1"/>
              <a:t>DataFrames</a:t>
            </a:r>
            <a:r>
              <a:rPr lang="en-US" dirty="0"/>
              <a:t>: Enables seamless data preprocessing using Spark SQL/</a:t>
            </a:r>
            <a:r>
              <a:rPr lang="en-US" dirty="0" err="1"/>
              <a:t>DataFrames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5786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5242-38FA-0338-E7AF-02755EE0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C2126-B2D2-EE7F-26DE-6725612D0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 </a:t>
            </a:r>
            <a:r>
              <a:rPr lang="en-US" b="1" dirty="0"/>
              <a:t>Limited Algorithms</a:t>
            </a:r>
            <a:r>
              <a:rPr lang="en-US" dirty="0"/>
              <a:t>: Supports fewer algorithms compared to libraries like scikit-learn, TensorFlow, or </a:t>
            </a:r>
            <a:r>
              <a:rPr lang="en-US" dirty="0" err="1"/>
              <a:t>PyTorch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b="1" dirty="0"/>
              <a:t>Lacks Deep Learning</a:t>
            </a:r>
            <a:r>
              <a:rPr lang="en-US" dirty="0"/>
              <a:t>: No native support for deep learning models (though it can integrate with TensorFlow/</a:t>
            </a:r>
            <a:r>
              <a:rPr lang="en-US" dirty="0" err="1"/>
              <a:t>Keras</a:t>
            </a:r>
            <a:r>
              <a:rPr lang="en-US" dirty="0"/>
              <a:t> via third-party libraries).</a:t>
            </a:r>
          </a:p>
          <a:p>
            <a:r>
              <a:rPr lang="en-US" dirty="0"/>
              <a:t> </a:t>
            </a:r>
            <a:r>
              <a:rPr lang="en-US" b="1" dirty="0"/>
              <a:t>Performance Overhead</a:t>
            </a:r>
            <a:r>
              <a:rPr lang="en-US" dirty="0"/>
              <a:t>: Overhead in cluster setup and coordination for small datasets or simpler tasks.</a:t>
            </a:r>
          </a:p>
          <a:p>
            <a:r>
              <a:rPr lang="en-US" dirty="0"/>
              <a:t> </a:t>
            </a:r>
            <a:r>
              <a:rPr lang="en-US" b="1" dirty="0"/>
              <a:t>Slower Iteration</a:t>
            </a:r>
            <a:r>
              <a:rPr lang="en-US" dirty="0"/>
              <a:t>: Model training and tuning can be slower than non-distributed libraries for small or medium data.</a:t>
            </a:r>
          </a:p>
          <a:p>
            <a:r>
              <a:rPr lang="en-US" dirty="0"/>
              <a:t> </a:t>
            </a:r>
            <a:r>
              <a:rPr lang="en-US" b="1" dirty="0"/>
              <a:t>Transition from RDD to </a:t>
            </a:r>
            <a:r>
              <a:rPr lang="en-US" b="1" dirty="0" err="1"/>
              <a:t>DataFrame</a:t>
            </a:r>
            <a:r>
              <a:rPr lang="en-US" b="1" dirty="0"/>
              <a:t>-based APIs</a:t>
            </a:r>
            <a:r>
              <a:rPr lang="en-US" dirty="0"/>
              <a:t>: Confusion due to two APIs (RDD-based </a:t>
            </a:r>
            <a:r>
              <a:rPr lang="en-US" b="1" dirty="0" err="1"/>
              <a:t>mlib</a:t>
            </a:r>
            <a:r>
              <a:rPr lang="en-US" dirty="0"/>
              <a:t> and </a:t>
            </a:r>
            <a:r>
              <a:rPr lang="en-US" dirty="0" err="1"/>
              <a:t>DataFrame</a:t>
            </a:r>
            <a:r>
              <a:rPr lang="en-US" dirty="0"/>
              <a:t>-based </a:t>
            </a:r>
            <a:r>
              <a:rPr lang="en-US" b="1" dirty="0"/>
              <a:t>ml.) </a:t>
            </a:r>
            <a:r>
              <a:rPr lang="en-US" dirty="0"/>
              <a:t>The RDD API is now in </a:t>
            </a:r>
            <a:r>
              <a:rPr lang="en-US" dirty="0" err="1"/>
              <a:t>maintainance</a:t>
            </a:r>
            <a:r>
              <a:rPr lang="en-US" dirty="0"/>
              <a:t> mode.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2588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D41F-5402-75E5-C20A-B5ECE136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405BE-C1FB-7FAE-812A-0D4142AE4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Customer segmentation using K-Means on big datasets.</a:t>
            </a:r>
          </a:p>
          <a:p>
            <a:r>
              <a:rPr lang="en-US" dirty="0"/>
              <a:t> Product/movie recommendations using ALS (Alternating Least Squares).</a:t>
            </a:r>
          </a:p>
          <a:p>
            <a:r>
              <a:rPr lang="en-US" dirty="0"/>
              <a:t> Identifying fraud or system failures in logs using clustering or classification.</a:t>
            </a:r>
          </a:p>
          <a:p>
            <a:r>
              <a:rPr lang="en-US" dirty="0"/>
              <a:t> End-to-end ETL and model training using Spark SQL + </a:t>
            </a:r>
            <a:r>
              <a:rPr lang="en-US" dirty="0" err="1"/>
              <a:t>MLlib</a:t>
            </a:r>
            <a:r>
              <a:rPr lang="en-US" dirty="0"/>
              <a:t> in a single pipeline.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081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BFE20E-140A-95A7-52E8-7FB0FB1BD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594" y="622580"/>
            <a:ext cx="8097380" cy="28064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50F1B5-FE9E-D51D-CEEE-E2C2ECD7F130}"/>
              </a:ext>
            </a:extLst>
          </p:cNvPr>
          <p:cNvSpPr txBox="1"/>
          <p:nvPr/>
        </p:nvSpPr>
        <p:spPr>
          <a:xfrm>
            <a:off x="1652337" y="4296961"/>
            <a:ext cx="86146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12427"/>
                </a:solidFill>
                <a:effectLst/>
                <a:latin typeface="Open Sans" panose="020B0606030504020204" pitchFamily="34" charset="0"/>
              </a:rPr>
              <a:t>Apache Spark as a popular big data project, focusing specifically on its machine learning library, </a:t>
            </a:r>
            <a:r>
              <a:rPr lang="en-US" b="0" i="0" dirty="0" err="1">
                <a:solidFill>
                  <a:srgbClr val="212427"/>
                </a:solidFill>
                <a:effectLst/>
                <a:latin typeface="Open Sans" panose="020B0606030504020204" pitchFamily="34" charset="0"/>
              </a:rPr>
              <a:t>MLlib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98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5D8583-E814-02C7-78B0-B2E35DBF4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015" y="700824"/>
            <a:ext cx="7735380" cy="38200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E2D844-A7AE-4CE1-2BA7-1F2469F6617D}"/>
              </a:ext>
            </a:extLst>
          </p:cNvPr>
          <p:cNvSpPr txBox="1"/>
          <p:nvPr/>
        </p:nvSpPr>
        <p:spPr>
          <a:xfrm>
            <a:off x="1588168" y="4520882"/>
            <a:ext cx="82632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212427"/>
                </a:solidFill>
                <a:effectLst/>
                <a:latin typeface="Open Sans" panose="020B0606030504020204" pitchFamily="34" charset="0"/>
              </a:rPr>
              <a:t>MLlib</a:t>
            </a:r>
            <a:r>
              <a:rPr lang="en-US" b="0" i="0" dirty="0">
                <a:solidFill>
                  <a:srgbClr val="212427"/>
                </a:solidFill>
                <a:effectLst/>
                <a:latin typeface="Open Sans" panose="020B0606030504020204" pitchFamily="34" charset="0"/>
              </a:rPr>
              <a:t> is designed to run machine learning algorithms in parallel across clusters, providing built-in abstractions that simplify implementation, such as avoiding manual coding of gradient descent.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12427"/>
                </a:solidFill>
                <a:latin typeface="Open Sans" panose="020B0606030504020204" pitchFamily="34" charset="0"/>
              </a:rPr>
              <a:t> </a:t>
            </a:r>
            <a:r>
              <a:rPr lang="en-US" dirty="0"/>
              <a:t>The library is part of the Spark ecosystem and offers utilities and algorithms out of the box.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2457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C9025-08CB-E66C-87FA-3446FC6E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Overview of Spark MLlib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CD2AA-5D14-AAD3-ED40-031429A618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80" y="1385888"/>
            <a:ext cx="9926052" cy="23198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C619D7-7BFB-18C0-BDD4-7B2349751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769" y="3705726"/>
            <a:ext cx="7935432" cy="278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77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A2C4-9C5D-0EF6-F703-6A93224C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Contd</a:t>
            </a:r>
            <a:r>
              <a:rPr lang="en-US" b="1" dirty="0"/>
              <a:t>….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E37A7-247B-769F-8514-560828918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 </a:t>
            </a:r>
            <a:r>
              <a:rPr lang="en-US" dirty="0" err="1"/>
              <a:t>MLlib</a:t>
            </a:r>
            <a:r>
              <a:rPr lang="en-US" dirty="0"/>
              <a:t> introduces new data types like vectors and labeled points to represent training examples, using Spark abstractions such as RDDs and datasets for distributed processing.</a:t>
            </a:r>
          </a:p>
          <a:p>
            <a:r>
              <a:rPr lang="en-US" dirty="0"/>
              <a:t> There are two major Spark ML packages: the older </a:t>
            </a:r>
            <a:r>
              <a:rPr lang="en-US" dirty="0" err="1"/>
              <a:t>MLlib</a:t>
            </a:r>
            <a:r>
              <a:rPr lang="en-US" dirty="0"/>
              <a:t> based on RDDs, and the newer </a:t>
            </a:r>
            <a:r>
              <a:rPr lang="en-US" dirty="0" err="1"/>
              <a:t>SparkML</a:t>
            </a:r>
            <a:r>
              <a:rPr lang="en-US" dirty="0"/>
              <a:t> built on datasets, which includes utilities for linear algebra, statistics, feature extraction, transformation, and common machine learning algorithms like regression, classification, and clustering.</a:t>
            </a:r>
          </a:p>
          <a:p>
            <a:r>
              <a:rPr lang="en-US" dirty="0"/>
              <a:t> </a:t>
            </a:r>
            <a:r>
              <a:rPr lang="en-US" dirty="0" err="1"/>
              <a:t>SparkML</a:t>
            </a:r>
            <a:r>
              <a:rPr lang="en-US" dirty="0"/>
              <a:t> offers many features including feature transformations like text vectorization and vector normalization, along with various algorithms such as collaborative filtering and dimensionality reduction.</a:t>
            </a:r>
          </a:p>
          <a:p>
            <a:r>
              <a:rPr lang="en-US" dirty="0"/>
              <a:t> </a:t>
            </a:r>
            <a:r>
              <a:rPr lang="en-US" dirty="0" err="1"/>
              <a:t>parkML</a:t>
            </a:r>
            <a:r>
              <a:rPr lang="en-US" dirty="0"/>
              <a:t> for adopting pipeline concepts inspired by Python’s scikit-learn, allowing users to structure machine learning workflows, persist models, and reuse them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0915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0C16B4-EA0D-EA28-A339-CF46644E4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257" y="454171"/>
            <a:ext cx="7773485" cy="38962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E6D0CD-7AE6-C185-903E-F96035978EC8}"/>
              </a:ext>
            </a:extLst>
          </p:cNvPr>
          <p:cNvSpPr txBox="1"/>
          <p:nvPr/>
        </p:nvSpPr>
        <p:spPr>
          <a:xfrm>
            <a:off x="1716505" y="4485183"/>
            <a:ext cx="874294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212427"/>
                </a:solidFill>
                <a:effectLst/>
                <a:latin typeface="Open Sans" panose="020B0606030504020204" pitchFamily="34" charset="0"/>
              </a:rPr>
              <a:t>SparkML</a:t>
            </a:r>
            <a:r>
              <a:rPr lang="en-US" sz="2000" b="0" i="0" dirty="0">
                <a:solidFill>
                  <a:srgbClr val="212427"/>
                </a:solidFill>
                <a:effectLst/>
                <a:latin typeface="Open Sans" panose="020B0606030504020204" pitchFamily="34" charset="0"/>
              </a:rPr>
              <a:t> supports advanced functionalities like model selection and tuning with techniques such as k-fold cross-validation, automating data splitting and evaluation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427"/>
                </a:solidFill>
                <a:latin typeface="Open Sans" panose="020B0606030504020204" pitchFamily="34" charset="0"/>
              </a:rPr>
              <a:t> </a:t>
            </a:r>
            <a:r>
              <a:rPr lang="en-US" sz="2000" dirty="0"/>
              <a:t>he typical workflow involves transforming raw data using Spark abstractions, applying estimators for intermediate and final models, and using a cross-validator to optimize parameters, thereby simplifying machine learning model training and evaluation.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00957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3857EE-6907-B904-CE36-BED672B02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663" y="1331496"/>
            <a:ext cx="8871284" cy="387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741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68A0BB-12ED-1667-4FE3-5ACCF3F50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799" y="756949"/>
            <a:ext cx="9186390" cy="4665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642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735</Words>
  <Application>Microsoft Office PowerPoint</Application>
  <PresentationFormat>Widescreen</PresentationFormat>
  <Paragraphs>48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Open Sans</vt:lpstr>
      <vt:lpstr>Office Theme</vt:lpstr>
      <vt:lpstr>Introduction to MLib</vt:lpstr>
      <vt:lpstr>PowerPoint Presentation</vt:lpstr>
      <vt:lpstr>PowerPoint Presentation</vt:lpstr>
      <vt:lpstr>PowerPoint Presentation</vt:lpstr>
      <vt:lpstr>Overview of Spark MLlib</vt:lpstr>
      <vt:lpstr>Contd….</vt:lpstr>
      <vt:lpstr>PowerPoint Presentation</vt:lpstr>
      <vt:lpstr>PowerPoint Presentation</vt:lpstr>
      <vt:lpstr>PowerPoint Presentation</vt:lpstr>
      <vt:lpstr>Key Components in Databricks</vt:lpstr>
      <vt:lpstr>Amazon SageMaker Integration</vt:lpstr>
      <vt:lpstr>Building ML Models with PySpark</vt:lpstr>
      <vt:lpstr> SageMaker Feature Store</vt:lpstr>
      <vt:lpstr>Integration – Model Evaluation and Tuning</vt:lpstr>
      <vt:lpstr>PowerPoint Presentation</vt:lpstr>
      <vt:lpstr>SageMaker Model Registry</vt:lpstr>
      <vt:lpstr> MLflow Integration - Tracking Experiments and Models</vt:lpstr>
      <vt:lpstr>Model Versioning and Deployment</vt:lpstr>
      <vt:lpstr>SageMaker Endpoints for Model Serving</vt:lpstr>
      <vt:lpstr>Pipeline Automation with Python Scripts</vt:lpstr>
      <vt:lpstr>Sample Output and Demo</vt:lpstr>
      <vt:lpstr>Advantages:-</vt:lpstr>
      <vt:lpstr>Disadvantages</vt:lpstr>
      <vt:lpstr>Use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pydi geeta</dc:creator>
  <cp:lastModifiedBy>pydi geeta</cp:lastModifiedBy>
  <cp:revision>36</cp:revision>
  <dcterms:created xsi:type="dcterms:W3CDTF">2025-08-03T05:54:39Z</dcterms:created>
  <dcterms:modified xsi:type="dcterms:W3CDTF">2025-08-05T09:34:16Z</dcterms:modified>
</cp:coreProperties>
</file>