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3" r:id="rId6"/>
    <p:sldId id="260" r:id="rId7"/>
    <p:sldId id="261" r:id="rId8"/>
    <p:sldId id="262" r:id="rId9"/>
    <p:sldId id="264" r:id="rId10"/>
    <p:sldId id="265" r:id="rId11"/>
    <p:sldId id="266" r:id="rId12"/>
    <p:sldId id="274" r:id="rId13"/>
    <p:sldId id="272" r:id="rId14"/>
    <p:sldId id="273" r:id="rId15"/>
    <p:sldId id="275" r:id="rId16"/>
    <p:sldId id="267" r:id="rId17"/>
    <p:sldId id="269" r:id="rId18"/>
    <p:sldId id="268" r:id="rId19"/>
    <p:sldId id="270" r:id="rId20"/>
    <p:sldId id="271"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9B463-CE1F-4A4D-BA16-41896F1D8BDE}" type="datetimeFigureOut">
              <a:rPr lang="en-IN" smtClean="0"/>
              <a:t>07-08-2025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12B6B-5E3C-48B5-966A-10D9FCC7CEBF}" type="slidenum">
              <a:rPr lang="en-IN" smtClean="0"/>
              <a:t>‹#›</a:t>
            </a:fld>
            <a:endParaRPr lang="en-IN"/>
          </a:p>
        </p:txBody>
      </p:sp>
    </p:spTree>
    <p:extLst>
      <p:ext uri="{BB962C8B-B14F-4D97-AF65-F5344CB8AC3E}">
        <p14:creationId xmlns:p14="http://schemas.microsoft.com/office/powerpoint/2010/main" val="63601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 </a:t>
            </a:r>
          </a:p>
          <a:p>
            <a:r>
              <a:rPr lang="en-US" sz="1200" kern="1200" dirty="0">
                <a:solidFill>
                  <a:schemeClr val="tx1"/>
                </a:solidFill>
                <a:effectLst/>
                <a:latin typeface="+mn-lt"/>
                <a:ea typeface="+mn-ea"/>
                <a:cs typeface="+mn-cs"/>
              </a:rPr>
              <a:t>"Version"</a:t>
            </a:r>
            <a:r>
              <a:rPr lang="en-US" dirty="0">
                <a:effectLst/>
              </a:rPr>
              <a:t>: </a:t>
            </a:r>
            <a:r>
              <a:rPr lang="en-US" sz="1200" kern="1200" dirty="0">
                <a:solidFill>
                  <a:schemeClr val="tx1"/>
                </a:solidFill>
                <a:effectLst/>
                <a:latin typeface="+mn-lt"/>
                <a:ea typeface="+mn-ea"/>
                <a:cs typeface="+mn-cs"/>
              </a:rPr>
              <a:t>"2012-10-17"</a:t>
            </a:r>
            <a:r>
              <a:rPr lang="en-US" dirty="0">
                <a:effectLst/>
              </a:rPr>
              <a:t>, </a:t>
            </a:r>
          </a:p>
          <a:p>
            <a:r>
              <a:rPr lang="en-US" sz="1200" kern="1200" dirty="0">
                <a:solidFill>
                  <a:schemeClr val="tx1"/>
                </a:solidFill>
                <a:effectLst/>
                <a:latin typeface="+mn-lt"/>
                <a:ea typeface="+mn-ea"/>
                <a:cs typeface="+mn-cs"/>
              </a:rPr>
              <a:t>"Statement"</a:t>
            </a:r>
            <a:r>
              <a:rPr lang="en-US" dirty="0">
                <a:effectLst/>
              </a:rPr>
              <a:t>: [ </a:t>
            </a:r>
          </a:p>
          <a:p>
            <a:r>
              <a:rPr lang="en-US" dirty="0">
                <a:effectLst/>
              </a:rPr>
              <a:t>{ </a:t>
            </a:r>
          </a:p>
          <a:p>
            <a:r>
              <a:rPr lang="en-US" sz="1200" kern="1200" dirty="0">
                <a:solidFill>
                  <a:schemeClr val="tx1"/>
                </a:solidFill>
                <a:effectLst/>
                <a:latin typeface="+mn-lt"/>
                <a:ea typeface="+mn-ea"/>
                <a:cs typeface="+mn-cs"/>
              </a:rPr>
              <a:t>"Effect"</a:t>
            </a:r>
            <a:r>
              <a:rPr lang="en-US" dirty="0">
                <a:effectLst/>
              </a:rPr>
              <a:t>: </a:t>
            </a:r>
            <a:r>
              <a:rPr lang="en-US" sz="1200" kern="1200" dirty="0">
                <a:solidFill>
                  <a:schemeClr val="tx1"/>
                </a:solidFill>
                <a:effectLst/>
                <a:latin typeface="+mn-lt"/>
                <a:ea typeface="+mn-ea"/>
                <a:cs typeface="+mn-cs"/>
              </a:rPr>
              <a:t>"Allow"</a:t>
            </a:r>
            <a:r>
              <a:rPr lang="en-US" dirty="0">
                <a:effectLst/>
              </a:rPr>
              <a:t>, </a:t>
            </a:r>
          </a:p>
          <a:p>
            <a:r>
              <a:rPr lang="en-US" sz="1200" kern="1200" dirty="0">
                <a:solidFill>
                  <a:schemeClr val="tx1"/>
                </a:solidFill>
                <a:effectLst/>
                <a:latin typeface="+mn-lt"/>
                <a:ea typeface="+mn-ea"/>
                <a:cs typeface="+mn-cs"/>
              </a:rPr>
              <a:t>"Action"</a:t>
            </a:r>
            <a:r>
              <a:rPr lang="en-US" dirty="0">
                <a:effectLst/>
              </a:rPr>
              <a:t>: [</a:t>
            </a:r>
            <a:r>
              <a:rPr lang="en-US" sz="1200" kern="1200" dirty="0">
                <a:solidFill>
                  <a:schemeClr val="tx1"/>
                </a:solidFill>
                <a:effectLst/>
                <a:latin typeface="+mn-lt"/>
                <a:ea typeface="+mn-ea"/>
                <a:cs typeface="+mn-cs"/>
              </a:rPr>
              <a:t>"s3:GetObject"</a:t>
            </a:r>
            <a:r>
              <a:rPr lang="en-US" dirty="0">
                <a:effectLst/>
              </a:rPr>
              <a:t>, </a:t>
            </a:r>
            <a:r>
              <a:rPr lang="en-US" sz="1200" kern="1200" dirty="0">
                <a:solidFill>
                  <a:schemeClr val="tx1"/>
                </a:solidFill>
                <a:effectLst/>
                <a:latin typeface="+mn-lt"/>
                <a:ea typeface="+mn-ea"/>
                <a:cs typeface="+mn-cs"/>
              </a:rPr>
              <a:t>"s3:PutObject"</a:t>
            </a:r>
            <a:r>
              <a:rPr lang="en-US" dirty="0">
                <a:effectLst/>
              </a:rPr>
              <a:t>, </a:t>
            </a:r>
            <a:r>
              <a:rPr lang="en-US" sz="1200" kern="1200" dirty="0">
                <a:solidFill>
                  <a:schemeClr val="tx1"/>
                </a:solidFill>
                <a:effectLst/>
                <a:latin typeface="+mn-lt"/>
                <a:ea typeface="+mn-ea"/>
                <a:cs typeface="+mn-cs"/>
              </a:rPr>
              <a:t>"s3:DeleteObject"</a:t>
            </a:r>
            <a:r>
              <a:rPr lang="en-US" dirty="0">
                <a:effectLst/>
              </a:rPr>
              <a:t>, </a:t>
            </a:r>
            <a:r>
              <a:rPr lang="en-US" sz="1200" kern="1200" dirty="0">
                <a:solidFill>
                  <a:schemeClr val="tx1"/>
                </a:solidFill>
                <a:effectLst/>
                <a:latin typeface="+mn-lt"/>
                <a:ea typeface="+mn-ea"/>
                <a:cs typeface="+mn-cs"/>
              </a:rPr>
              <a:t>"s3:ListBucket"</a:t>
            </a:r>
            <a:r>
              <a:rPr lang="en-US" dirty="0">
                <a:effectLst/>
              </a:rPr>
              <a:t>], </a:t>
            </a:r>
          </a:p>
          <a:p>
            <a:r>
              <a:rPr lang="en-US" sz="1200" kern="1200" dirty="0">
                <a:solidFill>
                  <a:schemeClr val="tx1"/>
                </a:solidFill>
                <a:effectLst/>
                <a:latin typeface="+mn-lt"/>
                <a:ea typeface="+mn-ea"/>
                <a:cs typeface="+mn-cs"/>
              </a:rPr>
              <a:t>"Resource"</a:t>
            </a:r>
            <a:r>
              <a:rPr lang="en-US" dirty="0">
                <a:effectLst/>
              </a:rPr>
              <a:t>: [</a:t>
            </a:r>
            <a:r>
              <a:rPr lang="en-US" sz="1200" kern="1200" dirty="0">
                <a:solidFill>
                  <a:schemeClr val="tx1"/>
                </a:solidFill>
                <a:effectLst/>
                <a:latin typeface="+mn-lt"/>
                <a:ea typeface="+mn-ea"/>
                <a:cs typeface="+mn-cs"/>
              </a:rPr>
              <a:t>"arn:aws:s3:::my-</a:t>
            </a:r>
            <a:r>
              <a:rPr lang="en-US" sz="1200" kern="1200" dirty="0" err="1">
                <a:solidFill>
                  <a:schemeClr val="tx1"/>
                </a:solidFill>
                <a:effectLst/>
                <a:latin typeface="+mn-lt"/>
                <a:ea typeface="+mn-ea"/>
                <a:cs typeface="+mn-cs"/>
              </a:rPr>
              <a:t>databricks</a:t>
            </a:r>
            <a:r>
              <a:rPr lang="en-US" sz="1200" kern="1200" dirty="0">
                <a:solidFill>
                  <a:schemeClr val="tx1"/>
                </a:solidFill>
                <a:effectLst/>
                <a:latin typeface="+mn-lt"/>
                <a:ea typeface="+mn-ea"/>
                <a:cs typeface="+mn-cs"/>
              </a:rPr>
              <a:t>-data-lake/*"</a:t>
            </a:r>
            <a:r>
              <a:rPr lang="en-US" dirty="0">
                <a:effectLst/>
              </a:rPr>
              <a:t>, </a:t>
            </a:r>
            <a:r>
              <a:rPr lang="en-US" sz="1200" kern="1200" dirty="0">
                <a:solidFill>
                  <a:schemeClr val="tx1"/>
                </a:solidFill>
                <a:effectLst/>
                <a:latin typeface="+mn-lt"/>
                <a:ea typeface="+mn-ea"/>
                <a:cs typeface="+mn-cs"/>
              </a:rPr>
              <a:t>"arn:aws:s3:::my-</a:t>
            </a:r>
            <a:r>
              <a:rPr lang="en-US" sz="1200" kern="1200" dirty="0" err="1">
                <a:solidFill>
                  <a:schemeClr val="tx1"/>
                </a:solidFill>
                <a:effectLst/>
                <a:latin typeface="+mn-lt"/>
                <a:ea typeface="+mn-ea"/>
                <a:cs typeface="+mn-cs"/>
              </a:rPr>
              <a:t>databricks</a:t>
            </a:r>
            <a:r>
              <a:rPr lang="en-US" sz="1200" kern="1200" dirty="0">
                <a:solidFill>
                  <a:schemeClr val="tx1"/>
                </a:solidFill>
                <a:effectLst/>
                <a:latin typeface="+mn-lt"/>
                <a:ea typeface="+mn-ea"/>
                <a:cs typeface="+mn-cs"/>
              </a:rPr>
              <a:t>-data-lake"</a:t>
            </a:r>
            <a:r>
              <a:rPr lang="en-US" dirty="0">
                <a:effectLst/>
              </a:rPr>
              <a:t>] </a:t>
            </a:r>
          </a:p>
          <a:p>
            <a:r>
              <a:rPr lang="en-US" dirty="0">
                <a:effectLst/>
              </a:rPr>
              <a:t>} </a:t>
            </a:r>
          </a:p>
          <a:p>
            <a:r>
              <a:rPr lang="en-US" dirty="0">
                <a:effectLst/>
              </a:rPr>
              <a:t>] </a:t>
            </a:r>
          </a:p>
          <a:p>
            <a:r>
              <a:rPr lang="en-US" dirty="0">
                <a:effectLst/>
              </a:rPr>
              <a:t>}</a:t>
            </a:r>
          </a:p>
          <a:p>
            <a:endParaRPr lang="en-IN" dirty="0"/>
          </a:p>
        </p:txBody>
      </p:sp>
      <p:sp>
        <p:nvSpPr>
          <p:cNvPr id="4" name="Slide Number Placeholder 3"/>
          <p:cNvSpPr>
            <a:spLocks noGrp="1"/>
          </p:cNvSpPr>
          <p:nvPr>
            <p:ph type="sldNum" sz="quarter" idx="5"/>
          </p:nvPr>
        </p:nvSpPr>
        <p:spPr/>
        <p:txBody>
          <a:bodyPr/>
          <a:lstStyle/>
          <a:p>
            <a:fld id="{95012B6B-5E3C-48B5-966A-10D9FCC7CEBF}" type="slidenum">
              <a:rPr lang="en-IN" smtClean="0"/>
              <a:t>6</a:t>
            </a:fld>
            <a:endParaRPr lang="en-IN"/>
          </a:p>
        </p:txBody>
      </p:sp>
    </p:spTree>
    <p:extLst>
      <p:ext uri="{BB962C8B-B14F-4D97-AF65-F5344CB8AC3E}">
        <p14:creationId xmlns:p14="http://schemas.microsoft.com/office/powerpoint/2010/main" val="41171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A6C9-D565-B793-A06C-042F07932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1008A1-8D0B-9C7A-AF42-974FC402B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E27460-65D0-DE44-D893-B5B30FBE5077}"/>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5" name="Footer Placeholder 4">
            <a:extLst>
              <a:ext uri="{FF2B5EF4-FFF2-40B4-BE49-F238E27FC236}">
                <a16:creationId xmlns:a16="http://schemas.microsoft.com/office/drawing/2014/main" id="{C73F1ED4-2840-D61E-6368-3D989A7D1C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527AC-D4AB-AF63-6043-AD5F57391454}"/>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286192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CE25-3C0B-7EDE-90BE-393870644D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20B5FC-0DD4-748E-28DF-FB8AD43C61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9C8DF-44C4-9BD4-CA9A-368C308725DB}"/>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5" name="Footer Placeholder 4">
            <a:extLst>
              <a:ext uri="{FF2B5EF4-FFF2-40B4-BE49-F238E27FC236}">
                <a16:creationId xmlns:a16="http://schemas.microsoft.com/office/drawing/2014/main" id="{F2B8BAD9-3737-3646-A8FB-7385E3737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D52AB-3327-62C1-0357-06488D514833}"/>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254822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C85A4-18DC-F253-95FF-DB6A398FDD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D6C622-2EB1-C9F8-1B86-C6E35CA15B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31607-30E6-3C34-CE07-88966F830821}"/>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5" name="Footer Placeholder 4">
            <a:extLst>
              <a:ext uri="{FF2B5EF4-FFF2-40B4-BE49-F238E27FC236}">
                <a16:creationId xmlns:a16="http://schemas.microsoft.com/office/drawing/2014/main" id="{845E936A-8AE8-3A13-D77F-527E01D09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A946F0-843D-0109-DC4C-8922DEB140B8}"/>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85608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7C89-CDCE-9CD0-518C-F5A672FB1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571CEC-D504-9AD7-8DA5-CB50A5361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2F19C0-FF7D-08B1-4F02-AA33310A32F8}"/>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5" name="Footer Placeholder 4">
            <a:extLst>
              <a:ext uri="{FF2B5EF4-FFF2-40B4-BE49-F238E27FC236}">
                <a16:creationId xmlns:a16="http://schemas.microsoft.com/office/drawing/2014/main" id="{EE81D5C2-AF8D-825E-6ED4-7765F13D28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5A42D-332A-87DC-3768-C643E97600AE}"/>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81712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E3CE-FA31-C847-9753-E739093ABF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2B082F-EA42-31F3-043C-84BE09237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EC23EC-E938-B672-7530-DEABAD58FCFF}"/>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5" name="Footer Placeholder 4">
            <a:extLst>
              <a:ext uri="{FF2B5EF4-FFF2-40B4-BE49-F238E27FC236}">
                <a16:creationId xmlns:a16="http://schemas.microsoft.com/office/drawing/2014/main" id="{007514CF-D8B5-C473-369F-1591802A6B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E583F-61D2-62BB-8F0E-64837048B165}"/>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397614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DE16-9567-94A8-3E5F-4EE8F17FEC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DF4E42-0821-1B00-364B-0CF07C66DA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0C368D-17D0-F49A-1544-28841DE997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EF8C7C-7B7E-5923-B678-D64A92444B1B}"/>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6" name="Footer Placeholder 5">
            <a:extLst>
              <a:ext uri="{FF2B5EF4-FFF2-40B4-BE49-F238E27FC236}">
                <a16:creationId xmlns:a16="http://schemas.microsoft.com/office/drawing/2014/main" id="{059931E0-E791-94EE-B837-B534862716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20067-7680-2274-F9BE-91C95358D12D}"/>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423851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2C7C-2448-58D0-4E19-560650DEA1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8A5CF5-F32B-01A9-4BC7-2D3A5890C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07A14-69B7-CA4B-A112-3AC099330E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270A0E-817C-0571-A1D0-A4817C627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34C24-8833-7146-E7F4-C802F17C47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D4C49B-0980-353B-6482-FA29DCC76488}"/>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8" name="Footer Placeholder 7">
            <a:extLst>
              <a:ext uri="{FF2B5EF4-FFF2-40B4-BE49-F238E27FC236}">
                <a16:creationId xmlns:a16="http://schemas.microsoft.com/office/drawing/2014/main" id="{8629605F-0F10-788E-E02B-3FF291B6F2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281E17-A42E-48DD-7A37-FA392FB9A960}"/>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335025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AE12-E10B-41C3-51B8-45B572C3D6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AC975F-21C6-3F4A-CB5C-B01063F2459C}"/>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4" name="Footer Placeholder 3">
            <a:extLst>
              <a:ext uri="{FF2B5EF4-FFF2-40B4-BE49-F238E27FC236}">
                <a16:creationId xmlns:a16="http://schemas.microsoft.com/office/drawing/2014/main" id="{BE71091C-36AD-6F05-9DAB-BFB94787FD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284C68-2F13-3872-341B-E7E759B7CBE8}"/>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226507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545E7-0026-6DDE-4D12-651D3B9EFD5C}"/>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3" name="Footer Placeholder 2">
            <a:extLst>
              <a:ext uri="{FF2B5EF4-FFF2-40B4-BE49-F238E27FC236}">
                <a16:creationId xmlns:a16="http://schemas.microsoft.com/office/drawing/2014/main" id="{8064459E-6456-A9D5-6C49-3B97DEBAFF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130CB4-85BD-C280-38E5-DC82F127F1E2}"/>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368826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6CC5-9678-723E-250B-E70DE1320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BF243C-F8A9-47DB-2AD8-888C72AA5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FA901E-ECBD-ECA8-78C3-538FB0921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5DD25-E09B-0ED9-3F9D-728D86ABAB12}"/>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6" name="Footer Placeholder 5">
            <a:extLst>
              <a:ext uri="{FF2B5EF4-FFF2-40B4-BE49-F238E27FC236}">
                <a16:creationId xmlns:a16="http://schemas.microsoft.com/office/drawing/2014/main" id="{574E3D5B-8843-6296-5A71-23F94903BA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9FBC5-8570-2BF4-A636-19216787A0B1}"/>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316685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6299-781A-73E4-BD3F-4A94B030A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64D805-7B97-2A22-478D-AE1ED314AD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3EEF78-20A3-5453-D563-F0891B319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3B6D6-5E38-EBD7-7EAF-178F31E2DBA0}"/>
              </a:ext>
            </a:extLst>
          </p:cNvPr>
          <p:cNvSpPr>
            <a:spLocks noGrp="1"/>
          </p:cNvSpPr>
          <p:nvPr>
            <p:ph type="dt" sz="half" idx="10"/>
          </p:nvPr>
        </p:nvSpPr>
        <p:spPr/>
        <p:txBody>
          <a:bodyPr/>
          <a:lstStyle/>
          <a:p>
            <a:fld id="{BC69D4A9-247D-4980-AF66-A8BE8023AEF7}" type="datetimeFigureOut">
              <a:rPr lang="en-IN" smtClean="0"/>
              <a:t>07-08-2025</a:t>
            </a:fld>
            <a:endParaRPr lang="en-IN"/>
          </a:p>
        </p:txBody>
      </p:sp>
      <p:sp>
        <p:nvSpPr>
          <p:cNvPr id="6" name="Footer Placeholder 5">
            <a:extLst>
              <a:ext uri="{FF2B5EF4-FFF2-40B4-BE49-F238E27FC236}">
                <a16:creationId xmlns:a16="http://schemas.microsoft.com/office/drawing/2014/main" id="{4B55DBB4-8513-1233-80BC-24078A6770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5C641-766F-5254-0E70-7DE75996D6E6}"/>
              </a:ext>
            </a:extLst>
          </p:cNvPr>
          <p:cNvSpPr>
            <a:spLocks noGrp="1"/>
          </p:cNvSpPr>
          <p:nvPr>
            <p:ph type="sldNum" sz="quarter" idx="12"/>
          </p:nvPr>
        </p:nvSpPr>
        <p:spPr/>
        <p:txBody>
          <a:bodyPr/>
          <a:lstStyle/>
          <a:p>
            <a:fld id="{6895CC52-E648-44AD-B7E4-5064A115F0C7}" type="slidenum">
              <a:rPr lang="en-IN" smtClean="0"/>
              <a:t>‹#›</a:t>
            </a:fld>
            <a:endParaRPr lang="en-IN"/>
          </a:p>
        </p:txBody>
      </p:sp>
    </p:spTree>
    <p:extLst>
      <p:ext uri="{BB962C8B-B14F-4D97-AF65-F5344CB8AC3E}">
        <p14:creationId xmlns:p14="http://schemas.microsoft.com/office/powerpoint/2010/main" val="7532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EA51E-68DC-2D71-186D-0B13968A01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BF83B7-F5B4-C97B-A16D-D26463FA0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3B243-9F2D-0262-3303-E5F31C737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9D4A9-247D-4980-AF66-A8BE8023AEF7}" type="datetimeFigureOut">
              <a:rPr lang="en-IN" smtClean="0"/>
              <a:t>07-08-2025</a:t>
            </a:fld>
            <a:endParaRPr lang="en-IN"/>
          </a:p>
        </p:txBody>
      </p:sp>
      <p:sp>
        <p:nvSpPr>
          <p:cNvPr id="5" name="Footer Placeholder 4">
            <a:extLst>
              <a:ext uri="{FF2B5EF4-FFF2-40B4-BE49-F238E27FC236}">
                <a16:creationId xmlns:a16="http://schemas.microsoft.com/office/drawing/2014/main" id="{65F1ECB0-8367-F8A4-8F8A-622553E0D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3AAC36-E6BC-9B7C-7DED-508F7EE50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5CC52-E648-44AD-B7E4-5064A115F0C7}" type="slidenum">
              <a:rPr lang="en-IN" smtClean="0"/>
              <a:t>‹#›</a:t>
            </a:fld>
            <a:endParaRPr lang="en-IN"/>
          </a:p>
        </p:txBody>
      </p:sp>
    </p:spTree>
    <p:extLst>
      <p:ext uri="{BB962C8B-B14F-4D97-AF65-F5344CB8AC3E}">
        <p14:creationId xmlns:p14="http://schemas.microsoft.com/office/powerpoint/2010/main" val="176572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5DAB-7A2D-4D98-6795-FF38A2A8B657}"/>
              </a:ext>
            </a:extLst>
          </p:cNvPr>
          <p:cNvSpPr>
            <a:spLocks noGrp="1"/>
          </p:cNvSpPr>
          <p:nvPr>
            <p:ph type="ctrTitle"/>
          </p:nvPr>
        </p:nvSpPr>
        <p:spPr/>
        <p:txBody>
          <a:bodyPr/>
          <a:lstStyle/>
          <a:p>
            <a:r>
              <a:rPr lang="en-IN" dirty="0"/>
              <a:t>S3 - Databricks</a:t>
            </a:r>
          </a:p>
        </p:txBody>
      </p:sp>
    </p:spTree>
    <p:extLst>
      <p:ext uri="{BB962C8B-B14F-4D97-AF65-F5344CB8AC3E}">
        <p14:creationId xmlns:p14="http://schemas.microsoft.com/office/powerpoint/2010/main" val="354919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23FC-1510-410C-4F75-6B5312B62FAE}"/>
              </a:ext>
            </a:extLst>
          </p:cNvPr>
          <p:cNvSpPr>
            <a:spLocks noGrp="1"/>
          </p:cNvSpPr>
          <p:nvPr>
            <p:ph type="title"/>
          </p:nvPr>
        </p:nvSpPr>
        <p:spPr/>
        <p:txBody>
          <a:bodyPr/>
          <a:lstStyle/>
          <a:p>
            <a:r>
              <a:rPr lang="en-IN" b="1" dirty="0"/>
              <a:t>Upload Data to S3</a:t>
            </a:r>
            <a:r>
              <a:rPr lang="en-IN" dirty="0"/>
              <a:t>:</a:t>
            </a:r>
          </a:p>
        </p:txBody>
      </p:sp>
      <p:sp>
        <p:nvSpPr>
          <p:cNvPr id="3" name="Content Placeholder 2">
            <a:extLst>
              <a:ext uri="{FF2B5EF4-FFF2-40B4-BE49-F238E27FC236}">
                <a16:creationId xmlns:a16="http://schemas.microsoft.com/office/drawing/2014/main" id="{9AAC2D25-898B-CDDC-708A-8459BB3C8D81}"/>
              </a:ext>
            </a:extLst>
          </p:cNvPr>
          <p:cNvSpPr>
            <a:spLocks noGrp="1"/>
          </p:cNvSpPr>
          <p:nvPr>
            <p:ph idx="1"/>
          </p:nvPr>
        </p:nvSpPr>
        <p:spPr/>
        <p:txBody>
          <a:bodyPr/>
          <a:lstStyle/>
          <a:p>
            <a:r>
              <a:rPr lang="en-IN" dirty="0"/>
              <a:t>Manually upload files (CSV, JSON, Parquet, etc.) via AWS Management Console, CLI, or SDK.</a:t>
            </a:r>
          </a:p>
          <a:p>
            <a:r>
              <a:rPr lang="en-IN" dirty="0"/>
              <a:t>Automate ingestion using AWS services like AWS Glue, AWS </a:t>
            </a:r>
            <a:r>
              <a:rPr lang="en-IN" dirty="0" err="1"/>
              <a:t>DataSync</a:t>
            </a:r>
            <a:r>
              <a:rPr lang="en-IN" dirty="0"/>
              <a:t>, or AWS Lambda to load data into S3.</a:t>
            </a:r>
          </a:p>
          <a:p>
            <a:endParaRPr lang="en-IN" dirty="0"/>
          </a:p>
        </p:txBody>
      </p:sp>
    </p:spTree>
    <p:extLst>
      <p:ext uri="{BB962C8B-B14F-4D97-AF65-F5344CB8AC3E}">
        <p14:creationId xmlns:p14="http://schemas.microsoft.com/office/powerpoint/2010/main" val="420738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73D4-6AF7-05DE-B232-CC2893009985}"/>
              </a:ext>
            </a:extLst>
          </p:cNvPr>
          <p:cNvSpPr>
            <a:spLocks noGrp="1"/>
          </p:cNvSpPr>
          <p:nvPr>
            <p:ph type="title"/>
          </p:nvPr>
        </p:nvSpPr>
        <p:spPr/>
        <p:txBody>
          <a:bodyPr/>
          <a:lstStyle/>
          <a:p>
            <a:r>
              <a:rPr lang="en-IN" b="1" dirty="0"/>
              <a:t>Read Data into Databricks</a:t>
            </a:r>
            <a:r>
              <a:rPr lang="en-IN" dirty="0"/>
              <a:t>: </a:t>
            </a:r>
            <a:br>
              <a:rPr lang="en-IN" dirty="0"/>
            </a:br>
            <a:endParaRPr lang="en-IN" dirty="0"/>
          </a:p>
        </p:txBody>
      </p:sp>
      <p:sp>
        <p:nvSpPr>
          <p:cNvPr id="3" name="Content Placeholder 2">
            <a:extLst>
              <a:ext uri="{FF2B5EF4-FFF2-40B4-BE49-F238E27FC236}">
                <a16:creationId xmlns:a16="http://schemas.microsoft.com/office/drawing/2014/main" id="{D1064884-FD99-4837-B17B-FF7767807858}"/>
              </a:ext>
            </a:extLst>
          </p:cNvPr>
          <p:cNvSpPr>
            <a:spLocks noGrp="1"/>
          </p:cNvSpPr>
          <p:nvPr>
            <p:ph idx="1"/>
          </p:nvPr>
        </p:nvSpPr>
        <p:spPr/>
        <p:txBody>
          <a:bodyPr/>
          <a:lstStyle/>
          <a:p>
            <a:r>
              <a:rPr lang="en-US" dirty="0">
                <a:effectLst/>
              </a:rPr>
              <a:t>Use Spark APIs to read various file formats from S3.</a:t>
            </a:r>
          </a:p>
          <a:p>
            <a:endParaRPr lang="en-IN" dirty="0"/>
          </a:p>
          <a:p>
            <a:r>
              <a:rPr lang="en-IN" i="1" dirty="0"/>
              <a:t># Read CSV from S3</a:t>
            </a:r>
            <a:r>
              <a:rPr lang="en-IN" dirty="0">
                <a:effectLst/>
              </a:rPr>
              <a:t> </a:t>
            </a:r>
          </a:p>
          <a:p>
            <a:r>
              <a:rPr lang="en-IN" dirty="0" err="1">
                <a:effectLst/>
              </a:rPr>
              <a:t>df</a:t>
            </a:r>
            <a:r>
              <a:rPr lang="en-IN" dirty="0">
                <a:effectLst/>
              </a:rPr>
              <a:t> = spark.read.csv(</a:t>
            </a:r>
            <a:r>
              <a:rPr lang="en-IN" dirty="0"/>
              <a:t>"s3a://my-</a:t>
            </a:r>
            <a:r>
              <a:rPr lang="en-IN" dirty="0" err="1"/>
              <a:t>databricks</a:t>
            </a:r>
            <a:r>
              <a:rPr lang="en-IN" dirty="0"/>
              <a:t>-data-lake/raw/data.csv"</a:t>
            </a:r>
            <a:r>
              <a:rPr lang="en-IN" dirty="0">
                <a:effectLst/>
              </a:rPr>
              <a:t>, header=</a:t>
            </a:r>
            <a:r>
              <a:rPr lang="en-IN" dirty="0"/>
              <a:t>True</a:t>
            </a:r>
            <a:r>
              <a:rPr lang="en-IN" dirty="0">
                <a:effectLst/>
              </a:rPr>
              <a:t>, </a:t>
            </a:r>
            <a:r>
              <a:rPr lang="en-IN" dirty="0" err="1">
                <a:effectLst/>
              </a:rPr>
              <a:t>inferSchema</a:t>
            </a:r>
            <a:r>
              <a:rPr lang="en-IN" dirty="0">
                <a:effectLst/>
              </a:rPr>
              <a:t>=</a:t>
            </a:r>
            <a:r>
              <a:rPr lang="en-IN" dirty="0"/>
              <a:t>True</a:t>
            </a:r>
            <a:r>
              <a:rPr lang="en-IN" dirty="0">
                <a:effectLst/>
              </a:rPr>
              <a:t>) </a:t>
            </a:r>
          </a:p>
          <a:p>
            <a:r>
              <a:rPr lang="en-IN" i="1" dirty="0"/>
              <a:t># Read Parquet</a:t>
            </a:r>
            <a:r>
              <a:rPr lang="en-IN" dirty="0">
                <a:effectLst/>
              </a:rPr>
              <a:t> </a:t>
            </a:r>
          </a:p>
          <a:p>
            <a:r>
              <a:rPr lang="en-IN" dirty="0" err="1">
                <a:effectLst/>
              </a:rPr>
              <a:t>df</a:t>
            </a:r>
            <a:r>
              <a:rPr lang="en-IN" dirty="0">
                <a:effectLst/>
              </a:rPr>
              <a:t> = </a:t>
            </a:r>
            <a:r>
              <a:rPr lang="en-IN" dirty="0" err="1">
                <a:effectLst/>
              </a:rPr>
              <a:t>spark.read.parquet</a:t>
            </a:r>
            <a:r>
              <a:rPr lang="en-IN" dirty="0">
                <a:effectLst/>
              </a:rPr>
              <a:t>(</a:t>
            </a:r>
            <a:r>
              <a:rPr lang="en-IN" dirty="0"/>
              <a:t>"s3a://my-</a:t>
            </a:r>
            <a:r>
              <a:rPr lang="en-IN" dirty="0" err="1"/>
              <a:t>databricks</a:t>
            </a:r>
            <a:r>
              <a:rPr lang="en-IN" dirty="0"/>
              <a:t>-data-lake/processed/</a:t>
            </a:r>
            <a:r>
              <a:rPr lang="en-IN" dirty="0" err="1"/>
              <a:t>data.parquet</a:t>
            </a:r>
            <a:r>
              <a:rPr lang="en-IN" dirty="0"/>
              <a:t>"</a:t>
            </a:r>
            <a:r>
              <a:rPr lang="en-IN" dirty="0">
                <a:effectLst/>
              </a:rPr>
              <a:t>)</a:t>
            </a:r>
          </a:p>
          <a:p>
            <a:endParaRPr lang="en-IN" dirty="0"/>
          </a:p>
        </p:txBody>
      </p:sp>
    </p:spTree>
    <p:extLst>
      <p:ext uri="{BB962C8B-B14F-4D97-AF65-F5344CB8AC3E}">
        <p14:creationId xmlns:p14="http://schemas.microsoft.com/office/powerpoint/2010/main" val="67344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8C14-048F-F77B-7F77-A54DF2DE8B4A}"/>
              </a:ext>
            </a:extLst>
          </p:cNvPr>
          <p:cNvSpPr>
            <a:spLocks noGrp="1"/>
          </p:cNvSpPr>
          <p:nvPr>
            <p:ph type="title"/>
          </p:nvPr>
        </p:nvSpPr>
        <p:spPr>
          <a:xfrm>
            <a:off x="1909916" y="0"/>
            <a:ext cx="10515600" cy="1325563"/>
          </a:xfrm>
        </p:spPr>
        <p:txBody>
          <a:bodyPr/>
          <a:lstStyle/>
          <a:p>
            <a:r>
              <a:rPr lang="en-IN" b="1" dirty="0">
                <a:effectLst/>
              </a:rPr>
              <a:t>Data Processing and Transformation</a:t>
            </a:r>
            <a:br>
              <a:rPr lang="en-IN" b="1" dirty="0">
                <a:effectLst/>
              </a:rPr>
            </a:br>
            <a:endParaRPr lang="en-IN" b="1" dirty="0"/>
          </a:p>
        </p:txBody>
      </p:sp>
      <p:sp>
        <p:nvSpPr>
          <p:cNvPr id="3" name="Content Placeholder 2">
            <a:extLst>
              <a:ext uri="{FF2B5EF4-FFF2-40B4-BE49-F238E27FC236}">
                <a16:creationId xmlns:a16="http://schemas.microsoft.com/office/drawing/2014/main" id="{9656244D-C06D-6B24-5605-E76CAE15BE58}"/>
              </a:ext>
            </a:extLst>
          </p:cNvPr>
          <p:cNvSpPr>
            <a:spLocks noGrp="1"/>
          </p:cNvSpPr>
          <p:nvPr>
            <p:ph idx="1"/>
          </p:nvPr>
        </p:nvSpPr>
        <p:spPr/>
        <p:txBody>
          <a:bodyPr>
            <a:normAutofit lnSpcReduction="10000"/>
          </a:bodyPr>
          <a:lstStyle/>
          <a:p>
            <a:pPr marL="0" indent="0">
              <a:buNone/>
            </a:pPr>
            <a:r>
              <a:rPr lang="en-IN" dirty="0">
                <a:effectLst/>
              </a:rPr>
              <a:t>ETL Pipelines</a:t>
            </a:r>
          </a:p>
          <a:p>
            <a:pPr marL="0" indent="0">
              <a:buNone/>
            </a:pPr>
            <a:endParaRPr lang="en-IN" dirty="0"/>
          </a:p>
          <a:p>
            <a:pPr marL="0" indent="0">
              <a:buNone/>
            </a:pPr>
            <a:r>
              <a:rPr lang="en-US" dirty="0">
                <a:effectLst/>
              </a:rPr>
              <a:t>Use Databricks notebooks or workflows to build ETL pipelines with PySpark, Scala, or SQL.</a:t>
            </a:r>
          </a:p>
          <a:p>
            <a:pPr marL="0" indent="0">
              <a:buNone/>
            </a:pPr>
            <a:endParaRPr lang="en-IN" dirty="0">
              <a:effectLst/>
            </a:endParaRPr>
          </a:p>
          <a:p>
            <a:pPr marL="0" indent="0">
              <a:buNone/>
            </a:pPr>
            <a:r>
              <a:rPr lang="en-IN" dirty="0">
                <a:effectLst/>
              </a:rPr>
              <a:t>from </a:t>
            </a:r>
            <a:r>
              <a:rPr lang="en-IN" dirty="0" err="1">
                <a:effectLst/>
              </a:rPr>
              <a:t>pyspark.sql.functions</a:t>
            </a:r>
            <a:r>
              <a:rPr lang="en-IN" dirty="0">
                <a:effectLst/>
              </a:rPr>
              <a:t> import col</a:t>
            </a:r>
          </a:p>
          <a:p>
            <a:pPr marL="0" indent="0">
              <a:buNone/>
            </a:pPr>
            <a:r>
              <a:rPr lang="en-IN" dirty="0" err="1">
                <a:effectLst/>
              </a:rPr>
              <a:t>transformed_df</a:t>
            </a:r>
            <a:r>
              <a:rPr lang="en-IN" dirty="0">
                <a:effectLst/>
              </a:rPr>
              <a:t> = </a:t>
            </a:r>
            <a:r>
              <a:rPr lang="en-IN" dirty="0" err="1">
                <a:effectLst/>
              </a:rPr>
              <a:t>df.filter</a:t>
            </a:r>
            <a:r>
              <a:rPr lang="en-IN" dirty="0">
                <a:effectLst/>
              </a:rPr>
              <a:t>(col("year") == 2025).</a:t>
            </a:r>
            <a:r>
              <a:rPr lang="en-IN" dirty="0" err="1">
                <a:effectLst/>
              </a:rPr>
              <a:t>groupBy</a:t>
            </a:r>
            <a:r>
              <a:rPr lang="en-IN" dirty="0">
                <a:effectLst/>
              </a:rPr>
              <a:t>("category").count()</a:t>
            </a:r>
          </a:p>
          <a:p>
            <a:pPr marL="0" indent="0">
              <a:buNone/>
            </a:pPr>
            <a:r>
              <a:rPr lang="en-IN" dirty="0" err="1">
                <a:effectLst/>
              </a:rPr>
              <a:t>transformed_df.write.format</a:t>
            </a:r>
            <a:r>
              <a:rPr lang="en-IN" dirty="0">
                <a:effectLst/>
              </a:rPr>
              <a:t>("delta").save("s3a://my-</a:t>
            </a:r>
            <a:r>
              <a:rPr lang="en-IN" dirty="0" err="1">
                <a:effectLst/>
              </a:rPr>
              <a:t>databricks</a:t>
            </a:r>
            <a:r>
              <a:rPr lang="en-IN" dirty="0">
                <a:effectLst/>
              </a:rPr>
              <a:t>-data-lake/transformed/")</a:t>
            </a:r>
          </a:p>
          <a:p>
            <a:endParaRPr lang="en-IN" dirty="0"/>
          </a:p>
        </p:txBody>
      </p:sp>
    </p:spTree>
    <p:extLst>
      <p:ext uri="{BB962C8B-B14F-4D97-AF65-F5344CB8AC3E}">
        <p14:creationId xmlns:p14="http://schemas.microsoft.com/office/powerpoint/2010/main" val="3250457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EB5A-493C-47CD-7162-75E7C9038F61}"/>
              </a:ext>
            </a:extLst>
          </p:cNvPr>
          <p:cNvSpPr>
            <a:spLocks noGrp="1"/>
          </p:cNvSpPr>
          <p:nvPr>
            <p:ph type="title"/>
          </p:nvPr>
        </p:nvSpPr>
        <p:spPr>
          <a:xfrm>
            <a:off x="1162665" y="0"/>
            <a:ext cx="10515600" cy="1325563"/>
          </a:xfrm>
        </p:spPr>
        <p:txBody>
          <a:bodyPr/>
          <a:lstStyle/>
          <a:p>
            <a:r>
              <a:rPr lang="en-IN" b="1" dirty="0">
                <a:effectLst/>
              </a:rPr>
              <a:t>Data Processing and Transformation</a:t>
            </a:r>
            <a:br>
              <a:rPr lang="en-IN" b="1" dirty="0">
                <a:effectLst/>
              </a:rPr>
            </a:br>
            <a:endParaRPr lang="en-IN" b="1" dirty="0"/>
          </a:p>
        </p:txBody>
      </p:sp>
      <p:sp>
        <p:nvSpPr>
          <p:cNvPr id="3" name="Content Placeholder 2">
            <a:extLst>
              <a:ext uri="{FF2B5EF4-FFF2-40B4-BE49-F238E27FC236}">
                <a16:creationId xmlns:a16="http://schemas.microsoft.com/office/drawing/2014/main" id="{FC0E8945-A416-1788-39A8-092E9D252358}"/>
              </a:ext>
            </a:extLst>
          </p:cNvPr>
          <p:cNvSpPr>
            <a:spLocks noGrp="1"/>
          </p:cNvSpPr>
          <p:nvPr>
            <p:ph idx="1"/>
          </p:nvPr>
        </p:nvSpPr>
        <p:spPr/>
        <p:txBody>
          <a:bodyPr>
            <a:normAutofit lnSpcReduction="10000"/>
          </a:bodyPr>
          <a:lstStyle/>
          <a:p>
            <a:pPr marL="0" indent="0" algn="ctr">
              <a:buNone/>
            </a:pPr>
            <a:r>
              <a:rPr lang="en-IN" b="1" dirty="0">
                <a:effectLst/>
              </a:rPr>
              <a:t>Catalog S3 Data:</a:t>
            </a:r>
          </a:p>
          <a:p>
            <a:pPr marL="0" indent="0">
              <a:buNone/>
            </a:pPr>
            <a:endParaRPr lang="en-IN" dirty="0"/>
          </a:p>
          <a:p>
            <a:pPr marL="0" indent="0">
              <a:buNone/>
            </a:pPr>
            <a:r>
              <a:rPr lang="en-US" dirty="0"/>
              <a:t>Use Databricks’ Unity Catalog to manage metadata for S3 data, enabling governance, lineage, and access control.</a:t>
            </a:r>
          </a:p>
          <a:p>
            <a:pPr marL="0" indent="0">
              <a:buNone/>
            </a:pPr>
            <a:r>
              <a:rPr lang="en-US" dirty="0"/>
              <a:t>Register S3 data as an external table</a:t>
            </a:r>
          </a:p>
          <a:p>
            <a:pPr marL="0" indent="0">
              <a:buNone/>
            </a:pPr>
            <a:endParaRPr lang="en-US" dirty="0"/>
          </a:p>
          <a:p>
            <a:r>
              <a:rPr lang="en-US" dirty="0"/>
              <a:t>CREATE</a:t>
            </a:r>
            <a:r>
              <a:rPr lang="en-US" dirty="0">
                <a:effectLst/>
              </a:rPr>
              <a:t> </a:t>
            </a:r>
            <a:r>
              <a:rPr lang="en-US" dirty="0"/>
              <a:t>EXTERNAL</a:t>
            </a:r>
            <a:r>
              <a:rPr lang="en-US" dirty="0">
                <a:effectLst/>
              </a:rPr>
              <a:t> </a:t>
            </a:r>
            <a:r>
              <a:rPr lang="en-US" dirty="0"/>
              <a:t>TABLE</a:t>
            </a:r>
            <a:r>
              <a:rPr lang="en-US" dirty="0">
                <a:effectLst/>
              </a:rPr>
              <a:t> </a:t>
            </a:r>
            <a:r>
              <a:rPr lang="en-US" dirty="0" err="1">
                <a:effectLst/>
              </a:rPr>
              <a:t>my_external_table</a:t>
            </a:r>
            <a:r>
              <a:rPr lang="en-US" dirty="0">
                <a:effectLst/>
              </a:rPr>
              <a:t> </a:t>
            </a:r>
          </a:p>
          <a:p>
            <a:r>
              <a:rPr lang="en-US" dirty="0"/>
              <a:t>USING</a:t>
            </a:r>
            <a:r>
              <a:rPr lang="en-US" dirty="0">
                <a:effectLst/>
              </a:rPr>
              <a:t> PARQUET </a:t>
            </a:r>
          </a:p>
          <a:p>
            <a:r>
              <a:rPr lang="en-US" dirty="0">
                <a:effectLst/>
              </a:rPr>
              <a:t>LOCATION </a:t>
            </a:r>
            <a:r>
              <a:rPr lang="en-US" dirty="0"/>
              <a:t>'s3a://my-</a:t>
            </a:r>
            <a:r>
              <a:rPr lang="en-US" dirty="0" err="1"/>
              <a:t>databricks</a:t>
            </a:r>
            <a:r>
              <a:rPr lang="en-US" dirty="0"/>
              <a:t>-data-lake/processed/'</a:t>
            </a:r>
            <a:r>
              <a:rPr lang="en-US" dirty="0">
                <a:effectLst/>
              </a:rPr>
              <a:t>;</a:t>
            </a:r>
          </a:p>
          <a:p>
            <a:pPr marL="0" indent="0">
              <a:buNone/>
            </a:pPr>
            <a:endParaRPr lang="en-IN" dirty="0"/>
          </a:p>
        </p:txBody>
      </p:sp>
    </p:spTree>
    <p:extLst>
      <p:ext uri="{BB962C8B-B14F-4D97-AF65-F5344CB8AC3E}">
        <p14:creationId xmlns:p14="http://schemas.microsoft.com/office/powerpoint/2010/main" val="194265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5264-EF65-3DAA-E861-BFDCC5E2909A}"/>
              </a:ext>
            </a:extLst>
          </p:cNvPr>
          <p:cNvSpPr>
            <a:spLocks noGrp="1"/>
          </p:cNvSpPr>
          <p:nvPr>
            <p:ph type="title"/>
          </p:nvPr>
        </p:nvSpPr>
        <p:spPr>
          <a:xfrm>
            <a:off x="1919749" y="18255"/>
            <a:ext cx="10515600" cy="1325563"/>
          </a:xfrm>
        </p:spPr>
        <p:txBody>
          <a:bodyPr/>
          <a:lstStyle/>
          <a:p>
            <a:r>
              <a:rPr lang="en-IN" dirty="0">
                <a:effectLst/>
              </a:rPr>
              <a:t>Data Processing and Transformation</a:t>
            </a:r>
            <a:br>
              <a:rPr lang="en-IN" dirty="0">
                <a:effectLst/>
              </a:rPr>
            </a:br>
            <a:endParaRPr lang="en-IN" dirty="0"/>
          </a:p>
        </p:txBody>
      </p:sp>
      <p:sp>
        <p:nvSpPr>
          <p:cNvPr id="3" name="Content Placeholder 2">
            <a:extLst>
              <a:ext uri="{FF2B5EF4-FFF2-40B4-BE49-F238E27FC236}">
                <a16:creationId xmlns:a16="http://schemas.microsoft.com/office/drawing/2014/main" id="{92460A7C-8337-7A79-4CC0-34CFEEF24474}"/>
              </a:ext>
            </a:extLst>
          </p:cNvPr>
          <p:cNvSpPr>
            <a:spLocks noGrp="1"/>
          </p:cNvSpPr>
          <p:nvPr>
            <p:ph idx="1"/>
          </p:nvPr>
        </p:nvSpPr>
        <p:spPr/>
        <p:txBody>
          <a:bodyPr/>
          <a:lstStyle/>
          <a:p>
            <a:pPr marL="0" indent="0" algn="ctr">
              <a:buNone/>
            </a:pPr>
            <a:r>
              <a:rPr lang="en-IN" i="1" dirty="0">
                <a:effectLst/>
              </a:rPr>
              <a:t>Databricks SQL</a:t>
            </a:r>
          </a:p>
          <a:p>
            <a:pPr marL="0" indent="0">
              <a:buNone/>
            </a:pPr>
            <a:endParaRPr lang="en-IN" dirty="0"/>
          </a:p>
          <a:p>
            <a:pPr marL="0" indent="0">
              <a:buNone/>
            </a:pPr>
            <a:r>
              <a:rPr lang="en-US" dirty="0">
                <a:effectLst/>
              </a:rPr>
              <a:t>Create tables in Databricks SQL to query S3 data using standard SQL.</a:t>
            </a:r>
          </a:p>
          <a:p>
            <a:pPr marL="0" indent="0">
              <a:buNone/>
            </a:pPr>
            <a:endParaRPr lang="en-IN" dirty="0"/>
          </a:p>
          <a:p>
            <a:r>
              <a:rPr lang="en-US" dirty="0"/>
              <a:t>CREATE</a:t>
            </a:r>
            <a:r>
              <a:rPr lang="en-US" dirty="0">
                <a:effectLst/>
              </a:rPr>
              <a:t> </a:t>
            </a:r>
            <a:r>
              <a:rPr lang="en-US" dirty="0"/>
              <a:t>TABLE</a:t>
            </a:r>
            <a:r>
              <a:rPr lang="en-US" dirty="0">
                <a:effectLst/>
              </a:rPr>
              <a:t> </a:t>
            </a:r>
            <a:r>
              <a:rPr lang="en-US" dirty="0" err="1">
                <a:effectLst/>
              </a:rPr>
              <a:t>my_table</a:t>
            </a:r>
            <a:r>
              <a:rPr lang="en-US" dirty="0">
                <a:effectLst/>
              </a:rPr>
              <a:t> </a:t>
            </a:r>
          </a:p>
          <a:p>
            <a:r>
              <a:rPr lang="en-US" dirty="0"/>
              <a:t>USING</a:t>
            </a:r>
            <a:r>
              <a:rPr lang="en-US" dirty="0">
                <a:effectLst/>
              </a:rPr>
              <a:t> DELTA </a:t>
            </a:r>
          </a:p>
          <a:p>
            <a:r>
              <a:rPr lang="en-US" dirty="0">
                <a:effectLst/>
              </a:rPr>
              <a:t>LOCATION </a:t>
            </a:r>
            <a:r>
              <a:rPr lang="en-US" dirty="0"/>
              <a:t>'s3a://my-</a:t>
            </a:r>
            <a:r>
              <a:rPr lang="en-US" dirty="0" err="1"/>
              <a:t>databricks</a:t>
            </a:r>
            <a:r>
              <a:rPr lang="en-US" dirty="0"/>
              <a:t>-data-lake/delta-table/'</a:t>
            </a:r>
            <a:r>
              <a:rPr lang="en-US" dirty="0">
                <a:effectLst/>
              </a:rPr>
              <a:t>; </a:t>
            </a:r>
          </a:p>
          <a:p>
            <a:r>
              <a:rPr lang="en-US" dirty="0"/>
              <a:t>SELECT</a:t>
            </a:r>
            <a:r>
              <a:rPr lang="en-US" dirty="0">
                <a:effectLst/>
              </a:rPr>
              <a:t> * </a:t>
            </a:r>
            <a:r>
              <a:rPr lang="en-US" dirty="0"/>
              <a:t>FROM</a:t>
            </a:r>
            <a:r>
              <a:rPr lang="en-US" dirty="0">
                <a:effectLst/>
              </a:rPr>
              <a:t> </a:t>
            </a:r>
            <a:r>
              <a:rPr lang="en-US" dirty="0" err="1">
                <a:effectLst/>
              </a:rPr>
              <a:t>my_table</a:t>
            </a:r>
            <a:r>
              <a:rPr lang="en-US" dirty="0">
                <a:effectLst/>
              </a:rPr>
              <a:t> </a:t>
            </a:r>
            <a:r>
              <a:rPr lang="en-US" dirty="0"/>
              <a:t>WHERE</a:t>
            </a:r>
            <a:r>
              <a:rPr lang="en-US" dirty="0">
                <a:effectLst/>
              </a:rPr>
              <a:t> </a:t>
            </a:r>
            <a:r>
              <a:rPr lang="en-US" dirty="0"/>
              <a:t>year</a:t>
            </a:r>
            <a:r>
              <a:rPr lang="en-US" dirty="0">
                <a:effectLst/>
              </a:rPr>
              <a:t> = </a:t>
            </a:r>
            <a:r>
              <a:rPr lang="en-US" dirty="0"/>
              <a:t>2025</a:t>
            </a:r>
            <a:r>
              <a:rPr lang="en-US" dirty="0">
                <a:effectLst/>
              </a:rPr>
              <a:t>;</a:t>
            </a:r>
          </a:p>
          <a:p>
            <a:pPr marL="0" indent="0">
              <a:buNone/>
            </a:pPr>
            <a:endParaRPr lang="en-IN" dirty="0"/>
          </a:p>
        </p:txBody>
      </p:sp>
    </p:spTree>
    <p:extLst>
      <p:ext uri="{BB962C8B-B14F-4D97-AF65-F5344CB8AC3E}">
        <p14:creationId xmlns:p14="http://schemas.microsoft.com/office/powerpoint/2010/main" val="423385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E8A5-B5AA-188E-C137-9ECBAC98E84D}"/>
              </a:ext>
            </a:extLst>
          </p:cNvPr>
          <p:cNvSpPr>
            <a:spLocks noGrp="1"/>
          </p:cNvSpPr>
          <p:nvPr>
            <p:ph type="title"/>
          </p:nvPr>
        </p:nvSpPr>
        <p:spPr>
          <a:xfrm>
            <a:off x="3011129" y="2488893"/>
            <a:ext cx="10515600" cy="1325563"/>
          </a:xfrm>
        </p:spPr>
        <p:txBody>
          <a:bodyPr/>
          <a:lstStyle/>
          <a:p>
            <a:r>
              <a:rPr lang="en-IN" dirty="0"/>
              <a:t>Using S3 as a Data lake</a:t>
            </a:r>
          </a:p>
        </p:txBody>
      </p:sp>
    </p:spTree>
    <p:extLst>
      <p:ext uri="{BB962C8B-B14F-4D97-AF65-F5344CB8AC3E}">
        <p14:creationId xmlns:p14="http://schemas.microsoft.com/office/powerpoint/2010/main" val="174743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C301-C063-6A6D-F4CD-5BB8F8238D53}"/>
              </a:ext>
            </a:extLst>
          </p:cNvPr>
          <p:cNvSpPr>
            <a:spLocks noGrp="1"/>
          </p:cNvSpPr>
          <p:nvPr>
            <p:ph type="title"/>
          </p:nvPr>
        </p:nvSpPr>
        <p:spPr>
          <a:xfrm>
            <a:off x="2981632" y="18256"/>
            <a:ext cx="10515600" cy="787990"/>
          </a:xfrm>
        </p:spPr>
        <p:txBody>
          <a:bodyPr/>
          <a:lstStyle/>
          <a:p>
            <a:r>
              <a:rPr lang="en-IN" dirty="0"/>
              <a:t>Using S3 as a Data lake</a:t>
            </a:r>
          </a:p>
        </p:txBody>
      </p:sp>
      <p:sp>
        <p:nvSpPr>
          <p:cNvPr id="3" name="Content Placeholder 2">
            <a:extLst>
              <a:ext uri="{FF2B5EF4-FFF2-40B4-BE49-F238E27FC236}">
                <a16:creationId xmlns:a16="http://schemas.microsoft.com/office/drawing/2014/main" id="{73FEB107-9605-1370-C638-ABCA99605762}"/>
              </a:ext>
            </a:extLst>
          </p:cNvPr>
          <p:cNvSpPr>
            <a:spLocks noGrp="1"/>
          </p:cNvSpPr>
          <p:nvPr>
            <p:ph idx="1"/>
          </p:nvPr>
        </p:nvSpPr>
        <p:spPr>
          <a:xfrm>
            <a:off x="366251" y="1373341"/>
            <a:ext cx="11402961" cy="4351338"/>
          </a:xfrm>
        </p:spPr>
        <p:txBody>
          <a:bodyPr/>
          <a:lstStyle/>
          <a:p>
            <a:r>
              <a:rPr lang="en-US" dirty="0">
                <a:effectLst/>
              </a:rPr>
              <a:t>Using Amazon S3 as a data lake provides a scalable, durable, and cost-effective solution for storing and analyzing large volumes of structured, semi-structured, and unstructured data. </a:t>
            </a:r>
          </a:p>
          <a:p>
            <a:r>
              <a:rPr lang="en-US" dirty="0">
                <a:effectLst/>
              </a:rPr>
              <a:t>When integrated with Databricks, S3 becomes a powerful foundation for data lakes, enabling advanced analytics, machine learning, and data processing. </a:t>
            </a:r>
          </a:p>
          <a:p>
            <a:endParaRPr lang="en-IN" dirty="0"/>
          </a:p>
        </p:txBody>
      </p:sp>
    </p:spTree>
    <p:extLst>
      <p:ext uri="{BB962C8B-B14F-4D97-AF65-F5344CB8AC3E}">
        <p14:creationId xmlns:p14="http://schemas.microsoft.com/office/powerpoint/2010/main" val="98507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2AAA-ADC8-6E95-68B4-856E85BC512A}"/>
              </a:ext>
            </a:extLst>
          </p:cNvPr>
          <p:cNvSpPr>
            <a:spLocks noGrp="1"/>
          </p:cNvSpPr>
          <p:nvPr>
            <p:ph type="title"/>
          </p:nvPr>
        </p:nvSpPr>
        <p:spPr/>
        <p:txBody>
          <a:bodyPr/>
          <a:lstStyle/>
          <a:p>
            <a:r>
              <a:rPr lang="en-US" dirty="0">
                <a:effectLst/>
              </a:rPr>
              <a:t>What is an S3 Data Lake?</a:t>
            </a:r>
            <a:br>
              <a:rPr lang="en-US" dirty="0">
                <a:effectLst/>
              </a:rPr>
            </a:br>
            <a:endParaRPr lang="en-IN" dirty="0"/>
          </a:p>
        </p:txBody>
      </p:sp>
      <p:sp>
        <p:nvSpPr>
          <p:cNvPr id="3" name="Content Placeholder 2">
            <a:extLst>
              <a:ext uri="{FF2B5EF4-FFF2-40B4-BE49-F238E27FC236}">
                <a16:creationId xmlns:a16="http://schemas.microsoft.com/office/drawing/2014/main" id="{6871639F-BF6F-3F6E-6426-621D09759447}"/>
              </a:ext>
            </a:extLst>
          </p:cNvPr>
          <p:cNvSpPr>
            <a:spLocks noGrp="1"/>
          </p:cNvSpPr>
          <p:nvPr>
            <p:ph idx="1"/>
          </p:nvPr>
        </p:nvSpPr>
        <p:spPr/>
        <p:txBody>
          <a:bodyPr/>
          <a:lstStyle/>
          <a:p>
            <a:r>
              <a:rPr lang="en-US" dirty="0">
                <a:effectLst/>
              </a:rPr>
              <a:t>A data lake on S3 is a centralized repository that stores raw and processed data at scale in its native format (e.g., CSV, JSON, Parquet, Avro) within S3 buckets. Unlike traditional databases, it supports flexible schemas and is optimized for big data analytics, machine learning, and data warehousing when paired with tools like Databricks.</a:t>
            </a:r>
          </a:p>
          <a:p>
            <a:endParaRPr lang="en-IN" dirty="0"/>
          </a:p>
        </p:txBody>
      </p:sp>
    </p:spTree>
    <p:extLst>
      <p:ext uri="{BB962C8B-B14F-4D97-AF65-F5344CB8AC3E}">
        <p14:creationId xmlns:p14="http://schemas.microsoft.com/office/powerpoint/2010/main" val="310434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E73B-C25F-9FB7-26E4-52C9D3818124}"/>
              </a:ext>
            </a:extLst>
          </p:cNvPr>
          <p:cNvSpPr>
            <a:spLocks noGrp="1"/>
          </p:cNvSpPr>
          <p:nvPr>
            <p:ph type="title"/>
          </p:nvPr>
        </p:nvSpPr>
        <p:spPr>
          <a:xfrm>
            <a:off x="1074175" y="2695370"/>
            <a:ext cx="10515600" cy="1325563"/>
          </a:xfrm>
        </p:spPr>
        <p:txBody>
          <a:bodyPr/>
          <a:lstStyle/>
          <a:p>
            <a:r>
              <a:rPr lang="en-US" dirty="0">
                <a:effectLst/>
              </a:rPr>
              <a:t>Steps to Use S3 as a Data Lake with Databricks</a:t>
            </a:r>
            <a:br>
              <a:rPr lang="en-US" dirty="0">
                <a:effectLst/>
              </a:rPr>
            </a:br>
            <a:endParaRPr lang="en-IN" dirty="0"/>
          </a:p>
        </p:txBody>
      </p:sp>
    </p:spTree>
    <p:extLst>
      <p:ext uri="{BB962C8B-B14F-4D97-AF65-F5344CB8AC3E}">
        <p14:creationId xmlns:p14="http://schemas.microsoft.com/office/powerpoint/2010/main" val="2085600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334-3F38-1B04-0546-4B14D445911D}"/>
              </a:ext>
            </a:extLst>
          </p:cNvPr>
          <p:cNvSpPr>
            <a:spLocks noGrp="1"/>
          </p:cNvSpPr>
          <p:nvPr>
            <p:ph type="title"/>
          </p:nvPr>
        </p:nvSpPr>
        <p:spPr/>
        <p:txBody>
          <a:bodyPr/>
          <a:lstStyle/>
          <a:p>
            <a:r>
              <a:rPr lang="en-US" dirty="0">
                <a:effectLst/>
              </a:rPr>
              <a:t>1. Set Up S3 as the Data Lake</a:t>
            </a:r>
            <a:br>
              <a:rPr lang="en-US" dirty="0">
                <a:effectLst/>
              </a:rPr>
            </a:br>
            <a:endParaRPr lang="en-IN" dirty="0"/>
          </a:p>
        </p:txBody>
      </p:sp>
      <p:sp>
        <p:nvSpPr>
          <p:cNvPr id="3" name="Content Placeholder 2">
            <a:extLst>
              <a:ext uri="{FF2B5EF4-FFF2-40B4-BE49-F238E27FC236}">
                <a16:creationId xmlns:a16="http://schemas.microsoft.com/office/drawing/2014/main" id="{77EA61F4-DD7D-DDFD-BFA3-1F8BB3E7466C}"/>
              </a:ext>
            </a:extLst>
          </p:cNvPr>
          <p:cNvSpPr>
            <a:spLocks noGrp="1"/>
          </p:cNvSpPr>
          <p:nvPr>
            <p:ph idx="1"/>
          </p:nvPr>
        </p:nvSpPr>
        <p:spPr/>
        <p:txBody>
          <a:bodyPr/>
          <a:lstStyle/>
          <a:p>
            <a:r>
              <a:rPr lang="en-US" dirty="0"/>
              <a:t>Create one or more S3 buckets via AWS Management Console, CLI, or SDK (e.g., s3://my-data-lake/).</a:t>
            </a:r>
          </a:p>
          <a:p>
            <a:r>
              <a:rPr lang="en-US" dirty="0"/>
              <a:t>Choose an AWS Region to optimize latency and compliance (e.g., us-east-1).</a:t>
            </a:r>
            <a:endParaRPr lang="en-IN" dirty="0"/>
          </a:p>
        </p:txBody>
      </p:sp>
    </p:spTree>
    <p:extLst>
      <p:ext uri="{BB962C8B-B14F-4D97-AF65-F5344CB8AC3E}">
        <p14:creationId xmlns:p14="http://schemas.microsoft.com/office/powerpoint/2010/main" val="68822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C747-C8BB-9AA4-3EB5-0CD3086BA42E}"/>
              </a:ext>
            </a:extLst>
          </p:cNvPr>
          <p:cNvSpPr>
            <a:spLocks noGrp="1"/>
          </p:cNvSpPr>
          <p:nvPr>
            <p:ph type="title"/>
          </p:nvPr>
        </p:nvSpPr>
        <p:spPr>
          <a:xfrm>
            <a:off x="1811594" y="18256"/>
            <a:ext cx="10515600" cy="797822"/>
          </a:xfrm>
        </p:spPr>
        <p:txBody>
          <a:bodyPr/>
          <a:lstStyle/>
          <a:p>
            <a:r>
              <a:rPr lang="en-IN" dirty="0"/>
              <a:t>Managing S3 data with Data bricks</a:t>
            </a:r>
          </a:p>
        </p:txBody>
      </p:sp>
      <p:sp>
        <p:nvSpPr>
          <p:cNvPr id="3" name="Content Placeholder 2">
            <a:extLst>
              <a:ext uri="{FF2B5EF4-FFF2-40B4-BE49-F238E27FC236}">
                <a16:creationId xmlns:a16="http://schemas.microsoft.com/office/drawing/2014/main" id="{D52B7DE2-DF78-EB1C-D25A-C7FE354D1AFE}"/>
              </a:ext>
            </a:extLst>
          </p:cNvPr>
          <p:cNvSpPr>
            <a:spLocks noGrp="1"/>
          </p:cNvSpPr>
          <p:nvPr>
            <p:ph idx="1"/>
          </p:nvPr>
        </p:nvSpPr>
        <p:spPr>
          <a:xfrm>
            <a:off x="140108" y="1253331"/>
            <a:ext cx="11825749" cy="4351338"/>
          </a:xfrm>
        </p:spPr>
        <p:txBody>
          <a:bodyPr/>
          <a:lstStyle/>
          <a:p>
            <a:r>
              <a:rPr lang="en-US" dirty="0">
                <a:effectLst/>
              </a:rPr>
              <a:t>Managing data in Amazon S3 with Databricks involves leveraging S3 as a scalable, cost-effective storage layer and Databricks as a unified analytics platform for processing, querying, and analyzing data. </a:t>
            </a:r>
          </a:p>
          <a:p>
            <a:r>
              <a:rPr lang="en-US" dirty="0">
                <a:effectLst/>
              </a:rPr>
              <a:t>This combination is powerful for building data lakes, running ETL pipelines, and performing advanced analytics or machine learning.</a:t>
            </a:r>
          </a:p>
          <a:p>
            <a:endParaRPr lang="en-IN" dirty="0"/>
          </a:p>
        </p:txBody>
      </p:sp>
    </p:spTree>
    <p:extLst>
      <p:ext uri="{BB962C8B-B14F-4D97-AF65-F5344CB8AC3E}">
        <p14:creationId xmlns:p14="http://schemas.microsoft.com/office/powerpoint/2010/main" val="3087936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3E8D-191F-426C-1283-44D55F2BF064}"/>
              </a:ext>
            </a:extLst>
          </p:cNvPr>
          <p:cNvSpPr>
            <a:spLocks noGrp="1"/>
          </p:cNvSpPr>
          <p:nvPr>
            <p:ph type="title"/>
          </p:nvPr>
        </p:nvSpPr>
        <p:spPr>
          <a:xfrm>
            <a:off x="2037735" y="18255"/>
            <a:ext cx="10515600" cy="955139"/>
          </a:xfrm>
        </p:spPr>
        <p:txBody>
          <a:bodyPr>
            <a:normAutofit fontScale="90000"/>
          </a:bodyPr>
          <a:lstStyle/>
          <a:p>
            <a:r>
              <a:rPr lang="en-US" dirty="0">
                <a:effectLst/>
              </a:rPr>
              <a:t>2. Integrate S3 with Databricks</a:t>
            </a:r>
            <a:br>
              <a:rPr lang="en-US" dirty="0">
                <a:effectLst/>
              </a:rPr>
            </a:br>
            <a:endParaRPr lang="en-IN" dirty="0"/>
          </a:p>
        </p:txBody>
      </p:sp>
      <p:sp>
        <p:nvSpPr>
          <p:cNvPr id="3" name="Content Placeholder 2">
            <a:extLst>
              <a:ext uri="{FF2B5EF4-FFF2-40B4-BE49-F238E27FC236}">
                <a16:creationId xmlns:a16="http://schemas.microsoft.com/office/drawing/2014/main" id="{B6A58912-B626-89E0-FE77-1A0B16FDCD3D}"/>
              </a:ext>
            </a:extLst>
          </p:cNvPr>
          <p:cNvSpPr>
            <a:spLocks noGrp="1"/>
          </p:cNvSpPr>
          <p:nvPr>
            <p:ph idx="1"/>
          </p:nvPr>
        </p:nvSpPr>
        <p:spPr>
          <a:xfrm>
            <a:off x="189271" y="1088205"/>
            <a:ext cx="11825748" cy="4351338"/>
          </a:xfrm>
        </p:spPr>
        <p:txBody>
          <a:bodyPr>
            <a:normAutofit fontScale="55000" lnSpcReduction="20000"/>
          </a:bodyPr>
          <a:lstStyle/>
          <a:p>
            <a:pPr marL="0" indent="0">
              <a:buNone/>
            </a:pPr>
            <a:r>
              <a:rPr lang="en-IN" b="1" dirty="0"/>
              <a:t>Configure Access</a:t>
            </a:r>
            <a:r>
              <a:rPr lang="en-IN" dirty="0"/>
              <a:t>: </a:t>
            </a:r>
          </a:p>
          <a:p>
            <a:r>
              <a:rPr lang="en-US" b="1" dirty="0"/>
              <a:t>IAM Role (Preferred)</a:t>
            </a:r>
            <a:r>
              <a:rPr lang="en-US" dirty="0"/>
              <a:t>: Create an IAM role with permissions for S3 access (s3:GetObject, s3:PutObject, s3:ListBucket).</a:t>
            </a:r>
          </a:p>
          <a:p>
            <a:r>
              <a:rPr lang="en-US" dirty="0"/>
              <a:t>Attach the role to your Databricks cluster via the Databricks workspace.</a:t>
            </a:r>
          </a:p>
          <a:p>
            <a:endParaRPr lang="en-US" dirty="0"/>
          </a:p>
          <a:p>
            <a:r>
              <a:rPr lang="en-US" dirty="0">
                <a:effectLst/>
              </a:rPr>
              <a:t>{ </a:t>
            </a:r>
          </a:p>
          <a:p>
            <a:r>
              <a:rPr lang="en-US" dirty="0"/>
              <a:t>"Version"</a:t>
            </a:r>
            <a:r>
              <a:rPr lang="en-US" dirty="0">
                <a:effectLst/>
              </a:rPr>
              <a:t>: </a:t>
            </a:r>
            <a:r>
              <a:rPr lang="en-US" dirty="0"/>
              <a:t>"2012-10-17"</a:t>
            </a:r>
            <a:r>
              <a:rPr lang="en-US" dirty="0">
                <a:effectLst/>
              </a:rPr>
              <a:t>, </a:t>
            </a:r>
          </a:p>
          <a:p>
            <a:r>
              <a:rPr lang="en-US" dirty="0"/>
              <a:t>"Statement"</a:t>
            </a:r>
            <a:r>
              <a:rPr lang="en-US" dirty="0">
                <a:effectLst/>
              </a:rPr>
              <a:t>: [ </a:t>
            </a:r>
          </a:p>
          <a:p>
            <a:r>
              <a:rPr lang="en-US" dirty="0">
                <a:effectLst/>
              </a:rPr>
              <a:t>{ </a:t>
            </a:r>
          </a:p>
          <a:p>
            <a:r>
              <a:rPr lang="en-US" dirty="0"/>
              <a:t>"Effect"</a:t>
            </a:r>
            <a:r>
              <a:rPr lang="en-US" dirty="0">
                <a:effectLst/>
              </a:rPr>
              <a:t>: </a:t>
            </a:r>
            <a:r>
              <a:rPr lang="en-US" dirty="0"/>
              <a:t>"Allow"</a:t>
            </a:r>
            <a:r>
              <a:rPr lang="en-US" dirty="0">
                <a:effectLst/>
              </a:rPr>
              <a:t>, </a:t>
            </a:r>
          </a:p>
          <a:p>
            <a:r>
              <a:rPr lang="en-US" dirty="0"/>
              <a:t>"Action"</a:t>
            </a:r>
            <a:r>
              <a:rPr lang="en-US" dirty="0">
                <a:effectLst/>
              </a:rPr>
              <a:t>: [</a:t>
            </a:r>
            <a:r>
              <a:rPr lang="en-US" dirty="0"/>
              <a:t>"s3:GetObject"</a:t>
            </a:r>
            <a:r>
              <a:rPr lang="en-US" dirty="0">
                <a:effectLst/>
              </a:rPr>
              <a:t>, </a:t>
            </a:r>
            <a:r>
              <a:rPr lang="en-US" dirty="0"/>
              <a:t>"s3:PutObject"</a:t>
            </a:r>
            <a:r>
              <a:rPr lang="en-US" dirty="0">
                <a:effectLst/>
              </a:rPr>
              <a:t>, </a:t>
            </a:r>
            <a:r>
              <a:rPr lang="en-US" dirty="0"/>
              <a:t>"s3:DeleteObject"</a:t>
            </a:r>
            <a:r>
              <a:rPr lang="en-US" dirty="0">
                <a:effectLst/>
              </a:rPr>
              <a:t>, </a:t>
            </a:r>
            <a:r>
              <a:rPr lang="en-US" dirty="0"/>
              <a:t>"s3:ListBucket"</a:t>
            </a:r>
            <a:r>
              <a:rPr lang="en-US" dirty="0">
                <a:effectLst/>
              </a:rPr>
              <a:t>], </a:t>
            </a:r>
          </a:p>
          <a:p>
            <a:r>
              <a:rPr lang="en-US" dirty="0"/>
              <a:t>"Resource"</a:t>
            </a:r>
            <a:r>
              <a:rPr lang="en-US" dirty="0">
                <a:effectLst/>
              </a:rPr>
              <a:t>: [</a:t>
            </a:r>
            <a:r>
              <a:rPr lang="en-US" dirty="0"/>
              <a:t>"arn:aws:s3:::my-data-lake/*"</a:t>
            </a:r>
            <a:r>
              <a:rPr lang="en-US" dirty="0">
                <a:effectLst/>
              </a:rPr>
              <a:t>, </a:t>
            </a:r>
            <a:r>
              <a:rPr lang="en-US" dirty="0"/>
              <a:t>"arn:aws:s3:::my-data-lake"</a:t>
            </a:r>
            <a:r>
              <a:rPr lang="en-US" dirty="0">
                <a:effectLst/>
              </a:rPr>
              <a:t>] </a:t>
            </a:r>
          </a:p>
          <a:p>
            <a:r>
              <a:rPr lang="en-US" dirty="0">
                <a:effectLst/>
              </a:rPr>
              <a:t>} </a:t>
            </a:r>
          </a:p>
          <a:p>
            <a:r>
              <a:rPr lang="en-US" dirty="0">
                <a:effectLst/>
              </a:rPr>
              <a:t>] </a:t>
            </a:r>
          </a:p>
          <a:p>
            <a:r>
              <a:rPr lang="en-US" dirty="0">
                <a:effectLst/>
              </a:rPr>
              <a:t>}</a:t>
            </a:r>
          </a:p>
          <a:p>
            <a:endParaRPr lang="en-US" dirty="0"/>
          </a:p>
          <a:p>
            <a:endParaRPr lang="en-IN" dirty="0"/>
          </a:p>
        </p:txBody>
      </p:sp>
    </p:spTree>
    <p:extLst>
      <p:ext uri="{BB962C8B-B14F-4D97-AF65-F5344CB8AC3E}">
        <p14:creationId xmlns:p14="http://schemas.microsoft.com/office/powerpoint/2010/main" val="1968757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8960-2FF7-BD6C-04C8-A12B50F8C50F}"/>
              </a:ext>
            </a:extLst>
          </p:cNvPr>
          <p:cNvSpPr>
            <a:spLocks noGrp="1"/>
          </p:cNvSpPr>
          <p:nvPr>
            <p:ph type="title"/>
          </p:nvPr>
        </p:nvSpPr>
        <p:spPr>
          <a:xfrm>
            <a:off x="1319981" y="0"/>
            <a:ext cx="10515600" cy="1325563"/>
          </a:xfrm>
        </p:spPr>
        <p:txBody>
          <a:bodyPr/>
          <a:lstStyle/>
          <a:p>
            <a:r>
              <a:rPr lang="en-US" dirty="0">
                <a:effectLst/>
              </a:rPr>
              <a:t>3. Ingest Data into the S3 Data Lake</a:t>
            </a:r>
            <a:br>
              <a:rPr lang="en-US" dirty="0">
                <a:effectLst/>
              </a:rPr>
            </a:br>
            <a:endParaRPr lang="en-IN" dirty="0"/>
          </a:p>
        </p:txBody>
      </p:sp>
      <p:sp>
        <p:nvSpPr>
          <p:cNvPr id="3" name="Content Placeholder 2">
            <a:extLst>
              <a:ext uri="{FF2B5EF4-FFF2-40B4-BE49-F238E27FC236}">
                <a16:creationId xmlns:a16="http://schemas.microsoft.com/office/drawing/2014/main" id="{7CED2157-3948-392E-4165-38483D2F809B}"/>
              </a:ext>
            </a:extLst>
          </p:cNvPr>
          <p:cNvSpPr>
            <a:spLocks noGrp="1"/>
          </p:cNvSpPr>
          <p:nvPr>
            <p:ph idx="1"/>
          </p:nvPr>
        </p:nvSpPr>
        <p:spPr>
          <a:xfrm>
            <a:off x="140109" y="1402838"/>
            <a:ext cx="11324304" cy="4351338"/>
          </a:xfrm>
        </p:spPr>
        <p:txBody>
          <a:bodyPr>
            <a:normAutofit fontScale="92500" lnSpcReduction="20000"/>
          </a:bodyPr>
          <a:lstStyle/>
          <a:p>
            <a:pPr marL="0" indent="0">
              <a:buNone/>
            </a:pPr>
            <a:r>
              <a:rPr lang="en-IN" i="1" dirty="0"/>
              <a:t>Manual Ingestion:</a:t>
            </a:r>
          </a:p>
          <a:p>
            <a:endParaRPr lang="en-IN" dirty="0"/>
          </a:p>
          <a:p>
            <a:r>
              <a:rPr lang="en-IN" dirty="0"/>
              <a:t>Upload files (CSV, JSON, Parquet, etc.) to S3 using AWS Console, CLI, or SDK.</a:t>
            </a:r>
          </a:p>
          <a:p>
            <a:endParaRPr lang="en-IN" dirty="0"/>
          </a:p>
          <a:p>
            <a:endParaRPr lang="en-IN" dirty="0"/>
          </a:p>
          <a:p>
            <a:pPr marL="0" indent="0">
              <a:buNone/>
            </a:pPr>
            <a:r>
              <a:rPr lang="en-IN" i="1" dirty="0"/>
              <a:t>Automated Ingestion:</a:t>
            </a:r>
          </a:p>
          <a:p>
            <a:endParaRPr lang="en-IN" dirty="0"/>
          </a:p>
          <a:p>
            <a:r>
              <a:rPr lang="en-IN" dirty="0"/>
              <a:t>Use AWS services like AWS Glue, AWS </a:t>
            </a:r>
            <a:r>
              <a:rPr lang="en-IN" dirty="0" err="1"/>
              <a:t>DataSync</a:t>
            </a:r>
            <a:r>
              <a:rPr lang="en-IN" dirty="0"/>
              <a:t>, or AWS Lambda to automate data loading.</a:t>
            </a:r>
          </a:p>
          <a:p>
            <a:r>
              <a:rPr lang="en-IN" dirty="0"/>
              <a:t>Example: Use AWS Glue to extract data from a database and write to S3 as Parquet.</a:t>
            </a:r>
          </a:p>
        </p:txBody>
      </p:sp>
    </p:spTree>
    <p:extLst>
      <p:ext uri="{BB962C8B-B14F-4D97-AF65-F5344CB8AC3E}">
        <p14:creationId xmlns:p14="http://schemas.microsoft.com/office/powerpoint/2010/main" val="115337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86D7-C3DC-A9B5-5109-8155C56E208D}"/>
              </a:ext>
            </a:extLst>
          </p:cNvPr>
          <p:cNvSpPr>
            <a:spLocks noGrp="1"/>
          </p:cNvSpPr>
          <p:nvPr>
            <p:ph type="title"/>
          </p:nvPr>
        </p:nvSpPr>
        <p:spPr/>
        <p:txBody>
          <a:bodyPr/>
          <a:lstStyle/>
          <a:p>
            <a:r>
              <a:rPr lang="en-US" dirty="0">
                <a:effectLst/>
              </a:rPr>
              <a:t>3. Ingest Data into the S3 Data Lake</a:t>
            </a:r>
            <a:br>
              <a:rPr lang="en-US" dirty="0">
                <a:effectLst/>
              </a:rPr>
            </a:br>
            <a:endParaRPr lang="en-IN" dirty="0"/>
          </a:p>
        </p:txBody>
      </p:sp>
      <p:sp>
        <p:nvSpPr>
          <p:cNvPr id="3" name="Content Placeholder 2">
            <a:extLst>
              <a:ext uri="{FF2B5EF4-FFF2-40B4-BE49-F238E27FC236}">
                <a16:creationId xmlns:a16="http://schemas.microsoft.com/office/drawing/2014/main" id="{EA788F88-EC0D-52EC-1C6A-892A639C6CFE}"/>
              </a:ext>
            </a:extLst>
          </p:cNvPr>
          <p:cNvSpPr>
            <a:spLocks noGrp="1"/>
          </p:cNvSpPr>
          <p:nvPr>
            <p:ph idx="1"/>
          </p:nvPr>
        </p:nvSpPr>
        <p:spPr/>
        <p:txBody>
          <a:bodyPr>
            <a:normAutofit lnSpcReduction="10000"/>
          </a:bodyPr>
          <a:lstStyle/>
          <a:p>
            <a:r>
              <a:rPr lang="en-IN" dirty="0">
                <a:effectLst/>
              </a:rPr>
              <a:t>Databricks Auto Loader</a:t>
            </a:r>
          </a:p>
          <a:p>
            <a:pPr marL="0" indent="0">
              <a:buNone/>
            </a:pPr>
            <a:endParaRPr lang="en-IN" dirty="0"/>
          </a:p>
          <a:p>
            <a:pPr marL="0" indent="0">
              <a:buNone/>
            </a:pPr>
            <a:r>
              <a:rPr lang="en-US" dirty="0">
                <a:effectLst/>
              </a:rPr>
              <a:t>Use Auto Loader to incrementally ingest new files from S3</a:t>
            </a:r>
          </a:p>
          <a:p>
            <a:pPr marL="0" indent="0">
              <a:buNone/>
            </a:pPr>
            <a:endParaRPr lang="en-IN" dirty="0"/>
          </a:p>
          <a:p>
            <a:pPr marL="0" indent="0">
              <a:buNone/>
            </a:pPr>
            <a:r>
              <a:rPr lang="en-IN" dirty="0" err="1"/>
              <a:t>df</a:t>
            </a:r>
            <a:r>
              <a:rPr lang="en-IN" dirty="0"/>
              <a:t> = </a:t>
            </a:r>
            <a:r>
              <a:rPr lang="en-IN" dirty="0" err="1"/>
              <a:t>spark.readStream.format</a:t>
            </a:r>
            <a:r>
              <a:rPr lang="en-IN" dirty="0"/>
              <a:t>("</a:t>
            </a:r>
            <a:r>
              <a:rPr lang="en-IN" dirty="0" err="1"/>
              <a:t>cloudFiles</a:t>
            </a:r>
            <a:r>
              <a:rPr lang="en-IN" dirty="0"/>
              <a:t>") \</a:t>
            </a:r>
          </a:p>
          <a:p>
            <a:pPr marL="0" indent="0">
              <a:buNone/>
            </a:pPr>
            <a:r>
              <a:rPr lang="en-IN" dirty="0"/>
              <a:t>  .option("</a:t>
            </a:r>
            <a:r>
              <a:rPr lang="en-IN" dirty="0" err="1"/>
              <a:t>cloudFiles.format</a:t>
            </a:r>
            <a:r>
              <a:rPr lang="en-IN" dirty="0"/>
              <a:t>", "csv") \</a:t>
            </a:r>
          </a:p>
          <a:p>
            <a:pPr marL="0" indent="0">
              <a:buNone/>
            </a:pPr>
            <a:r>
              <a:rPr lang="en-IN" dirty="0"/>
              <a:t>  .option("</a:t>
            </a:r>
            <a:r>
              <a:rPr lang="en-IN" dirty="0" err="1"/>
              <a:t>cloudFiles.schemaLocation</a:t>
            </a:r>
            <a:r>
              <a:rPr lang="en-IN" dirty="0"/>
              <a:t>", "s3a://my-data-lake/schema/") \</a:t>
            </a:r>
          </a:p>
          <a:p>
            <a:pPr marL="0" indent="0">
              <a:buNone/>
            </a:pPr>
            <a:r>
              <a:rPr lang="en-IN" dirty="0"/>
              <a:t>  .load("s3a://my-data-lake/raw/")</a:t>
            </a:r>
          </a:p>
        </p:txBody>
      </p:sp>
    </p:spTree>
    <p:extLst>
      <p:ext uri="{BB962C8B-B14F-4D97-AF65-F5344CB8AC3E}">
        <p14:creationId xmlns:p14="http://schemas.microsoft.com/office/powerpoint/2010/main" val="1759487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15EF-0C39-FCC4-F122-3E374BCD8F2F}"/>
              </a:ext>
            </a:extLst>
          </p:cNvPr>
          <p:cNvSpPr>
            <a:spLocks noGrp="1"/>
          </p:cNvSpPr>
          <p:nvPr>
            <p:ph type="title"/>
          </p:nvPr>
        </p:nvSpPr>
        <p:spPr/>
        <p:txBody>
          <a:bodyPr/>
          <a:lstStyle/>
          <a:p>
            <a:r>
              <a:rPr lang="en-IN" dirty="0"/>
              <a:t>4.</a:t>
            </a:r>
            <a:r>
              <a:rPr lang="en-IN" dirty="0">
                <a:effectLst/>
              </a:rPr>
              <a:t>Process and Transform Data</a:t>
            </a:r>
            <a:br>
              <a:rPr lang="en-IN" dirty="0">
                <a:effectLst/>
              </a:rPr>
            </a:br>
            <a:endParaRPr lang="en-IN" dirty="0"/>
          </a:p>
        </p:txBody>
      </p:sp>
      <p:sp>
        <p:nvSpPr>
          <p:cNvPr id="3" name="Content Placeholder 2">
            <a:extLst>
              <a:ext uri="{FF2B5EF4-FFF2-40B4-BE49-F238E27FC236}">
                <a16:creationId xmlns:a16="http://schemas.microsoft.com/office/drawing/2014/main" id="{6E8DDB59-CCE3-6EB5-9B4A-30D0E3548403}"/>
              </a:ext>
            </a:extLst>
          </p:cNvPr>
          <p:cNvSpPr>
            <a:spLocks noGrp="1"/>
          </p:cNvSpPr>
          <p:nvPr>
            <p:ph idx="1"/>
          </p:nvPr>
        </p:nvSpPr>
        <p:spPr/>
        <p:txBody>
          <a:bodyPr>
            <a:normAutofit lnSpcReduction="10000"/>
          </a:bodyPr>
          <a:lstStyle/>
          <a:p>
            <a:pPr marL="0" indent="0">
              <a:buNone/>
            </a:pPr>
            <a:r>
              <a:rPr lang="en-IN" dirty="0">
                <a:effectLst/>
              </a:rPr>
              <a:t>ETL with PySpark</a:t>
            </a:r>
          </a:p>
          <a:p>
            <a:pPr marL="0" indent="0">
              <a:buNone/>
            </a:pPr>
            <a:r>
              <a:rPr lang="en-US" dirty="0">
                <a:effectLst/>
              </a:rPr>
              <a:t>Build ETL pipelines in Databricks notebooks using PySpark or SQL:</a:t>
            </a:r>
          </a:p>
          <a:p>
            <a:endParaRPr lang="en-IN" dirty="0"/>
          </a:p>
          <a:p>
            <a:pPr marL="0" indent="0">
              <a:buNone/>
            </a:pPr>
            <a:r>
              <a:rPr lang="en-IN" dirty="0"/>
              <a:t>from </a:t>
            </a:r>
            <a:r>
              <a:rPr lang="en-IN" dirty="0" err="1"/>
              <a:t>pyspark.sql.functions</a:t>
            </a:r>
            <a:r>
              <a:rPr lang="en-IN" dirty="0"/>
              <a:t> import col</a:t>
            </a:r>
          </a:p>
          <a:p>
            <a:pPr marL="0" indent="0">
              <a:buNone/>
            </a:pPr>
            <a:r>
              <a:rPr lang="en-IN" dirty="0" err="1"/>
              <a:t>df</a:t>
            </a:r>
            <a:r>
              <a:rPr lang="en-IN" dirty="0"/>
              <a:t> = </a:t>
            </a:r>
            <a:r>
              <a:rPr lang="en-IN" dirty="0" err="1"/>
              <a:t>spark.read.format</a:t>
            </a:r>
            <a:r>
              <a:rPr lang="en-IN" dirty="0"/>
              <a:t>("delta").load("s3a://my-data-lake/processed/delta-table/")</a:t>
            </a:r>
          </a:p>
          <a:p>
            <a:pPr marL="0" indent="0">
              <a:buNone/>
            </a:pPr>
            <a:r>
              <a:rPr lang="en-IN" dirty="0" err="1"/>
              <a:t>transformed_df</a:t>
            </a:r>
            <a:r>
              <a:rPr lang="en-IN" dirty="0"/>
              <a:t> = </a:t>
            </a:r>
            <a:r>
              <a:rPr lang="en-IN" dirty="0" err="1"/>
              <a:t>df.filter</a:t>
            </a:r>
            <a:r>
              <a:rPr lang="en-IN" dirty="0"/>
              <a:t>(col("year") == 2025).</a:t>
            </a:r>
            <a:r>
              <a:rPr lang="en-IN" dirty="0" err="1"/>
              <a:t>groupBy</a:t>
            </a:r>
            <a:r>
              <a:rPr lang="en-IN" dirty="0"/>
              <a:t>("category").count()</a:t>
            </a:r>
          </a:p>
          <a:p>
            <a:pPr marL="0" indent="0">
              <a:buNone/>
            </a:pPr>
            <a:r>
              <a:rPr lang="en-IN" dirty="0" err="1"/>
              <a:t>transformed_df.write.format</a:t>
            </a:r>
            <a:r>
              <a:rPr lang="en-IN" dirty="0"/>
              <a:t>("delta").save("s3a://my-data-lake/processed/aggregated/")</a:t>
            </a:r>
          </a:p>
        </p:txBody>
      </p:sp>
    </p:spTree>
    <p:extLst>
      <p:ext uri="{BB962C8B-B14F-4D97-AF65-F5344CB8AC3E}">
        <p14:creationId xmlns:p14="http://schemas.microsoft.com/office/powerpoint/2010/main" val="828456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2745-221A-F474-5C83-B9AF319469B6}"/>
              </a:ext>
            </a:extLst>
          </p:cNvPr>
          <p:cNvSpPr>
            <a:spLocks noGrp="1"/>
          </p:cNvSpPr>
          <p:nvPr>
            <p:ph type="title"/>
          </p:nvPr>
        </p:nvSpPr>
        <p:spPr>
          <a:xfrm>
            <a:off x="1575619" y="18255"/>
            <a:ext cx="10515600" cy="1325563"/>
          </a:xfrm>
        </p:spPr>
        <p:txBody>
          <a:bodyPr/>
          <a:lstStyle/>
          <a:p>
            <a:r>
              <a:rPr lang="en-IN" i="1" dirty="0">
                <a:effectLst/>
              </a:rPr>
              <a:t>Process and Transform Data</a:t>
            </a:r>
            <a:br>
              <a:rPr lang="en-IN" dirty="0">
                <a:effectLst/>
              </a:rPr>
            </a:br>
            <a:endParaRPr lang="en-IN" dirty="0"/>
          </a:p>
        </p:txBody>
      </p:sp>
      <p:sp>
        <p:nvSpPr>
          <p:cNvPr id="3" name="Content Placeholder 2">
            <a:extLst>
              <a:ext uri="{FF2B5EF4-FFF2-40B4-BE49-F238E27FC236}">
                <a16:creationId xmlns:a16="http://schemas.microsoft.com/office/drawing/2014/main" id="{91D3AF85-507B-4C45-F78A-6B9400AF3A05}"/>
              </a:ext>
            </a:extLst>
          </p:cNvPr>
          <p:cNvSpPr>
            <a:spLocks noGrp="1"/>
          </p:cNvSpPr>
          <p:nvPr>
            <p:ph idx="1"/>
          </p:nvPr>
        </p:nvSpPr>
        <p:spPr>
          <a:xfrm>
            <a:off x="326922" y="1253331"/>
            <a:ext cx="10515600" cy="4351338"/>
          </a:xfrm>
        </p:spPr>
        <p:txBody>
          <a:bodyPr>
            <a:normAutofit lnSpcReduction="10000"/>
          </a:bodyPr>
          <a:lstStyle/>
          <a:p>
            <a:pPr marL="0" indent="0">
              <a:buNone/>
            </a:pPr>
            <a:r>
              <a:rPr lang="en-IN" dirty="0">
                <a:effectLst/>
              </a:rPr>
              <a:t>Databricks SQL:</a:t>
            </a:r>
          </a:p>
          <a:p>
            <a:pPr marL="0" indent="0">
              <a:buNone/>
            </a:pPr>
            <a:endParaRPr lang="en-IN" dirty="0">
              <a:effectLst/>
            </a:endParaRPr>
          </a:p>
          <a:p>
            <a:pPr marL="0" indent="0">
              <a:buNone/>
            </a:pPr>
            <a:r>
              <a:rPr lang="en-US" dirty="0">
                <a:effectLst/>
              </a:rPr>
              <a:t>create and query Delta tables using SQL:</a:t>
            </a:r>
          </a:p>
          <a:p>
            <a:pPr marL="0" indent="0">
              <a:buNone/>
            </a:pPr>
            <a:endParaRPr lang="en-US" dirty="0">
              <a:effectLst/>
            </a:endParaRPr>
          </a:p>
          <a:p>
            <a:r>
              <a:rPr lang="en-US" i="1" dirty="0"/>
              <a:t>CREATE TABLE </a:t>
            </a:r>
            <a:r>
              <a:rPr lang="en-US" i="1" dirty="0" err="1"/>
              <a:t>my_table</a:t>
            </a:r>
            <a:endParaRPr lang="en-US" i="1" dirty="0"/>
          </a:p>
          <a:p>
            <a:r>
              <a:rPr lang="en-US" i="1" dirty="0"/>
              <a:t>USING DELTA</a:t>
            </a:r>
          </a:p>
          <a:p>
            <a:r>
              <a:rPr lang="en-US" i="1" dirty="0"/>
              <a:t>LOCATION 's3a://my-data-lake/processed/delta-table/';</a:t>
            </a:r>
          </a:p>
          <a:p>
            <a:r>
              <a:rPr lang="en-US" i="1" dirty="0"/>
              <a:t>SELECT category, COUNT(*) FROM </a:t>
            </a:r>
            <a:r>
              <a:rPr lang="en-US" i="1" dirty="0" err="1"/>
              <a:t>my_table</a:t>
            </a:r>
            <a:r>
              <a:rPr lang="en-US" i="1" dirty="0"/>
              <a:t> WHERE year = 2025 GROUP BY category;</a:t>
            </a:r>
            <a:endParaRPr lang="en-IN" i="1" dirty="0"/>
          </a:p>
        </p:txBody>
      </p:sp>
    </p:spTree>
    <p:extLst>
      <p:ext uri="{BB962C8B-B14F-4D97-AF65-F5344CB8AC3E}">
        <p14:creationId xmlns:p14="http://schemas.microsoft.com/office/powerpoint/2010/main" val="1804754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7C85-819C-6DC8-461B-E22AD7A38102}"/>
              </a:ext>
            </a:extLst>
          </p:cNvPr>
          <p:cNvSpPr>
            <a:spLocks noGrp="1"/>
          </p:cNvSpPr>
          <p:nvPr>
            <p:ph type="title"/>
          </p:nvPr>
        </p:nvSpPr>
        <p:spPr/>
        <p:txBody>
          <a:bodyPr/>
          <a:lstStyle/>
          <a:p>
            <a:r>
              <a:rPr lang="en-US" dirty="0">
                <a:effectLst/>
              </a:rPr>
              <a:t>5. Catalog and Govern Data</a:t>
            </a:r>
            <a:br>
              <a:rPr lang="en-US" dirty="0">
                <a:effectLst/>
              </a:rPr>
            </a:br>
            <a:endParaRPr lang="en-IN" dirty="0"/>
          </a:p>
        </p:txBody>
      </p:sp>
      <p:sp>
        <p:nvSpPr>
          <p:cNvPr id="3" name="Content Placeholder 2">
            <a:extLst>
              <a:ext uri="{FF2B5EF4-FFF2-40B4-BE49-F238E27FC236}">
                <a16:creationId xmlns:a16="http://schemas.microsoft.com/office/drawing/2014/main" id="{DF810F42-0CC2-E411-E64B-1DCF8D9705C2}"/>
              </a:ext>
            </a:extLst>
          </p:cNvPr>
          <p:cNvSpPr>
            <a:spLocks noGrp="1"/>
          </p:cNvSpPr>
          <p:nvPr>
            <p:ph idx="1"/>
          </p:nvPr>
        </p:nvSpPr>
        <p:spPr/>
        <p:txBody>
          <a:bodyPr/>
          <a:lstStyle/>
          <a:p>
            <a:r>
              <a:rPr lang="en-US" b="1" dirty="0"/>
              <a:t>Unity Catalog</a:t>
            </a:r>
            <a:r>
              <a:rPr lang="en-US" dirty="0"/>
              <a:t>: Use Databricks Unity Catalog to manage metadata, enforce access control, and track lineage for S3-based data.</a:t>
            </a:r>
          </a:p>
          <a:p>
            <a:endParaRPr lang="en-IN" dirty="0"/>
          </a:p>
          <a:p>
            <a:r>
              <a:rPr lang="pt-BR" dirty="0">
                <a:effectLst/>
              </a:rPr>
              <a:t>Register S3 data as external tables</a:t>
            </a:r>
          </a:p>
          <a:p>
            <a:endParaRPr lang="en-IN" dirty="0"/>
          </a:p>
          <a:p>
            <a:r>
              <a:rPr lang="en-US" dirty="0"/>
              <a:t>CREATE EXTERNAL TABLE </a:t>
            </a:r>
            <a:r>
              <a:rPr lang="en-US" dirty="0" err="1"/>
              <a:t>my_data_lake_table</a:t>
            </a:r>
            <a:endParaRPr lang="en-US" dirty="0"/>
          </a:p>
          <a:p>
            <a:r>
              <a:rPr lang="en-US" dirty="0"/>
              <a:t>USING DELTA</a:t>
            </a:r>
          </a:p>
          <a:p>
            <a:r>
              <a:rPr lang="en-US" dirty="0"/>
              <a:t>LOCATION 's3a://my-data-lake/processed/delta-table/';</a:t>
            </a:r>
            <a:endParaRPr lang="en-IN" dirty="0"/>
          </a:p>
        </p:txBody>
      </p:sp>
    </p:spTree>
    <p:extLst>
      <p:ext uri="{BB962C8B-B14F-4D97-AF65-F5344CB8AC3E}">
        <p14:creationId xmlns:p14="http://schemas.microsoft.com/office/powerpoint/2010/main" val="1084696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6397-E4FD-3949-E89E-BBECA69E8855}"/>
              </a:ext>
            </a:extLst>
          </p:cNvPr>
          <p:cNvSpPr>
            <a:spLocks noGrp="1"/>
          </p:cNvSpPr>
          <p:nvPr>
            <p:ph type="title"/>
          </p:nvPr>
        </p:nvSpPr>
        <p:spPr/>
        <p:txBody>
          <a:bodyPr/>
          <a:lstStyle/>
          <a:p>
            <a:r>
              <a:rPr lang="en-US" dirty="0">
                <a:effectLst/>
              </a:rPr>
              <a:t>Example: End-to-End Data Lake Workflow</a:t>
            </a:r>
            <a:br>
              <a:rPr lang="en-US" dirty="0">
                <a:effectLst/>
              </a:rPr>
            </a:br>
            <a:endParaRPr lang="en-IN" dirty="0"/>
          </a:p>
        </p:txBody>
      </p:sp>
      <p:sp>
        <p:nvSpPr>
          <p:cNvPr id="3" name="Content Placeholder 2">
            <a:extLst>
              <a:ext uri="{FF2B5EF4-FFF2-40B4-BE49-F238E27FC236}">
                <a16:creationId xmlns:a16="http://schemas.microsoft.com/office/drawing/2014/main" id="{B397CAF7-D6B6-04CD-1AB4-6DEEBC31F6ED}"/>
              </a:ext>
            </a:extLst>
          </p:cNvPr>
          <p:cNvSpPr>
            <a:spLocks noGrp="1"/>
          </p:cNvSpPr>
          <p:nvPr>
            <p:ph idx="1"/>
          </p:nvPr>
        </p:nvSpPr>
        <p:spPr/>
        <p:txBody>
          <a:bodyPr/>
          <a:lstStyle/>
          <a:p>
            <a:r>
              <a:rPr lang="en-US" dirty="0"/>
              <a:t>Ingest: Use Auto Loader to ingest CSV files from s3://my-data-lake/raw/ into a Delta table.</a:t>
            </a:r>
          </a:p>
          <a:p>
            <a:r>
              <a:rPr lang="en-US" dirty="0"/>
              <a:t>Transform: Process data in Databricks using PySpark and write to s3://my-data-lake/processed/delta-table/.</a:t>
            </a:r>
          </a:p>
          <a:p>
            <a:r>
              <a:rPr lang="en-US" dirty="0"/>
              <a:t>Query: Use Databricks SQL to analyze the Delta table.</a:t>
            </a:r>
          </a:p>
          <a:p>
            <a:r>
              <a:rPr lang="en-US" dirty="0"/>
              <a:t>Automate: Schedule the pipeline with Databricks Workflows and trigger on new S3 uploads.</a:t>
            </a:r>
            <a:endParaRPr lang="en-IN" dirty="0"/>
          </a:p>
        </p:txBody>
      </p:sp>
    </p:spTree>
    <p:extLst>
      <p:ext uri="{BB962C8B-B14F-4D97-AF65-F5344CB8AC3E}">
        <p14:creationId xmlns:p14="http://schemas.microsoft.com/office/powerpoint/2010/main" val="216146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9C7-ED41-DC86-2D4A-C0D11071C4C5}"/>
              </a:ext>
            </a:extLst>
          </p:cNvPr>
          <p:cNvSpPr>
            <a:spLocks noGrp="1"/>
          </p:cNvSpPr>
          <p:nvPr>
            <p:ph type="title"/>
          </p:nvPr>
        </p:nvSpPr>
        <p:spPr>
          <a:xfrm>
            <a:off x="1676400" y="2766218"/>
            <a:ext cx="10515600" cy="1325563"/>
          </a:xfrm>
        </p:spPr>
        <p:txBody>
          <a:bodyPr/>
          <a:lstStyle/>
          <a:p>
            <a:r>
              <a:rPr lang="en-US" b="1" u="sng" dirty="0"/>
              <a:t>M</a:t>
            </a:r>
            <a:r>
              <a:rPr lang="en-US" b="1" u="sng" dirty="0">
                <a:effectLst/>
              </a:rPr>
              <a:t>ounting s3 to </a:t>
            </a:r>
            <a:r>
              <a:rPr lang="en-US" b="1" u="sng" dirty="0" err="1">
                <a:effectLst/>
              </a:rPr>
              <a:t>databricks</a:t>
            </a:r>
            <a:r>
              <a:rPr lang="en-US" b="1" u="sng" dirty="0">
                <a:effectLst/>
              </a:rPr>
              <a:t> with </a:t>
            </a:r>
            <a:r>
              <a:rPr lang="en-US" b="1" u="sng" dirty="0" err="1">
                <a:effectLst/>
              </a:rPr>
              <a:t>iam</a:t>
            </a:r>
            <a:r>
              <a:rPr lang="en-US" b="1" u="sng" dirty="0">
                <a:effectLst/>
              </a:rPr>
              <a:t> roles</a:t>
            </a:r>
            <a:br>
              <a:rPr lang="en-US" b="1" u="sng" dirty="0">
                <a:effectLst/>
              </a:rPr>
            </a:br>
            <a:endParaRPr lang="en-IN" b="1" u="sng" dirty="0"/>
          </a:p>
        </p:txBody>
      </p:sp>
    </p:spTree>
    <p:extLst>
      <p:ext uri="{BB962C8B-B14F-4D97-AF65-F5344CB8AC3E}">
        <p14:creationId xmlns:p14="http://schemas.microsoft.com/office/powerpoint/2010/main" val="1021983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691D9-4B8D-35E5-FB17-373B23D91E69}"/>
              </a:ext>
            </a:extLst>
          </p:cNvPr>
          <p:cNvSpPr>
            <a:spLocks noGrp="1"/>
          </p:cNvSpPr>
          <p:nvPr>
            <p:ph idx="1"/>
          </p:nvPr>
        </p:nvSpPr>
        <p:spPr/>
        <p:txBody>
          <a:bodyPr/>
          <a:lstStyle/>
          <a:p>
            <a:r>
              <a:rPr lang="en-US" dirty="0">
                <a:effectLst/>
              </a:rPr>
              <a:t>Mounting an Amazon S3 bucket to Databricks using IAM roles is a secure and recommended approach to access S3 data without hardcoding AWS access keys. </a:t>
            </a:r>
          </a:p>
          <a:p>
            <a:pPr marL="0" indent="0">
              <a:buNone/>
            </a:pPr>
            <a:endParaRPr lang="en-US" dirty="0">
              <a:effectLst/>
            </a:endParaRPr>
          </a:p>
          <a:p>
            <a:r>
              <a:rPr lang="en-US" dirty="0">
                <a:effectLst/>
              </a:rPr>
              <a:t>This method leverages AWS Identity and Access Management (IAM) roles to grant Databricks clusters permission to interact with S3 buckets, ensuring better security and manageability.</a:t>
            </a:r>
          </a:p>
          <a:p>
            <a:endParaRPr lang="en-IN" dirty="0"/>
          </a:p>
        </p:txBody>
      </p:sp>
    </p:spTree>
    <p:extLst>
      <p:ext uri="{BB962C8B-B14F-4D97-AF65-F5344CB8AC3E}">
        <p14:creationId xmlns:p14="http://schemas.microsoft.com/office/powerpoint/2010/main" val="54997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E0BA-9643-CBB2-8C5A-217F189C59C6}"/>
              </a:ext>
            </a:extLst>
          </p:cNvPr>
          <p:cNvSpPr>
            <a:spLocks noGrp="1"/>
          </p:cNvSpPr>
          <p:nvPr>
            <p:ph type="title"/>
          </p:nvPr>
        </p:nvSpPr>
        <p:spPr/>
        <p:txBody>
          <a:bodyPr/>
          <a:lstStyle/>
          <a:p>
            <a:r>
              <a:rPr lang="en-US" b="1" dirty="0"/>
              <a:t>Prerequisites</a:t>
            </a:r>
            <a:br>
              <a:rPr lang="en-US" b="1" dirty="0"/>
            </a:br>
            <a:endParaRPr lang="en-IN" dirty="0"/>
          </a:p>
        </p:txBody>
      </p:sp>
      <p:sp>
        <p:nvSpPr>
          <p:cNvPr id="3" name="Content Placeholder 2">
            <a:extLst>
              <a:ext uri="{FF2B5EF4-FFF2-40B4-BE49-F238E27FC236}">
                <a16:creationId xmlns:a16="http://schemas.microsoft.com/office/drawing/2014/main" id="{5F75D51C-03EE-BE80-30A7-BDB099FAC9F7}"/>
              </a:ext>
            </a:extLst>
          </p:cNvPr>
          <p:cNvSpPr>
            <a:spLocks noGrp="1"/>
          </p:cNvSpPr>
          <p:nvPr>
            <p:ph idx="1"/>
          </p:nvPr>
        </p:nvSpPr>
        <p:spPr/>
        <p:txBody>
          <a:bodyPr/>
          <a:lstStyle/>
          <a:p>
            <a:r>
              <a:rPr lang="en-US" dirty="0"/>
              <a:t>An AWS account with an S3 bucket (e.g., s3://my-data-lake/).</a:t>
            </a:r>
          </a:p>
          <a:p>
            <a:r>
              <a:rPr lang="en-US" dirty="0"/>
              <a:t>A Databricks workspace (AWS-based).</a:t>
            </a:r>
          </a:p>
          <a:p>
            <a:r>
              <a:rPr lang="en-US" dirty="0"/>
              <a:t>Administrative access to AWS IAM and Databricks workspace.</a:t>
            </a:r>
          </a:p>
          <a:p>
            <a:r>
              <a:rPr lang="en-US" dirty="0"/>
              <a:t>A Databricks cluster configured in your workspace.</a:t>
            </a:r>
          </a:p>
          <a:p>
            <a:endParaRPr lang="en-IN" dirty="0"/>
          </a:p>
        </p:txBody>
      </p:sp>
    </p:spTree>
    <p:extLst>
      <p:ext uri="{BB962C8B-B14F-4D97-AF65-F5344CB8AC3E}">
        <p14:creationId xmlns:p14="http://schemas.microsoft.com/office/powerpoint/2010/main" val="210401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9095-AD11-14B7-10E9-52FB2A9B6F74}"/>
              </a:ext>
            </a:extLst>
          </p:cNvPr>
          <p:cNvSpPr>
            <a:spLocks noGrp="1"/>
          </p:cNvSpPr>
          <p:nvPr>
            <p:ph type="title"/>
          </p:nvPr>
        </p:nvSpPr>
        <p:spPr>
          <a:xfrm>
            <a:off x="3315929" y="18256"/>
            <a:ext cx="10515600" cy="1299268"/>
          </a:xfrm>
        </p:spPr>
        <p:txBody>
          <a:bodyPr/>
          <a:lstStyle/>
          <a:p>
            <a:r>
              <a:rPr lang="en-US" b="1" dirty="0"/>
              <a:t>Key Concepts</a:t>
            </a:r>
            <a:br>
              <a:rPr lang="en-US" b="1" dirty="0"/>
            </a:br>
            <a:endParaRPr lang="en-IN" dirty="0"/>
          </a:p>
        </p:txBody>
      </p:sp>
      <p:sp>
        <p:nvSpPr>
          <p:cNvPr id="3" name="Content Placeholder 2">
            <a:extLst>
              <a:ext uri="{FF2B5EF4-FFF2-40B4-BE49-F238E27FC236}">
                <a16:creationId xmlns:a16="http://schemas.microsoft.com/office/drawing/2014/main" id="{5A18D479-4C95-6A0E-32D9-0A1AA1A4CBAD}"/>
              </a:ext>
            </a:extLst>
          </p:cNvPr>
          <p:cNvSpPr>
            <a:spLocks noGrp="1"/>
          </p:cNvSpPr>
          <p:nvPr>
            <p:ph idx="1"/>
          </p:nvPr>
        </p:nvSpPr>
        <p:spPr>
          <a:xfrm>
            <a:off x="71284" y="1253331"/>
            <a:ext cx="11747090" cy="4351338"/>
          </a:xfrm>
        </p:spPr>
        <p:txBody>
          <a:bodyPr>
            <a:normAutofit/>
          </a:bodyPr>
          <a:lstStyle/>
          <a:p>
            <a:r>
              <a:rPr lang="en-US" b="1" dirty="0"/>
              <a:t>Amazon S3</a:t>
            </a:r>
            <a:r>
              <a:rPr lang="en-US" dirty="0"/>
              <a:t>: A highly durable and scalable object storage service for storing structured, semi-structured, and unstructured data (e.g., CSV, JSON, Parquet) in buckets, ideal for data lakes.</a:t>
            </a:r>
          </a:p>
          <a:p>
            <a:r>
              <a:rPr lang="en-US" b="1" dirty="0"/>
              <a:t>Databricks</a:t>
            </a:r>
            <a:r>
              <a:rPr lang="en-US" dirty="0"/>
              <a:t>: A unified data analytics platform built on Apache Spark, providing tools for ETL, data engineering, data science, and machine learning. It integrates seamlessly with S3 for data storage and processing.</a:t>
            </a:r>
          </a:p>
          <a:p>
            <a:r>
              <a:rPr lang="en-US" b="1" dirty="0"/>
              <a:t>Integration Benefits</a:t>
            </a:r>
            <a:r>
              <a:rPr lang="en-US" dirty="0"/>
              <a:t>: Combining S3 with Databricks allows you to store massive datasets cost-effectively in S3 while using Databricks’ compute power for distributed processing, SQL queries, and ML workloads.</a:t>
            </a:r>
          </a:p>
          <a:p>
            <a:endParaRPr lang="en-IN" dirty="0"/>
          </a:p>
        </p:txBody>
      </p:sp>
    </p:spTree>
    <p:extLst>
      <p:ext uri="{BB962C8B-B14F-4D97-AF65-F5344CB8AC3E}">
        <p14:creationId xmlns:p14="http://schemas.microsoft.com/office/powerpoint/2010/main" val="3644195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ADB5-6BA8-0E19-C8F3-77AD9C90A79D}"/>
              </a:ext>
            </a:extLst>
          </p:cNvPr>
          <p:cNvSpPr>
            <a:spLocks noGrp="1"/>
          </p:cNvSpPr>
          <p:nvPr>
            <p:ph type="title"/>
          </p:nvPr>
        </p:nvSpPr>
        <p:spPr>
          <a:xfrm>
            <a:off x="1575619" y="2882183"/>
            <a:ext cx="10515600" cy="1325563"/>
          </a:xfrm>
        </p:spPr>
        <p:txBody>
          <a:bodyPr>
            <a:normAutofit fontScale="90000"/>
          </a:bodyPr>
          <a:lstStyle/>
          <a:p>
            <a:r>
              <a:rPr lang="en-US" b="1" dirty="0">
                <a:effectLst/>
              </a:rPr>
              <a:t>Steps to Mount S3 to Databricks Using IAM Roles</a:t>
            </a:r>
            <a:br>
              <a:rPr lang="en-US" b="1" dirty="0">
                <a:effectLst/>
              </a:rPr>
            </a:br>
            <a:endParaRPr lang="en-IN" b="1" dirty="0"/>
          </a:p>
        </p:txBody>
      </p:sp>
    </p:spTree>
    <p:extLst>
      <p:ext uri="{BB962C8B-B14F-4D97-AF65-F5344CB8AC3E}">
        <p14:creationId xmlns:p14="http://schemas.microsoft.com/office/powerpoint/2010/main" val="27634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7B869-3BFC-5058-D40D-8C772DEF86B5}"/>
              </a:ext>
            </a:extLst>
          </p:cNvPr>
          <p:cNvSpPr>
            <a:spLocks noGrp="1"/>
          </p:cNvSpPr>
          <p:nvPr>
            <p:ph type="title"/>
          </p:nvPr>
        </p:nvSpPr>
        <p:spPr>
          <a:xfrm>
            <a:off x="2175387" y="2882184"/>
            <a:ext cx="10515600" cy="1325563"/>
          </a:xfrm>
        </p:spPr>
        <p:txBody>
          <a:bodyPr/>
          <a:lstStyle/>
          <a:p>
            <a:r>
              <a:rPr lang="en-US" dirty="0">
                <a:effectLst/>
              </a:rPr>
              <a:t>1. Create an IAM Role for Databricks</a:t>
            </a:r>
            <a:br>
              <a:rPr lang="en-US" dirty="0">
                <a:effectLst/>
              </a:rPr>
            </a:br>
            <a:endParaRPr lang="en-IN" dirty="0"/>
          </a:p>
        </p:txBody>
      </p:sp>
    </p:spTree>
    <p:extLst>
      <p:ext uri="{BB962C8B-B14F-4D97-AF65-F5344CB8AC3E}">
        <p14:creationId xmlns:p14="http://schemas.microsoft.com/office/powerpoint/2010/main" val="3405893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E8E8AA-2CD2-87F9-F3D0-8D3E5BDC02C8}"/>
              </a:ext>
            </a:extLst>
          </p:cNvPr>
          <p:cNvSpPr>
            <a:spLocks noGrp="1"/>
          </p:cNvSpPr>
          <p:nvPr>
            <p:ph idx="1"/>
          </p:nvPr>
        </p:nvSpPr>
        <p:spPr>
          <a:xfrm>
            <a:off x="0" y="0"/>
            <a:ext cx="12192000" cy="6858000"/>
          </a:xfrm>
        </p:spPr>
        <p:txBody>
          <a:bodyPr>
            <a:normAutofit/>
          </a:bodyPr>
          <a:lstStyle/>
          <a:p>
            <a:pPr marL="0" indent="0">
              <a:buNone/>
            </a:pPr>
            <a:r>
              <a:rPr lang="en-US" dirty="0"/>
              <a:t>Go to AWS IAM Console:</a:t>
            </a:r>
          </a:p>
          <a:p>
            <a:pPr marL="0" indent="0">
              <a:buNone/>
            </a:pPr>
            <a:endParaRPr lang="en-US" dirty="0"/>
          </a:p>
          <a:p>
            <a:pPr marL="0" indent="0">
              <a:buNone/>
            </a:pPr>
            <a:r>
              <a:rPr lang="en-US" dirty="0"/>
              <a:t>Navigate to IAM &gt; Roles &gt; Create Role.</a:t>
            </a:r>
          </a:p>
          <a:p>
            <a:pPr marL="0" indent="0">
              <a:buNone/>
            </a:pPr>
            <a:endParaRPr lang="en-US" dirty="0"/>
          </a:p>
          <a:p>
            <a:pPr marL="0" indent="0">
              <a:buNone/>
            </a:pPr>
            <a:endParaRPr lang="en-US" dirty="0"/>
          </a:p>
          <a:p>
            <a:pPr marL="0" indent="0">
              <a:buNone/>
            </a:pPr>
            <a:r>
              <a:rPr lang="en-US" dirty="0"/>
              <a:t>Select Trusted Entity:</a:t>
            </a:r>
          </a:p>
          <a:p>
            <a:pPr marL="0" indent="0">
              <a:buNone/>
            </a:pPr>
            <a:endParaRPr lang="en-US" dirty="0"/>
          </a:p>
          <a:p>
            <a:pPr marL="0" indent="0">
              <a:buNone/>
            </a:pPr>
            <a:r>
              <a:rPr lang="en-US" dirty="0"/>
              <a:t>Choose AWS service as the trusted entity type.</a:t>
            </a:r>
          </a:p>
          <a:p>
            <a:pPr marL="0" indent="0">
              <a:buNone/>
            </a:pPr>
            <a:r>
              <a:rPr lang="en-US" dirty="0"/>
              <a:t>Select EC2 as the service (Databricks runs on EC2 instances under the hood).</a:t>
            </a:r>
          </a:p>
          <a:p>
            <a:pPr marL="0" indent="0">
              <a:buNone/>
            </a:pPr>
            <a:r>
              <a:rPr lang="en-US" dirty="0"/>
              <a:t>Click Next.</a:t>
            </a:r>
          </a:p>
          <a:p>
            <a:pPr marL="0" indent="0">
              <a:buNone/>
            </a:pPr>
            <a:endParaRPr lang="en-US" dirty="0"/>
          </a:p>
          <a:p>
            <a:pPr marL="0" indent="0">
              <a:buNone/>
            </a:pPr>
            <a:r>
              <a:rPr lang="en-IN" dirty="0">
                <a:effectLst/>
              </a:rPr>
              <a:t>Attach Permissions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39035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2537-4250-D460-2596-9ACFA8AA5DDC}"/>
              </a:ext>
            </a:extLst>
          </p:cNvPr>
          <p:cNvSpPr>
            <a:spLocks noGrp="1"/>
          </p:cNvSpPr>
          <p:nvPr>
            <p:ph type="title"/>
          </p:nvPr>
        </p:nvSpPr>
        <p:spPr>
          <a:xfrm>
            <a:off x="2588342" y="18255"/>
            <a:ext cx="10515600" cy="1325563"/>
          </a:xfrm>
        </p:spPr>
        <p:txBody>
          <a:bodyPr/>
          <a:lstStyle/>
          <a:p>
            <a:r>
              <a:rPr lang="en-IN" dirty="0">
                <a:effectLst/>
              </a:rPr>
              <a:t>Attach Permissions</a:t>
            </a:r>
            <a:br>
              <a:rPr lang="en-IN" dirty="0">
                <a:effectLst/>
              </a:rPr>
            </a:br>
            <a:endParaRPr lang="en-IN" dirty="0"/>
          </a:p>
        </p:txBody>
      </p:sp>
      <p:sp>
        <p:nvSpPr>
          <p:cNvPr id="3" name="Content Placeholder 2">
            <a:extLst>
              <a:ext uri="{FF2B5EF4-FFF2-40B4-BE49-F238E27FC236}">
                <a16:creationId xmlns:a16="http://schemas.microsoft.com/office/drawing/2014/main" id="{1F4726BA-644E-D910-0104-21B3EB8C2B69}"/>
              </a:ext>
            </a:extLst>
          </p:cNvPr>
          <p:cNvSpPr>
            <a:spLocks noGrp="1"/>
          </p:cNvSpPr>
          <p:nvPr>
            <p:ph idx="1"/>
          </p:nvPr>
        </p:nvSpPr>
        <p:spPr>
          <a:xfrm>
            <a:off x="0" y="960386"/>
            <a:ext cx="10515600" cy="5897613"/>
          </a:xfrm>
        </p:spPr>
        <p:txBody>
          <a:bodyPr>
            <a:normAutofit fontScale="55000" lnSpcReduction="20000"/>
          </a:bodyPr>
          <a:lstStyle/>
          <a:p>
            <a:pPr marL="0" indent="0">
              <a:buNone/>
            </a:pPr>
            <a:r>
              <a:rPr lang="en-US" b="1" dirty="0"/>
              <a:t>{</a:t>
            </a:r>
          </a:p>
          <a:p>
            <a:pPr marL="0" indent="0">
              <a:buNone/>
            </a:pPr>
            <a:r>
              <a:rPr lang="en-US" b="1" dirty="0"/>
              <a:t>  "Version": "2012-10-17",</a:t>
            </a:r>
          </a:p>
          <a:p>
            <a:pPr marL="0" indent="0">
              <a:buNone/>
            </a:pPr>
            <a:r>
              <a:rPr lang="en-US" b="1" dirty="0"/>
              <a:t>  "Statement": [</a:t>
            </a:r>
          </a:p>
          <a:p>
            <a:pPr marL="0" indent="0">
              <a:buNone/>
            </a:pPr>
            <a:r>
              <a:rPr lang="en-US" b="1" dirty="0"/>
              <a:t>    {</a:t>
            </a:r>
          </a:p>
          <a:p>
            <a:pPr marL="0" indent="0">
              <a:buNone/>
            </a:pPr>
            <a:r>
              <a:rPr lang="en-US" b="1" dirty="0"/>
              <a:t>      "Effect": "Allow",</a:t>
            </a:r>
          </a:p>
          <a:p>
            <a:pPr marL="0" indent="0">
              <a:buNone/>
            </a:pPr>
            <a:r>
              <a:rPr lang="en-US" b="1" dirty="0"/>
              <a:t>      "Action": [</a:t>
            </a:r>
          </a:p>
          <a:p>
            <a:pPr marL="0" indent="0">
              <a:buNone/>
            </a:pPr>
            <a:r>
              <a:rPr lang="en-US" b="1" dirty="0"/>
              <a:t>        "s3:GetObject",</a:t>
            </a:r>
          </a:p>
          <a:p>
            <a:pPr marL="0" indent="0">
              <a:buNone/>
            </a:pPr>
            <a:r>
              <a:rPr lang="en-US" b="1" dirty="0"/>
              <a:t>        "s3:PutObject",</a:t>
            </a:r>
          </a:p>
          <a:p>
            <a:pPr marL="0" indent="0">
              <a:buNone/>
            </a:pPr>
            <a:r>
              <a:rPr lang="en-US" b="1" dirty="0"/>
              <a:t>        "s3:DeleteObject",</a:t>
            </a:r>
          </a:p>
          <a:p>
            <a:pPr marL="0" indent="0">
              <a:buNone/>
            </a:pPr>
            <a:r>
              <a:rPr lang="en-US" b="1" dirty="0"/>
              <a:t>        "s3:ListBucket",</a:t>
            </a:r>
          </a:p>
          <a:p>
            <a:pPr marL="0" indent="0">
              <a:buNone/>
            </a:pPr>
            <a:r>
              <a:rPr lang="en-US" b="1" dirty="0"/>
              <a:t>        "s3:GetBucketLocation"</a:t>
            </a:r>
          </a:p>
          <a:p>
            <a:pPr marL="0" indent="0">
              <a:buNone/>
            </a:pPr>
            <a:r>
              <a:rPr lang="en-US" b="1" dirty="0"/>
              <a:t>      ],</a:t>
            </a:r>
          </a:p>
          <a:p>
            <a:pPr marL="0" indent="0">
              <a:buNone/>
            </a:pPr>
            <a:r>
              <a:rPr lang="en-US" b="1" dirty="0"/>
              <a:t>      "Resource": [</a:t>
            </a:r>
          </a:p>
          <a:p>
            <a:pPr marL="0" indent="0">
              <a:buNone/>
            </a:pPr>
            <a:r>
              <a:rPr lang="en-US" b="1" dirty="0"/>
              <a:t>        "arn:aws:s3:::my-data-lake/*",</a:t>
            </a:r>
          </a:p>
          <a:p>
            <a:pPr marL="0" indent="0">
              <a:buNone/>
            </a:pPr>
            <a:r>
              <a:rPr lang="en-US" b="1" dirty="0"/>
              <a:t>        "arn:aws:s3:::my-data-lake"</a:t>
            </a:r>
          </a:p>
          <a:p>
            <a:pPr marL="0" indent="0">
              <a:buNone/>
            </a:pPr>
            <a:r>
              <a:rPr lang="en-US" b="1" dirty="0"/>
              <a:t>      ]</a:t>
            </a:r>
          </a:p>
          <a:p>
            <a:pPr marL="0" indent="0">
              <a:buNone/>
            </a:pPr>
            <a:r>
              <a:rPr lang="en-US" b="1" dirty="0"/>
              <a:t>    }</a:t>
            </a:r>
          </a:p>
          <a:p>
            <a:pPr marL="0" indent="0">
              <a:buNone/>
            </a:pPr>
            <a:r>
              <a:rPr lang="en-US" b="1" dirty="0"/>
              <a:t>  ]</a:t>
            </a:r>
          </a:p>
          <a:p>
            <a:pPr marL="0" indent="0">
              <a:buNone/>
            </a:pPr>
            <a:r>
              <a:rPr lang="en-US" b="1" dirty="0"/>
              <a:t>}</a:t>
            </a:r>
            <a:endParaRPr lang="en-IN" b="1" dirty="0"/>
          </a:p>
        </p:txBody>
      </p:sp>
    </p:spTree>
    <p:extLst>
      <p:ext uri="{BB962C8B-B14F-4D97-AF65-F5344CB8AC3E}">
        <p14:creationId xmlns:p14="http://schemas.microsoft.com/office/powerpoint/2010/main" val="1710910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261C3-B3D3-3C7B-B89C-948EDB419A00}"/>
              </a:ext>
            </a:extLst>
          </p:cNvPr>
          <p:cNvSpPr>
            <a:spLocks noGrp="1"/>
          </p:cNvSpPr>
          <p:nvPr>
            <p:ph idx="1"/>
          </p:nvPr>
        </p:nvSpPr>
        <p:spPr>
          <a:xfrm>
            <a:off x="0" y="0"/>
            <a:ext cx="10515600" cy="6858000"/>
          </a:xfrm>
        </p:spPr>
        <p:txBody>
          <a:bodyPr>
            <a:normAutofit/>
          </a:bodyPr>
          <a:lstStyle/>
          <a:p>
            <a:r>
              <a:rPr lang="en-US" dirty="0"/>
              <a:t>This policy allows read/write/list access to the my-data-lake bucket. Adjust the Resource to match your bucket name and required permissions (e.g., add s3:PutObjectAcl if needed).</a:t>
            </a:r>
          </a:p>
          <a:p>
            <a:r>
              <a:rPr lang="en-US" dirty="0"/>
              <a:t>Name the policy (e.g., DatabricksS3AccessPolicy) and attach it to the role.</a:t>
            </a:r>
          </a:p>
          <a:p>
            <a:endParaRPr lang="en-US" dirty="0"/>
          </a:p>
          <a:p>
            <a:r>
              <a:rPr lang="en-US" b="1" dirty="0"/>
              <a:t>Name the Role</a:t>
            </a:r>
            <a:r>
              <a:rPr lang="en-US" dirty="0"/>
              <a:t>: Name the role (e.g., DatabricksS3AccessRole).</a:t>
            </a:r>
          </a:p>
          <a:p>
            <a:r>
              <a:rPr lang="en-US" dirty="0"/>
              <a:t>Add tags (optional) for organization.</a:t>
            </a:r>
          </a:p>
          <a:p>
            <a:r>
              <a:rPr lang="en-US" dirty="0"/>
              <a:t>Create the role.</a:t>
            </a:r>
          </a:p>
          <a:p>
            <a:endParaRPr lang="en-IN" dirty="0"/>
          </a:p>
          <a:p>
            <a:r>
              <a:rPr lang="en-US" b="1" dirty="0"/>
              <a:t>Note the Role ARN</a:t>
            </a:r>
            <a:r>
              <a:rPr lang="en-US" dirty="0"/>
              <a:t>: After creation, note the role’s ARN (e.g., </a:t>
            </a:r>
            <a:r>
              <a:rPr lang="en-US" dirty="0" err="1"/>
              <a:t>arn:aws:iam</a:t>
            </a:r>
            <a:r>
              <a:rPr lang="en-US" dirty="0"/>
              <a:t>::123456789012:role/DatabricksS3AccessRole).</a:t>
            </a:r>
          </a:p>
          <a:p>
            <a:endParaRPr lang="en-IN" dirty="0"/>
          </a:p>
        </p:txBody>
      </p:sp>
    </p:spTree>
    <p:extLst>
      <p:ext uri="{BB962C8B-B14F-4D97-AF65-F5344CB8AC3E}">
        <p14:creationId xmlns:p14="http://schemas.microsoft.com/office/powerpoint/2010/main" val="70021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7438-CE86-8FEE-96FF-1ED14A47AE98}"/>
              </a:ext>
            </a:extLst>
          </p:cNvPr>
          <p:cNvSpPr>
            <a:spLocks noGrp="1"/>
          </p:cNvSpPr>
          <p:nvPr>
            <p:ph type="title"/>
          </p:nvPr>
        </p:nvSpPr>
        <p:spPr/>
        <p:txBody>
          <a:bodyPr/>
          <a:lstStyle/>
          <a:p>
            <a:r>
              <a:rPr lang="en-US" b="1" dirty="0"/>
              <a:t>2. Configure Trust Relationship for Databricks</a:t>
            </a:r>
            <a:br>
              <a:rPr lang="en-US" b="1" dirty="0"/>
            </a:br>
            <a:endParaRPr lang="en-IN" dirty="0"/>
          </a:p>
        </p:txBody>
      </p:sp>
      <p:sp>
        <p:nvSpPr>
          <p:cNvPr id="3" name="Content Placeholder 2">
            <a:extLst>
              <a:ext uri="{FF2B5EF4-FFF2-40B4-BE49-F238E27FC236}">
                <a16:creationId xmlns:a16="http://schemas.microsoft.com/office/drawing/2014/main" id="{BD6807A2-640C-EEFF-BB41-396468D5AE2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37953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3E091-2A3F-D14F-80C7-2646B662333A}"/>
              </a:ext>
            </a:extLst>
          </p:cNvPr>
          <p:cNvSpPr>
            <a:spLocks noGrp="1"/>
          </p:cNvSpPr>
          <p:nvPr>
            <p:ph idx="1"/>
          </p:nvPr>
        </p:nvSpPr>
        <p:spPr>
          <a:xfrm>
            <a:off x="0" y="0"/>
            <a:ext cx="10515600" cy="6858000"/>
          </a:xfrm>
        </p:spPr>
        <p:txBody>
          <a:bodyPr>
            <a:normAutofit fontScale="62500" lnSpcReduction="20000"/>
          </a:bodyPr>
          <a:lstStyle/>
          <a:p>
            <a:r>
              <a:rPr lang="en-US" b="1" dirty="0"/>
              <a:t>Edit the Trust Relationship</a:t>
            </a:r>
            <a:r>
              <a:rPr lang="en-US" dirty="0"/>
              <a:t>: In the IAM console, go to the created role (DatabricksS3AccessRole) and select the </a:t>
            </a:r>
            <a:r>
              <a:rPr lang="en-US" b="1" dirty="0"/>
              <a:t>Trust relationships</a:t>
            </a:r>
            <a:r>
              <a:rPr lang="en-US" dirty="0"/>
              <a:t> tab.</a:t>
            </a:r>
          </a:p>
          <a:p>
            <a:r>
              <a:rPr lang="en-US" dirty="0"/>
              <a:t>Click </a:t>
            </a:r>
            <a:r>
              <a:rPr lang="en-US" b="1" dirty="0"/>
              <a:t>Edit trust policy</a:t>
            </a:r>
            <a:r>
              <a:rPr lang="en-US" dirty="0"/>
              <a:t> and add Databricks as a trusted entity. Use the following policy, replacing &lt;AWS_ACCOUNT_ID&gt; with your AWS account ID:</a:t>
            </a:r>
          </a:p>
          <a:p>
            <a:pPr marL="0" indent="0">
              <a:buNone/>
            </a:pPr>
            <a:r>
              <a:rPr lang="en-IN" b="1" dirty="0"/>
              <a:t>{</a:t>
            </a:r>
          </a:p>
          <a:p>
            <a:pPr marL="0" indent="0">
              <a:buNone/>
            </a:pPr>
            <a:r>
              <a:rPr lang="en-IN" b="1" dirty="0"/>
              <a:t>  "Version": "2012-10-17",</a:t>
            </a:r>
          </a:p>
          <a:p>
            <a:pPr marL="0" indent="0">
              <a:buNone/>
            </a:pPr>
            <a:r>
              <a:rPr lang="en-IN" b="1" dirty="0"/>
              <a:t>  "Statement": [</a:t>
            </a:r>
          </a:p>
          <a:p>
            <a:pPr marL="0" indent="0">
              <a:buNone/>
            </a:pPr>
            <a:r>
              <a:rPr lang="en-IN" b="1" dirty="0"/>
              <a:t>    {</a:t>
            </a:r>
          </a:p>
          <a:p>
            <a:pPr marL="0" indent="0">
              <a:buNone/>
            </a:pPr>
            <a:r>
              <a:rPr lang="en-IN" b="1" dirty="0"/>
              <a:t>      "Effect": "Allow",</a:t>
            </a:r>
          </a:p>
          <a:p>
            <a:pPr marL="0" indent="0">
              <a:buNone/>
            </a:pPr>
            <a:r>
              <a:rPr lang="en-IN" b="1" dirty="0"/>
              <a:t>      "Principal": {</a:t>
            </a:r>
          </a:p>
          <a:p>
            <a:pPr marL="0" indent="0">
              <a:buNone/>
            </a:pPr>
            <a:r>
              <a:rPr lang="en-IN" b="1" dirty="0"/>
              <a:t>        "AWS": "</a:t>
            </a:r>
            <a:r>
              <a:rPr lang="en-IN" b="1" dirty="0" err="1"/>
              <a:t>arn:aws:iam</a:t>
            </a:r>
            <a:r>
              <a:rPr lang="en-IN" b="1" dirty="0"/>
              <a:t>::&lt;AWS_ACCOUNT_ID&gt;:root"</a:t>
            </a:r>
          </a:p>
          <a:p>
            <a:pPr marL="0" indent="0">
              <a:buNone/>
            </a:pPr>
            <a:r>
              <a:rPr lang="en-IN" b="1" dirty="0"/>
              <a:t>      },</a:t>
            </a:r>
          </a:p>
          <a:p>
            <a:pPr marL="0" indent="0">
              <a:buNone/>
            </a:pPr>
            <a:r>
              <a:rPr lang="en-IN" b="1" dirty="0"/>
              <a:t>      "Action": "</a:t>
            </a:r>
            <a:r>
              <a:rPr lang="en-IN" b="1" dirty="0" err="1"/>
              <a:t>sts:AssumeRole</a:t>
            </a:r>
            <a:r>
              <a:rPr lang="en-IN" b="1" dirty="0"/>
              <a:t>",</a:t>
            </a:r>
          </a:p>
          <a:p>
            <a:pPr marL="0" indent="0">
              <a:buNone/>
            </a:pPr>
            <a:r>
              <a:rPr lang="en-IN" b="1" dirty="0"/>
              <a:t>      "Condition": {</a:t>
            </a:r>
          </a:p>
          <a:p>
            <a:pPr marL="0" indent="0">
              <a:buNone/>
            </a:pPr>
            <a:r>
              <a:rPr lang="en-IN" b="1" dirty="0"/>
              <a:t>        "</a:t>
            </a:r>
            <a:r>
              <a:rPr lang="en-IN" b="1" dirty="0" err="1"/>
              <a:t>StringEquals</a:t>
            </a:r>
            <a:r>
              <a:rPr lang="en-IN" b="1" dirty="0"/>
              <a:t>": {</a:t>
            </a:r>
          </a:p>
          <a:p>
            <a:pPr marL="0" indent="0">
              <a:buNone/>
            </a:pPr>
            <a:r>
              <a:rPr lang="en-IN" b="1" dirty="0"/>
              <a:t>          "</a:t>
            </a:r>
            <a:r>
              <a:rPr lang="en-IN" b="1" dirty="0" err="1"/>
              <a:t>sts:ExternalId</a:t>
            </a:r>
            <a:r>
              <a:rPr lang="en-IN" b="1" dirty="0"/>
              <a:t>": "&lt;DATABRICKS_EXTERNAL_ID&gt;"</a:t>
            </a:r>
          </a:p>
          <a:p>
            <a:pPr marL="0" indent="0">
              <a:buNone/>
            </a:pPr>
            <a:r>
              <a:rPr lang="en-IN" b="1" dirty="0"/>
              <a:t>        }</a:t>
            </a:r>
          </a:p>
          <a:p>
            <a:pPr marL="0" indent="0">
              <a:buNone/>
            </a:pPr>
            <a:r>
              <a:rPr lang="en-IN" b="1" dirty="0"/>
              <a:t>      }</a:t>
            </a:r>
          </a:p>
          <a:p>
            <a:pPr marL="0" indent="0">
              <a:buNone/>
            </a:pPr>
            <a:r>
              <a:rPr lang="en-IN" b="1" dirty="0"/>
              <a:t>    }</a:t>
            </a:r>
          </a:p>
          <a:p>
            <a:pPr marL="0" indent="0">
              <a:buNone/>
            </a:pPr>
            <a:r>
              <a:rPr lang="en-IN" b="1" dirty="0"/>
              <a:t>  ]</a:t>
            </a:r>
          </a:p>
          <a:p>
            <a:pPr marL="0" indent="0">
              <a:buNone/>
            </a:pPr>
            <a:r>
              <a:rPr lang="en-IN" b="1" dirty="0"/>
              <a:t>}</a:t>
            </a:r>
          </a:p>
        </p:txBody>
      </p:sp>
    </p:spTree>
    <p:extLst>
      <p:ext uri="{BB962C8B-B14F-4D97-AF65-F5344CB8AC3E}">
        <p14:creationId xmlns:p14="http://schemas.microsoft.com/office/powerpoint/2010/main" val="2721199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205D-15E0-4D4F-38C0-4C23AD5C71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123A7F-AC7A-3B2A-95EE-347CE0DADC90}"/>
              </a:ext>
            </a:extLst>
          </p:cNvPr>
          <p:cNvSpPr>
            <a:spLocks noGrp="1"/>
          </p:cNvSpPr>
          <p:nvPr>
            <p:ph idx="1"/>
          </p:nvPr>
        </p:nvSpPr>
        <p:spPr/>
        <p:txBody>
          <a:bodyPr/>
          <a:lstStyle/>
          <a:p>
            <a:r>
              <a:rPr lang="en-US" dirty="0"/>
              <a:t>Obtain the &lt;DATABRICKS_EXTERNAL_ID&gt; from your Databricks workspace (see Databricks documentation or contact your Databricks admin). This ensures only your Databricks workspace can assume the role.</a:t>
            </a:r>
          </a:p>
          <a:p>
            <a:r>
              <a:rPr lang="en-US" dirty="0"/>
              <a:t>Save the trust policy.</a:t>
            </a:r>
            <a:endParaRPr lang="en-IN" dirty="0"/>
          </a:p>
        </p:txBody>
      </p:sp>
    </p:spTree>
    <p:extLst>
      <p:ext uri="{BB962C8B-B14F-4D97-AF65-F5344CB8AC3E}">
        <p14:creationId xmlns:p14="http://schemas.microsoft.com/office/powerpoint/2010/main" val="3121174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43D7-8C6B-C358-83A6-3EB37348DC4F}"/>
              </a:ext>
            </a:extLst>
          </p:cNvPr>
          <p:cNvSpPr>
            <a:spLocks noGrp="1"/>
          </p:cNvSpPr>
          <p:nvPr>
            <p:ph type="title"/>
          </p:nvPr>
        </p:nvSpPr>
        <p:spPr>
          <a:xfrm>
            <a:off x="1762432" y="2766218"/>
            <a:ext cx="10515600" cy="1325563"/>
          </a:xfrm>
        </p:spPr>
        <p:txBody>
          <a:bodyPr/>
          <a:lstStyle/>
          <a:p>
            <a:r>
              <a:rPr lang="en-US" dirty="0">
                <a:effectLst/>
              </a:rPr>
              <a:t>3. Attach the IAM Role to Databricks</a:t>
            </a:r>
            <a:br>
              <a:rPr lang="en-US" dirty="0">
                <a:effectLst/>
              </a:rPr>
            </a:br>
            <a:endParaRPr lang="en-IN" dirty="0"/>
          </a:p>
        </p:txBody>
      </p:sp>
    </p:spTree>
    <p:extLst>
      <p:ext uri="{BB962C8B-B14F-4D97-AF65-F5344CB8AC3E}">
        <p14:creationId xmlns:p14="http://schemas.microsoft.com/office/powerpoint/2010/main" val="1091664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754D-74BF-41C4-6FCF-8E584D163423}"/>
              </a:ext>
            </a:extLst>
          </p:cNvPr>
          <p:cNvSpPr>
            <a:spLocks noGrp="1"/>
          </p:cNvSpPr>
          <p:nvPr>
            <p:ph type="title"/>
          </p:nvPr>
        </p:nvSpPr>
        <p:spPr>
          <a:xfrm>
            <a:off x="1929580" y="18255"/>
            <a:ext cx="10515600" cy="1325563"/>
          </a:xfrm>
        </p:spPr>
        <p:txBody>
          <a:bodyPr/>
          <a:lstStyle/>
          <a:p>
            <a:r>
              <a:rPr lang="en-US" b="1" dirty="0"/>
              <a:t>Create an Instance Profile</a:t>
            </a:r>
            <a:r>
              <a:rPr lang="en-US" dirty="0"/>
              <a:t>:</a:t>
            </a:r>
            <a:endParaRPr lang="en-IN" dirty="0"/>
          </a:p>
        </p:txBody>
      </p:sp>
      <p:sp>
        <p:nvSpPr>
          <p:cNvPr id="3" name="Content Placeholder 2">
            <a:extLst>
              <a:ext uri="{FF2B5EF4-FFF2-40B4-BE49-F238E27FC236}">
                <a16:creationId xmlns:a16="http://schemas.microsoft.com/office/drawing/2014/main" id="{A1CEB614-32A5-25FB-0AF5-068940FC5246}"/>
              </a:ext>
            </a:extLst>
          </p:cNvPr>
          <p:cNvSpPr>
            <a:spLocks noGrp="1"/>
          </p:cNvSpPr>
          <p:nvPr>
            <p:ph idx="1"/>
          </p:nvPr>
        </p:nvSpPr>
        <p:spPr>
          <a:xfrm>
            <a:off x="120444" y="1628980"/>
            <a:ext cx="11629103" cy="4351338"/>
          </a:xfrm>
        </p:spPr>
        <p:txBody>
          <a:bodyPr/>
          <a:lstStyle/>
          <a:p>
            <a:r>
              <a:rPr lang="en-US" dirty="0"/>
              <a:t>In the AWS IAM console, go to </a:t>
            </a:r>
            <a:r>
              <a:rPr lang="en-US" b="1" dirty="0"/>
              <a:t>Roles</a:t>
            </a:r>
            <a:r>
              <a:rPr lang="en-US" dirty="0"/>
              <a:t>, select DatabricksS3AccessRole, and choose </a:t>
            </a:r>
            <a:r>
              <a:rPr lang="en-US" b="1" dirty="0"/>
              <a:t>Add role to instance profile</a:t>
            </a:r>
            <a:r>
              <a:rPr lang="en-US" dirty="0"/>
              <a:t> (if not already added).</a:t>
            </a:r>
          </a:p>
          <a:p>
            <a:r>
              <a:rPr lang="en-US" dirty="0"/>
              <a:t>Note the instance profile ARN (e.g., </a:t>
            </a:r>
            <a:r>
              <a:rPr lang="en-US" dirty="0" err="1"/>
              <a:t>arn:aws:iam</a:t>
            </a:r>
            <a:r>
              <a:rPr lang="en-US" dirty="0"/>
              <a:t>::123456789012:instance-profile/DatabricksS3AccessRole).</a:t>
            </a:r>
          </a:p>
          <a:p>
            <a:endParaRPr lang="en-IN" dirty="0"/>
          </a:p>
        </p:txBody>
      </p:sp>
    </p:spTree>
    <p:extLst>
      <p:ext uri="{BB962C8B-B14F-4D97-AF65-F5344CB8AC3E}">
        <p14:creationId xmlns:p14="http://schemas.microsoft.com/office/powerpoint/2010/main" val="397863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1E53-863D-73D2-5DBF-FA1BF4431477}"/>
              </a:ext>
            </a:extLst>
          </p:cNvPr>
          <p:cNvSpPr>
            <a:spLocks noGrp="1"/>
          </p:cNvSpPr>
          <p:nvPr>
            <p:ph type="title"/>
          </p:nvPr>
        </p:nvSpPr>
        <p:spPr>
          <a:xfrm>
            <a:off x="1339645" y="2990338"/>
            <a:ext cx="10515600" cy="1325563"/>
          </a:xfrm>
        </p:spPr>
        <p:txBody>
          <a:bodyPr/>
          <a:lstStyle/>
          <a:p>
            <a:r>
              <a:rPr lang="en-US" b="1" i="1" dirty="0">
                <a:effectLst/>
              </a:rPr>
              <a:t>Steps to Manage Data in S3 with Databricks</a:t>
            </a:r>
            <a:br>
              <a:rPr lang="en-US" b="1" i="1" dirty="0">
                <a:effectLst/>
              </a:rPr>
            </a:br>
            <a:endParaRPr lang="en-IN" b="1" i="1" dirty="0"/>
          </a:p>
        </p:txBody>
      </p:sp>
    </p:spTree>
    <p:extLst>
      <p:ext uri="{BB962C8B-B14F-4D97-AF65-F5344CB8AC3E}">
        <p14:creationId xmlns:p14="http://schemas.microsoft.com/office/powerpoint/2010/main" val="699443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31F4-C8EE-A92F-591E-8D464A649A54}"/>
              </a:ext>
            </a:extLst>
          </p:cNvPr>
          <p:cNvSpPr>
            <a:spLocks noGrp="1"/>
          </p:cNvSpPr>
          <p:nvPr>
            <p:ph type="title"/>
          </p:nvPr>
        </p:nvSpPr>
        <p:spPr>
          <a:xfrm>
            <a:off x="1959078" y="18255"/>
            <a:ext cx="10515600" cy="758493"/>
          </a:xfrm>
        </p:spPr>
        <p:txBody>
          <a:bodyPr/>
          <a:lstStyle/>
          <a:p>
            <a:r>
              <a:rPr lang="en-US" b="1" dirty="0"/>
              <a:t>Configure Databricks Cluster</a:t>
            </a:r>
            <a:r>
              <a:rPr lang="en-US" dirty="0"/>
              <a:t>:</a:t>
            </a:r>
            <a:endParaRPr lang="en-IN" dirty="0"/>
          </a:p>
        </p:txBody>
      </p:sp>
      <p:sp>
        <p:nvSpPr>
          <p:cNvPr id="3" name="Content Placeholder 2">
            <a:extLst>
              <a:ext uri="{FF2B5EF4-FFF2-40B4-BE49-F238E27FC236}">
                <a16:creationId xmlns:a16="http://schemas.microsoft.com/office/drawing/2014/main" id="{E4C0AF47-DA4F-D9A3-638F-F98ADEFBF737}"/>
              </a:ext>
            </a:extLst>
          </p:cNvPr>
          <p:cNvSpPr>
            <a:spLocks noGrp="1"/>
          </p:cNvSpPr>
          <p:nvPr>
            <p:ph idx="1"/>
          </p:nvPr>
        </p:nvSpPr>
        <p:spPr>
          <a:xfrm>
            <a:off x="179438" y="1343844"/>
            <a:ext cx="11697929" cy="4351338"/>
          </a:xfrm>
        </p:spPr>
        <p:txBody>
          <a:bodyPr/>
          <a:lstStyle/>
          <a:p>
            <a:r>
              <a:rPr lang="en-US" dirty="0"/>
              <a:t>In the Databricks workspace, go to </a:t>
            </a:r>
            <a:r>
              <a:rPr lang="en-US" b="1" dirty="0"/>
              <a:t>Compute &gt; Clusters</a:t>
            </a:r>
            <a:r>
              <a:rPr lang="en-US" dirty="0"/>
              <a:t>.</a:t>
            </a:r>
          </a:p>
          <a:p>
            <a:r>
              <a:rPr lang="en-US" dirty="0"/>
              <a:t>Select or create a cluster.</a:t>
            </a:r>
          </a:p>
          <a:p>
            <a:r>
              <a:rPr lang="en-US" dirty="0"/>
              <a:t>Edit the cluster configuration and go to the </a:t>
            </a:r>
            <a:r>
              <a:rPr lang="en-US" b="1" dirty="0"/>
              <a:t>Advanced Options &gt; AWS</a:t>
            </a:r>
            <a:r>
              <a:rPr lang="en-US" dirty="0"/>
              <a:t> section.</a:t>
            </a:r>
          </a:p>
          <a:p>
            <a:r>
              <a:rPr lang="en-US" dirty="0"/>
              <a:t>In the </a:t>
            </a:r>
            <a:r>
              <a:rPr lang="en-US" b="1" dirty="0"/>
              <a:t>Instance Profile</a:t>
            </a:r>
            <a:r>
              <a:rPr lang="en-US" dirty="0"/>
              <a:t> field, add the ARN of the instance profile (e.g., </a:t>
            </a:r>
            <a:r>
              <a:rPr lang="en-US" dirty="0" err="1"/>
              <a:t>arn:aws:iam</a:t>
            </a:r>
            <a:r>
              <a:rPr lang="en-US" dirty="0"/>
              <a:t>::123456789012:instance-profile/DatabricksS3AccessRole).</a:t>
            </a:r>
          </a:p>
          <a:p>
            <a:r>
              <a:rPr lang="en-US" dirty="0"/>
              <a:t>Save and restart the cluster if necessary.</a:t>
            </a:r>
          </a:p>
          <a:p>
            <a:endParaRPr lang="en-IN" dirty="0"/>
          </a:p>
        </p:txBody>
      </p:sp>
    </p:spTree>
    <p:extLst>
      <p:ext uri="{BB962C8B-B14F-4D97-AF65-F5344CB8AC3E}">
        <p14:creationId xmlns:p14="http://schemas.microsoft.com/office/powerpoint/2010/main" val="1108839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2E5D-603F-5724-A9FF-3347817401E2}"/>
              </a:ext>
            </a:extLst>
          </p:cNvPr>
          <p:cNvSpPr>
            <a:spLocks noGrp="1"/>
          </p:cNvSpPr>
          <p:nvPr>
            <p:ph type="title"/>
          </p:nvPr>
        </p:nvSpPr>
        <p:spPr/>
        <p:txBody>
          <a:bodyPr/>
          <a:lstStyle/>
          <a:p>
            <a:r>
              <a:rPr lang="en-IN" b="1" dirty="0"/>
              <a:t>Verify Access</a:t>
            </a:r>
            <a:r>
              <a:rPr lang="en-IN" dirty="0"/>
              <a:t>: </a:t>
            </a:r>
            <a:br>
              <a:rPr lang="en-IN" dirty="0"/>
            </a:br>
            <a:endParaRPr lang="en-IN" dirty="0"/>
          </a:p>
        </p:txBody>
      </p:sp>
      <p:sp>
        <p:nvSpPr>
          <p:cNvPr id="3" name="Content Placeholder 2">
            <a:extLst>
              <a:ext uri="{FF2B5EF4-FFF2-40B4-BE49-F238E27FC236}">
                <a16:creationId xmlns:a16="http://schemas.microsoft.com/office/drawing/2014/main" id="{09997287-3298-65F4-F1C3-9ACCD41EFD71}"/>
              </a:ext>
            </a:extLst>
          </p:cNvPr>
          <p:cNvSpPr>
            <a:spLocks noGrp="1"/>
          </p:cNvSpPr>
          <p:nvPr>
            <p:ph idx="1"/>
          </p:nvPr>
        </p:nvSpPr>
        <p:spPr/>
        <p:txBody>
          <a:bodyPr/>
          <a:lstStyle/>
          <a:p>
            <a:r>
              <a:rPr lang="en-US" dirty="0">
                <a:effectLst/>
              </a:rPr>
              <a:t>In a Databricks notebook, test S3 access without credentials</a:t>
            </a:r>
          </a:p>
          <a:p>
            <a:endParaRPr lang="en-IN" dirty="0"/>
          </a:p>
          <a:p>
            <a:r>
              <a:rPr lang="en-US" dirty="0" err="1"/>
              <a:t>df</a:t>
            </a:r>
            <a:r>
              <a:rPr lang="en-US" dirty="0"/>
              <a:t> = spark.read.csv("s3a://my-data-lake/test-data.csv")</a:t>
            </a:r>
          </a:p>
          <a:p>
            <a:r>
              <a:rPr lang="en-US" dirty="0" err="1"/>
              <a:t>df.show</a:t>
            </a:r>
            <a:r>
              <a:rPr lang="en-US" dirty="0"/>
              <a:t>()</a:t>
            </a:r>
          </a:p>
          <a:p>
            <a:endParaRPr lang="en-US" dirty="0"/>
          </a:p>
          <a:p>
            <a:endParaRPr lang="en-US" dirty="0"/>
          </a:p>
          <a:p>
            <a:r>
              <a:rPr lang="en-US" dirty="0">
                <a:effectLst/>
              </a:rPr>
              <a:t>If configured correctly, the cluster should access the S3 bucket seamlessly.</a:t>
            </a:r>
          </a:p>
          <a:p>
            <a:endParaRPr lang="en-IN" dirty="0"/>
          </a:p>
        </p:txBody>
      </p:sp>
    </p:spTree>
    <p:extLst>
      <p:ext uri="{BB962C8B-B14F-4D97-AF65-F5344CB8AC3E}">
        <p14:creationId xmlns:p14="http://schemas.microsoft.com/office/powerpoint/2010/main" val="2414583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0AFA-31ED-3119-89D8-C04BF69DF329}"/>
              </a:ext>
            </a:extLst>
          </p:cNvPr>
          <p:cNvSpPr>
            <a:spLocks noGrp="1"/>
          </p:cNvSpPr>
          <p:nvPr>
            <p:ph type="title"/>
          </p:nvPr>
        </p:nvSpPr>
        <p:spPr>
          <a:xfrm>
            <a:off x="1676400" y="2766218"/>
            <a:ext cx="10515600" cy="1325563"/>
          </a:xfrm>
        </p:spPr>
        <p:txBody>
          <a:bodyPr/>
          <a:lstStyle/>
          <a:p>
            <a:r>
              <a:rPr lang="en-US" dirty="0">
                <a:effectLst/>
              </a:rPr>
              <a:t>4. Mount the S3 Bucket to Databricks</a:t>
            </a:r>
            <a:br>
              <a:rPr lang="en-US" dirty="0">
                <a:effectLst/>
              </a:rPr>
            </a:br>
            <a:endParaRPr lang="en-IN" dirty="0"/>
          </a:p>
        </p:txBody>
      </p:sp>
    </p:spTree>
    <p:extLst>
      <p:ext uri="{BB962C8B-B14F-4D97-AF65-F5344CB8AC3E}">
        <p14:creationId xmlns:p14="http://schemas.microsoft.com/office/powerpoint/2010/main" val="1926145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D548-BC70-0989-EA06-6380446C199E}"/>
              </a:ext>
            </a:extLst>
          </p:cNvPr>
          <p:cNvSpPr>
            <a:spLocks noGrp="1"/>
          </p:cNvSpPr>
          <p:nvPr>
            <p:ph type="title"/>
          </p:nvPr>
        </p:nvSpPr>
        <p:spPr>
          <a:xfrm>
            <a:off x="2027903" y="18255"/>
            <a:ext cx="10515600" cy="1325563"/>
          </a:xfrm>
        </p:spPr>
        <p:txBody>
          <a:bodyPr/>
          <a:lstStyle/>
          <a:p>
            <a:r>
              <a:rPr lang="en-IN" dirty="0">
                <a:effectLst/>
              </a:rPr>
              <a:t>Mount the S3 Bucket</a:t>
            </a:r>
            <a:br>
              <a:rPr lang="en-IN" dirty="0">
                <a:effectLst/>
              </a:rPr>
            </a:br>
            <a:endParaRPr lang="en-IN" dirty="0"/>
          </a:p>
        </p:txBody>
      </p:sp>
      <p:sp>
        <p:nvSpPr>
          <p:cNvPr id="3" name="Content Placeholder 2">
            <a:extLst>
              <a:ext uri="{FF2B5EF4-FFF2-40B4-BE49-F238E27FC236}">
                <a16:creationId xmlns:a16="http://schemas.microsoft.com/office/drawing/2014/main" id="{079B626D-4826-BB33-AB06-C6415862548C}"/>
              </a:ext>
            </a:extLst>
          </p:cNvPr>
          <p:cNvSpPr>
            <a:spLocks noGrp="1"/>
          </p:cNvSpPr>
          <p:nvPr>
            <p:ph idx="1"/>
          </p:nvPr>
        </p:nvSpPr>
        <p:spPr>
          <a:xfrm>
            <a:off x="-1" y="1137367"/>
            <a:ext cx="11779045" cy="4351338"/>
          </a:xfrm>
        </p:spPr>
        <p:txBody>
          <a:bodyPr>
            <a:normAutofit fontScale="92500" lnSpcReduction="20000"/>
          </a:bodyPr>
          <a:lstStyle/>
          <a:p>
            <a:r>
              <a:rPr lang="en-US" dirty="0">
                <a:effectLst/>
              </a:rPr>
              <a:t>Use the </a:t>
            </a:r>
            <a:r>
              <a:rPr lang="en-US" dirty="0" err="1">
                <a:effectLst/>
              </a:rPr>
              <a:t>dbutils.fs.mount</a:t>
            </a:r>
            <a:r>
              <a:rPr lang="en-US" dirty="0">
                <a:effectLst/>
              </a:rPr>
              <a:t> command in a Databricks notebook to mount the S3 bucket to a DBFS path. Since the IAM role handles authentication, no access keys are needed:</a:t>
            </a:r>
          </a:p>
          <a:p>
            <a:endParaRPr lang="en-US" dirty="0">
              <a:effectLst/>
            </a:endParaRPr>
          </a:p>
          <a:p>
            <a:pPr marL="0" indent="0">
              <a:buNone/>
            </a:pPr>
            <a:r>
              <a:rPr lang="en-US" dirty="0" err="1"/>
              <a:t>dbutils.fs.mount</a:t>
            </a:r>
            <a:r>
              <a:rPr lang="en-US" dirty="0"/>
              <a:t>(</a:t>
            </a:r>
          </a:p>
          <a:p>
            <a:pPr marL="0" indent="0">
              <a:buNone/>
            </a:pPr>
            <a:r>
              <a:rPr lang="en-US" dirty="0"/>
              <a:t>  source="s3a://my-data-lake",</a:t>
            </a:r>
          </a:p>
          <a:p>
            <a:pPr marL="0" indent="0">
              <a:buNone/>
            </a:pPr>
            <a:r>
              <a:rPr lang="en-US" dirty="0"/>
              <a:t>  </a:t>
            </a:r>
            <a:r>
              <a:rPr lang="en-US" dirty="0" err="1"/>
              <a:t>mount_point</a:t>
            </a:r>
            <a:r>
              <a:rPr lang="en-US" dirty="0"/>
              <a:t>="/</a:t>
            </a:r>
            <a:r>
              <a:rPr lang="en-US" dirty="0" err="1"/>
              <a:t>mnt</a:t>
            </a:r>
            <a:r>
              <a:rPr lang="en-US" dirty="0"/>
              <a:t>/data-lake",</a:t>
            </a:r>
          </a:p>
          <a:p>
            <a:pPr marL="0" indent="0">
              <a:buNone/>
            </a:pPr>
            <a:r>
              <a:rPr lang="en-US" dirty="0"/>
              <a:t>  </a:t>
            </a:r>
            <a:r>
              <a:rPr lang="en-US" dirty="0" err="1"/>
              <a:t>extra_configs</a:t>
            </a:r>
            <a:r>
              <a:rPr lang="en-US" dirty="0"/>
              <a:t>={}</a:t>
            </a:r>
          </a:p>
          <a:p>
            <a:pPr marL="0" indent="0">
              <a:buNone/>
            </a:pPr>
            <a:r>
              <a:rPr lang="en-US" dirty="0"/>
              <a:t>)</a:t>
            </a:r>
          </a:p>
          <a:p>
            <a:pPr marL="0" indent="0">
              <a:buNone/>
            </a:pPr>
            <a:endParaRPr lang="en-US" dirty="0"/>
          </a:p>
          <a:p>
            <a:pPr marL="0" indent="0">
              <a:buNone/>
            </a:pPr>
            <a:r>
              <a:rPr lang="en-US" dirty="0">
                <a:effectLst/>
              </a:rPr>
              <a:t>The </a:t>
            </a:r>
            <a:r>
              <a:rPr lang="en-US" dirty="0" err="1">
                <a:effectLst/>
              </a:rPr>
              <a:t>extra_configs</a:t>
            </a:r>
            <a:r>
              <a:rPr lang="en-US" dirty="0">
                <a:effectLst/>
              </a:rPr>
              <a:t> parameter is empty because the IAM role provides credentials.</a:t>
            </a:r>
          </a:p>
          <a:p>
            <a:pPr marL="0" indent="0">
              <a:buNone/>
            </a:pPr>
            <a:endParaRPr lang="en-IN" dirty="0"/>
          </a:p>
        </p:txBody>
      </p:sp>
    </p:spTree>
    <p:extLst>
      <p:ext uri="{BB962C8B-B14F-4D97-AF65-F5344CB8AC3E}">
        <p14:creationId xmlns:p14="http://schemas.microsoft.com/office/powerpoint/2010/main" val="1544474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F7BF-F52E-EEF7-0BB9-2DEE24EF57C7}"/>
              </a:ext>
            </a:extLst>
          </p:cNvPr>
          <p:cNvSpPr>
            <a:spLocks noGrp="1"/>
          </p:cNvSpPr>
          <p:nvPr>
            <p:ph type="title"/>
          </p:nvPr>
        </p:nvSpPr>
        <p:spPr/>
        <p:txBody>
          <a:bodyPr/>
          <a:lstStyle/>
          <a:p>
            <a:r>
              <a:rPr lang="en-IN" dirty="0">
                <a:effectLst/>
              </a:rPr>
              <a:t>Verify the Mount:</a:t>
            </a:r>
            <a:br>
              <a:rPr lang="en-IN" dirty="0">
                <a:effectLst/>
              </a:rPr>
            </a:br>
            <a:endParaRPr lang="en-IN" dirty="0"/>
          </a:p>
        </p:txBody>
      </p:sp>
      <p:sp>
        <p:nvSpPr>
          <p:cNvPr id="3" name="Content Placeholder 2">
            <a:extLst>
              <a:ext uri="{FF2B5EF4-FFF2-40B4-BE49-F238E27FC236}">
                <a16:creationId xmlns:a16="http://schemas.microsoft.com/office/drawing/2014/main" id="{0C8E9E67-E7CC-B1A6-4C6B-814AB412AF51}"/>
              </a:ext>
            </a:extLst>
          </p:cNvPr>
          <p:cNvSpPr>
            <a:spLocks noGrp="1"/>
          </p:cNvSpPr>
          <p:nvPr>
            <p:ph idx="1"/>
          </p:nvPr>
        </p:nvSpPr>
        <p:spPr/>
        <p:txBody>
          <a:bodyPr/>
          <a:lstStyle/>
          <a:p>
            <a:r>
              <a:rPr lang="en-US" dirty="0">
                <a:effectLst/>
              </a:rPr>
              <a:t>List files in the mounted directory</a:t>
            </a:r>
          </a:p>
          <a:p>
            <a:endParaRPr lang="en-IN" dirty="0"/>
          </a:p>
          <a:p>
            <a:r>
              <a:rPr lang="en-IN" dirty="0"/>
              <a:t>dbutils.fs.ls("/</a:t>
            </a:r>
            <a:r>
              <a:rPr lang="en-IN" dirty="0" err="1"/>
              <a:t>mnt</a:t>
            </a:r>
            <a:r>
              <a:rPr lang="en-IN" dirty="0"/>
              <a:t>/data-lake")</a:t>
            </a:r>
          </a:p>
          <a:p>
            <a:endParaRPr lang="en-IN" dirty="0"/>
          </a:p>
          <a:p>
            <a:pPr marL="0" indent="0">
              <a:buNone/>
            </a:pPr>
            <a:r>
              <a:rPr lang="en-US" dirty="0">
                <a:effectLst/>
              </a:rPr>
              <a:t>Read data from the </a:t>
            </a:r>
            <a:r>
              <a:rPr lang="en-US" dirty="0" err="1">
                <a:effectLst/>
              </a:rPr>
              <a:t>moun</a:t>
            </a:r>
            <a:endParaRPr lang="en-US" dirty="0">
              <a:effectLst/>
            </a:endParaRPr>
          </a:p>
          <a:p>
            <a:pPr marL="0" indent="0">
              <a:buNone/>
            </a:pPr>
            <a:endParaRPr lang="en-IN" dirty="0"/>
          </a:p>
          <a:p>
            <a:pPr marL="0" indent="0">
              <a:buNone/>
            </a:pPr>
            <a:r>
              <a:rPr lang="en-IN" dirty="0" err="1"/>
              <a:t>df</a:t>
            </a:r>
            <a:r>
              <a:rPr lang="en-IN" dirty="0"/>
              <a:t> = spark.read.csv("/</a:t>
            </a:r>
            <a:r>
              <a:rPr lang="en-IN" dirty="0" err="1"/>
              <a:t>mnt</a:t>
            </a:r>
            <a:r>
              <a:rPr lang="en-IN" dirty="0"/>
              <a:t>/data-lake/test-data.csv")</a:t>
            </a:r>
          </a:p>
          <a:p>
            <a:pPr marL="0" indent="0">
              <a:buNone/>
            </a:pPr>
            <a:r>
              <a:rPr lang="en-IN" dirty="0" err="1"/>
              <a:t>df.show</a:t>
            </a:r>
            <a:r>
              <a:rPr lang="en-IN" dirty="0"/>
              <a:t>()</a:t>
            </a:r>
          </a:p>
        </p:txBody>
      </p:sp>
    </p:spTree>
    <p:extLst>
      <p:ext uri="{BB962C8B-B14F-4D97-AF65-F5344CB8AC3E}">
        <p14:creationId xmlns:p14="http://schemas.microsoft.com/office/powerpoint/2010/main" val="2678199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2EE9-E1CC-FE07-6DF7-1E40C7D1AA8C}"/>
              </a:ext>
            </a:extLst>
          </p:cNvPr>
          <p:cNvSpPr>
            <a:spLocks noGrp="1"/>
          </p:cNvSpPr>
          <p:nvPr>
            <p:ph type="title"/>
          </p:nvPr>
        </p:nvSpPr>
        <p:spPr>
          <a:xfrm>
            <a:off x="2018071" y="2636377"/>
            <a:ext cx="10515600" cy="1325563"/>
          </a:xfrm>
        </p:spPr>
        <p:txBody>
          <a:bodyPr/>
          <a:lstStyle/>
          <a:p>
            <a:r>
              <a:rPr lang="en-IN" dirty="0">
                <a:effectLst/>
              </a:rPr>
              <a:t>Example: End-to-End Workflow</a:t>
            </a:r>
            <a:br>
              <a:rPr lang="en-IN" dirty="0">
                <a:effectLst/>
              </a:rPr>
            </a:br>
            <a:endParaRPr lang="en-IN" dirty="0"/>
          </a:p>
        </p:txBody>
      </p:sp>
    </p:spTree>
    <p:extLst>
      <p:ext uri="{BB962C8B-B14F-4D97-AF65-F5344CB8AC3E}">
        <p14:creationId xmlns:p14="http://schemas.microsoft.com/office/powerpoint/2010/main" val="4037355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340EB-F9A1-4C74-5660-9D4BFD70C6FF}"/>
              </a:ext>
            </a:extLst>
          </p:cNvPr>
          <p:cNvSpPr>
            <a:spLocks noGrp="1"/>
          </p:cNvSpPr>
          <p:nvPr>
            <p:ph idx="1"/>
          </p:nvPr>
        </p:nvSpPr>
        <p:spPr>
          <a:xfrm>
            <a:off x="137652" y="0"/>
            <a:ext cx="11216148" cy="6858000"/>
          </a:xfrm>
        </p:spPr>
        <p:txBody>
          <a:bodyPr>
            <a:normAutofit fontScale="77500" lnSpcReduction="20000"/>
          </a:bodyPr>
          <a:lstStyle/>
          <a:p>
            <a:pPr marL="0" indent="0">
              <a:buNone/>
            </a:pPr>
            <a:r>
              <a:rPr lang="en-IN" b="1" i="1" dirty="0"/>
              <a:t>Set Up IAM Role:</a:t>
            </a:r>
          </a:p>
          <a:p>
            <a:pPr marL="0" indent="0">
              <a:buNone/>
            </a:pPr>
            <a:r>
              <a:rPr lang="en-IN" dirty="0"/>
              <a:t>Create DatabricksS3AccessRole with permissions for s3://my-data-lake/.</a:t>
            </a:r>
          </a:p>
          <a:p>
            <a:pPr marL="0" indent="0">
              <a:buNone/>
            </a:pPr>
            <a:r>
              <a:rPr lang="en-IN" dirty="0"/>
              <a:t>Attach the role to the Databricks cluster via instance profile.</a:t>
            </a:r>
          </a:p>
          <a:p>
            <a:pPr marL="0" indent="0">
              <a:buNone/>
            </a:pPr>
            <a:r>
              <a:rPr lang="en-IN" b="1" i="1" dirty="0"/>
              <a:t>Mount S3:</a:t>
            </a:r>
          </a:p>
          <a:p>
            <a:pPr marL="0" indent="0">
              <a:buNone/>
            </a:pPr>
            <a:r>
              <a:rPr lang="en-IN" dirty="0"/>
              <a:t>Run in a Databricks notebook:</a:t>
            </a:r>
          </a:p>
          <a:p>
            <a:pPr marL="0" indent="0">
              <a:buNone/>
            </a:pPr>
            <a:r>
              <a:rPr lang="en-IN" dirty="0" err="1"/>
              <a:t>pythondbutils.fs.mount</a:t>
            </a:r>
            <a:r>
              <a:rPr lang="en-IN" dirty="0"/>
              <a:t>(</a:t>
            </a:r>
          </a:p>
          <a:p>
            <a:pPr marL="0" indent="0">
              <a:buNone/>
            </a:pPr>
            <a:r>
              <a:rPr lang="en-IN" dirty="0"/>
              <a:t>  source="s3a://my-data-lake",</a:t>
            </a:r>
          </a:p>
          <a:p>
            <a:pPr marL="0" indent="0">
              <a:buNone/>
            </a:pPr>
            <a:r>
              <a:rPr lang="en-IN" dirty="0"/>
              <a:t>  </a:t>
            </a:r>
            <a:r>
              <a:rPr lang="en-IN" dirty="0" err="1"/>
              <a:t>mount_point</a:t>
            </a:r>
            <a:r>
              <a:rPr lang="en-IN" dirty="0"/>
              <a:t>="/</a:t>
            </a:r>
            <a:r>
              <a:rPr lang="en-IN" dirty="0" err="1"/>
              <a:t>mnt</a:t>
            </a:r>
            <a:r>
              <a:rPr lang="en-IN" dirty="0"/>
              <a:t>/data-lake"</a:t>
            </a:r>
          </a:p>
          <a:p>
            <a:pPr marL="0" indent="0">
              <a:buNone/>
            </a:pPr>
            <a:r>
              <a:rPr lang="en-IN" dirty="0"/>
              <a:t>)</a:t>
            </a:r>
          </a:p>
          <a:p>
            <a:pPr marL="0" indent="0">
              <a:buNone/>
            </a:pPr>
            <a:r>
              <a:rPr lang="en-IN" b="1" i="1" dirty="0"/>
              <a:t>Read and Process Data:</a:t>
            </a:r>
          </a:p>
          <a:p>
            <a:pPr marL="0" indent="0">
              <a:buNone/>
            </a:pPr>
            <a:r>
              <a:rPr lang="en-IN" dirty="0"/>
              <a:t>Read a CSV file and write as a Delta table:</a:t>
            </a:r>
          </a:p>
          <a:p>
            <a:pPr marL="0" indent="0">
              <a:buNone/>
            </a:pPr>
            <a:r>
              <a:rPr lang="en-IN" dirty="0" err="1"/>
              <a:t>pythondf</a:t>
            </a:r>
            <a:r>
              <a:rPr lang="en-IN" dirty="0"/>
              <a:t> = spark.read.csv("/</a:t>
            </a:r>
            <a:r>
              <a:rPr lang="en-IN" dirty="0" err="1"/>
              <a:t>mnt</a:t>
            </a:r>
            <a:r>
              <a:rPr lang="en-IN" dirty="0"/>
              <a:t>/data-lake/raw/data.csv", header=True)</a:t>
            </a:r>
          </a:p>
          <a:p>
            <a:pPr marL="0" indent="0">
              <a:buNone/>
            </a:pPr>
            <a:r>
              <a:rPr lang="en-IN" dirty="0" err="1"/>
              <a:t>df.write.format</a:t>
            </a:r>
            <a:r>
              <a:rPr lang="en-IN" dirty="0"/>
              <a:t>("delta").</a:t>
            </a:r>
            <a:r>
              <a:rPr lang="en-IN" dirty="0" err="1"/>
              <a:t>partitionBy</a:t>
            </a:r>
            <a:r>
              <a:rPr lang="en-IN" dirty="0"/>
              <a:t>("year").save("/</a:t>
            </a:r>
            <a:r>
              <a:rPr lang="en-IN" dirty="0" err="1"/>
              <a:t>mnt</a:t>
            </a:r>
            <a:r>
              <a:rPr lang="en-IN" dirty="0"/>
              <a:t>/data-lake/processed/delta-table/")</a:t>
            </a:r>
          </a:p>
          <a:p>
            <a:pPr marL="0" indent="0">
              <a:buNone/>
            </a:pPr>
            <a:r>
              <a:rPr lang="en-IN" b="1" dirty="0"/>
              <a:t>Query Data:</a:t>
            </a:r>
            <a:endParaRPr lang="en-IN" dirty="0"/>
          </a:p>
          <a:p>
            <a:pPr marL="0" indent="0">
              <a:buNone/>
            </a:pPr>
            <a:r>
              <a:rPr lang="en-IN" dirty="0"/>
              <a:t>Use Databricks SQL or PySpark:</a:t>
            </a:r>
          </a:p>
          <a:p>
            <a:pPr marL="0" indent="0">
              <a:buNone/>
            </a:pPr>
            <a:r>
              <a:rPr lang="en-IN" dirty="0" err="1"/>
              <a:t>pythondelta_df</a:t>
            </a:r>
            <a:r>
              <a:rPr lang="en-IN" dirty="0"/>
              <a:t> = </a:t>
            </a:r>
            <a:r>
              <a:rPr lang="en-IN" dirty="0" err="1"/>
              <a:t>spark.read.format</a:t>
            </a:r>
            <a:r>
              <a:rPr lang="en-IN" dirty="0"/>
              <a:t>("delta").load("/</a:t>
            </a:r>
            <a:r>
              <a:rPr lang="en-IN" dirty="0" err="1"/>
              <a:t>mnt</a:t>
            </a:r>
            <a:r>
              <a:rPr lang="en-IN" dirty="0"/>
              <a:t>/data-lake/processed/delta-table/")</a:t>
            </a:r>
          </a:p>
          <a:p>
            <a:pPr marL="0" indent="0">
              <a:buNone/>
            </a:pPr>
            <a:r>
              <a:rPr lang="en-IN" dirty="0" err="1"/>
              <a:t>delta_df.filter</a:t>
            </a:r>
            <a:r>
              <a:rPr lang="en-IN" dirty="0"/>
              <a:t>("year = 2025").show()</a:t>
            </a:r>
          </a:p>
        </p:txBody>
      </p:sp>
    </p:spTree>
    <p:extLst>
      <p:ext uri="{BB962C8B-B14F-4D97-AF65-F5344CB8AC3E}">
        <p14:creationId xmlns:p14="http://schemas.microsoft.com/office/powerpoint/2010/main" val="351202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AA19-F5BA-3FF4-8062-FA44A459FA5E}"/>
              </a:ext>
            </a:extLst>
          </p:cNvPr>
          <p:cNvSpPr>
            <a:spLocks noGrp="1"/>
          </p:cNvSpPr>
          <p:nvPr>
            <p:ph type="title"/>
          </p:nvPr>
        </p:nvSpPr>
        <p:spPr>
          <a:xfrm>
            <a:off x="1526458" y="2766218"/>
            <a:ext cx="10515600" cy="1325563"/>
          </a:xfrm>
        </p:spPr>
        <p:txBody>
          <a:bodyPr/>
          <a:lstStyle/>
          <a:p>
            <a:r>
              <a:rPr lang="en-US" b="1" dirty="0">
                <a:effectLst/>
              </a:rPr>
              <a:t>1. Set Up S3 and Databricks Integration</a:t>
            </a:r>
            <a:endParaRPr lang="en-IN" b="1" dirty="0"/>
          </a:p>
        </p:txBody>
      </p:sp>
    </p:spTree>
    <p:extLst>
      <p:ext uri="{BB962C8B-B14F-4D97-AF65-F5344CB8AC3E}">
        <p14:creationId xmlns:p14="http://schemas.microsoft.com/office/powerpoint/2010/main" val="222359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8EC7-D1C8-F36F-D853-393F48245BD4}"/>
              </a:ext>
            </a:extLst>
          </p:cNvPr>
          <p:cNvSpPr>
            <a:spLocks noGrp="1"/>
          </p:cNvSpPr>
          <p:nvPr>
            <p:ph type="title"/>
          </p:nvPr>
        </p:nvSpPr>
        <p:spPr/>
        <p:txBody>
          <a:bodyPr/>
          <a:lstStyle/>
          <a:p>
            <a:br>
              <a:rPr lang="en-US" dirty="0">
                <a:effectLst/>
              </a:rPr>
            </a:br>
            <a:endParaRPr lang="en-IN" dirty="0"/>
          </a:p>
        </p:txBody>
      </p:sp>
      <p:sp>
        <p:nvSpPr>
          <p:cNvPr id="3" name="Content Placeholder 2">
            <a:extLst>
              <a:ext uri="{FF2B5EF4-FFF2-40B4-BE49-F238E27FC236}">
                <a16:creationId xmlns:a16="http://schemas.microsoft.com/office/drawing/2014/main" id="{22B69746-924C-7997-9F49-F93D4A321F8B}"/>
              </a:ext>
            </a:extLst>
          </p:cNvPr>
          <p:cNvSpPr>
            <a:spLocks noGrp="1"/>
          </p:cNvSpPr>
          <p:nvPr>
            <p:ph idx="1"/>
          </p:nvPr>
        </p:nvSpPr>
        <p:spPr>
          <a:xfrm>
            <a:off x="990600" y="2141537"/>
            <a:ext cx="10515600" cy="4351338"/>
          </a:xfrm>
        </p:spPr>
        <p:txBody>
          <a:bodyPr/>
          <a:lstStyle/>
          <a:p>
            <a:r>
              <a:rPr lang="en-US" dirty="0">
                <a:effectLst/>
              </a:rPr>
              <a:t>Configure Databricks Access to S3</a:t>
            </a:r>
          </a:p>
          <a:p>
            <a:pPr marL="0" indent="0">
              <a:buNone/>
            </a:pPr>
            <a:r>
              <a:rPr lang="en-IN" dirty="0"/>
              <a:t>         </a:t>
            </a:r>
            <a:r>
              <a:rPr lang="en-IN" dirty="0">
                <a:effectLst/>
              </a:rPr>
              <a:t>IAM Role-Based Access</a:t>
            </a:r>
          </a:p>
          <a:p>
            <a:pPr marL="0" indent="0">
              <a:buNone/>
            </a:pPr>
            <a:endParaRPr lang="en-IN" dirty="0"/>
          </a:p>
          <a:p>
            <a:pPr marL="0" indent="0">
              <a:buNone/>
            </a:pPr>
            <a:r>
              <a:rPr lang="en-US" dirty="0"/>
              <a:t>Create an AWS IAM role with permissions to access the S3 bucket (e.g., s3:GetObject, s3:PutObject, s3:ListBucket).</a:t>
            </a:r>
          </a:p>
          <a:p>
            <a:pPr marL="0" indent="0">
              <a:buNone/>
            </a:pPr>
            <a:r>
              <a:rPr lang="en-US" dirty="0"/>
              <a:t>Attach the role to your Databricks cluster via the Databricks workspace configuration.</a:t>
            </a:r>
            <a:endParaRPr lang="en-IN" dirty="0"/>
          </a:p>
        </p:txBody>
      </p:sp>
      <p:sp>
        <p:nvSpPr>
          <p:cNvPr id="5" name="Title 1">
            <a:extLst>
              <a:ext uri="{FF2B5EF4-FFF2-40B4-BE49-F238E27FC236}">
                <a16:creationId xmlns:a16="http://schemas.microsoft.com/office/drawing/2014/main" id="{55ECC6D0-06B9-B9E8-39BC-D24100EE6CC2}"/>
              </a:ext>
            </a:extLst>
          </p:cNvPr>
          <p:cNvSpPr txBox="1">
            <a:spLocks/>
          </p:cNvSpPr>
          <p:nvPr/>
        </p:nvSpPr>
        <p:spPr>
          <a:xfrm>
            <a:off x="1187245" y="750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Create an S3 Bucket</a:t>
            </a:r>
            <a:r>
              <a:rPr lang="en-IN" dirty="0"/>
              <a:t>: </a:t>
            </a:r>
          </a:p>
        </p:txBody>
      </p:sp>
    </p:spTree>
    <p:extLst>
      <p:ext uri="{BB962C8B-B14F-4D97-AF65-F5344CB8AC3E}">
        <p14:creationId xmlns:p14="http://schemas.microsoft.com/office/powerpoint/2010/main" val="190609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2510-CED4-7DDE-F260-7D38CDE9BD38}"/>
              </a:ext>
            </a:extLst>
          </p:cNvPr>
          <p:cNvSpPr>
            <a:spLocks noGrp="1"/>
          </p:cNvSpPr>
          <p:nvPr>
            <p:ph type="title"/>
          </p:nvPr>
        </p:nvSpPr>
        <p:spPr/>
        <p:txBody>
          <a:bodyPr/>
          <a:lstStyle/>
          <a:p>
            <a:r>
              <a:rPr lang="en-US" dirty="0">
                <a:effectLst/>
              </a:rPr>
              <a:t>Access Key/Secret Key (Less Secure):</a:t>
            </a:r>
            <a:br>
              <a:rPr lang="en-US" dirty="0">
                <a:effectLst/>
              </a:rPr>
            </a:br>
            <a:endParaRPr lang="en-IN" dirty="0"/>
          </a:p>
        </p:txBody>
      </p:sp>
      <p:sp>
        <p:nvSpPr>
          <p:cNvPr id="3" name="Content Placeholder 2">
            <a:extLst>
              <a:ext uri="{FF2B5EF4-FFF2-40B4-BE49-F238E27FC236}">
                <a16:creationId xmlns:a16="http://schemas.microsoft.com/office/drawing/2014/main" id="{F92667B1-2A82-AF24-02F5-2213487674C3}"/>
              </a:ext>
            </a:extLst>
          </p:cNvPr>
          <p:cNvSpPr>
            <a:spLocks noGrp="1"/>
          </p:cNvSpPr>
          <p:nvPr>
            <p:ph idx="1"/>
          </p:nvPr>
        </p:nvSpPr>
        <p:spPr/>
        <p:txBody>
          <a:bodyPr/>
          <a:lstStyle/>
          <a:p>
            <a:r>
              <a:rPr lang="en-US" dirty="0">
                <a:effectLst/>
              </a:rPr>
              <a:t>Provide AWS access keys in Databricks using Spark configurations or a secret scope.</a:t>
            </a:r>
          </a:p>
          <a:p>
            <a:pPr marL="0" indent="0">
              <a:buNone/>
            </a:pPr>
            <a:endParaRPr lang="en-IN" dirty="0"/>
          </a:p>
          <a:p>
            <a:r>
              <a:rPr lang="en-IN" dirty="0" err="1">
                <a:effectLst/>
              </a:rPr>
              <a:t>spark.conf.</a:t>
            </a:r>
            <a:r>
              <a:rPr lang="en-IN" dirty="0" err="1"/>
              <a:t>set</a:t>
            </a:r>
            <a:r>
              <a:rPr lang="en-IN" dirty="0">
                <a:effectLst/>
              </a:rPr>
              <a:t>(</a:t>
            </a:r>
            <a:r>
              <a:rPr lang="en-IN" dirty="0"/>
              <a:t>"fs.s3a.access.key"</a:t>
            </a:r>
            <a:r>
              <a:rPr lang="en-IN" dirty="0">
                <a:effectLst/>
              </a:rPr>
              <a:t>, </a:t>
            </a:r>
            <a:r>
              <a:rPr lang="en-IN" dirty="0"/>
              <a:t>"&lt;AWS_ACCESS_KEY&gt;"</a:t>
            </a:r>
            <a:r>
              <a:rPr lang="en-IN" dirty="0">
                <a:effectLst/>
              </a:rPr>
              <a:t>) </a:t>
            </a:r>
          </a:p>
          <a:p>
            <a:r>
              <a:rPr lang="en-IN" dirty="0" err="1">
                <a:effectLst/>
              </a:rPr>
              <a:t>spark.conf.</a:t>
            </a:r>
            <a:r>
              <a:rPr lang="en-IN" dirty="0" err="1"/>
              <a:t>set</a:t>
            </a:r>
            <a:r>
              <a:rPr lang="en-IN" dirty="0">
                <a:effectLst/>
              </a:rPr>
              <a:t>(</a:t>
            </a:r>
            <a:r>
              <a:rPr lang="en-IN" dirty="0"/>
              <a:t>"fs.s3a.secret.key"</a:t>
            </a:r>
            <a:r>
              <a:rPr lang="en-IN" dirty="0">
                <a:effectLst/>
              </a:rPr>
              <a:t>, </a:t>
            </a:r>
            <a:r>
              <a:rPr lang="en-IN" dirty="0"/>
              <a:t>"&lt;AWS_SECRET_KEY&gt;"</a:t>
            </a:r>
            <a:r>
              <a:rPr lang="en-IN" dirty="0">
                <a:effectLst/>
              </a:rPr>
              <a:t>)</a:t>
            </a:r>
          </a:p>
          <a:p>
            <a:pPr marL="0" indent="0">
              <a:buNone/>
            </a:pPr>
            <a:endParaRPr lang="en-IN" dirty="0"/>
          </a:p>
        </p:txBody>
      </p:sp>
    </p:spTree>
    <p:extLst>
      <p:ext uri="{BB962C8B-B14F-4D97-AF65-F5344CB8AC3E}">
        <p14:creationId xmlns:p14="http://schemas.microsoft.com/office/powerpoint/2010/main" val="276881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BF59-199F-73F9-F9AE-4C696BB938EF}"/>
              </a:ext>
            </a:extLst>
          </p:cNvPr>
          <p:cNvSpPr>
            <a:spLocks noGrp="1"/>
          </p:cNvSpPr>
          <p:nvPr>
            <p:ph type="title"/>
          </p:nvPr>
        </p:nvSpPr>
        <p:spPr>
          <a:xfrm>
            <a:off x="3542071" y="18255"/>
            <a:ext cx="10515600" cy="1325563"/>
          </a:xfrm>
        </p:spPr>
        <p:txBody>
          <a:bodyPr/>
          <a:lstStyle/>
          <a:p>
            <a:r>
              <a:rPr lang="en-IN" dirty="0">
                <a:effectLst/>
              </a:rPr>
              <a:t>Mount S3 Bucket</a:t>
            </a:r>
            <a:br>
              <a:rPr lang="en-IN" dirty="0">
                <a:effectLst/>
              </a:rPr>
            </a:br>
            <a:endParaRPr lang="en-IN" dirty="0"/>
          </a:p>
        </p:txBody>
      </p:sp>
      <p:sp>
        <p:nvSpPr>
          <p:cNvPr id="3" name="Content Placeholder 2">
            <a:extLst>
              <a:ext uri="{FF2B5EF4-FFF2-40B4-BE49-F238E27FC236}">
                <a16:creationId xmlns:a16="http://schemas.microsoft.com/office/drawing/2014/main" id="{B86C78B9-638B-E234-634F-BCBF8C551CE8}"/>
              </a:ext>
            </a:extLst>
          </p:cNvPr>
          <p:cNvSpPr>
            <a:spLocks noGrp="1"/>
          </p:cNvSpPr>
          <p:nvPr>
            <p:ph idx="1"/>
          </p:nvPr>
        </p:nvSpPr>
        <p:spPr>
          <a:xfrm>
            <a:off x="130276" y="1253331"/>
            <a:ext cx="11973233" cy="4351338"/>
          </a:xfrm>
        </p:spPr>
        <p:txBody>
          <a:bodyPr>
            <a:normAutofit fontScale="92500" lnSpcReduction="10000"/>
          </a:bodyPr>
          <a:lstStyle/>
          <a:p>
            <a:pPr marL="0" indent="0">
              <a:buNone/>
            </a:pPr>
            <a:r>
              <a:rPr lang="en-US" b="1" i="1" dirty="0">
                <a:effectLst/>
              </a:rPr>
              <a:t>Mount the S3 bucket to Databricks File System (DBFS) for easier access.</a:t>
            </a:r>
          </a:p>
          <a:p>
            <a:endParaRPr lang="en-US" dirty="0"/>
          </a:p>
          <a:p>
            <a:r>
              <a:rPr lang="en-IN" dirty="0" err="1">
                <a:effectLst/>
              </a:rPr>
              <a:t>dbutils.fs.mount</a:t>
            </a:r>
            <a:r>
              <a:rPr lang="en-IN" dirty="0">
                <a:effectLst/>
              </a:rPr>
              <a:t>( </a:t>
            </a:r>
          </a:p>
          <a:p>
            <a:r>
              <a:rPr lang="en-IN" dirty="0">
                <a:effectLst/>
              </a:rPr>
              <a:t>source=</a:t>
            </a:r>
            <a:r>
              <a:rPr lang="en-IN" dirty="0"/>
              <a:t>"s3a://my-</a:t>
            </a:r>
            <a:r>
              <a:rPr lang="en-IN" dirty="0" err="1"/>
              <a:t>databricks</a:t>
            </a:r>
            <a:r>
              <a:rPr lang="en-IN" dirty="0"/>
              <a:t>-data-lake"</a:t>
            </a:r>
            <a:r>
              <a:rPr lang="en-IN" dirty="0">
                <a:effectLst/>
              </a:rPr>
              <a:t>, </a:t>
            </a:r>
          </a:p>
          <a:p>
            <a:r>
              <a:rPr lang="en-IN" dirty="0" err="1">
                <a:effectLst/>
              </a:rPr>
              <a:t>mount_point</a:t>
            </a:r>
            <a:r>
              <a:rPr lang="en-IN" dirty="0">
                <a:effectLst/>
              </a:rPr>
              <a:t>=</a:t>
            </a:r>
            <a:r>
              <a:rPr lang="en-IN" dirty="0"/>
              <a:t>"/</a:t>
            </a:r>
            <a:r>
              <a:rPr lang="en-IN" dirty="0" err="1"/>
              <a:t>mnt</a:t>
            </a:r>
            <a:r>
              <a:rPr lang="en-IN" dirty="0"/>
              <a:t>/data-lake"</a:t>
            </a:r>
            <a:r>
              <a:rPr lang="en-IN" dirty="0">
                <a:effectLst/>
              </a:rPr>
              <a:t>, </a:t>
            </a:r>
          </a:p>
          <a:p>
            <a:r>
              <a:rPr lang="en-IN" dirty="0" err="1">
                <a:effectLst/>
              </a:rPr>
              <a:t>extra_configs</a:t>
            </a:r>
            <a:r>
              <a:rPr lang="en-IN" dirty="0">
                <a:effectLst/>
              </a:rPr>
              <a:t>={</a:t>
            </a:r>
            <a:r>
              <a:rPr lang="en-IN" dirty="0"/>
              <a:t>"fs.s3a.access.key"</a:t>
            </a:r>
            <a:r>
              <a:rPr lang="en-IN" dirty="0">
                <a:effectLst/>
              </a:rPr>
              <a:t>: </a:t>
            </a:r>
            <a:r>
              <a:rPr lang="en-IN" dirty="0"/>
              <a:t>"&lt;AWS_ACCESS_KEY&gt;"</a:t>
            </a:r>
            <a:r>
              <a:rPr lang="en-IN" dirty="0">
                <a:effectLst/>
              </a:rPr>
              <a:t>, </a:t>
            </a:r>
            <a:r>
              <a:rPr lang="en-IN" dirty="0"/>
              <a:t>"fs.s3a.secret.key"</a:t>
            </a:r>
            <a:r>
              <a:rPr lang="en-IN" dirty="0">
                <a:effectLst/>
              </a:rPr>
              <a:t>: </a:t>
            </a:r>
            <a:r>
              <a:rPr lang="en-IN" dirty="0"/>
              <a:t>"&lt;AWS_SECRET_KEY&gt;"</a:t>
            </a:r>
            <a:r>
              <a:rPr lang="en-IN" dirty="0">
                <a:effectLst/>
              </a:rPr>
              <a:t>} </a:t>
            </a:r>
          </a:p>
          <a:p>
            <a:r>
              <a:rPr lang="en-IN" dirty="0">
                <a:effectLst/>
              </a:rPr>
              <a:t>)</a:t>
            </a:r>
          </a:p>
          <a:p>
            <a:endParaRPr lang="en-IN" dirty="0"/>
          </a:p>
          <a:p>
            <a:r>
              <a:rPr lang="en-US" dirty="0">
                <a:effectLst/>
              </a:rPr>
              <a:t>Access data via /</a:t>
            </a:r>
            <a:r>
              <a:rPr lang="en-US" dirty="0" err="1">
                <a:effectLst/>
              </a:rPr>
              <a:t>mnt</a:t>
            </a:r>
            <a:r>
              <a:rPr lang="en-US" dirty="0">
                <a:effectLst/>
              </a:rPr>
              <a:t>/data-lake/ instead of s3a://my-databricks-data-lake/.</a:t>
            </a:r>
          </a:p>
          <a:p>
            <a:endParaRPr lang="en-IN" dirty="0">
              <a:effectLst/>
            </a:endParaRPr>
          </a:p>
          <a:p>
            <a:pPr marL="0" indent="0">
              <a:buNone/>
            </a:pPr>
            <a:endParaRPr lang="en-US" dirty="0">
              <a:effectLst/>
            </a:endParaRPr>
          </a:p>
          <a:p>
            <a:endParaRPr lang="en-IN" dirty="0"/>
          </a:p>
        </p:txBody>
      </p:sp>
    </p:spTree>
    <p:extLst>
      <p:ext uri="{BB962C8B-B14F-4D97-AF65-F5344CB8AC3E}">
        <p14:creationId xmlns:p14="http://schemas.microsoft.com/office/powerpoint/2010/main" val="397725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2596-CC7C-78D5-7E2A-5C78873C18D0}"/>
              </a:ext>
            </a:extLst>
          </p:cNvPr>
          <p:cNvSpPr>
            <a:spLocks noGrp="1"/>
          </p:cNvSpPr>
          <p:nvPr>
            <p:ph type="title"/>
          </p:nvPr>
        </p:nvSpPr>
        <p:spPr>
          <a:xfrm>
            <a:off x="3384755" y="2459396"/>
            <a:ext cx="10515600" cy="1325563"/>
          </a:xfrm>
        </p:spPr>
        <p:txBody>
          <a:bodyPr/>
          <a:lstStyle/>
          <a:p>
            <a:r>
              <a:rPr lang="en-IN" b="1" dirty="0">
                <a:effectLst/>
              </a:rPr>
              <a:t>2. Data Ingestion</a:t>
            </a:r>
            <a:br>
              <a:rPr lang="en-IN" b="1" dirty="0">
                <a:effectLst/>
              </a:rPr>
            </a:br>
            <a:endParaRPr lang="en-IN" b="1" dirty="0"/>
          </a:p>
        </p:txBody>
      </p:sp>
    </p:spTree>
    <p:extLst>
      <p:ext uri="{BB962C8B-B14F-4D97-AF65-F5344CB8AC3E}">
        <p14:creationId xmlns:p14="http://schemas.microsoft.com/office/powerpoint/2010/main" val="2036017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2545</Words>
  <Application>Microsoft Office PowerPoint</Application>
  <PresentationFormat>Widescreen</PresentationFormat>
  <Paragraphs>284</Paragraphs>
  <Slides>46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S3 - Databricks</vt:lpstr>
      <vt:lpstr>Managing S3 data with Data bricks</vt:lpstr>
      <vt:lpstr>Key Concepts </vt:lpstr>
      <vt:lpstr>Steps to Manage Data in S3 with Databricks </vt:lpstr>
      <vt:lpstr>1. Set Up S3 and Databricks Integration</vt:lpstr>
      <vt:lpstr> </vt:lpstr>
      <vt:lpstr>Access Key/Secret Key (Less Secure): </vt:lpstr>
      <vt:lpstr>Mount S3 Bucket </vt:lpstr>
      <vt:lpstr>2. Data Ingestion </vt:lpstr>
      <vt:lpstr>Upload Data to S3:</vt:lpstr>
      <vt:lpstr>Read Data into Databricks:  </vt:lpstr>
      <vt:lpstr>Data Processing and Transformation </vt:lpstr>
      <vt:lpstr>Data Processing and Transformation </vt:lpstr>
      <vt:lpstr>Data Processing and Transformation </vt:lpstr>
      <vt:lpstr>Using S3 as a Data lake</vt:lpstr>
      <vt:lpstr>Using S3 as a Data lake</vt:lpstr>
      <vt:lpstr>What is an S3 Data Lake? </vt:lpstr>
      <vt:lpstr>Steps to Use S3 as a Data Lake with Databricks </vt:lpstr>
      <vt:lpstr>1. Set Up S3 as the Data Lake </vt:lpstr>
      <vt:lpstr>2. Integrate S3 with Databricks </vt:lpstr>
      <vt:lpstr>3. Ingest Data into the S3 Data Lake </vt:lpstr>
      <vt:lpstr>3. Ingest Data into the S3 Data Lake </vt:lpstr>
      <vt:lpstr>4.Process and Transform Data </vt:lpstr>
      <vt:lpstr>Process and Transform Data </vt:lpstr>
      <vt:lpstr>5. Catalog and Govern Data </vt:lpstr>
      <vt:lpstr>Example: End-to-End Data Lake Workflow </vt:lpstr>
      <vt:lpstr>Mounting s3 to databricks with iam roles </vt:lpstr>
      <vt:lpstr>PowerPoint Presentation</vt:lpstr>
      <vt:lpstr>Prerequisites </vt:lpstr>
      <vt:lpstr>Steps to Mount S3 to Databricks Using IAM Roles </vt:lpstr>
      <vt:lpstr>1. Create an IAM Role for Databricks </vt:lpstr>
      <vt:lpstr>PowerPoint Presentation</vt:lpstr>
      <vt:lpstr>Attach Permissions </vt:lpstr>
      <vt:lpstr>PowerPoint Presentation</vt:lpstr>
      <vt:lpstr>2. Configure Trust Relationship for Databricks </vt:lpstr>
      <vt:lpstr>PowerPoint Presentation</vt:lpstr>
      <vt:lpstr>PowerPoint Presentation</vt:lpstr>
      <vt:lpstr>3. Attach the IAM Role to Databricks </vt:lpstr>
      <vt:lpstr>Create an Instance Profile:</vt:lpstr>
      <vt:lpstr>Configure Databricks Cluster:</vt:lpstr>
      <vt:lpstr>Verify Access:  </vt:lpstr>
      <vt:lpstr>4. Mount the S3 Bucket to Databricks </vt:lpstr>
      <vt:lpstr>Mount the S3 Bucket </vt:lpstr>
      <vt:lpstr>Verify the Mount: </vt:lpstr>
      <vt:lpstr>Example: End-to-End Workflow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Data Engineering</dc:creator>
  <cp:lastModifiedBy>Data Engineering</cp:lastModifiedBy>
  <cp:revision>14</cp:revision>
  <dcterms:created xsi:type="dcterms:W3CDTF">2025-08-07T10:45:15Z</dcterms:created>
  <dcterms:modified xsi:type="dcterms:W3CDTF">2025-08-07T21:46:40Z</dcterms:modified>
</cp:coreProperties>
</file>