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58" r:id="rId7"/>
    <p:sldId id="259" r:id="rId8"/>
    <p:sldId id="260" r:id="rId9"/>
    <p:sldId id="261" r:id="rId10"/>
    <p:sldId id="262" r:id="rId11"/>
    <p:sldId id="266" r:id="rId12"/>
    <p:sldId id="267" r:id="rId13"/>
    <p:sldId id="268" r:id="rId14"/>
    <p:sldId id="269" r:id="rId15"/>
    <p:sldId id="270" r:id="rId16"/>
    <p:sldId id="271" r:id="rId17"/>
    <p:sldId id="272" r:id="rId18"/>
    <p:sldId id="276" r:id="rId19"/>
    <p:sldId id="277" r:id="rId20"/>
    <p:sldId id="273" r:id="rId21"/>
    <p:sldId id="278" r:id="rId22"/>
    <p:sldId id="279" r:id="rId23"/>
    <p:sldId id="280" r:id="rId24"/>
    <p:sldId id="281" r:id="rId25"/>
    <p:sldId id="274"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6D12-5FCA-2E9C-67D4-6C77F8E127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D4CE6E-7CBF-766B-B04B-4D5A4B1BD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63F945-2B24-B504-1237-2CA66B823945}"/>
              </a:ext>
            </a:extLst>
          </p:cNvPr>
          <p:cNvSpPr>
            <a:spLocks noGrp="1"/>
          </p:cNvSpPr>
          <p:nvPr>
            <p:ph type="dt" sz="half" idx="10"/>
          </p:nvPr>
        </p:nvSpPr>
        <p:spPr/>
        <p:txBody>
          <a:bodyPr/>
          <a:lstStyle/>
          <a:p>
            <a:fld id="{9EB0608C-6D4C-48EC-A590-4744B61DC983}" type="datetimeFigureOut">
              <a:rPr lang="en-IN" smtClean="0"/>
              <a:t>15-08-2025</a:t>
            </a:fld>
            <a:endParaRPr lang="en-IN"/>
          </a:p>
        </p:txBody>
      </p:sp>
      <p:sp>
        <p:nvSpPr>
          <p:cNvPr id="5" name="Footer Placeholder 4">
            <a:extLst>
              <a:ext uri="{FF2B5EF4-FFF2-40B4-BE49-F238E27FC236}">
                <a16:creationId xmlns:a16="http://schemas.microsoft.com/office/drawing/2014/main" id="{989B4697-B086-4BBA-9992-CE3DD8A08F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DCB71-D17C-6A41-AE9B-4E1F24E23B9B}"/>
              </a:ext>
            </a:extLst>
          </p:cNvPr>
          <p:cNvSpPr>
            <a:spLocks noGrp="1"/>
          </p:cNvSpPr>
          <p:nvPr>
            <p:ph type="sldNum" sz="quarter" idx="12"/>
          </p:nvPr>
        </p:nvSpPr>
        <p:spPr/>
        <p:txBody>
          <a:bodyPr/>
          <a:lstStyle/>
          <a:p>
            <a:fld id="{A6A93FD9-E6DA-44EB-A2F2-F17F6E716AF3}" type="slidenum">
              <a:rPr lang="en-IN" smtClean="0"/>
              <a:t>‹#›</a:t>
            </a:fld>
            <a:endParaRPr lang="en-IN"/>
          </a:p>
        </p:txBody>
      </p:sp>
    </p:spTree>
    <p:extLst>
      <p:ext uri="{BB962C8B-B14F-4D97-AF65-F5344CB8AC3E}">
        <p14:creationId xmlns:p14="http://schemas.microsoft.com/office/powerpoint/2010/main" val="8796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87EC2-940D-2044-84A7-A620899F8A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3365D2-9C10-5228-E265-CE06DBABA0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8DC6B9-C4D7-5C14-205C-2456123366E8}"/>
              </a:ext>
            </a:extLst>
          </p:cNvPr>
          <p:cNvSpPr>
            <a:spLocks noGrp="1"/>
          </p:cNvSpPr>
          <p:nvPr>
            <p:ph type="dt" sz="half" idx="10"/>
          </p:nvPr>
        </p:nvSpPr>
        <p:spPr/>
        <p:txBody>
          <a:bodyPr/>
          <a:lstStyle/>
          <a:p>
            <a:fld id="{9EB0608C-6D4C-48EC-A590-4744B61DC983}" type="datetimeFigureOut">
              <a:rPr lang="en-IN" smtClean="0"/>
              <a:t>15-08-2025</a:t>
            </a:fld>
            <a:endParaRPr lang="en-IN"/>
          </a:p>
        </p:txBody>
      </p:sp>
      <p:sp>
        <p:nvSpPr>
          <p:cNvPr id="5" name="Footer Placeholder 4">
            <a:extLst>
              <a:ext uri="{FF2B5EF4-FFF2-40B4-BE49-F238E27FC236}">
                <a16:creationId xmlns:a16="http://schemas.microsoft.com/office/drawing/2014/main" id="{EB328AA6-BCFE-598E-F0E2-954306C28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F573C4-7234-41B1-FD59-0A11B38AA7A4}"/>
              </a:ext>
            </a:extLst>
          </p:cNvPr>
          <p:cNvSpPr>
            <a:spLocks noGrp="1"/>
          </p:cNvSpPr>
          <p:nvPr>
            <p:ph type="sldNum" sz="quarter" idx="12"/>
          </p:nvPr>
        </p:nvSpPr>
        <p:spPr/>
        <p:txBody>
          <a:bodyPr/>
          <a:lstStyle/>
          <a:p>
            <a:fld id="{A6A93FD9-E6DA-44EB-A2F2-F17F6E716AF3}" type="slidenum">
              <a:rPr lang="en-IN" smtClean="0"/>
              <a:t>‹#›</a:t>
            </a:fld>
            <a:endParaRPr lang="en-IN"/>
          </a:p>
        </p:txBody>
      </p:sp>
    </p:spTree>
    <p:extLst>
      <p:ext uri="{BB962C8B-B14F-4D97-AF65-F5344CB8AC3E}">
        <p14:creationId xmlns:p14="http://schemas.microsoft.com/office/powerpoint/2010/main" val="1747602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97848-FEB3-30A1-2601-4B4E1BACB7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15A34F-C324-C370-E541-C7496DA917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A4F953-8981-EC99-710D-2CC735996A50}"/>
              </a:ext>
            </a:extLst>
          </p:cNvPr>
          <p:cNvSpPr>
            <a:spLocks noGrp="1"/>
          </p:cNvSpPr>
          <p:nvPr>
            <p:ph type="dt" sz="half" idx="10"/>
          </p:nvPr>
        </p:nvSpPr>
        <p:spPr/>
        <p:txBody>
          <a:bodyPr/>
          <a:lstStyle/>
          <a:p>
            <a:fld id="{9EB0608C-6D4C-48EC-A590-4744B61DC983}" type="datetimeFigureOut">
              <a:rPr lang="en-IN" smtClean="0"/>
              <a:t>15-08-2025</a:t>
            </a:fld>
            <a:endParaRPr lang="en-IN"/>
          </a:p>
        </p:txBody>
      </p:sp>
      <p:sp>
        <p:nvSpPr>
          <p:cNvPr id="5" name="Footer Placeholder 4">
            <a:extLst>
              <a:ext uri="{FF2B5EF4-FFF2-40B4-BE49-F238E27FC236}">
                <a16:creationId xmlns:a16="http://schemas.microsoft.com/office/drawing/2014/main" id="{02DD1D49-5FF7-9D0C-CDFE-E4AB2F12D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8700CC-8A48-39C8-F7D4-4FCDDBAEDDC5}"/>
              </a:ext>
            </a:extLst>
          </p:cNvPr>
          <p:cNvSpPr>
            <a:spLocks noGrp="1"/>
          </p:cNvSpPr>
          <p:nvPr>
            <p:ph type="sldNum" sz="quarter" idx="12"/>
          </p:nvPr>
        </p:nvSpPr>
        <p:spPr/>
        <p:txBody>
          <a:bodyPr/>
          <a:lstStyle/>
          <a:p>
            <a:fld id="{A6A93FD9-E6DA-44EB-A2F2-F17F6E716AF3}" type="slidenum">
              <a:rPr lang="en-IN" smtClean="0"/>
              <a:t>‹#›</a:t>
            </a:fld>
            <a:endParaRPr lang="en-IN"/>
          </a:p>
        </p:txBody>
      </p:sp>
    </p:spTree>
    <p:extLst>
      <p:ext uri="{BB962C8B-B14F-4D97-AF65-F5344CB8AC3E}">
        <p14:creationId xmlns:p14="http://schemas.microsoft.com/office/powerpoint/2010/main" val="416676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CE9C-A327-439C-B003-FEC659A14F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494C41-02A1-0BB2-CF7E-33FC37B42C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BC2E62-63A5-95CF-FB9E-BB04936CF5A1}"/>
              </a:ext>
            </a:extLst>
          </p:cNvPr>
          <p:cNvSpPr>
            <a:spLocks noGrp="1"/>
          </p:cNvSpPr>
          <p:nvPr>
            <p:ph type="dt" sz="half" idx="10"/>
          </p:nvPr>
        </p:nvSpPr>
        <p:spPr/>
        <p:txBody>
          <a:bodyPr/>
          <a:lstStyle/>
          <a:p>
            <a:fld id="{9EB0608C-6D4C-48EC-A590-4744B61DC983}" type="datetimeFigureOut">
              <a:rPr lang="en-IN" smtClean="0"/>
              <a:t>15-08-2025</a:t>
            </a:fld>
            <a:endParaRPr lang="en-IN"/>
          </a:p>
        </p:txBody>
      </p:sp>
      <p:sp>
        <p:nvSpPr>
          <p:cNvPr id="5" name="Footer Placeholder 4">
            <a:extLst>
              <a:ext uri="{FF2B5EF4-FFF2-40B4-BE49-F238E27FC236}">
                <a16:creationId xmlns:a16="http://schemas.microsoft.com/office/drawing/2014/main" id="{C965D0E7-4D60-9024-FE92-D52DFCA279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249419-5306-747C-1DF4-90C1A9388AF9}"/>
              </a:ext>
            </a:extLst>
          </p:cNvPr>
          <p:cNvSpPr>
            <a:spLocks noGrp="1"/>
          </p:cNvSpPr>
          <p:nvPr>
            <p:ph type="sldNum" sz="quarter" idx="12"/>
          </p:nvPr>
        </p:nvSpPr>
        <p:spPr/>
        <p:txBody>
          <a:bodyPr/>
          <a:lstStyle/>
          <a:p>
            <a:fld id="{A6A93FD9-E6DA-44EB-A2F2-F17F6E716AF3}" type="slidenum">
              <a:rPr lang="en-IN" smtClean="0"/>
              <a:t>‹#›</a:t>
            </a:fld>
            <a:endParaRPr lang="en-IN"/>
          </a:p>
        </p:txBody>
      </p:sp>
    </p:spTree>
    <p:extLst>
      <p:ext uri="{BB962C8B-B14F-4D97-AF65-F5344CB8AC3E}">
        <p14:creationId xmlns:p14="http://schemas.microsoft.com/office/powerpoint/2010/main" val="2538597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A7DE-8EC3-BC04-A89F-7A8BA0EC7C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2017251-D85A-0433-133B-D6007FDE21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C5DA2E-CA46-632C-67E4-122BF0393638}"/>
              </a:ext>
            </a:extLst>
          </p:cNvPr>
          <p:cNvSpPr>
            <a:spLocks noGrp="1"/>
          </p:cNvSpPr>
          <p:nvPr>
            <p:ph type="dt" sz="half" idx="10"/>
          </p:nvPr>
        </p:nvSpPr>
        <p:spPr/>
        <p:txBody>
          <a:bodyPr/>
          <a:lstStyle/>
          <a:p>
            <a:fld id="{9EB0608C-6D4C-48EC-A590-4744B61DC983}" type="datetimeFigureOut">
              <a:rPr lang="en-IN" smtClean="0"/>
              <a:t>15-08-2025</a:t>
            </a:fld>
            <a:endParaRPr lang="en-IN"/>
          </a:p>
        </p:txBody>
      </p:sp>
      <p:sp>
        <p:nvSpPr>
          <p:cNvPr id="5" name="Footer Placeholder 4">
            <a:extLst>
              <a:ext uri="{FF2B5EF4-FFF2-40B4-BE49-F238E27FC236}">
                <a16:creationId xmlns:a16="http://schemas.microsoft.com/office/drawing/2014/main" id="{87D2A525-29C1-3F1F-C743-726E7A243E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E9031E-C9AA-E0D1-E186-A639BBEBC36B}"/>
              </a:ext>
            </a:extLst>
          </p:cNvPr>
          <p:cNvSpPr>
            <a:spLocks noGrp="1"/>
          </p:cNvSpPr>
          <p:nvPr>
            <p:ph type="sldNum" sz="quarter" idx="12"/>
          </p:nvPr>
        </p:nvSpPr>
        <p:spPr/>
        <p:txBody>
          <a:bodyPr/>
          <a:lstStyle/>
          <a:p>
            <a:fld id="{A6A93FD9-E6DA-44EB-A2F2-F17F6E716AF3}" type="slidenum">
              <a:rPr lang="en-IN" smtClean="0"/>
              <a:t>‹#›</a:t>
            </a:fld>
            <a:endParaRPr lang="en-IN"/>
          </a:p>
        </p:txBody>
      </p:sp>
    </p:spTree>
    <p:extLst>
      <p:ext uri="{BB962C8B-B14F-4D97-AF65-F5344CB8AC3E}">
        <p14:creationId xmlns:p14="http://schemas.microsoft.com/office/powerpoint/2010/main" val="393352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43542-4F5E-A151-7817-F64DB2A74D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B9575A-C73D-BE5E-BC75-6A40E35DC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0CAE0A-5E11-5B37-36C4-B92DB4DB4F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F67743-E7D8-9943-8534-D9B073F57287}"/>
              </a:ext>
            </a:extLst>
          </p:cNvPr>
          <p:cNvSpPr>
            <a:spLocks noGrp="1"/>
          </p:cNvSpPr>
          <p:nvPr>
            <p:ph type="dt" sz="half" idx="10"/>
          </p:nvPr>
        </p:nvSpPr>
        <p:spPr/>
        <p:txBody>
          <a:bodyPr/>
          <a:lstStyle/>
          <a:p>
            <a:fld id="{9EB0608C-6D4C-48EC-A590-4744B61DC983}" type="datetimeFigureOut">
              <a:rPr lang="en-IN" smtClean="0"/>
              <a:t>15-08-2025</a:t>
            </a:fld>
            <a:endParaRPr lang="en-IN"/>
          </a:p>
        </p:txBody>
      </p:sp>
      <p:sp>
        <p:nvSpPr>
          <p:cNvPr id="6" name="Footer Placeholder 5">
            <a:extLst>
              <a:ext uri="{FF2B5EF4-FFF2-40B4-BE49-F238E27FC236}">
                <a16:creationId xmlns:a16="http://schemas.microsoft.com/office/drawing/2014/main" id="{F8FCACD2-BAEE-F971-647C-08B2686405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1D7E52-4098-63CF-2FCE-2232F9AD7AD0}"/>
              </a:ext>
            </a:extLst>
          </p:cNvPr>
          <p:cNvSpPr>
            <a:spLocks noGrp="1"/>
          </p:cNvSpPr>
          <p:nvPr>
            <p:ph type="sldNum" sz="quarter" idx="12"/>
          </p:nvPr>
        </p:nvSpPr>
        <p:spPr/>
        <p:txBody>
          <a:bodyPr/>
          <a:lstStyle/>
          <a:p>
            <a:fld id="{A6A93FD9-E6DA-44EB-A2F2-F17F6E716AF3}" type="slidenum">
              <a:rPr lang="en-IN" smtClean="0"/>
              <a:t>‹#›</a:t>
            </a:fld>
            <a:endParaRPr lang="en-IN"/>
          </a:p>
        </p:txBody>
      </p:sp>
    </p:spTree>
    <p:extLst>
      <p:ext uri="{BB962C8B-B14F-4D97-AF65-F5344CB8AC3E}">
        <p14:creationId xmlns:p14="http://schemas.microsoft.com/office/powerpoint/2010/main" val="145076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42CDD-360B-AB41-E1EA-8599834783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C41235-A000-24A1-9005-522D02A789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5C649E-43BC-99AC-8D89-E2D2F6894F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EF77F3-4FCF-C42F-EEE0-93E7674A6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B8CBD8-4A80-3E79-E33C-BB440CCE1A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8B8697-C1A5-E86D-A218-C90107C05BB0}"/>
              </a:ext>
            </a:extLst>
          </p:cNvPr>
          <p:cNvSpPr>
            <a:spLocks noGrp="1"/>
          </p:cNvSpPr>
          <p:nvPr>
            <p:ph type="dt" sz="half" idx="10"/>
          </p:nvPr>
        </p:nvSpPr>
        <p:spPr/>
        <p:txBody>
          <a:bodyPr/>
          <a:lstStyle/>
          <a:p>
            <a:fld id="{9EB0608C-6D4C-48EC-A590-4744B61DC983}" type="datetimeFigureOut">
              <a:rPr lang="en-IN" smtClean="0"/>
              <a:t>15-08-2025</a:t>
            </a:fld>
            <a:endParaRPr lang="en-IN"/>
          </a:p>
        </p:txBody>
      </p:sp>
      <p:sp>
        <p:nvSpPr>
          <p:cNvPr id="8" name="Footer Placeholder 7">
            <a:extLst>
              <a:ext uri="{FF2B5EF4-FFF2-40B4-BE49-F238E27FC236}">
                <a16:creationId xmlns:a16="http://schemas.microsoft.com/office/drawing/2014/main" id="{97EB877A-CE6F-7005-99BE-BC49E033C2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D8E0B6-2A84-A811-1E08-3FB7B153E76F}"/>
              </a:ext>
            </a:extLst>
          </p:cNvPr>
          <p:cNvSpPr>
            <a:spLocks noGrp="1"/>
          </p:cNvSpPr>
          <p:nvPr>
            <p:ph type="sldNum" sz="quarter" idx="12"/>
          </p:nvPr>
        </p:nvSpPr>
        <p:spPr/>
        <p:txBody>
          <a:bodyPr/>
          <a:lstStyle/>
          <a:p>
            <a:fld id="{A6A93FD9-E6DA-44EB-A2F2-F17F6E716AF3}" type="slidenum">
              <a:rPr lang="en-IN" smtClean="0"/>
              <a:t>‹#›</a:t>
            </a:fld>
            <a:endParaRPr lang="en-IN"/>
          </a:p>
        </p:txBody>
      </p:sp>
    </p:spTree>
    <p:extLst>
      <p:ext uri="{BB962C8B-B14F-4D97-AF65-F5344CB8AC3E}">
        <p14:creationId xmlns:p14="http://schemas.microsoft.com/office/powerpoint/2010/main" val="148358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6A466-F1B8-3B07-C977-D68B7A8CA2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ED58DF-5372-4086-76A8-193B3486536B}"/>
              </a:ext>
            </a:extLst>
          </p:cNvPr>
          <p:cNvSpPr>
            <a:spLocks noGrp="1"/>
          </p:cNvSpPr>
          <p:nvPr>
            <p:ph type="dt" sz="half" idx="10"/>
          </p:nvPr>
        </p:nvSpPr>
        <p:spPr/>
        <p:txBody>
          <a:bodyPr/>
          <a:lstStyle/>
          <a:p>
            <a:fld id="{9EB0608C-6D4C-48EC-A590-4744B61DC983}" type="datetimeFigureOut">
              <a:rPr lang="en-IN" smtClean="0"/>
              <a:t>15-08-2025</a:t>
            </a:fld>
            <a:endParaRPr lang="en-IN"/>
          </a:p>
        </p:txBody>
      </p:sp>
      <p:sp>
        <p:nvSpPr>
          <p:cNvPr id="4" name="Footer Placeholder 3">
            <a:extLst>
              <a:ext uri="{FF2B5EF4-FFF2-40B4-BE49-F238E27FC236}">
                <a16:creationId xmlns:a16="http://schemas.microsoft.com/office/drawing/2014/main" id="{FE8707D9-56E9-0FEE-4FBA-41080F5126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4AF87A-C45C-4A0C-DAAB-3016497C4544}"/>
              </a:ext>
            </a:extLst>
          </p:cNvPr>
          <p:cNvSpPr>
            <a:spLocks noGrp="1"/>
          </p:cNvSpPr>
          <p:nvPr>
            <p:ph type="sldNum" sz="quarter" idx="12"/>
          </p:nvPr>
        </p:nvSpPr>
        <p:spPr/>
        <p:txBody>
          <a:bodyPr/>
          <a:lstStyle/>
          <a:p>
            <a:fld id="{A6A93FD9-E6DA-44EB-A2F2-F17F6E716AF3}" type="slidenum">
              <a:rPr lang="en-IN" smtClean="0"/>
              <a:t>‹#›</a:t>
            </a:fld>
            <a:endParaRPr lang="en-IN"/>
          </a:p>
        </p:txBody>
      </p:sp>
    </p:spTree>
    <p:extLst>
      <p:ext uri="{BB962C8B-B14F-4D97-AF65-F5344CB8AC3E}">
        <p14:creationId xmlns:p14="http://schemas.microsoft.com/office/powerpoint/2010/main" val="133850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1289E-F981-4BDA-7430-680FF9FA1749}"/>
              </a:ext>
            </a:extLst>
          </p:cNvPr>
          <p:cNvSpPr>
            <a:spLocks noGrp="1"/>
          </p:cNvSpPr>
          <p:nvPr>
            <p:ph type="dt" sz="half" idx="10"/>
          </p:nvPr>
        </p:nvSpPr>
        <p:spPr/>
        <p:txBody>
          <a:bodyPr/>
          <a:lstStyle/>
          <a:p>
            <a:fld id="{9EB0608C-6D4C-48EC-A590-4744B61DC983}" type="datetimeFigureOut">
              <a:rPr lang="en-IN" smtClean="0"/>
              <a:t>15-08-2025</a:t>
            </a:fld>
            <a:endParaRPr lang="en-IN"/>
          </a:p>
        </p:txBody>
      </p:sp>
      <p:sp>
        <p:nvSpPr>
          <p:cNvPr id="3" name="Footer Placeholder 2">
            <a:extLst>
              <a:ext uri="{FF2B5EF4-FFF2-40B4-BE49-F238E27FC236}">
                <a16:creationId xmlns:a16="http://schemas.microsoft.com/office/drawing/2014/main" id="{A9EA335A-6447-C592-79D8-E8F5D6FFDC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985C25-54D5-106B-5F4D-3E57259AD83E}"/>
              </a:ext>
            </a:extLst>
          </p:cNvPr>
          <p:cNvSpPr>
            <a:spLocks noGrp="1"/>
          </p:cNvSpPr>
          <p:nvPr>
            <p:ph type="sldNum" sz="quarter" idx="12"/>
          </p:nvPr>
        </p:nvSpPr>
        <p:spPr/>
        <p:txBody>
          <a:bodyPr/>
          <a:lstStyle/>
          <a:p>
            <a:fld id="{A6A93FD9-E6DA-44EB-A2F2-F17F6E716AF3}" type="slidenum">
              <a:rPr lang="en-IN" smtClean="0"/>
              <a:t>‹#›</a:t>
            </a:fld>
            <a:endParaRPr lang="en-IN"/>
          </a:p>
        </p:txBody>
      </p:sp>
    </p:spTree>
    <p:extLst>
      <p:ext uri="{BB962C8B-B14F-4D97-AF65-F5344CB8AC3E}">
        <p14:creationId xmlns:p14="http://schemas.microsoft.com/office/powerpoint/2010/main" val="302767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360A-E5A4-E68F-A0D8-8E87C2C147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D42E16-5D90-78B8-8CF4-8F26DE9ED3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869800-A1C2-EB2E-538E-DC28C7105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2AA39-D778-5524-86E6-90A8D1023712}"/>
              </a:ext>
            </a:extLst>
          </p:cNvPr>
          <p:cNvSpPr>
            <a:spLocks noGrp="1"/>
          </p:cNvSpPr>
          <p:nvPr>
            <p:ph type="dt" sz="half" idx="10"/>
          </p:nvPr>
        </p:nvSpPr>
        <p:spPr/>
        <p:txBody>
          <a:bodyPr/>
          <a:lstStyle/>
          <a:p>
            <a:fld id="{9EB0608C-6D4C-48EC-A590-4744B61DC983}" type="datetimeFigureOut">
              <a:rPr lang="en-IN" smtClean="0"/>
              <a:t>15-08-2025</a:t>
            </a:fld>
            <a:endParaRPr lang="en-IN"/>
          </a:p>
        </p:txBody>
      </p:sp>
      <p:sp>
        <p:nvSpPr>
          <p:cNvPr id="6" name="Footer Placeholder 5">
            <a:extLst>
              <a:ext uri="{FF2B5EF4-FFF2-40B4-BE49-F238E27FC236}">
                <a16:creationId xmlns:a16="http://schemas.microsoft.com/office/drawing/2014/main" id="{F6A6E538-1A7F-5112-83BF-0E1F50C452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6C9B75-434F-AADB-71EA-28638B573DB1}"/>
              </a:ext>
            </a:extLst>
          </p:cNvPr>
          <p:cNvSpPr>
            <a:spLocks noGrp="1"/>
          </p:cNvSpPr>
          <p:nvPr>
            <p:ph type="sldNum" sz="quarter" idx="12"/>
          </p:nvPr>
        </p:nvSpPr>
        <p:spPr/>
        <p:txBody>
          <a:bodyPr/>
          <a:lstStyle/>
          <a:p>
            <a:fld id="{A6A93FD9-E6DA-44EB-A2F2-F17F6E716AF3}" type="slidenum">
              <a:rPr lang="en-IN" smtClean="0"/>
              <a:t>‹#›</a:t>
            </a:fld>
            <a:endParaRPr lang="en-IN"/>
          </a:p>
        </p:txBody>
      </p:sp>
    </p:spTree>
    <p:extLst>
      <p:ext uri="{BB962C8B-B14F-4D97-AF65-F5344CB8AC3E}">
        <p14:creationId xmlns:p14="http://schemas.microsoft.com/office/powerpoint/2010/main" val="69505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CC05-8833-B151-12B9-05333FFF0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3AA738-E5CA-7084-8D64-025980E6D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32C0A88-2C2C-1D56-2F2A-021F5BCEF7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AB831-96AD-97FC-F4FC-1275655C0471}"/>
              </a:ext>
            </a:extLst>
          </p:cNvPr>
          <p:cNvSpPr>
            <a:spLocks noGrp="1"/>
          </p:cNvSpPr>
          <p:nvPr>
            <p:ph type="dt" sz="half" idx="10"/>
          </p:nvPr>
        </p:nvSpPr>
        <p:spPr/>
        <p:txBody>
          <a:bodyPr/>
          <a:lstStyle/>
          <a:p>
            <a:fld id="{9EB0608C-6D4C-48EC-A590-4744B61DC983}" type="datetimeFigureOut">
              <a:rPr lang="en-IN" smtClean="0"/>
              <a:t>15-08-2025</a:t>
            </a:fld>
            <a:endParaRPr lang="en-IN"/>
          </a:p>
        </p:txBody>
      </p:sp>
      <p:sp>
        <p:nvSpPr>
          <p:cNvPr id="6" name="Footer Placeholder 5">
            <a:extLst>
              <a:ext uri="{FF2B5EF4-FFF2-40B4-BE49-F238E27FC236}">
                <a16:creationId xmlns:a16="http://schemas.microsoft.com/office/drawing/2014/main" id="{7260E4DC-0B70-7887-2405-C66379FF94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313E17-6C7A-5F48-71D5-93B8B6326BF0}"/>
              </a:ext>
            </a:extLst>
          </p:cNvPr>
          <p:cNvSpPr>
            <a:spLocks noGrp="1"/>
          </p:cNvSpPr>
          <p:nvPr>
            <p:ph type="sldNum" sz="quarter" idx="12"/>
          </p:nvPr>
        </p:nvSpPr>
        <p:spPr/>
        <p:txBody>
          <a:bodyPr/>
          <a:lstStyle/>
          <a:p>
            <a:fld id="{A6A93FD9-E6DA-44EB-A2F2-F17F6E716AF3}" type="slidenum">
              <a:rPr lang="en-IN" smtClean="0"/>
              <a:t>‹#›</a:t>
            </a:fld>
            <a:endParaRPr lang="en-IN"/>
          </a:p>
        </p:txBody>
      </p:sp>
    </p:spTree>
    <p:extLst>
      <p:ext uri="{BB962C8B-B14F-4D97-AF65-F5344CB8AC3E}">
        <p14:creationId xmlns:p14="http://schemas.microsoft.com/office/powerpoint/2010/main" val="33266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EA98AE-B32A-08CE-5A05-AF9576CD17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F12C9D-37F1-962E-CA33-6DB5A52FC8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2B9902-9383-7C4A-DC99-D54EF4E1F9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0608C-6D4C-48EC-A590-4744B61DC983}" type="datetimeFigureOut">
              <a:rPr lang="en-IN" smtClean="0"/>
              <a:t>15-08-2025</a:t>
            </a:fld>
            <a:endParaRPr lang="en-IN"/>
          </a:p>
        </p:txBody>
      </p:sp>
      <p:sp>
        <p:nvSpPr>
          <p:cNvPr id="5" name="Footer Placeholder 4">
            <a:extLst>
              <a:ext uri="{FF2B5EF4-FFF2-40B4-BE49-F238E27FC236}">
                <a16:creationId xmlns:a16="http://schemas.microsoft.com/office/drawing/2014/main" id="{E46B83CA-9411-5709-83BD-A7C3E96D00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9ACC5A-FCD4-C635-6874-DF001F45DA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93FD9-E6DA-44EB-A2F2-F17F6E716AF3}" type="slidenum">
              <a:rPr lang="en-IN" smtClean="0"/>
              <a:t>‹#›</a:t>
            </a:fld>
            <a:endParaRPr lang="en-IN"/>
          </a:p>
        </p:txBody>
      </p:sp>
    </p:spTree>
    <p:extLst>
      <p:ext uri="{BB962C8B-B14F-4D97-AF65-F5344CB8AC3E}">
        <p14:creationId xmlns:p14="http://schemas.microsoft.com/office/powerpoint/2010/main" val="2877798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3BE2F-E973-9AA0-4688-B56B9106B814}"/>
              </a:ext>
            </a:extLst>
          </p:cNvPr>
          <p:cNvSpPr>
            <a:spLocks noGrp="1"/>
          </p:cNvSpPr>
          <p:nvPr>
            <p:ph type="ctrTitle"/>
          </p:nvPr>
        </p:nvSpPr>
        <p:spPr>
          <a:xfrm>
            <a:off x="1814945" y="2047154"/>
            <a:ext cx="9144000" cy="2387600"/>
          </a:xfrm>
        </p:spPr>
        <p:txBody>
          <a:bodyPr>
            <a:normAutofit fontScale="90000"/>
          </a:bodyPr>
          <a:lstStyle/>
          <a:p>
            <a:r>
              <a:rPr lang="en-US" dirty="0"/>
              <a:t>Error Handling and Data Quality Checks in Databricks with AWS</a:t>
            </a:r>
            <a:br>
              <a:rPr lang="en-US" dirty="0"/>
            </a:br>
            <a:endParaRPr lang="en-IN" dirty="0"/>
          </a:p>
        </p:txBody>
      </p:sp>
    </p:spTree>
    <p:extLst>
      <p:ext uri="{BB962C8B-B14F-4D97-AF65-F5344CB8AC3E}">
        <p14:creationId xmlns:p14="http://schemas.microsoft.com/office/powerpoint/2010/main" val="177340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3836E-1051-CA82-DD57-35BDA7B027C2}"/>
              </a:ext>
            </a:extLst>
          </p:cNvPr>
          <p:cNvSpPr>
            <a:spLocks noGrp="1"/>
          </p:cNvSpPr>
          <p:nvPr>
            <p:ph type="title"/>
          </p:nvPr>
        </p:nvSpPr>
        <p:spPr>
          <a:xfrm>
            <a:off x="2074718" y="18255"/>
            <a:ext cx="10515600" cy="1325563"/>
          </a:xfrm>
        </p:spPr>
        <p:txBody>
          <a:bodyPr/>
          <a:lstStyle/>
          <a:p>
            <a:r>
              <a:rPr lang="en-US" dirty="0">
                <a:effectLst/>
              </a:rPr>
              <a:t>2. Error Handling Best Practices</a:t>
            </a:r>
            <a:br>
              <a:rPr lang="en-US" dirty="0">
                <a:effectLst/>
              </a:rPr>
            </a:br>
            <a:endParaRPr lang="en-IN" dirty="0"/>
          </a:p>
        </p:txBody>
      </p:sp>
      <p:sp>
        <p:nvSpPr>
          <p:cNvPr id="3" name="Content Placeholder 2">
            <a:extLst>
              <a:ext uri="{FF2B5EF4-FFF2-40B4-BE49-F238E27FC236}">
                <a16:creationId xmlns:a16="http://schemas.microsoft.com/office/drawing/2014/main" id="{FC99D374-872F-ABA8-27F8-A68792185821}"/>
              </a:ext>
            </a:extLst>
          </p:cNvPr>
          <p:cNvSpPr>
            <a:spLocks noGrp="1"/>
          </p:cNvSpPr>
          <p:nvPr>
            <p:ph idx="1"/>
          </p:nvPr>
        </p:nvSpPr>
        <p:spPr>
          <a:xfrm>
            <a:off x="114299" y="1825625"/>
            <a:ext cx="11970327" cy="4351338"/>
          </a:xfrm>
        </p:spPr>
        <p:txBody>
          <a:bodyPr/>
          <a:lstStyle/>
          <a:p>
            <a:r>
              <a:rPr lang="en-IN" dirty="0"/>
              <a:t>Use ACID Transactions: Delta Lake ensures data integrity with ACID transactions, rolling back changes if errors occur during writes.</a:t>
            </a:r>
          </a:p>
          <a:p>
            <a:r>
              <a:rPr lang="en-IN" dirty="0"/>
              <a:t>Resilient Compute: Apache Spark automatically reschedules failed tasks due to transient issues (e.g., network failures). Use Photon for high-performance, resilient processing.</a:t>
            </a:r>
          </a:p>
          <a:p>
            <a:r>
              <a:rPr lang="en-IN" dirty="0"/>
              <a:t>Quarantine Invalid Data: Use </a:t>
            </a:r>
            <a:r>
              <a:rPr lang="en-IN" dirty="0" err="1"/>
              <a:t>Lakeflow</a:t>
            </a:r>
            <a:r>
              <a:rPr lang="en-IN" dirty="0"/>
              <a:t> Declarative Pipelines to quarantine invalid records to a separate S3 location for analysis, preventing pipeline crashes.</a:t>
            </a:r>
          </a:p>
        </p:txBody>
      </p:sp>
    </p:spTree>
    <p:extLst>
      <p:ext uri="{BB962C8B-B14F-4D97-AF65-F5344CB8AC3E}">
        <p14:creationId xmlns:p14="http://schemas.microsoft.com/office/powerpoint/2010/main" val="2576554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2AC5-3813-4350-0271-09CE16EE7EC7}"/>
              </a:ext>
            </a:extLst>
          </p:cNvPr>
          <p:cNvSpPr>
            <a:spLocks noGrp="1"/>
          </p:cNvSpPr>
          <p:nvPr>
            <p:ph type="title"/>
          </p:nvPr>
        </p:nvSpPr>
        <p:spPr>
          <a:xfrm>
            <a:off x="1918854" y="2547215"/>
            <a:ext cx="10515600" cy="1325563"/>
          </a:xfrm>
        </p:spPr>
        <p:txBody>
          <a:bodyPr/>
          <a:lstStyle/>
          <a:p>
            <a:r>
              <a:rPr lang="en-US" dirty="0">
                <a:effectLst/>
              </a:rPr>
              <a:t>Data Quality Checks in Databricks with AWS</a:t>
            </a:r>
          </a:p>
        </p:txBody>
      </p:sp>
    </p:spTree>
    <p:extLst>
      <p:ext uri="{BB962C8B-B14F-4D97-AF65-F5344CB8AC3E}">
        <p14:creationId xmlns:p14="http://schemas.microsoft.com/office/powerpoint/2010/main" val="2680969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18EB6-F786-58D7-2BE9-1A07FB6FC6B7}"/>
              </a:ext>
            </a:extLst>
          </p:cNvPr>
          <p:cNvSpPr>
            <a:spLocks noGrp="1"/>
          </p:cNvSpPr>
          <p:nvPr>
            <p:ph type="title"/>
          </p:nvPr>
        </p:nvSpPr>
        <p:spPr>
          <a:xfrm>
            <a:off x="2365664" y="18255"/>
            <a:ext cx="10515600" cy="1325563"/>
          </a:xfrm>
        </p:spPr>
        <p:txBody>
          <a:bodyPr/>
          <a:lstStyle/>
          <a:p>
            <a:r>
              <a:rPr lang="en-US" b="1" dirty="0">
                <a:effectLst/>
              </a:rPr>
              <a:t>1. Data Quality Features in Databricks</a:t>
            </a:r>
            <a:br>
              <a:rPr lang="en-US" b="1" dirty="0">
                <a:effectLst/>
              </a:rPr>
            </a:br>
            <a:endParaRPr lang="en-IN" b="1" dirty="0"/>
          </a:p>
        </p:txBody>
      </p:sp>
      <p:sp>
        <p:nvSpPr>
          <p:cNvPr id="3" name="Content Placeholder 2">
            <a:extLst>
              <a:ext uri="{FF2B5EF4-FFF2-40B4-BE49-F238E27FC236}">
                <a16:creationId xmlns:a16="http://schemas.microsoft.com/office/drawing/2014/main" id="{43146F60-9D57-348A-C881-E249969E318E}"/>
              </a:ext>
            </a:extLst>
          </p:cNvPr>
          <p:cNvSpPr>
            <a:spLocks noGrp="1"/>
          </p:cNvSpPr>
          <p:nvPr>
            <p:ph idx="1"/>
          </p:nvPr>
        </p:nvSpPr>
        <p:spPr>
          <a:xfrm>
            <a:off x="193964" y="1441161"/>
            <a:ext cx="11558154" cy="4351338"/>
          </a:xfrm>
        </p:spPr>
        <p:txBody>
          <a:bodyPr/>
          <a:lstStyle/>
          <a:p>
            <a:pPr>
              <a:buFont typeface="Wingdings" panose="05000000000000000000" pitchFamily="2" charset="2"/>
              <a:buChar char="q"/>
            </a:pPr>
            <a:r>
              <a:rPr lang="en-IN" b="1" dirty="0"/>
              <a:t>Schema Enforcement and Validation</a:t>
            </a:r>
          </a:p>
          <a:p>
            <a:pPr>
              <a:buFont typeface="Wingdings" panose="05000000000000000000" pitchFamily="2" charset="2"/>
              <a:buChar char="q"/>
            </a:pPr>
            <a:r>
              <a:rPr lang="en-US" b="1" dirty="0" err="1">
                <a:effectLst/>
              </a:rPr>
              <a:t>Lakeflow</a:t>
            </a:r>
            <a:r>
              <a:rPr lang="en-US" b="1" dirty="0">
                <a:effectLst/>
              </a:rPr>
              <a:t> Declarative Pipelines with Expectations</a:t>
            </a:r>
          </a:p>
          <a:p>
            <a:pPr>
              <a:buFont typeface="Wingdings" panose="05000000000000000000" pitchFamily="2" charset="2"/>
              <a:buChar char="q"/>
            </a:pPr>
            <a:r>
              <a:rPr lang="en-IN" b="1" dirty="0">
                <a:effectLst/>
              </a:rPr>
              <a:t>Data Quality Monitoring</a:t>
            </a:r>
          </a:p>
          <a:p>
            <a:pPr marL="0" indent="0">
              <a:buNone/>
            </a:pPr>
            <a:r>
              <a:rPr lang="en-IN" dirty="0">
                <a:effectLst/>
              </a:rPr>
              <a:t>	Lakehouse Monitoring</a:t>
            </a:r>
          </a:p>
          <a:p>
            <a:pPr marL="0" indent="0">
              <a:buNone/>
            </a:pPr>
            <a:r>
              <a:rPr lang="en-IN" dirty="0"/>
              <a:t>	</a:t>
            </a:r>
            <a:r>
              <a:rPr lang="en-IN" dirty="0">
                <a:effectLst/>
              </a:rPr>
              <a:t>Custom Alerts</a:t>
            </a:r>
          </a:p>
          <a:p>
            <a:pPr>
              <a:buFont typeface="Wingdings" panose="05000000000000000000" pitchFamily="2" charset="2"/>
              <a:buChar char="q"/>
            </a:pPr>
            <a:r>
              <a:rPr lang="en-IN" b="1" dirty="0"/>
              <a:t>Auto Loader</a:t>
            </a:r>
          </a:p>
          <a:p>
            <a:pPr>
              <a:buFont typeface="Wingdings" panose="05000000000000000000" pitchFamily="2" charset="2"/>
              <a:buChar char="q"/>
            </a:pPr>
            <a:r>
              <a:rPr lang="en-US" b="1" dirty="0">
                <a:effectLst/>
              </a:rPr>
              <a:t>Six Dimensions of Data Quality</a:t>
            </a:r>
          </a:p>
          <a:p>
            <a:pPr>
              <a:buFont typeface="Wingdings" panose="05000000000000000000" pitchFamily="2" charset="2"/>
              <a:buChar char="q"/>
            </a:pPr>
            <a:endParaRPr lang="en-IN" dirty="0"/>
          </a:p>
          <a:p>
            <a:pPr marL="0" indent="0">
              <a:buNone/>
            </a:pPr>
            <a:endParaRPr lang="en-IN" dirty="0">
              <a:effectLst/>
            </a:endParaRPr>
          </a:p>
          <a:p>
            <a:endParaRPr lang="en-IN" dirty="0"/>
          </a:p>
        </p:txBody>
      </p:sp>
    </p:spTree>
    <p:extLst>
      <p:ext uri="{BB962C8B-B14F-4D97-AF65-F5344CB8AC3E}">
        <p14:creationId xmlns:p14="http://schemas.microsoft.com/office/powerpoint/2010/main" val="3516695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6F3F-C253-E27D-73F7-7318EE11CBB6}"/>
              </a:ext>
            </a:extLst>
          </p:cNvPr>
          <p:cNvSpPr>
            <a:spLocks noGrp="1"/>
          </p:cNvSpPr>
          <p:nvPr>
            <p:ph type="title"/>
          </p:nvPr>
        </p:nvSpPr>
        <p:spPr/>
        <p:txBody>
          <a:bodyPr/>
          <a:lstStyle/>
          <a:p>
            <a:r>
              <a:rPr lang="en-IN" b="1" dirty="0"/>
              <a:t>Schema Enforcement and Validation</a:t>
            </a:r>
            <a:r>
              <a:rPr lang="en-IN" dirty="0"/>
              <a:t>: </a:t>
            </a:r>
            <a:br>
              <a:rPr lang="en-IN" dirty="0"/>
            </a:br>
            <a:endParaRPr lang="en-IN" dirty="0"/>
          </a:p>
        </p:txBody>
      </p:sp>
      <p:sp>
        <p:nvSpPr>
          <p:cNvPr id="3" name="Content Placeholder 2">
            <a:extLst>
              <a:ext uri="{FF2B5EF4-FFF2-40B4-BE49-F238E27FC236}">
                <a16:creationId xmlns:a16="http://schemas.microsoft.com/office/drawing/2014/main" id="{1EECED08-734D-2364-91C2-09646E11D7A7}"/>
              </a:ext>
            </a:extLst>
          </p:cNvPr>
          <p:cNvSpPr>
            <a:spLocks noGrp="1"/>
          </p:cNvSpPr>
          <p:nvPr>
            <p:ph idx="1"/>
          </p:nvPr>
        </p:nvSpPr>
        <p:spPr/>
        <p:txBody>
          <a:bodyPr/>
          <a:lstStyle/>
          <a:p>
            <a:r>
              <a:rPr lang="en-US" dirty="0">
                <a:effectLst/>
              </a:rPr>
              <a:t>Delta Lake: Enforces schema on write to prevent invalid data. Use NOT NULL and CHECK constraints to ensure data adheres to expected formats and ranges</a:t>
            </a:r>
          </a:p>
          <a:p>
            <a:pPr marL="0" indent="0">
              <a:buNone/>
            </a:pPr>
            <a:endParaRPr lang="en-IN" dirty="0"/>
          </a:p>
          <a:p>
            <a:pPr marL="0" indent="0">
              <a:buNone/>
            </a:pPr>
            <a:endParaRPr lang="en-IN" dirty="0"/>
          </a:p>
          <a:p>
            <a:pPr marL="0" indent="0">
              <a:buNone/>
            </a:pPr>
            <a:r>
              <a:rPr lang="en-US" dirty="0"/>
              <a:t>CREATE TABLE </a:t>
            </a:r>
            <a:r>
              <a:rPr lang="en-US" dirty="0" err="1"/>
              <a:t>table_name</a:t>
            </a:r>
            <a:r>
              <a:rPr lang="en-US" dirty="0"/>
              <a:t> (</a:t>
            </a:r>
          </a:p>
          <a:p>
            <a:pPr marL="0" indent="0">
              <a:buNone/>
            </a:pPr>
            <a:r>
              <a:rPr lang="en-US" dirty="0"/>
              <a:t>  </a:t>
            </a:r>
            <a:r>
              <a:rPr lang="en-US" dirty="0" err="1"/>
              <a:t>column_name</a:t>
            </a:r>
            <a:r>
              <a:rPr lang="en-US" dirty="0"/>
              <a:t> INT CHECK (</a:t>
            </a:r>
            <a:r>
              <a:rPr lang="en-US" dirty="0" err="1"/>
              <a:t>column_name</a:t>
            </a:r>
            <a:r>
              <a:rPr lang="en-US" dirty="0"/>
              <a:t> &gt;= 0 AND </a:t>
            </a:r>
            <a:r>
              <a:rPr lang="en-US" dirty="0" err="1"/>
              <a:t>column_name</a:t>
            </a:r>
            <a:r>
              <a:rPr lang="en-US" dirty="0"/>
              <a:t> &lt;= 100)</a:t>
            </a:r>
          </a:p>
          <a:p>
            <a:pPr marL="0" indent="0">
              <a:buNone/>
            </a:pPr>
            <a:r>
              <a:rPr lang="en-US" dirty="0"/>
              <a:t>);</a:t>
            </a:r>
            <a:endParaRPr lang="en-IN" dirty="0"/>
          </a:p>
        </p:txBody>
      </p:sp>
    </p:spTree>
    <p:extLst>
      <p:ext uri="{BB962C8B-B14F-4D97-AF65-F5344CB8AC3E}">
        <p14:creationId xmlns:p14="http://schemas.microsoft.com/office/powerpoint/2010/main" val="1631252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1F97-C3B1-6D26-C0E0-660D215B4393}"/>
              </a:ext>
            </a:extLst>
          </p:cNvPr>
          <p:cNvSpPr>
            <a:spLocks noGrp="1"/>
          </p:cNvSpPr>
          <p:nvPr>
            <p:ph type="title"/>
          </p:nvPr>
        </p:nvSpPr>
        <p:spPr>
          <a:xfrm>
            <a:off x="994064" y="18255"/>
            <a:ext cx="10515600" cy="1325563"/>
          </a:xfrm>
        </p:spPr>
        <p:txBody>
          <a:bodyPr>
            <a:normAutofit fontScale="90000"/>
          </a:bodyPr>
          <a:lstStyle/>
          <a:p>
            <a:r>
              <a:rPr lang="en-US" b="1" dirty="0" err="1">
                <a:effectLst/>
              </a:rPr>
              <a:t>Lakeflow</a:t>
            </a:r>
            <a:r>
              <a:rPr lang="en-US" b="1" dirty="0">
                <a:effectLst/>
              </a:rPr>
              <a:t> Declarative Pipelines with Expectations</a:t>
            </a:r>
            <a:br>
              <a:rPr lang="en-US" b="1" dirty="0">
                <a:effectLst/>
              </a:rPr>
            </a:br>
            <a:endParaRPr lang="en-IN" b="1" dirty="0"/>
          </a:p>
        </p:txBody>
      </p:sp>
      <p:sp>
        <p:nvSpPr>
          <p:cNvPr id="3" name="Content Placeholder 2">
            <a:extLst>
              <a:ext uri="{FF2B5EF4-FFF2-40B4-BE49-F238E27FC236}">
                <a16:creationId xmlns:a16="http://schemas.microsoft.com/office/drawing/2014/main" id="{9DC811CB-63BE-7CEC-C139-A01B33375FCA}"/>
              </a:ext>
            </a:extLst>
          </p:cNvPr>
          <p:cNvSpPr>
            <a:spLocks noGrp="1"/>
          </p:cNvSpPr>
          <p:nvPr>
            <p:ph idx="1"/>
          </p:nvPr>
        </p:nvSpPr>
        <p:spPr>
          <a:xfrm>
            <a:off x="214744" y="1170996"/>
            <a:ext cx="11977255" cy="5572703"/>
          </a:xfrm>
        </p:spPr>
        <p:txBody>
          <a:bodyPr>
            <a:normAutofit fontScale="77500" lnSpcReduction="20000"/>
          </a:bodyPr>
          <a:lstStyle/>
          <a:p>
            <a:r>
              <a:rPr lang="en-US" dirty="0">
                <a:effectLst/>
              </a:rPr>
              <a:t>Define expectations to validate data as it flows through ETL pipelines. Expectations include a name, constraint (SQL Boolean expression), and action (warn, drop, or fail).</a:t>
            </a:r>
          </a:p>
          <a:p>
            <a:pPr marL="0" indent="0">
              <a:buNone/>
            </a:pPr>
            <a:endParaRPr lang="en-IN" dirty="0"/>
          </a:p>
          <a:p>
            <a:pPr marL="0" indent="0">
              <a:buNone/>
            </a:pPr>
            <a:r>
              <a:rPr lang="en-US" dirty="0"/>
              <a:t>import </a:t>
            </a:r>
            <a:r>
              <a:rPr lang="en-US" dirty="0" err="1"/>
              <a:t>dlt</a:t>
            </a:r>
            <a:endParaRPr lang="en-US" dirty="0"/>
          </a:p>
          <a:p>
            <a:pPr marL="0" indent="0">
              <a:buNone/>
            </a:pPr>
            <a:r>
              <a:rPr lang="en-US" dirty="0"/>
              <a:t>@dlt.table</a:t>
            </a:r>
          </a:p>
          <a:p>
            <a:pPr marL="0" indent="0">
              <a:buNone/>
            </a:pPr>
            <a:r>
              <a:rPr lang="en-US" dirty="0"/>
              <a:t>@dlt.expect_or_drop("valid_price", "price &gt;= 0")</a:t>
            </a:r>
          </a:p>
          <a:p>
            <a:pPr marL="0" indent="0">
              <a:buNone/>
            </a:pPr>
            <a:r>
              <a:rPr lang="en-US" dirty="0"/>
              <a:t>def </a:t>
            </a:r>
            <a:r>
              <a:rPr lang="en-US" dirty="0" err="1"/>
              <a:t>sales_data</a:t>
            </a:r>
            <a:r>
              <a:rPr lang="en-US" dirty="0"/>
              <a:t>():</a:t>
            </a:r>
          </a:p>
          <a:p>
            <a:pPr marL="0" indent="0">
              <a:buNone/>
            </a:pPr>
            <a:r>
              <a:rPr lang="en-US" dirty="0"/>
              <a:t>  return </a:t>
            </a:r>
            <a:r>
              <a:rPr lang="en-US" dirty="0" err="1"/>
              <a:t>spark.readStream.table</a:t>
            </a:r>
            <a:r>
              <a:rPr lang="en-US" dirty="0"/>
              <a:t>("</a:t>
            </a:r>
            <a:r>
              <a:rPr lang="en-US" dirty="0" err="1"/>
              <a:t>raw_sales</a:t>
            </a:r>
            <a:r>
              <a:rPr lang="en-US" dirty="0"/>
              <a:t>")</a:t>
            </a:r>
          </a:p>
          <a:p>
            <a:pPr marL="0" indent="0">
              <a:buNone/>
            </a:pPr>
            <a:endParaRPr lang="en-US" dirty="0"/>
          </a:p>
          <a:p>
            <a:pPr marL="0" indent="0">
              <a:buNone/>
            </a:pPr>
            <a:endParaRPr lang="en-US" dirty="0"/>
          </a:p>
          <a:p>
            <a:r>
              <a:rPr lang="en-US" b="1" dirty="0"/>
              <a:t>Actions</a:t>
            </a:r>
            <a:r>
              <a:rPr lang="en-US" dirty="0"/>
              <a:t>: </a:t>
            </a:r>
            <a:r>
              <a:rPr lang="en-US" b="1" dirty="0"/>
              <a:t>Warn</a:t>
            </a:r>
            <a:r>
              <a:rPr lang="en-US" dirty="0"/>
              <a:t>: Logs invalid records but writes them to the target.</a:t>
            </a:r>
          </a:p>
          <a:p>
            <a:r>
              <a:rPr lang="en-US" b="1" dirty="0"/>
              <a:t>Drop</a:t>
            </a:r>
            <a:r>
              <a:rPr lang="en-US" dirty="0"/>
              <a:t>: Drops invalid records and logs the count.</a:t>
            </a:r>
          </a:p>
          <a:p>
            <a:r>
              <a:rPr lang="en-US" b="1" dirty="0"/>
              <a:t>Fail</a:t>
            </a:r>
            <a:r>
              <a:rPr lang="en-US" dirty="0"/>
              <a:t>: Stops the pipeline on invalid records, requiring manual intervention.</a:t>
            </a:r>
          </a:p>
          <a:p>
            <a:endParaRPr lang="en-US" dirty="0"/>
          </a:p>
          <a:p>
            <a:r>
              <a:rPr lang="en-US" b="1" dirty="0">
                <a:effectLst/>
              </a:rPr>
              <a:t>Store invalid records in a separate Delta table or S3 bucket</a:t>
            </a:r>
            <a:endParaRPr lang="en-US" dirty="0"/>
          </a:p>
          <a:p>
            <a:pPr marL="0" indent="0">
              <a:buNone/>
            </a:pPr>
            <a:endParaRPr lang="en-IN" dirty="0"/>
          </a:p>
        </p:txBody>
      </p:sp>
    </p:spTree>
    <p:extLst>
      <p:ext uri="{BB962C8B-B14F-4D97-AF65-F5344CB8AC3E}">
        <p14:creationId xmlns:p14="http://schemas.microsoft.com/office/powerpoint/2010/main" val="1882355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9D0F-C0FE-F5A1-784D-47F1378895F4}"/>
              </a:ext>
            </a:extLst>
          </p:cNvPr>
          <p:cNvSpPr>
            <a:spLocks noGrp="1"/>
          </p:cNvSpPr>
          <p:nvPr>
            <p:ph type="title"/>
          </p:nvPr>
        </p:nvSpPr>
        <p:spPr>
          <a:xfrm>
            <a:off x="1676400" y="18255"/>
            <a:ext cx="10515600" cy="1325563"/>
          </a:xfrm>
        </p:spPr>
        <p:txBody>
          <a:bodyPr/>
          <a:lstStyle/>
          <a:p>
            <a:r>
              <a:rPr lang="en-IN" b="1" dirty="0">
                <a:effectLst/>
              </a:rPr>
              <a:t>Data Quality Monitoring:</a:t>
            </a:r>
            <a:br>
              <a:rPr lang="en-IN" b="1" dirty="0">
                <a:effectLst/>
              </a:rPr>
            </a:br>
            <a:endParaRPr lang="en-IN" b="1" dirty="0"/>
          </a:p>
        </p:txBody>
      </p:sp>
      <p:sp>
        <p:nvSpPr>
          <p:cNvPr id="3" name="Content Placeholder 2">
            <a:extLst>
              <a:ext uri="{FF2B5EF4-FFF2-40B4-BE49-F238E27FC236}">
                <a16:creationId xmlns:a16="http://schemas.microsoft.com/office/drawing/2014/main" id="{2FBA6A19-4E24-2169-2A4A-86B54F3154FF}"/>
              </a:ext>
            </a:extLst>
          </p:cNvPr>
          <p:cNvSpPr>
            <a:spLocks noGrp="1"/>
          </p:cNvSpPr>
          <p:nvPr>
            <p:ph idx="1"/>
          </p:nvPr>
        </p:nvSpPr>
        <p:spPr>
          <a:xfrm>
            <a:off x="79663" y="1253331"/>
            <a:ext cx="11703627" cy="5586414"/>
          </a:xfrm>
        </p:spPr>
        <p:txBody>
          <a:bodyPr>
            <a:normAutofit fontScale="77500" lnSpcReduction="20000"/>
          </a:bodyPr>
          <a:lstStyle/>
          <a:p>
            <a:pPr>
              <a:buFont typeface="Wingdings" panose="05000000000000000000" pitchFamily="2" charset="2"/>
              <a:buChar char="q"/>
            </a:pPr>
            <a:r>
              <a:rPr lang="en-IN" b="1" dirty="0">
                <a:effectLst/>
              </a:rPr>
              <a:t>Lakehouse Monitoring</a:t>
            </a:r>
            <a:r>
              <a:rPr lang="en-IN" dirty="0">
                <a:effectLst/>
              </a:rPr>
              <a:t>:</a:t>
            </a:r>
          </a:p>
          <a:p>
            <a:r>
              <a:rPr lang="en-US" dirty="0">
                <a:effectLst/>
              </a:rPr>
              <a:t>Automatically monitors table freshness (how recently updated) and completeness (expected row counts). Enable it on a Unity Catalog schema</a:t>
            </a:r>
          </a:p>
          <a:p>
            <a:r>
              <a:rPr lang="en-US" dirty="0"/>
              <a:t>-- Enable monitoring on a schema</a:t>
            </a:r>
          </a:p>
          <a:p>
            <a:r>
              <a:rPr lang="en-US" dirty="0"/>
              <a:t>ALTER SCHEMA </a:t>
            </a:r>
            <a:r>
              <a:rPr lang="en-US" dirty="0" err="1"/>
              <a:t>my_schema</a:t>
            </a:r>
            <a:r>
              <a:rPr lang="en-US" dirty="0"/>
              <a:t> SET DATA QUALITY MONITORING ON;</a:t>
            </a:r>
          </a:p>
          <a:p>
            <a:endParaRPr lang="en-US" dirty="0"/>
          </a:p>
          <a:p>
            <a:pPr>
              <a:buFont typeface="Wingdings" panose="05000000000000000000" pitchFamily="2" charset="2"/>
              <a:buChar char="q"/>
            </a:pPr>
            <a:r>
              <a:rPr lang="en-US" b="1" dirty="0">
                <a:effectLst/>
              </a:rPr>
              <a:t>Custom Alerts</a:t>
            </a:r>
            <a:r>
              <a:rPr lang="en-US" dirty="0">
                <a:effectLst/>
              </a:rPr>
              <a:t>: Set up Databricks SQL alerts to monitor data quality metrics and integrate with AWS SNS for notifications:</a:t>
            </a:r>
          </a:p>
          <a:p>
            <a:pPr marL="0" indent="0">
              <a:buNone/>
            </a:pPr>
            <a:r>
              <a:rPr lang="en-US" dirty="0"/>
              <a:t>WITH </a:t>
            </a:r>
            <a:r>
              <a:rPr lang="en-US" dirty="0" err="1"/>
              <a:t>rounded_data</a:t>
            </a:r>
            <a:r>
              <a:rPr lang="en-US" dirty="0"/>
              <a:t> AS (</a:t>
            </a:r>
          </a:p>
          <a:p>
            <a:pPr marL="0" indent="0">
              <a:buNone/>
            </a:pPr>
            <a:r>
              <a:rPr lang="en-US" dirty="0"/>
              <a:t>  SELECT DATE_TRUNC('HOUR', </a:t>
            </a:r>
            <a:r>
              <a:rPr lang="en-US" dirty="0" err="1"/>
              <a:t>evaluated_at</a:t>
            </a:r>
            <a:r>
              <a:rPr lang="en-US" dirty="0"/>
              <a:t>) AS </a:t>
            </a:r>
            <a:r>
              <a:rPr lang="en-US" dirty="0" err="1"/>
              <a:t>evaluated_at</a:t>
            </a:r>
            <a:r>
              <a:rPr lang="en-US" dirty="0"/>
              <a:t>,</a:t>
            </a:r>
          </a:p>
          <a:p>
            <a:pPr marL="0" indent="0">
              <a:buNone/>
            </a:pPr>
            <a:r>
              <a:rPr lang="en-US" dirty="0"/>
              <a:t>         CONCAT(catalog, ".", schema, ".", </a:t>
            </a:r>
            <a:r>
              <a:rPr lang="en-US" dirty="0" err="1"/>
              <a:t>table_name</a:t>
            </a:r>
            <a:r>
              <a:rPr lang="en-US" dirty="0"/>
              <a:t>) AS </a:t>
            </a:r>
            <a:r>
              <a:rPr lang="en-US" dirty="0" err="1"/>
              <a:t>full_table_name</a:t>
            </a:r>
            <a:r>
              <a:rPr lang="en-US" dirty="0"/>
              <a:t>,</a:t>
            </a:r>
          </a:p>
          <a:p>
            <a:pPr marL="0" indent="0">
              <a:buNone/>
            </a:pPr>
            <a:r>
              <a:rPr lang="en-US" dirty="0"/>
              <a:t>         status</a:t>
            </a:r>
          </a:p>
          <a:p>
            <a:pPr marL="0" indent="0">
              <a:buNone/>
            </a:pPr>
            <a:r>
              <a:rPr lang="en-US" dirty="0"/>
              <a:t>  FROM my_catalog.my_schema._</a:t>
            </a:r>
            <a:r>
              <a:rPr lang="en-US" dirty="0" err="1"/>
              <a:t>quality_monitoring_summary</a:t>
            </a:r>
            <a:endParaRPr lang="en-US" dirty="0"/>
          </a:p>
          <a:p>
            <a:pPr marL="0" indent="0">
              <a:buNone/>
            </a:pPr>
            <a:r>
              <a:rPr lang="en-US" dirty="0"/>
              <a:t>  WHERE status = 'Unhealthy'</a:t>
            </a:r>
          </a:p>
          <a:p>
            <a:pPr marL="0" indent="0">
              <a:buNone/>
            </a:pPr>
            <a:r>
              <a:rPr lang="en-US" dirty="0"/>
              <a:t>)</a:t>
            </a:r>
          </a:p>
          <a:p>
            <a:pPr marL="0" indent="0">
              <a:buNone/>
            </a:pPr>
            <a:r>
              <a:rPr lang="en-US" dirty="0"/>
              <a:t>SELECT * FROM </a:t>
            </a:r>
            <a:r>
              <a:rPr lang="en-US" dirty="0" err="1"/>
              <a:t>rounded_data</a:t>
            </a:r>
            <a:r>
              <a:rPr lang="en-US" dirty="0"/>
              <a:t> WHERE </a:t>
            </a:r>
            <a:r>
              <a:rPr lang="en-US" dirty="0" err="1"/>
              <a:t>evaluated_at</a:t>
            </a:r>
            <a:r>
              <a:rPr lang="en-US" dirty="0"/>
              <a:t> &gt;= </a:t>
            </a:r>
            <a:r>
              <a:rPr lang="en-US" dirty="0" err="1"/>
              <a:t>current_timestamp</a:t>
            </a:r>
            <a:r>
              <a:rPr lang="en-US" dirty="0"/>
              <a:t>() - INTERVAL 6 HOUR;</a:t>
            </a:r>
            <a:endParaRPr lang="en-IN" dirty="0"/>
          </a:p>
        </p:txBody>
      </p:sp>
    </p:spTree>
    <p:extLst>
      <p:ext uri="{BB962C8B-B14F-4D97-AF65-F5344CB8AC3E}">
        <p14:creationId xmlns:p14="http://schemas.microsoft.com/office/powerpoint/2010/main" val="297385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5C2A98-F1B1-2E0D-4618-315114745CD3}"/>
              </a:ext>
            </a:extLst>
          </p:cNvPr>
          <p:cNvSpPr>
            <a:spLocks noGrp="1"/>
          </p:cNvSpPr>
          <p:nvPr>
            <p:ph idx="1"/>
          </p:nvPr>
        </p:nvSpPr>
        <p:spPr>
          <a:xfrm>
            <a:off x="90055" y="880052"/>
            <a:ext cx="12015354" cy="4351338"/>
          </a:xfrm>
        </p:spPr>
        <p:txBody>
          <a:bodyPr/>
          <a:lstStyle/>
          <a:p>
            <a:pPr>
              <a:buFont typeface="Wingdings" panose="05000000000000000000" pitchFamily="2" charset="2"/>
              <a:buChar char="q"/>
            </a:pPr>
            <a:r>
              <a:rPr lang="en-IN" b="1" dirty="0">
                <a:effectLst/>
              </a:rPr>
              <a:t>Auto Loader:</a:t>
            </a:r>
          </a:p>
          <a:p>
            <a:pPr marL="0" indent="0">
              <a:buNone/>
            </a:pPr>
            <a:endParaRPr lang="en-IN" dirty="0"/>
          </a:p>
          <a:p>
            <a:pPr marL="0" indent="0">
              <a:buNone/>
            </a:pPr>
            <a:r>
              <a:rPr lang="en-US" dirty="0">
                <a:effectLst/>
              </a:rPr>
              <a:t>Use Auto Loader to ingest data from S3 incrementally, handling schema evolution and rescuing invalid data to a _</a:t>
            </a:r>
            <a:r>
              <a:rPr lang="en-US" dirty="0" err="1">
                <a:effectLst/>
              </a:rPr>
              <a:t>rescued_data</a:t>
            </a:r>
            <a:r>
              <a:rPr lang="en-US" dirty="0">
                <a:effectLst/>
              </a:rPr>
              <a:t> column.</a:t>
            </a:r>
          </a:p>
          <a:p>
            <a:pPr marL="0" indent="0">
              <a:buNone/>
            </a:pPr>
            <a:r>
              <a:rPr lang="en-IN" dirty="0" err="1">
                <a:effectLst/>
              </a:rPr>
              <a:t>spark.readStream.format</a:t>
            </a:r>
            <a:r>
              <a:rPr lang="en-IN" dirty="0">
                <a:effectLst/>
              </a:rPr>
              <a:t>("</a:t>
            </a:r>
            <a:r>
              <a:rPr lang="en-IN" dirty="0" err="1">
                <a:effectLst/>
              </a:rPr>
              <a:t>cloudFiles</a:t>
            </a:r>
            <a:r>
              <a:rPr lang="en-IN" dirty="0">
                <a:effectLst/>
              </a:rPr>
              <a:t>") \</a:t>
            </a:r>
          </a:p>
          <a:p>
            <a:pPr marL="0" indent="0">
              <a:buNone/>
            </a:pPr>
            <a:r>
              <a:rPr lang="en-IN" dirty="0">
                <a:effectLst/>
              </a:rPr>
              <a:t>  .option("</a:t>
            </a:r>
            <a:r>
              <a:rPr lang="en-IN" dirty="0" err="1">
                <a:effectLst/>
              </a:rPr>
              <a:t>cloudFiles.format</a:t>
            </a:r>
            <a:r>
              <a:rPr lang="en-IN" dirty="0">
                <a:effectLst/>
              </a:rPr>
              <a:t>", "</a:t>
            </a:r>
            <a:r>
              <a:rPr lang="en-IN" dirty="0" err="1">
                <a:effectLst/>
              </a:rPr>
              <a:t>json</a:t>
            </a:r>
            <a:r>
              <a:rPr lang="en-IN" dirty="0">
                <a:effectLst/>
              </a:rPr>
              <a:t>") \</a:t>
            </a:r>
          </a:p>
          <a:p>
            <a:pPr marL="0" indent="0">
              <a:buNone/>
            </a:pPr>
            <a:r>
              <a:rPr lang="en-IN" dirty="0">
                <a:effectLst/>
              </a:rPr>
              <a:t>  .option("</a:t>
            </a:r>
            <a:r>
              <a:rPr lang="en-IN" dirty="0" err="1">
                <a:effectLst/>
              </a:rPr>
              <a:t>cloudFiles.schemaLocation</a:t>
            </a:r>
            <a:r>
              <a:rPr lang="en-IN" dirty="0">
                <a:effectLst/>
              </a:rPr>
              <a:t>", "s3://my-bucket/schema") \</a:t>
            </a:r>
          </a:p>
          <a:p>
            <a:pPr marL="0" indent="0">
              <a:buNone/>
            </a:pPr>
            <a:r>
              <a:rPr lang="en-IN" dirty="0">
                <a:effectLst/>
              </a:rPr>
              <a:t>  .load("s3://my-bucket/data")</a:t>
            </a:r>
          </a:p>
          <a:p>
            <a:pPr marL="0" indent="0">
              <a:buNone/>
            </a:pPr>
            <a:endParaRPr lang="en-IN" dirty="0"/>
          </a:p>
        </p:txBody>
      </p:sp>
    </p:spTree>
    <p:extLst>
      <p:ext uri="{BB962C8B-B14F-4D97-AF65-F5344CB8AC3E}">
        <p14:creationId xmlns:p14="http://schemas.microsoft.com/office/powerpoint/2010/main" val="167612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15316-9EB8-BFC5-B419-ABAD4269EC9A}"/>
              </a:ext>
            </a:extLst>
          </p:cNvPr>
          <p:cNvSpPr>
            <a:spLocks noGrp="1"/>
          </p:cNvSpPr>
          <p:nvPr>
            <p:ph idx="1"/>
          </p:nvPr>
        </p:nvSpPr>
        <p:spPr>
          <a:xfrm>
            <a:off x="318654" y="869661"/>
            <a:ext cx="11703627" cy="5593483"/>
          </a:xfrm>
        </p:spPr>
        <p:txBody>
          <a:bodyPr>
            <a:normAutofit/>
          </a:bodyPr>
          <a:lstStyle/>
          <a:p>
            <a:r>
              <a:rPr lang="en-US" dirty="0">
                <a:effectLst/>
              </a:rPr>
              <a:t>Six Dimensions of Data Quality</a:t>
            </a:r>
          </a:p>
          <a:p>
            <a:endParaRPr lang="en-US" dirty="0"/>
          </a:p>
          <a:p>
            <a:pPr lvl="1"/>
            <a:r>
              <a:rPr lang="en-US" b="1" dirty="0"/>
              <a:t>Accuracy</a:t>
            </a:r>
            <a:r>
              <a:rPr lang="en-US" dirty="0"/>
              <a:t>: Use constraints and validation to ensure factual correctness. Quarantine suspect data to S3 for review.</a:t>
            </a:r>
          </a:p>
          <a:p>
            <a:pPr lvl="1"/>
            <a:r>
              <a:rPr lang="en-US" b="1" dirty="0"/>
              <a:t>Completeness</a:t>
            </a:r>
            <a:r>
              <a:rPr lang="en-US" dirty="0"/>
              <a:t>: Ensure all required fields are present using NOT NULL constraints and metadata management.</a:t>
            </a:r>
          </a:p>
          <a:p>
            <a:pPr lvl="1"/>
            <a:r>
              <a:rPr lang="en-US" b="1" dirty="0"/>
              <a:t>Consistency</a:t>
            </a:r>
            <a:r>
              <a:rPr lang="en-US" dirty="0"/>
              <a:t>: Use the Lakehouse’s single source of truth to avoid silos. Store data in S3 and manage with Unity Catalog.</a:t>
            </a:r>
          </a:p>
          <a:p>
            <a:pPr lvl="1"/>
            <a:r>
              <a:rPr lang="en-US" b="1" dirty="0"/>
              <a:t>Timeliness</a:t>
            </a:r>
            <a:r>
              <a:rPr lang="en-US" dirty="0"/>
              <a:t>: Process real-time streams from S3 using Auto Loader or DLT.</a:t>
            </a:r>
          </a:p>
          <a:p>
            <a:pPr lvl="1"/>
            <a:r>
              <a:rPr lang="en-US" b="1" dirty="0"/>
              <a:t>Uniqueness</a:t>
            </a:r>
            <a:r>
              <a:rPr lang="en-US" dirty="0"/>
              <a:t>: Apply distinct() or </a:t>
            </a:r>
            <a:r>
              <a:rPr lang="en-US" dirty="0" err="1"/>
              <a:t>dropDuplicates</a:t>
            </a:r>
            <a:r>
              <a:rPr lang="en-US" dirty="0"/>
              <a:t>() to remove duplicates.</a:t>
            </a:r>
          </a:p>
          <a:p>
            <a:pPr lvl="1"/>
            <a:r>
              <a:rPr lang="en-US" b="1" dirty="0"/>
              <a:t>Validity</a:t>
            </a:r>
            <a:r>
              <a:rPr lang="en-US" dirty="0"/>
              <a:t>: Enforce schemas and use regex for pattern validation (e.g., CHECK (</a:t>
            </a:r>
            <a:r>
              <a:rPr lang="en-US" dirty="0" err="1"/>
              <a:t>column_name</a:t>
            </a:r>
            <a:r>
              <a:rPr lang="en-US" dirty="0"/>
              <a:t> REGEXP '^[A-Za-z0-9]+$')).</a:t>
            </a:r>
          </a:p>
          <a:p>
            <a:endParaRPr lang="en-IN" dirty="0"/>
          </a:p>
        </p:txBody>
      </p:sp>
    </p:spTree>
    <p:extLst>
      <p:ext uri="{BB962C8B-B14F-4D97-AF65-F5344CB8AC3E}">
        <p14:creationId xmlns:p14="http://schemas.microsoft.com/office/powerpoint/2010/main" val="428695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D5AF-6D35-923B-636A-C378BBC05B15}"/>
              </a:ext>
            </a:extLst>
          </p:cNvPr>
          <p:cNvSpPr>
            <a:spLocks noGrp="1"/>
          </p:cNvSpPr>
          <p:nvPr>
            <p:ph type="title"/>
          </p:nvPr>
        </p:nvSpPr>
        <p:spPr>
          <a:xfrm>
            <a:off x="2230582" y="18255"/>
            <a:ext cx="10515600" cy="1325563"/>
          </a:xfrm>
        </p:spPr>
        <p:txBody>
          <a:bodyPr/>
          <a:lstStyle/>
          <a:p>
            <a:r>
              <a:rPr lang="en-IN" dirty="0"/>
              <a:t>Basic Validation Framework</a:t>
            </a:r>
            <a:br>
              <a:rPr lang="en-IN" dirty="0"/>
            </a:br>
            <a:endParaRPr lang="en-IN" dirty="0"/>
          </a:p>
        </p:txBody>
      </p:sp>
      <p:sp>
        <p:nvSpPr>
          <p:cNvPr id="3" name="Content Placeholder 2">
            <a:extLst>
              <a:ext uri="{FF2B5EF4-FFF2-40B4-BE49-F238E27FC236}">
                <a16:creationId xmlns:a16="http://schemas.microsoft.com/office/drawing/2014/main" id="{4345E7BC-8EC0-407C-D830-419DC2321CDC}"/>
              </a:ext>
            </a:extLst>
          </p:cNvPr>
          <p:cNvSpPr>
            <a:spLocks noGrp="1"/>
          </p:cNvSpPr>
          <p:nvPr>
            <p:ph idx="1"/>
          </p:nvPr>
        </p:nvSpPr>
        <p:spPr>
          <a:xfrm>
            <a:off x="142008" y="994353"/>
            <a:ext cx="11973791" cy="5845392"/>
          </a:xfrm>
        </p:spPr>
        <p:txBody>
          <a:bodyPr>
            <a:normAutofit fontScale="47500" lnSpcReduction="20000"/>
          </a:bodyPr>
          <a:lstStyle/>
          <a:p>
            <a:pPr marL="0" indent="0">
              <a:buNone/>
            </a:pPr>
            <a:r>
              <a:rPr lang="en-IN" dirty="0"/>
              <a:t>from </a:t>
            </a:r>
            <a:r>
              <a:rPr lang="en-IN" dirty="0" err="1"/>
              <a:t>pyspark.sql.functions</a:t>
            </a:r>
            <a:r>
              <a:rPr lang="en-IN" dirty="0"/>
              <a:t> import col, count, when</a:t>
            </a:r>
          </a:p>
          <a:p>
            <a:pPr marL="0" indent="0">
              <a:buNone/>
            </a:pPr>
            <a:endParaRPr lang="en-IN" dirty="0"/>
          </a:p>
          <a:p>
            <a:pPr marL="0" indent="0">
              <a:buNone/>
            </a:pPr>
            <a:r>
              <a:rPr lang="en-IN" dirty="0"/>
              <a:t>def </a:t>
            </a:r>
            <a:r>
              <a:rPr lang="en-IN" dirty="0" err="1"/>
              <a:t>validate_data</a:t>
            </a:r>
            <a:r>
              <a:rPr lang="en-IN" dirty="0"/>
              <a:t>(</a:t>
            </a:r>
            <a:r>
              <a:rPr lang="en-IN" dirty="0" err="1"/>
              <a:t>df</a:t>
            </a:r>
            <a:r>
              <a:rPr lang="en-IN" dirty="0"/>
              <a:t>):</a:t>
            </a:r>
          </a:p>
          <a:p>
            <a:pPr marL="0" indent="0">
              <a:buNone/>
            </a:pPr>
            <a:r>
              <a:rPr lang="en-IN" sz="3600" b="1" dirty="0"/>
              <a:t>    # Check for nulls in key columns</a:t>
            </a:r>
          </a:p>
          <a:p>
            <a:pPr marL="0" indent="0">
              <a:buNone/>
            </a:pPr>
            <a:r>
              <a:rPr lang="en-IN" dirty="0"/>
              <a:t>    </a:t>
            </a:r>
            <a:r>
              <a:rPr lang="en-IN" dirty="0" err="1"/>
              <a:t>null_checks</a:t>
            </a:r>
            <a:r>
              <a:rPr lang="en-IN" dirty="0"/>
              <a:t> = {</a:t>
            </a:r>
          </a:p>
          <a:p>
            <a:pPr marL="0" indent="0">
              <a:buNone/>
            </a:pPr>
            <a:r>
              <a:rPr lang="en-IN" dirty="0"/>
              <a:t>        "</a:t>
            </a:r>
            <a:r>
              <a:rPr lang="en-IN" dirty="0" err="1"/>
              <a:t>user_id</a:t>
            </a:r>
            <a:r>
              <a:rPr lang="en-IN" dirty="0"/>
              <a:t>": </a:t>
            </a:r>
            <a:r>
              <a:rPr lang="en-IN" dirty="0" err="1"/>
              <a:t>df.filter</a:t>
            </a:r>
            <a:r>
              <a:rPr lang="en-IN" dirty="0"/>
              <a:t>(col("</a:t>
            </a:r>
            <a:r>
              <a:rPr lang="en-IN" dirty="0" err="1"/>
              <a:t>user_id</a:t>
            </a:r>
            <a:r>
              <a:rPr lang="en-IN" dirty="0"/>
              <a:t>").</a:t>
            </a:r>
            <a:r>
              <a:rPr lang="en-IN" dirty="0" err="1"/>
              <a:t>isNull</a:t>
            </a:r>
            <a:r>
              <a:rPr lang="en-IN" dirty="0"/>
              <a:t>()).count(),</a:t>
            </a:r>
          </a:p>
          <a:p>
            <a:pPr marL="0" indent="0">
              <a:buNone/>
            </a:pPr>
            <a:r>
              <a:rPr lang="en-IN" dirty="0"/>
              <a:t>        "</a:t>
            </a:r>
            <a:r>
              <a:rPr lang="en-IN" dirty="0" err="1"/>
              <a:t>transaction_date</a:t>
            </a:r>
            <a:r>
              <a:rPr lang="en-IN" dirty="0"/>
              <a:t>": </a:t>
            </a:r>
            <a:r>
              <a:rPr lang="en-IN" dirty="0" err="1"/>
              <a:t>df.filter</a:t>
            </a:r>
            <a:r>
              <a:rPr lang="en-IN" dirty="0"/>
              <a:t>(col("</a:t>
            </a:r>
            <a:r>
              <a:rPr lang="en-IN" dirty="0" err="1"/>
              <a:t>transaction_date</a:t>
            </a:r>
            <a:r>
              <a:rPr lang="en-IN" dirty="0"/>
              <a:t>").</a:t>
            </a:r>
            <a:r>
              <a:rPr lang="en-IN" dirty="0" err="1"/>
              <a:t>isNull</a:t>
            </a:r>
            <a:r>
              <a:rPr lang="en-IN" dirty="0"/>
              <a:t>()).count()</a:t>
            </a:r>
          </a:p>
          <a:p>
            <a:pPr marL="0" indent="0">
              <a:buNone/>
            </a:pPr>
            <a:r>
              <a:rPr lang="en-IN" dirty="0"/>
              <a:t>    }</a:t>
            </a:r>
          </a:p>
          <a:p>
            <a:pPr marL="0" indent="0">
              <a:buNone/>
            </a:pPr>
            <a:r>
              <a:rPr lang="en-IN" dirty="0"/>
              <a:t>    </a:t>
            </a:r>
          </a:p>
          <a:p>
            <a:pPr marL="0" indent="0">
              <a:buNone/>
            </a:pPr>
            <a:r>
              <a:rPr lang="en-IN" b="1" dirty="0"/>
              <a:t>    # </a:t>
            </a:r>
            <a:r>
              <a:rPr lang="en-IN" sz="3300" b="1" dirty="0"/>
              <a:t>Value range checks</a:t>
            </a:r>
          </a:p>
          <a:p>
            <a:pPr marL="0" indent="0">
              <a:buNone/>
            </a:pPr>
            <a:r>
              <a:rPr lang="en-IN" dirty="0"/>
              <a:t>    </a:t>
            </a:r>
            <a:r>
              <a:rPr lang="en-IN" dirty="0" err="1"/>
              <a:t>amount_check</a:t>
            </a:r>
            <a:r>
              <a:rPr lang="en-IN" dirty="0"/>
              <a:t> = </a:t>
            </a:r>
            <a:r>
              <a:rPr lang="en-IN" dirty="0" err="1"/>
              <a:t>df.filter</a:t>
            </a:r>
            <a:r>
              <a:rPr lang="en-IN" dirty="0"/>
              <a:t>((col("amount") &lt; 0) | (col("amount") &gt; 10000)).count()</a:t>
            </a:r>
          </a:p>
          <a:p>
            <a:pPr marL="0" indent="0">
              <a:buNone/>
            </a:pPr>
            <a:r>
              <a:rPr lang="en-IN" dirty="0"/>
              <a:t>    </a:t>
            </a:r>
          </a:p>
          <a:p>
            <a:pPr marL="0" indent="0">
              <a:buNone/>
            </a:pPr>
            <a:r>
              <a:rPr lang="en-IN" b="1" dirty="0"/>
              <a:t>    # </a:t>
            </a:r>
            <a:r>
              <a:rPr lang="en-IN" sz="3600" b="1" dirty="0"/>
              <a:t>Uniqueness checks</a:t>
            </a:r>
          </a:p>
          <a:p>
            <a:pPr marL="0" indent="0">
              <a:buNone/>
            </a:pPr>
            <a:r>
              <a:rPr lang="en-IN" dirty="0"/>
              <a:t>    </a:t>
            </a:r>
            <a:r>
              <a:rPr lang="en-IN" dirty="0" err="1"/>
              <a:t>duplicate_check</a:t>
            </a:r>
            <a:r>
              <a:rPr lang="en-IN" dirty="0"/>
              <a:t> = </a:t>
            </a:r>
            <a:r>
              <a:rPr lang="en-IN" dirty="0" err="1"/>
              <a:t>df.groupBy</a:t>
            </a:r>
            <a:r>
              <a:rPr lang="en-IN" dirty="0"/>
              <a:t>("</a:t>
            </a:r>
            <a:r>
              <a:rPr lang="en-IN" dirty="0" err="1"/>
              <a:t>transaction_id</a:t>
            </a:r>
            <a:r>
              <a:rPr lang="en-IN" dirty="0"/>
              <a:t>").count().filter("count &gt; 1").count()</a:t>
            </a:r>
          </a:p>
          <a:p>
            <a:pPr marL="0" indent="0">
              <a:buNone/>
            </a:pPr>
            <a:r>
              <a:rPr lang="en-IN" dirty="0"/>
              <a:t>    </a:t>
            </a:r>
          </a:p>
          <a:p>
            <a:pPr marL="0" indent="0">
              <a:buNone/>
            </a:pPr>
            <a:r>
              <a:rPr lang="en-IN" dirty="0"/>
              <a:t>    return {</a:t>
            </a:r>
          </a:p>
          <a:p>
            <a:pPr marL="0" indent="0">
              <a:buNone/>
            </a:pPr>
            <a:r>
              <a:rPr lang="en-IN" dirty="0"/>
              <a:t>        "</a:t>
            </a:r>
            <a:r>
              <a:rPr lang="en-IN" dirty="0" err="1"/>
              <a:t>null_checks</a:t>
            </a:r>
            <a:r>
              <a:rPr lang="en-IN" dirty="0"/>
              <a:t>": </a:t>
            </a:r>
            <a:r>
              <a:rPr lang="en-IN" dirty="0" err="1"/>
              <a:t>null_checks</a:t>
            </a:r>
            <a:r>
              <a:rPr lang="en-IN" dirty="0"/>
              <a:t>,</a:t>
            </a:r>
          </a:p>
          <a:p>
            <a:pPr marL="0" indent="0">
              <a:buNone/>
            </a:pPr>
            <a:r>
              <a:rPr lang="en-IN" dirty="0"/>
              <a:t>        "</a:t>
            </a:r>
            <a:r>
              <a:rPr lang="en-IN" dirty="0" err="1"/>
              <a:t>invalid_amounts</a:t>
            </a:r>
            <a:r>
              <a:rPr lang="en-IN" dirty="0"/>
              <a:t>": </a:t>
            </a:r>
            <a:r>
              <a:rPr lang="en-IN" dirty="0" err="1"/>
              <a:t>amount_check</a:t>
            </a:r>
            <a:r>
              <a:rPr lang="en-IN" dirty="0"/>
              <a:t>,</a:t>
            </a:r>
          </a:p>
          <a:p>
            <a:pPr marL="0" indent="0">
              <a:buNone/>
            </a:pPr>
            <a:r>
              <a:rPr lang="en-IN" dirty="0"/>
              <a:t>        "</a:t>
            </a:r>
            <a:r>
              <a:rPr lang="en-IN" dirty="0" err="1"/>
              <a:t>duplicate_ids</a:t>
            </a:r>
            <a:r>
              <a:rPr lang="en-IN" dirty="0"/>
              <a:t>": </a:t>
            </a:r>
            <a:r>
              <a:rPr lang="en-IN" dirty="0" err="1"/>
              <a:t>duplicate_check</a:t>
            </a:r>
            <a:endParaRPr lang="en-IN" dirty="0"/>
          </a:p>
          <a:p>
            <a:pPr marL="0" indent="0">
              <a:buNone/>
            </a:pPr>
            <a:r>
              <a:rPr lang="en-IN" dirty="0"/>
              <a:t>    }</a:t>
            </a:r>
          </a:p>
        </p:txBody>
      </p:sp>
    </p:spTree>
    <p:extLst>
      <p:ext uri="{BB962C8B-B14F-4D97-AF65-F5344CB8AC3E}">
        <p14:creationId xmlns:p14="http://schemas.microsoft.com/office/powerpoint/2010/main" val="1085635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02B28-9C46-8926-E5EF-B523952EA226}"/>
              </a:ext>
            </a:extLst>
          </p:cNvPr>
          <p:cNvSpPr>
            <a:spLocks noGrp="1"/>
          </p:cNvSpPr>
          <p:nvPr>
            <p:ph type="title"/>
          </p:nvPr>
        </p:nvSpPr>
        <p:spPr>
          <a:xfrm>
            <a:off x="2365664" y="18255"/>
            <a:ext cx="10515600" cy="1325563"/>
          </a:xfrm>
        </p:spPr>
        <p:txBody>
          <a:bodyPr/>
          <a:lstStyle/>
          <a:p>
            <a:r>
              <a:rPr lang="en-IN" b="1" dirty="0"/>
              <a:t>Great Expectations Integration</a:t>
            </a:r>
            <a:br>
              <a:rPr lang="en-IN" b="1" dirty="0"/>
            </a:br>
            <a:endParaRPr lang="en-IN" b="1" dirty="0"/>
          </a:p>
        </p:txBody>
      </p:sp>
      <p:sp>
        <p:nvSpPr>
          <p:cNvPr id="3" name="Content Placeholder 2">
            <a:extLst>
              <a:ext uri="{FF2B5EF4-FFF2-40B4-BE49-F238E27FC236}">
                <a16:creationId xmlns:a16="http://schemas.microsoft.com/office/drawing/2014/main" id="{9F22CF3B-3EA2-2B98-54A1-12E4775A719D}"/>
              </a:ext>
            </a:extLst>
          </p:cNvPr>
          <p:cNvSpPr>
            <a:spLocks noGrp="1"/>
          </p:cNvSpPr>
          <p:nvPr>
            <p:ph idx="1"/>
          </p:nvPr>
        </p:nvSpPr>
        <p:spPr>
          <a:xfrm>
            <a:off x="162790" y="1253331"/>
            <a:ext cx="12029209" cy="5586414"/>
          </a:xfrm>
        </p:spPr>
        <p:txBody>
          <a:bodyPr>
            <a:normAutofit fontScale="92500" lnSpcReduction="20000"/>
          </a:bodyPr>
          <a:lstStyle/>
          <a:p>
            <a:pPr marL="0" indent="0">
              <a:buNone/>
            </a:pPr>
            <a:r>
              <a:rPr lang="en-IN" dirty="0"/>
              <a:t>import </a:t>
            </a:r>
            <a:r>
              <a:rPr lang="en-IN" dirty="0" err="1"/>
              <a:t>great_expectations</a:t>
            </a:r>
            <a:r>
              <a:rPr lang="en-IN" dirty="0"/>
              <a:t> as </a:t>
            </a:r>
            <a:r>
              <a:rPr lang="en-IN" dirty="0" err="1"/>
              <a:t>ge</a:t>
            </a:r>
            <a:endParaRPr lang="en-IN" dirty="0"/>
          </a:p>
          <a:p>
            <a:pPr marL="0" indent="0">
              <a:buNone/>
            </a:pPr>
            <a:endParaRPr lang="en-IN" dirty="0"/>
          </a:p>
          <a:p>
            <a:pPr marL="0" indent="0">
              <a:buNone/>
            </a:pPr>
            <a:r>
              <a:rPr lang="en-IN" dirty="0"/>
              <a:t># Create expectation suite</a:t>
            </a:r>
          </a:p>
          <a:p>
            <a:pPr marL="0" indent="0">
              <a:buNone/>
            </a:pPr>
            <a:r>
              <a:rPr lang="en-IN" dirty="0"/>
              <a:t>context = </a:t>
            </a:r>
            <a:r>
              <a:rPr lang="en-IN" dirty="0" err="1"/>
              <a:t>ge.get_context</a:t>
            </a:r>
            <a:r>
              <a:rPr lang="en-IN" dirty="0"/>
              <a:t>()</a:t>
            </a:r>
          </a:p>
          <a:p>
            <a:pPr marL="0" indent="0">
              <a:buNone/>
            </a:pPr>
            <a:r>
              <a:rPr lang="en-IN" dirty="0"/>
              <a:t>suite = </a:t>
            </a:r>
            <a:r>
              <a:rPr lang="en-IN" dirty="0" err="1"/>
              <a:t>context.create_expectation_suite</a:t>
            </a:r>
            <a:r>
              <a:rPr lang="en-IN" dirty="0"/>
              <a:t>("</a:t>
            </a:r>
            <a:r>
              <a:rPr lang="en-IN" dirty="0" err="1"/>
              <a:t>my_suite</a:t>
            </a:r>
            <a:r>
              <a:rPr lang="en-IN" dirty="0"/>
              <a:t>")</a:t>
            </a:r>
          </a:p>
          <a:p>
            <a:pPr marL="0" indent="0">
              <a:buNone/>
            </a:pPr>
            <a:endParaRPr lang="en-IN" dirty="0"/>
          </a:p>
          <a:p>
            <a:pPr marL="0" indent="0">
              <a:buNone/>
            </a:pPr>
            <a:r>
              <a:rPr lang="en-IN" dirty="0"/>
              <a:t># Define expectations</a:t>
            </a:r>
          </a:p>
          <a:p>
            <a:pPr marL="0" indent="0">
              <a:buNone/>
            </a:pPr>
            <a:r>
              <a:rPr lang="en-IN" dirty="0" err="1"/>
              <a:t>validator.expect_column_values_to_not_be_null</a:t>
            </a:r>
            <a:r>
              <a:rPr lang="en-IN" dirty="0"/>
              <a:t>("</a:t>
            </a:r>
            <a:r>
              <a:rPr lang="en-IN" dirty="0" err="1"/>
              <a:t>user_id</a:t>
            </a:r>
            <a:r>
              <a:rPr lang="en-IN" dirty="0"/>
              <a:t>")</a:t>
            </a:r>
          </a:p>
          <a:p>
            <a:pPr marL="0" indent="0">
              <a:buNone/>
            </a:pPr>
            <a:r>
              <a:rPr lang="en-IN" dirty="0" err="1"/>
              <a:t>validator.expect_column_values_to_be_between</a:t>
            </a:r>
            <a:r>
              <a:rPr lang="en-IN" dirty="0"/>
              <a:t>("amount", </a:t>
            </a:r>
            <a:r>
              <a:rPr lang="en-IN" dirty="0" err="1"/>
              <a:t>min_value</a:t>
            </a:r>
            <a:r>
              <a:rPr lang="en-IN" dirty="0"/>
              <a:t>=0)</a:t>
            </a:r>
          </a:p>
          <a:p>
            <a:pPr marL="0" indent="0">
              <a:buNone/>
            </a:pPr>
            <a:r>
              <a:rPr lang="en-IN" dirty="0" err="1"/>
              <a:t>validator.expect_column_values_to_be_unique</a:t>
            </a:r>
            <a:r>
              <a:rPr lang="en-IN" dirty="0"/>
              <a:t>("</a:t>
            </a:r>
            <a:r>
              <a:rPr lang="en-IN" dirty="0" err="1"/>
              <a:t>transaction_id</a:t>
            </a:r>
            <a:r>
              <a:rPr lang="en-IN" dirty="0"/>
              <a:t>")</a:t>
            </a:r>
          </a:p>
          <a:p>
            <a:pPr marL="0" indent="0">
              <a:buNone/>
            </a:pPr>
            <a:endParaRPr lang="en-IN" dirty="0"/>
          </a:p>
          <a:p>
            <a:pPr marL="0" indent="0">
              <a:buNone/>
            </a:pPr>
            <a:r>
              <a:rPr lang="en-IN" dirty="0"/>
              <a:t># Save and use in Databricks</a:t>
            </a:r>
          </a:p>
          <a:p>
            <a:pPr marL="0" indent="0">
              <a:buNone/>
            </a:pPr>
            <a:r>
              <a:rPr lang="en-IN" dirty="0" err="1"/>
              <a:t>context.save_expectation_suite</a:t>
            </a:r>
            <a:r>
              <a:rPr lang="en-IN" dirty="0"/>
              <a:t>(suite)</a:t>
            </a:r>
          </a:p>
        </p:txBody>
      </p:sp>
    </p:spTree>
    <p:extLst>
      <p:ext uri="{BB962C8B-B14F-4D97-AF65-F5344CB8AC3E}">
        <p14:creationId xmlns:p14="http://schemas.microsoft.com/office/powerpoint/2010/main" val="951441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A70822-C34D-4381-5D06-04631081B319}"/>
              </a:ext>
            </a:extLst>
          </p:cNvPr>
          <p:cNvSpPr>
            <a:spLocks noGrp="1"/>
          </p:cNvSpPr>
          <p:nvPr>
            <p:ph idx="1"/>
          </p:nvPr>
        </p:nvSpPr>
        <p:spPr>
          <a:xfrm>
            <a:off x="453736" y="578716"/>
            <a:ext cx="11433463" cy="4351338"/>
          </a:xfrm>
        </p:spPr>
        <p:txBody>
          <a:bodyPr/>
          <a:lstStyle/>
          <a:p>
            <a:r>
              <a:rPr lang="en-US" dirty="0"/>
              <a:t>Implementing robust error handling and data quality checks is critical when working with data pipelines in Databricks on AWS.</a:t>
            </a:r>
          </a:p>
          <a:p>
            <a:endParaRPr lang="en-US" dirty="0"/>
          </a:p>
          <a:p>
            <a:pPr marL="0" indent="0">
              <a:buNone/>
            </a:pPr>
            <a:r>
              <a:rPr lang="en-IN" dirty="0"/>
              <a:t>Error Handling Strategies</a:t>
            </a:r>
          </a:p>
          <a:p>
            <a:pPr marL="0" indent="0">
              <a:buNone/>
            </a:pPr>
            <a:r>
              <a:rPr lang="en-US" dirty="0"/>
              <a:t>1. Try-Catch Blocks in Notebooks</a:t>
            </a:r>
          </a:p>
          <a:p>
            <a:pPr marL="0" indent="0">
              <a:buNone/>
            </a:pPr>
            <a:r>
              <a:rPr lang="en-IN" dirty="0"/>
              <a:t>2. Job Retry Mechanisms</a:t>
            </a:r>
          </a:p>
          <a:p>
            <a:pPr marL="0" indent="0">
              <a:buNone/>
            </a:pPr>
            <a:r>
              <a:rPr lang="fr-FR" dirty="0"/>
              <a:t>3. Dead </a:t>
            </a:r>
            <a:r>
              <a:rPr lang="fr-FR" dirty="0" err="1"/>
              <a:t>Letter</a:t>
            </a:r>
            <a:r>
              <a:rPr lang="fr-FR" dirty="0"/>
              <a:t> Queues (DLQ)</a:t>
            </a:r>
          </a:p>
          <a:p>
            <a:pPr marL="0" indent="0">
              <a:buNone/>
            </a:pPr>
            <a:br>
              <a:rPr lang="en-IN" dirty="0"/>
            </a:br>
            <a:endParaRPr lang="en-IN" dirty="0"/>
          </a:p>
        </p:txBody>
      </p:sp>
    </p:spTree>
    <p:extLst>
      <p:ext uri="{BB962C8B-B14F-4D97-AF65-F5344CB8AC3E}">
        <p14:creationId xmlns:p14="http://schemas.microsoft.com/office/powerpoint/2010/main" val="1366258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8C63E-FD5C-1FF6-55CB-DD97A2B88142}"/>
              </a:ext>
            </a:extLst>
          </p:cNvPr>
          <p:cNvSpPr>
            <a:spLocks noGrp="1"/>
          </p:cNvSpPr>
          <p:nvPr>
            <p:ph type="title"/>
          </p:nvPr>
        </p:nvSpPr>
        <p:spPr>
          <a:xfrm>
            <a:off x="2511136" y="2630343"/>
            <a:ext cx="10515600" cy="1325563"/>
          </a:xfrm>
        </p:spPr>
        <p:txBody>
          <a:bodyPr/>
          <a:lstStyle/>
          <a:p>
            <a:r>
              <a:rPr lang="en-US" dirty="0">
                <a:effectLst/>
              </a:rPr>
              <a:t>AWS Integration for Data Quality</a:t>
            </a:r>
            <a:br>
              <a:rPr lang="en-US" dirty="0">
                <a:effectLst/>
              </a:rPr>
            </a:br>
            <a:endParaRPr lang="en-IN" dirty="0"/>
          </a:p>
        </p:txBody>
      </p:sp>
    </p:spTree>
    <p:extLst>
      <p:ext uri="{BB962C8B-B14F-4D97-AF65-F5344CB8AC3E}">
        <p14:creationId xmlns:p14="http://schemas.microsoft.com/office/powerpoint/2010/main" val="268150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FE4A2-EC74-6345-A2AE-A225AB8E7411}"/>
              </a:ext>
            </a:extLst>
          </p:cNvPr>
          <p:cNvSpPr>
            <a:spLocks noGrp="1"/>
          </p:cNvSpPr>
          <p:nvPr>
            <p:ph type="title"/>
          </p:nvPr>
        </p:nvSpPr>
        <p:spPr>
          <a:xfrm>
            <a:off x="2282537" y="18255"/>
            <a:ext cx="10515600" cy="1325563"/>
          </a:xfrm>
        </p:spPr>
        <p:txBody>
          <a:bodyPr/>
          <a:lstStyle/>
          <a:p>
            <a:r>
              <a:rPr lang="en-IN" dirty="0"/>
              <a:t>AWS Integration Patterns</a:t>
            </a:r>
            <a:br>
              <a:rPr lang="en-IN" dirty="0"/>
            </a:br>
            <a:endParaRPr lang="en-IN" dirty="0"/>
          </a:p>
        </p:txBody>
      </p:sp>
      <p:sp>
        <p:nvSpPr>
          <p:cNvPr id="3" name="Content Placeholder 2">
            <a:extLst>
              <a:ext uri="{FF2B5EF4-FFF2-40B4-BE49-F238E27FC236}">
                <a16:creationId xmlns:a16="http://schemas.microsoft.com/office/drawing/2014/main" id="{0FB30CD3-3ED3-AA47-6BDC-6432E30EB9FC}"/>
              </a:ext>
            </a:extLst>
          </p:cNvPr>
          <p:cNvSpPr>
            <a:spLocks noGrp="1"/>
          </p:cNvSpPr>
          <p:nvPr>
            <p:ph idx="1"/>
          </p:nvPr>
        </p:nvSpPr>
        <p:spPr/>
        <p:txBody>
          <a:bodyPr/>
          <a:lstStyle/>
          <a:p>
            <a:r>
              <a:rPr lang="en-IN" dirty="0"/>
              <a:t>Error Notification System</a:t>
            </a:r>
          </a:p>
          <a:p>
            <a:r>
              <a:rPr lang="en-IN" dirty="0"/>
              <a:t>Data Quality Dashboard</a:t>
            </a:r>
          </a:p>
          <a:p>
            <a:r>
              <a:rPr lang="en-IN" dirty="0"/>
              <a:t>Automated Remediation</a:t>
            </a:r>
          </a:p>
          <a:p>
            <a:endParaRPr lang="en-IN" dirty="0"/>
          </a:p>
          <a:p>
            <a:endParaRPr lang="en-IN" dirty="0"/>
          </a:p>
        </p:txBody>
      </p:sp>
    </p:spTree>
    <p:extLst>
      <p:ext uri="{BB962C8B-B14F-4D97-AF65-F5344CB8AC3E}">
        <p14:creationId xmlns:p14="http://schemas.microsoft.com/office/powerpoint/2010/main" val="1750603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E5AAE-604C-7DF5-500A-5EE681FF889F}"/>
              </a:ext>
            </a:extLst>
          </p:cNvPr>
          <p:cNvSpPr>
            <a:spLocks noGrp="1"/>
          </p:cNvSpPr>
          <p:nvPr>
            <p:ph type="title"/>
          </p:nvPr>
        </p:nvSpPr>
        <p:spPr/>
        <p:txBody>
          <a:bodyPr/>
          <a:lstStyle/>
          <a:p>
            <a:r>
              <a:rPr lang="en-IN" dirty="0"/>
              <a:t>Error Notification System</a:t>
            </a:r>
            <a:br>
              <a:rPr lang="en-IN" dirty="0"/>
            </a:br>
            <a:endParaRPr lang="en-IN" dirty="0"/>
          </a:p>
        </p:txBody>
      </p:sp>
      <p:sp>
        <p:nvSpPr>
          <p:cNvPr id="3" name="Content Placeholder 2">
            <a:extLst>
              <a:ext uri="{FF2B5EF4-FFF2-40B4-BE49-F238E27FC236}">
                <a16:creationId xmlns:a16="http://schemas.microsoft.com/office/drawing/2014/main" id="{552E7AC5-72CD-BA64-DA63-EDDB43E633CA}"/>
              </a:ext>
            </a:extLst>
          </p:cNvPr>
          <p:cNvSpPr>
            <a:spLocks noGrp="1"/>
          </p:cNvSpPr>
          <p:nvPr>
            <p:ph idx="1"/>
          </p:nvPr>
        </p:nvSpPr>
        <p:spPr/>
        <p:txBody>
          <a:bodyPr>
            <a:normAutofit fontScale="92500"/>
          </a:bodyPr>
          <a:lstStyle/>
          <a:p>
            <a:pPr marL="0" indent="0">
              <a:buNone/>
            </a:pPr>
            <a:r>
              <a:rPr lang="en-IN" dirty="0"/>
              <a:t>import boto3</a:t>
            </a:r>
          </a:p>
          <a:p>
            <a:pPr marL="0" indent="0">
              <a:buNone/>
            </a:pPr>
            <a:endParaRPr lang="en-IN" dirty="0"/>
          </a:p>
          <a:p>
            <a:pPr marL="0" indent="0">
              <a:buNone/>
            </a:pPr>
            <a:r>
              <a:rPr lang="en-IN" dirty="0"/>
              <a:t>def </a:t>
            </a:r>
            <a:r>
              <a:rPr lang="en-IN" dirty="0" err="1"/>
              <a:t>notify_error</a:t>
            </a:r>
            <a:r>
              <a:rPr lang="en-IN" dirty="0"/>
              <a:t>(</a:t>
            </a:r>
            <a:r>
              <a:rPr lang="en-IN" dirty="0" err="1"/>
              <a:t>error_message</a:t>
            </a:r>
            <a:r>
              <a:rPr lang="en-IN" dirty="0"/>
              <a:t>):</a:t>
            </a:r>
          </a:p>
          <a:p>
            <a:pPr marL="0" indent="0">
              <a:buNone/>
            </a:pPr>
            <a:r>
              <a:rPr lang="en-IN" dirty="0"/>
              <a:t>    </a:t>
            </a:r>
            <a:r>
              <a:rPr lang="en-IN" dirty="0" err="1"/>
              <a:t>sns</a:t>
            </a:r>
            <a:r>
              <a:rPr lang="en-IN" dirty="0"/>
              <a:t> = boto3.client('</a:t>
            </a:r>
            <a:r>
              <a:rPr lang="en-IN" dirty="0" err="1"/>
              <a:t>sns</a:t>
            </a:r>
            <a:r>
              <a:rPr lang="en-IN" dirty="0"/>
              <a:t>', </a:t>
            </a:r>
            <a:r>
              <a:rPr lang="en-IN" dirty="0" err="1"/>
              <a:t>region_name</a:t>
            </a:r>
            <a:r>
              <a:rPr lang="en-IN" dirty="0"/>
              <a:t>='us-east-1')</a:t>
            </a:r>
          </a:p>
          <a:p>
            <a:pPr marL="0" indent="0">
              <a:buNone/>
            </a:pPr>
            <a:r>
              <a:rPr lang="en-IN" dirty="0"/>
              <a:t>    </a:t>
            </a:r>
            <a:r>
              <a:rPr lang="en-IN" dirty="0" err="1"/>
              <a:t>sns.publish</a:t>
            </a:r>
            <a:r>
              <a:rPr lang="en-IN" dirty="0"/>
              <a:t>(</a:t>
            </a:r>
          </a:p>
          <a:p>
            <a:pPr marL="0" indent="0">
              <a:buNone/>
            </a:pPr>
            <a:r>
              <a:rPr lang="en-IN" dirty="0"/>
              <a:t>        </a:t>
            </a:r>
            <a:r>
              <a:rPr lang="en-IN" dirty="0" err="1"/>
              <a:t>TopicArn</a:t>
            </a:r>
            <a:r>
              <a:rPr lang="en-IN" dirty="0"/>
              <a:t>='arn:aws:sns:us-east-1:123456789012:DataPipelineErrors',</a:t>
            </a:r>
          </a:p>
          <a:p>
            <a:pPr marL="0" indent="0">
              <a:buNone/>
            </a:pPr>
            <a:r>
              <a:rPr lang="en-IN" dirty="0"/>
              <a:t>        Message=</a:t>
            </a:r>
            <a:r>
              <a:rPr lang="en-IN" dirty="0" err="1"/>
              <a:t>error_message</a:t>
            </a:r>
            <a:r>
              <a:rPr lang="en-IN" dirty="0"/>
              <a:t>,</a:t>
            </a:r>
          </a:p>
          <a:p>
            <a:pPr marL="0" indent="0">
              <a:buNone/>
            </a:pPr>
            <a:r>
              <a:rPr lang="en-IN" dirty="0"/>
              <a:t>        Subject='Data Pipeline Failure'</a:t>
            </a:r>
          </a:p>
          <a:p>
            <a:pPr marL="0" indent="0">
              <a:buNone/>
            </a:pPr>
            <a:r>
              <a:rPr lang="en-IN" dirty="0"/>
              <a:t>    )</a:t>
            </a:r>
          </a:p>
        </p:txBody>
      </p:sp>
    </p:spTree>
    <p:extLst>
      <p:ext uri="{BB962C8B-B14F-4D97-AF65-F5344CB8AC3E}">
        <p14:creationId xmlns:p14="http://schemas.microsoft.com/office/powerpoint/2010/main" val="1380690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4E10-B6EF-64D9-0D1D-2401ED18B046}"/>
              </a:ext>
            </a:extLst>
          </p:cNvPr>
          <p:cNvSpPr>
            <a:spLocks noGrp="1"/>
          </p:cNvSpPr>
          <p:nvPr>
            <p:ph type="title"/>
          </p:nvPr>
        </p:nvSpPr>
        <p:spPr/>
        <p:txBody>
          <a:bodyPr/>
          <a:lstStyle/>
          <a:p>
            <a:r>
              <a:rPr lang="en-IN" dirty="0"/>
              <a:t>Data Quality Dashboard</a:t>
            </a:r>
            <a:br>
              <a:rPr lang="en-IN" dirty="0"/>
            </a:br>
            <a:endParaRPr lang="en-IN" dirty="0"/>
          </a:p>
        </p:txBody>
      </p:sp>
      <p:sp>
        <p:nvSpPr>
          <p:cNvPr id="3" name="Content Placeholder 2">
            <a:extLst>
              <a:ext uri="{FF2B5EF4-FFF2-40B4-BE49-F238E27FC236}">
                <a16:creationId xmlns:a16="http://schemas.microsoft.com/office/drawing/2014/main" id="{9B6152D1-08A9-70A1-2944-0544C441597A}"/>
              </a:ext>
            </a:extLst>
          </p:cNvPr>
          <p:cNvSpPr>
            <a:spLocks noGrp="1"/>
          </p:cNvSpPr>
          <p:nvPr>
            <p:ph idx="1"/>
          </p:nvPr>
        </p:nvSpPr>
        <p:spPr/>
        <p:txBody>
          <a:bodyPr/>
          <a:lstStyle/>
          <a:p>
            <a:r>
              <a:rPr lang="en-US" dirty="0"/>
              <a:t>Store quality metrics in Amazon Timestream</a:t>
            </a:r>
          </a:p>
          <a:p>
            <a:r>
              <a:rPr lang="en-US" dirty="0"/>
              <a:t>Visualize with </a:t>
            </a:r>
            <a:r>
              <a:rPr lang="en-US" dirty="0" err="1"/>
              <a:t>QuickSight</a:t>
            </a:r>
            <a:endParaRPr lang="en-US" dirty="0"/>
          </a:p>
          <a:p>
            <a:r>
              <a:rPr lang="en-US" dirty="0"/>
              <a:t>Set up Athena for ad-hoc querying of quality results</a:t>
            </a:r>
          </a:p>
          <a:p>
            <a:pPr marL="0" indent="0">
              <a:buNone/>
            </a:pPr>
            <a:endParaRPr lang="en-IN" dirty="0"/>
          </a:p>
        </p:txBody>
      </p:sp>
    </p:spTree>
    <p:extLst>
      <p:ext uri="{BB962C8B-B14F-4D97-AF65-F5344CB8AC3E}">
        <p14:creationId xmlns:p14="http://schemas.microsoft.com/office/powerpoint/2010/main" val="1361201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B0B50-B86B-11C4-C4F1-54C84A9E1F03}"/>
              </a:ext>
            </a:extLst>
          </p:cNvPr>
          <p:cNvSpPr>
            <a:spLocks noGrp="1"/>
          </p:cNvSpPr>
          <p:nvPr>
            <p:ph type="title"/>
          </p:nvPr>
        </p:nvSpPr>
        <p:spPr/>
        <p:txBody>
          <a:bodyPr/>
          <a:lstStyle/>
          <a:p>
            <a:r>
              <a:rPr lang="en-IN" dirty="0"/>
              <a:t>Automated Remediation</a:t>
            </a:r>
            <a:br>
              <a:rPr lang="en-IN" dirty="0"/>
            </a:br>
            <a:endParaRPr lang="en-IN" dirty="0"/>
          </a:p>
        </p:txBody>
      </p:sp>
      <p:sp>
        <p:nvSpPr>
          <p:cNvPr id="3" name="Content Placeholder 2">
            <a:extLst>
              <a:ext uri="{FF2B5EF4-FFF2-40B4-BE49-F238E27FC236}">
                <a16:creationId xmlns:a16="http://schemas.microsoft.com/office/drawing/2014/main" id="{73AA2EBC-981D-4E8B-CDB9-FCA7813B755E}"/>
              </a:ext>
            </a:extLst>
          </p:cNvPr>
          <p:cNvSpPr>
            <a:spLocks noGrp="1"/>
          </p:cNvSpPr>
          <p:nvPr>
            <p:ph idx="1"/>
          </p:nvPr>
        </p:nvSpPr>
        <p:spPr/>
        <p:txBody>
          <a:bodyPr>
            <a:normAutofit fontScale="85000" lnSpcReduction="20000"/>
          </a:bodyPr>
          <a:lstStyle/>
          <a:p>
            <a:pPr marL="0" indent="0">
              <a:buNone/>
            </a:pPr>
            <a:r>
              <a:rPr lang="en-IN" dirty="0"/>
              <a:t>def </a:t>
            </a:r>
            <a:r>
              <a:rPr lang="en-IN" dirty="0" err="1"/>
              <a:t>handle_failed_batch</a:t>
            </a:r>
            <a:r>
              <a:rPr lang="en-IN" dirty="0"/>
              <a:t>(</a:t>
            </a:r>
            <a:r>
              <a:rPr lang="en-IN" dirty="0" err="1"/>
              <a:t>batch_df</a:t>
            </a:r>
            <a:r>
              <a:rPr lang="en-IN" dirty="0"/>
              <a:t>, </a:t>
            </a:r>
            <a:r>
              <a:rPr lang="en-IN" dirty="0" err="1"/>
              <a:t>batch_id</a:t>
            </a:r>
            <a:r>
              <a:rPr lang="en-IN" dirty="0"/>
              <a:t>):</a:t>
            </a:r>
          </a:p>
          <a:p>
            <a:pPr marL="0" indent="0">
              <a:buNone/>
            </a:pPr>
            <a:r>
              <a:rPr lang="en-IN" dirty="0"/>
              <a:t>    # Log failed records</a:t>
            </a:r>
          </a:p>
          <a:p>
            <a:pPr marL="0" indent="0">
              <a:buNone/>
            </a:pPr>
            <a:r>
              <a:rPr lang="en-IN" dirty="0"/>
              <a:t>    </a:t>
            </a:r>
            <a:r>
              <a:rPr lang="en-IN" dirty="0" err="1"/>
              <a:t>batch_df.write.mode</a:t>
            </a:r>
            <a:r>
              <a:rPr lang="en-IN" dirty="0"/>
              <a:t>("append").parquet("s3://your-bucket/</a:t>
            </a:r>
            <a:r>
              <a:rPr lang="en-IN" dirty="0" err="1"/>
              <a:t>failed_records</a:t>
            </a:r>
            <a:r>
              <a:rPr lang="en-IN" dirty="0"/>
              <a:t>/")</a:t>
            </a:r>
          </a:p>
          <a:p>
            <a:pPr marL="0" indent="0">
              <a:buNone/>
            </a:pPr>
            <a:r>
              <a:rPr lang="en-IN" dirty="0"/>
              <a:t>    </a:t>
            </a:r>
          </a:p>
          <a:p>
            <a:pPr marL="0" indent="0">
              <a:buNone/>
            </a:pPr>
            <a:r>
              <a:rPr lang="en-IN" dirty="0"/>
              <a:t>    # Trigger Lambda for remediation</a:t>
            </a:r>
          </a:p>
          <a:p>
            <a:pPr marL="0" indent="0">
              <a:buNone/>
            </a:pPr>
            <a:r>
              <a:rPr lang="en-IN" dirty="0"/>
              <a:t>    </a:t>
            </a:r>
            <a:r>
              <a:rPr lang="en-IN" dirty="0" err="1"/>
              <a:t>lambda_client</a:t>
            </a:r>
            <a:r>
              <a:rPr lang="en-IN" dirty="0"/>
              <a:t> = boto3.client('lambda')</a:t>
            </a:r>
          </a:p>
          <a:p>
            <a:pPr marL="0" indent="0">
              <a:buNone/>
            </a:pPr>
            <a:r>
              <a:rPr lang="en-IN" dirty="0"/>
              <a:t>    </a:t>
            </a:r>
            <a:r>
              <a:rPr lang="en-IN" dirty="0" err="1"/>
              <a:t>lambda_client.invoke</a:t>
            </a:r>
            <a:r>
              <a:rPr lang="en-IN" dirty="0"/>
              <a:t>(</a:t>
            </a:r>
          </a:p>
          <a:p>
            <a:pPr marL="0" indent="0">
              <a:buNone/>
            </a:pPr>
            <a:r>
              <a:rPr lang="en-IN" dirty="0"/>
              <a:t>        </a:t>
            </a:r>
            <a:r>
              <a:rPr lang="en-IN" dirty="0" err="1"/>
              <a:t>FunctionName</a:t>
            </a:r>
            <a:r>
              <a:rPr lang="en-IN" dirty="0"/>
              <a:t>='data-remediation-function',</a:t>
            </a:r>
          </a:p>
          <a:p>
            <a:pPr marL="0" indent="0">
              <a:buNone/>
            </a:pPr>
            <a:r>
              <a:rPr lang="en-IN" dirty="0"/>
              <a:t>        </a:t>
            </a:r>
            <a:r>
              <a:rPr lang="en-IN" dirty="0" err="1"/>
              <a:t>InvocationType</a:t>
            </a:r>
            <a:r>
              <a:rPr lang="en-IN" dirty="0"/>
              <a:t>='Event',</a:t>
            </a:r>
          </a:p>
          <a:p>
            <a:pPr marL="0" indent="0">
              <a:buNone/>
            </a:pPr>
            <a:r>
              <a:rPr lang="en-IN" dirty="0"/>
              <a:t>        Payload=</a:t>
            </a:r>
            <a:r>
              <a:rPr lang="en-IN" dirty="0" err="1"/>
              <a:t>json.dumps</a:t>
            </a:r>
            <a:r>
              <a:rPr lang="en-IN" dirty="0"/>
              <a:t>({"</a:t>
            </a:r>
            <a:r>
              <a:rPr lang="en-IN" dirty="0" err="1"/>
              <a:t>batch_id</a:t>
            </a:r>
            <a:r>
              <a:rPr lang="en-IN" dirty="0"/>
              <a:t>": </a:t>
            </a:r>
            <a:r>
              <a:rPr lang="en-IN" dirty="0" err="1"/>
              <a:t>batch_id</a:t>
            </a:r>
            <a:r>
              <a:rPr lang="en-IN" dirty="0"/>
              <a:t>})</a:t>
            </a:r>
          </a:p>
          <a:p>
            <a:pPr marL="0" indent="0">
              <a:buNone/>
            </a:pPr>
            <a:r>
              <a:rPr lang="en-IN" dirty="0"/>
              <a:t>    )</a:t>
            </a:r>
          </a:p>
        </p:txBody>
      </p:sp>
    </p:spTree>
    <p:extLst>
      <p:ext uri="{BB962C8B-B14F-4D97-AF65-F5344CB8AC3E}">
        <p14:creationId xmlns:p14="http://schemas.microsoft.com/office/powerpoint/2010/main" val="2939952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E4CA18-0FFE-1596-3D95-AAA116D860B3}"/>
              </a:ext>
            </a:extLst>
          </p:cNvPr>
          <p:cNvSpPr>
            <a:spLocks noGrp="1"/>
          </p:cNvSpPr>
          <p:nvPr>
            <p:ph idx="1"/>
          </p:nvPr>
        </p:nvSpPr>
        <p:spPr>
          <a:xfrm>
            <a:off x="0" y="114300"/>
            <a:ext cx="11907982" cy="6743699"/>
          </a:xfrm>
        </p:spPr>
        <p:txBody>
          <a:bodyPr>
            <a:normAutofit fontScale="85000" lnSpcReduction="20000"/>
          </a:bodyPr>
          <a:lstStyle/>
          <a:p>
            <a:r>
              <a:rPr lang="en-IN" b="1" dirty="0"/>
              <a:t>AWS S3: </a:t>
            </a:r>
            <a:r>
              <a:rPr lang="en-IN" dirty="0"/>
              <a:t>Store raw, curated, and quarantined data in S3 buckets. Use S3 lifecycle policies to archive old data and reduce costs. Integrate with Databricks Auto Loader to ingest data from S3.</a:t>
            </a:r>
          </a:p>
          <a:p>
            <a:r>
              <a:rPr lang="en-IN" b="1" dirty="0"/>
              <a:t>AWS Glue: </a:t>
            </a:r>
            <a:r>
              <a:rPr lang="en-IN" dirty="0"/>
              <a:t>Use Glue Data </a:t>
            </a:r>
            <a:r>
              <a:rPr lang="en-IN" dirty="0" err="1"/>
              <a:t>Catalog</a:t>
            </a:r>
            <a:r>
              <a:rPr lang="en-IN" dirty="0"/>
              <a:t> as a </a:t>
            </a:r>
            <a:r>
              <a:rPr lang="en-IN" dirty="0" err="1"/>
              <a:t>metastore</a:t>
            </a:r>
            <a:r>
              <a:rPr lang="en-IN" dirty="0"/>
              <a:t> for Databricks to manage schema metadata. Crawlers can validate schemas before ingestion into Databricks.</a:t>
            </a:r>
          </a:p>
          <a:p>
            <a:endParaRPr lang="en-IN" dirty="0"/>
          </a:p>
          <a:p>
            <a:r>
              <a:rPr lang="en-US" dirty="0"/>
              <a:t>Use AWS Glue Data Quality for predefined rules</a:t>
            </a:r>
          </a:p>
          <a:p>
            <a:endParaRPr lang="en-IN" dirty="0"/>
          </a:p>
          <a:p>
            <a:r>
              <a:rPr lang="en-IN" b="1" dirty="0"/>
              <a:t>AWS Lambda: </a:t>
            </a:r>
            <a:r>
              <a:rPr lang="en-IN" dirty="0"/>
              <a:t>Automate data quality workflows. For example, trigger a Lambda function when new files land in S3 to validate data before Databricks processes them.</a:t>
            </a:r>
          </a:p>
          <a:p>
            <a:r>
              <a:rPr lang="en-IN" b="1" dirty="0"/>
              <a:t>AWS Athena: </a:t>
            </a:r>
            <a:r>
              <a:rPr lang="en-IN" dirty="0"/>
              <a:t>Query Delta tables stored in S3 for additional validation or ad-hoc quality checks.</a:t>
            </a:r>
          </a:p>
          <a:p>
            <a:r>
              <a:rPr lang="en-IN" b="1" dirty="0"/>
              <a:t>AWS CloudWatch: </a:t>
            </a:r>
            <a:r>
              <a:rPr lang="en-IN" dirty="0"/>
              <a:t>Monitor data quality metrics from Databricks jobs and set alarms for anomalies.</a:t>
            </a:r>
          </a:p>
          <a:p>
            <a:pPr marL="0" indent="0">
              <a:buNone/>
            </a:pPr>
            <a:r>
              <a:rPr lang="en-US" dirty="0"/>
              <a:t>     Configure CloudWatch alarms for threshold breaches</a:t>
            </a:r>
          </a:p>
          <a:p>
            <a:endParaRPr lang="en-IN" dirty="0"/>
          </a:p>
          <a:p>
            <a:r>
              <a:rPr lang="en-IN" b="1" dirty="0"/>
              <a:t>Third-Party Tools: Integrate</a:t>
            </a:r>
            <a:r>
              <a:rPr lang="en-IN" dirty="0"/>
              <a:t> tools like </a:t>
            </a:r>
            <a:r>
              <a:rPr lang="en-IN" b="1" dirty="0" err="1"/>
              <a:t>FirstEigen</a:t>
            </a:r>
            <a:r>
              <a:rPr lang="en-IN" b="1" dirty="0"/>
              <a:t> </a:t>
            </a:r>
            <a:r>
              <a:rPr lang="en-IN" b="1" dirty="0" err="1"/>
              <a:t>DataBuck</a:t>
            </a:r>
            <a:r>
              <a:rPr lang="en-IN" b="1" dirty="0"/>
              <a:t> </a:t>
            </a:r>
            <a:r>
              <a:rPr lang="en-IN" dirty="0"/>
              <a:t>or </a:t>
            </a:r>
            <a:r>
              <a:rPr lang="en-IN" b="1" dirty="0" err="1"/>
              <a:t>Anomalo</a:t>
            </a:r>
            <a:r>
              <a:rPr lang="en-IN" b="1" dirty="0"/>
              <a:t> with Databricks </a:t>
            </a:r>
            <a:r>
              <a:rPr lang="en-IN" dirty="0"/>
              <a:t>and AWS for advanced data quality checks. </a:t>
            </a:r>
            <a:r>
              <a:rPr lang="en-IN" b="1" dirty="0" err="1"/>
              <a:t>DataBuck</a:t>
            </a:r>
            <a:r>
              <a:rPr lang="en-IN" dirty="0"/>
              <a:t> uses AI/ML to automate validation, while </a:t>
            </a:r>
            <a:r>
              <a:rPr lang="en-IN" b="1" dirty="0" err="1"/>
              <a:t>Anomalo</a:t>
            </a:r>
            <a:r>
              <a:rPr lang="en-IN" dirty="0"/>
              <a:t> detects anomalies in data stored in S3</a:t>
            </a:r>
          </a:p>
        </p:txBody>
      </p:sp>
    </p:spTree>
    <p:extLst>
      <p:ext uri="{BB962C8B-B14F-4D97-AF65-F5344CB8AC3E}">
        <p14:creationId xmlns:p14="http://schemas.microsoft.com/office/powerpoint/2010/main" val="2618186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764C2-68F6-B487-70F7-9E308C47C438}"/>
              </a:ext>
            </a:extLst>
          </p:cNvPr>
          <p:cNvSpPr>
            <a:spLocks noGrp="1"/>
          </p:cNvSpPr>
          <p:nvPr>
            <p:ph type="title"/>
          </p:nvPr>
        </p:nvSpPr>
        <p:spPr>
          <a:xfrm>
            <a:off x="2937163" y="0"/>
            <a:ext cx="10515600" cy="1325563"/>
          </a:xfrm>
        </p:spPr>
        <p:txBody>
          <a:bodyPr/>
          <a:lstStyle/>
          <a:p>
            <a:r>
              <a:rPr lang="en-IN" dirty="0">
                <a:effectLst/>
              </a:rPr>
              <a:t>Data Quality Best Practices</a:t>
            </a:r>
            <a:br>
              <a:rPr lang="en-IN" dirty="0">
                <a:effectLst/>
              </a:rPr>
            </a:br>
            <a:endParaRPr lang="en-IN" dirty="0"/>
          </a:p>
        </p:txBody>
      </p:sp>
      <p:sp>
        <p:nvSpPr>
          <p:cNvPr id="3" name="Content Placeholder 2">
            <a:extLst>
              <a:ext uri="{FF2B5EF4-FFF2-40B4-BE49-F238E27FC236}">
                <a16:creationId xmlns:a16="http://schemas.microsoft.com/office/drawing/2014/main" id="{2EAFD75E-F419-185C-38E1-4724FED55458}"/>
              </a:ext>
            </a:extLst>
          </p:cNvPr>
          <p:cNvSpPr>
            <a:spLocks noGrp="1"/>
          </p:cNvSpPr>
          <p:nvPr>
            <p:ph idx="1"/>
          </p:nvPr>
        </p:nvSpPr>
        <p:spPr>
          <a:xfrm>
            <a:off x="110837" y="1325562"/>
            <a:ext cx="11838708" cy="5438919"/>
          </a:xfrm>
        </p:spPr>
        <p:txBody>
          <a:bodyPr>
            <a:normAutofit fontScale="70000" lnSpcReduction="20000"/>
          </a:bodyPr>
          <a:lstStyle/>
          <a:p>
            <a:pPr>
              <a:buFont typeface="Wingdings" panose="05000000000000000000" pitchFamily="2" charset="2"/>
              <a:buChar char="q"/>
            </a:pPr>
            <a:r>
              <a:rPr lang="en-US" b="1" dirty="0">
                <a:effectLst/>
              </a:rPr>
              <a:t>Medallion Architecture: </a:t>
            </a:r>
            <a:r>
              <a:rPr lang="en-US" dirty="0">
                <a:effectLst/>
              </a:rPr>
              <a:t>Organize data in Bronze (raw), Silver (curated), and Gold (business-ready) layers to improve quality progressively. Store each layer in separate S3 buckets.</a:t>
            </a:r>
          </a:p>
          <a:p>
            <a:pPr marL="0" indent="0">
              <a:buNone/>
            </a:pPr>
            <a:endParaRPr lang="en-US" dirty="0">
              <a:effectLst/>
            </a:endParaRPr>
          </a:p>
          <a:p>
            <a:pPr>
              <a:buFont typeface="Wingdings" panose="05000000000000000000" pitchFamily="2" charset="2"/>
              <a:buChar char="q"/>
            </a:pPr>
            <a:r>
              <a:rPr lang="en-US" b="1" dirty="0">
                <a:effectLst/>
              </a:rPr>
              <a:t>Portable Expectations: </a:t>
            </a:r>
            <a:r>
              <a:rPr lang="en-US" dirty="0">
                <a:effectLst/>
              </a:rPr>
              <a:t>Store expectation rules in a Delta table or Python module for reuse across pipelines:</a:t>
            </a:r>
          </a:p>
          <a:p>
            <a:pPr marL="0" indent="0">
              <a:buNone/>
            </a:pPr>
            <a:r>
              <a:rPr lang="en-IN" dirty="0"/>
              <a:t>def </a:t>
            </a:r>
            <a:r>
              <a:rPr lang="en-IN" dirty="0" err="1"/>
              <a:t>get_rules</a:t>
            </a:r>
            <a:r>
              <a:rPr lang="en-IN" dirty="0"/>
              <a:t>(tag):</a:t>
            </a:r>
          </a:p>
          <a:p>
            <a:pPr marL="0" indent="0">
              <a:buNone/>
            </a:pPr>
            <a:r>
              <a:rPr lang="en-IN" dirty="0"/>
              <a:t>  </a:t>
            </a:r>
            <a:r>
              <a:rPr lang="en-IN" dirty="0" err="1"/>
              <a:t>df</a:t>
            </a:r>
            <a:r>
              <a:rPr lang="en-IN" dirty="0"/>
              <a:t> = </a:t>
            </a:r>
            <a:r>
              <a:rPr lang="en-IN" dirty="0" err="1"/>
              <a:t>spark.read.table</a:t>
            </a:r>
            <a:r>
              <a:rPr lang="en-IN" dirty="0"/>
              <a:t>("rules").filter(col("tag") == tag).collect()</a:t>
            </a:r>
          </a:p>
          <a:p>
            <a:pPr marL="0" indent="0">
              <a:buNone/>
            </a:pPr>
            <a:r>
              <a:rPr lang="en-IN" dirty="0"/>
              <a:t>  return {row['name']: row['constraint'] for row in </a:t>
            </a:r>
            <a:r>
              <a:rPr lang="en-IN" dirty="0" err="1"/>
              <a:t>df</a:t>
            </a:r>
            <a:r>
              <a:rPr lang="en-IN" dirty="0"/>
              <a:t>}</a:t>
            </a:r>
          </a:p>
          <a:p>
            <a:pPr marL="0" indent="0">
              <a:buNone/>
            </a:pPr>
            <a:r>
              <a:rPr lang="en-IN" dirty="0"/>
              <a:t>@dlt.table</a:t>
            </a:r>
          </a:p>
          <a:p>
            <a:pPr marL="0" indent="0">
              <a:buNone/>
            </a:pPr>
            <a:r>
              <a:rPr lang="en-IN" dirty="0"/>
              <a:t>@dlt.expect_all_or_drop(get_rules('validity'))</a:t>
            </a:r>
          </a:p>
          <a:p>
            <a:pPr marL="0" indent="0">
              <a:buNone/>
            </a:pPr>
            <a:r>
              <a:rPr lang="en-IN" dirty="0"/>
              <a:t>def </a:t>
            </a:r>
            <a:r>
              <a:rPr lang="en-IN" dirty="0" err="1"/>
              <a:t>data_table</a:t>
            </a:r>
            <a:r>
              <a:rPr lang="en-IN" dirty="0"/>
              <a:t>():</a:t>
            </a:r>
          </a:p>
          <a:p>
            <a:pPr marL="0" indent="0">
              <a:buNone/>
            </a:pPr>
            <a:r>
              <a:rPr lang="en-IN" dirty="0"/>
              <a:t>  return </a:t>
            </a:r>
            <a:r>
              <a:rPr lang="en-IN" dirty="0" err="1"/>
              <a:t>spark.readStream.table</a:t>
            </a:r>
            <a:r>
              <a:rPr lang="en-IN" dirty="0"/>
              <a:t>("</a:t>
            </a:r>
            <a:r>
              <a:rPr lang="en-IN" dirty="0" err="1"/>
              <a:t>raw_data</a:t>
            </a:r>
            <a:r>
              <a:rPr lang="en-IN" dirty="0"/>
              <a:t>")</a:t>
            </a:r>
          </a:p>
          <a:p>
            <a:pPr marL="0" indent="0">
              <a:buNone/>
            </a:pPr>
            <a:endParaRPr lang="en-IN" dirty="0"/>
          </a:p>
          <a:p>
            <a:pPr>
              <a:buFont typeface="Wingdings" panose="05000000000000000000" pitchFamily="2" charset="2"/>
              <a:buChar char="q"/>
            </a:pPr>
            <a:r>
              <a:rPr lang="en-IN" b="1" dirty="0"/>
              <a:t>Monitor and Alert: </a:t>
            </a:r>
            <a:r>
              <a:rPr lang="en-IN" dirty="0"/>
              <a:t>Use Lakehouse Monitoring and AWS SNS to alert on quality issues. Store monitoring logs in S3 for compliance.</a:t>
            </a:r>
          </a:p>
          <a:p>
            <a:pPr>
              <a:buFont typeface="Wingdings" panose="05000000000000000000" pitchFamily="2" charset="2"/>
              <a:buChar char="q"/>
            </a:pPr>
            <a:r>
              <a:rPr lang="en-IN" b="1" dirty="0"/>
              <a:t>Automate Validation: </a:t>
            </a:r>
            <a:r>
              <a:rPr lang="en-IN" dirty="0"/>
              <a:t>Use AWS Lambda and Databricks Auto Loader to validate data at ingestion, reducing manual effort.</a:t>
            </a:r>
          </a:p>
        </p:txBody>
      </p:sp>
    </p:spTree>
    <p:extLst>
      <p:ext uri="{BB962C8B-B14F-4D97-AF65-F5344CB8AC3E}">
        <p14:creationId xmlns:p14="http://schemas.microsoft.com/office/powerpoint/2010/main" val="68840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1800-CE00-9A32-1A71-838BEDCC1FF5}"/>
              </a:ext>
            </a:extLst>
          </p:cNvPr>
          <p:cNvSpPr>
            <a:spLocks noGrp="1"/>
          </p:cNvSpPr>
          <p:nvPr>
            <p:ph type="title"/>
          </p:nvPr>
        </p:nvSpPr>
        <p:spPr>
          <a:xfrm>
            <a:off x="2074718" y="18255"/>
            <a:ext cx="10515600" cy="1325563"/>
          </a:xfrm>
        </p:spPr>
        <p:txBody>
          <a:bodyPr/>
          <a:lstStyle/>
          <a:p>
            <a:r>
              <a:rPr lang="en-US" dirty="0"/>
              <a:t>1. Try-Catch Blocks in Notebooks</a:t>
            </a:r>
            <a:br>
              <a:rPr lang="en-US" dirty="0"/>
            </a:br>
            <a:endParaRPr lang="en-IN" dirty="0"/>
          </a:p>
        </p:txBody>
      </p:sp>
      <p:sp>
        <p:nvSpPr>
          <p:cNvPr id="3" name="Content Placeholder 2">
            <a:extLst>
              <a:ext uri="{FF2B5EF4-FFF2-40B4-BE49-F238E27FC236}">
                <a16:creationId xmlns:a16="http://schemas.microsoft.com/office/drawing/2014/main" id="{E7BD1B47-3FCC-5DA2-2DCA-82BE95216E96}"/>
              </a:ext>
            </a:extLst>
          </p:cNvPr>
          <p:cNvSpPr>
            <a:spLocks noGrp="1"/>
          </p:cNvSpPr>
          <p:nvPr>
            <p:ph idx="1"/>
          </p:nvPr>
        </p:nvSpPr>
        <p:spPr>
          <a:xfrm>
            <a:off x="142008" y="1545070"/>
            <a:ext cx="11765973" cy="4351338"/>
          </a:xfrm>
        </p:spPr>
        <p:txBody>
          <a:bodyPr/>
          <a:lstStyle/>
          <a:p>
            <a:pPr marL="0" indent="0">
              <a:buNone/>
            </a:pPr>
            <a:r>
              <a:rPr lang="en-IN" dirty="0"/>
              <a:t>try:</a:t>
            </a:r>
          </a:p>
          <a:p>
            <a:pPr marL="0" indent="0">
              <a:buNone/>
            </a:pPr>
            <a:r>
              <a:rPr lang="en-IN" dirty="0"/>
              <a:t>    # Data processing logic</a:t>
            </a:r>
          </a:p>
          <a:p>
            <a:pPr marL="0" indent="0">
              <a:buNone/>
            </a:pPr>
            <a:r>
              <a:rPr lang="en-IN" dirty="0"/>
              <a:t>    </a:t>
            </a:r>
            <a:r>
              <a:rPr lang="en-IN" dirty="0" err="1"/>
              <a:t>df</a:t>
            </a:r>
            <a:r>
              <a:rPr lang="en-IN" dirty="0"/>
              <a:t> = </a:t>
            </a:r>
            <a:r>
              <a:rPr lang="en-IN" dirty="0" err="1"/>
              <a:t>spark.read.format</a:t>
            </a:r>
            <a:r>
              <a:rPr lang="en-IN" dirty="0"/>
              <a:t>("csv").load("s3://your-bucket/data.csv")</a:t>
            </a:r>
          </a:p>
          <a:p>
            <a:pPr marL="0" indent="0">
              <a:buNone/>
            </a:pPr>
            <a:r>
              <a:rPr lang="en-IN" dirty="0"/>
              <a:t>    # Transformations</a:t>
            </a:r>
          </a:p>
          <a:p>
            <a:pPr marL="0" indent="0">
              <a:buNone/>
            </a:pPr>
            <a:r>
              <a:rPr lang="en-IN" dirty="0"/>
              <a:t>except Exception as e:</a:t>
            </a:r>
          </a:p>
          <a:p>
            <a:pPr marL="0" indent="0">
              <a:buNone/>
            </a:pPr>
            <a:r>
              <a:rPr lang="en-IN" dirty="0"/>
              <a:t>    print(</a:t>
            </a:r>
            <a:r>
              <a:rPr lang="en-IN" dirty="0" err="1"/>
              <a:t>f"Error</a:t>
            </a:r>
            <a:r>
              <a:rPr lang="en-IN" dirty="0"/>
              <a:t> occurred: {str(e)}")</a:t>
            </a:r>
          </a:p>
          <a:p>
            <a:pPr marL="0" indent="0">
              <a:buNone/>
            </a:pPr>
            <a:r>
              <a:rPr lang="en-IN" dirty="0"/>
              <a:t>    # Log error to CloudWatch</a:t>
            </a:r>
          </a:p>
          <a:p>
            <a:pPr marL="0" indent="0">
              <a:buNone/>
            </a:pPr>
            <a:r>
              <a:rPr lang="en-IN" dirty="0"/>
              <a:t>    </a:t>
            </a:r>
            <a:r>
              <a:rPr lang="en-IN" dirty="0" err="1"/>
              <a:t>dbutils.notebook.exit</a:t>
            </a:r>
            <a:r>
              <a:rPr lang="en-IN" dirty="0"/>
              <a:t>("FAILED")</a:t>
            </a:r>
          </a:p>
        </p:txBody>
      </p:sp>
    </p:spTree>
    <p:extLst>
      <p:ext uri="{BB962C8B-B14F-4D97-AF65-F5344CB8AC3E}">
        <p14:creationId xmlns:p14="http://schemas.microsoft.com/office/powerpoint/2010/main" val="3388907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31EB-69C9-8F30-9A83-C233943F3E35}"/>
              </a:ext>
            </a:extLst>
          </p:cNvPr>
          <p:cNvSpPr>
            <a:spLocks noGrp="1"/>
          </p:cNvSpPr>
          <p:nvPr>
            <p:ph type="title"/>
          </p:nvPr>
        </p:nvSpPr>
        <p:spPr/>
        <p:txBody>
          <a:bodyPr/>
          <a:lstStyle/>
          <a:p>
            <a:r>
              <a:rPr lang="en-IN" dirty="0"/>
              <a:t>2. Job Retry Mechanisms</a:t>
            </a:r>
            <a:br>
              <a:rPr lang="en-IN" dirty="0"/>
            </a:br>
            <a:endParaRPr lang="en-IN" dirty="0"/>
          </a:p>
        </p:txBody>
      </p:sp>
      <p:sp>
        <p:nvSpPr>
          <p:cNvPr id="3" name="Content Placeholder 2">
            <a:extLst>
              <a:ext uri="{FF2B5EF4-FFF2-40B4-BE49-F238E27FC236}">
                <a16:creationId xmlns:a16="http://schemas.microsoft.com/office/drawing/2014/main" id="{051EB758-59AB-E4F1-1B2A-FFBFE0E7CD64}"/>
              </a:ext>
            </a:extLst>
          </p:cNvPr>
          <p:cNvSpPr>
            <a:spLocks noGrp="1"/>
          </p:cNvSpPr>
          <p:nvPr>
            <p:ph idx="1"/>
          </p:nvPr>
        </p:nvSpPr>
        <p:spPr/>
        <p:txBody>
          <a:bodyPr/>
          <a:lstStyle/>
          <a:p>
            <a:pPr marL="0" indent="0">
              <a:buNone/>
            </a:pPr>
            <a:r>
              <a:rPr lang="en-US" dirty="0"/>
              <a:t>Configure job retries in Databricks Jobs:</a:t>
            </a:r>
          </a:p>
          <a:p>
            <a:r>
              <a:rPr lang="en-US" dirty="0"/>
              <a:t>Set max retries (typically 3-5)</a:t>
            </a:r>
          </a:p>
          <a:p>
            <a:r>
              <a:rPr lang="en-US" dirty="0"/>
              <a:t>Configure exponential backoff</a:t>
            </a:r>
          </a:p>
          <a:p>
            <a:r>
              <a:rPr lang="en-US" dirty="0"/>
              <a:t>Use AWS </a:t>
            </a:r>
            <a:r>
              <a:rPr lang="en-US" dirty="0" err="1"/>
              <a:t>EventBridge</a:t>
            </a:r>
            <a:r>
              <a:rPr lang="en-US" dirty="0"/>
              <a:t> to trigger alerts after retries exhausted</a:t>
            </a:r>
          </a:p>
          <a:p>
            <a:endParaRPr lang="en-IN" dirty="0"/>
          </a:p>
        </p:txBody>
      </p:sp>
    </p:spTree>
    <p:extLst>
      <p:ext uri="{BB962C8B-B14F-4D97-AF65-F5344CB8AC3E}">
        <p14:creationId xmlns:p14="http://schemas.microsoft.com/office/powerpoint/2010/main" val="4010739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B5C0A-6501-60D7-284A-71DA8A354E02}"/>
              </a:ext>
            </a:extLst>
          </p:cNvPr>
          <p:cNvSpPr>
            <a:spLocks noGrp="1"/>
          </p:cNvSpPr>
          <p:nvPr>
            <p:ph type="title"/>
          </p:nvPr>
        </p:nvSpPr>
        <p:spPr>
          <a:xfrm>
            <a:off x="2189018" y="18255"/>
            <a:ext cx="10515600" cy="1325563"/>
          </a:xfrm>
        </p:spPr>
        <p:txBody>
          <a:bodyPr/>
          <a:lstStyle/>
          <a:p>
            <a:r>
              <a:rPr lang="fr-FR" dirty="0"/>
              <a:t>3. Dead </a:t>
            </a:r>
            <a:r>
              <a:rPr lang="fr-FR" dirty="0" err="1"/>
              <a:t>Letter</a:t>
            </a:r>
            <a:r>
              <a:rPr lang="fr-FR" dirty="0"/>
              <a:t> Queues (DLQ)</a:t>
            </a:r>
            <a:br>
              <a:rPr lang="fr-FR" dirty="0"/>
            </a:br>
            <a:endParaRPr lang="en-IN" dirty="0"/>
          </a:p>
        </p:txBody>
      </p:sp>
      <p:sp>
        <p:nvSpPr>
          <p:cNvPr id="3" name="Content Placeholder 2">
            <a:extLst>
              <a:ext uri="{FF2B5EF4-FFF2-40B4-BE49-F238E27FC236}">
                <a16:creationId xmlns:a16="http://schemas.microsoft.com/office/drawing/2014/main" id="{323A21B3-6799-4966-4571-E34C6F902E01}"/>
              </a:ext>
            </a:extLst>
          </p:cNvPr>
          <p:cNvSpPr>
            <a:spLocks noGrp="1"/>
          </p:cNvSpPr>
          <p:nvPr>
            <p:ph idx="1"/>
          </p:nvPr>
        </p:nvSpPr>
        <p:spPr>
          <a:xfrm>
            <a:off x="0" y="1343818"/>
            <a:ext cx="11959936" cy="4351338"/>
          </a:xfrm>
        </p:spPr>
        <p:txBody>
          <a:bodyPr>
            <a:normAutofit fontScale="85000" lnSpcReduction="20000"/>
          </a:bodyPr>
          <a:lstStyle/>
          <a:p>
            <a:r>
              <a:rPr lang="en-US" dirty="0"/>
              <a:t>For streaming jobs, implement DLQ patterns:</a:t>
            </a:r>
          </a:p>
          <a:p>
            <a:endParaRPr lang="en-US" dirty="0"/>
          </a:p>
          <a:p>
            <a:pPr marL="0" indent="0">
              <a:buNone/>
            </a:pPr>
            <a:r>
              <a:rPr lang="en-IN" dirty="0"/>
              <a:t>(</a:t>
            </a:r>
            <a:r>
              <a:rPr lang="en-IN" dirty="0" err="1"/>
              <a:t>spark.readStream</a:t>
            </a:r>
            <a:endParaRPr lang="en-IN" dirty="0"/>
          </a:p>
          <a:p>
            <a:pPr marL="0" indent="0">
              <a:buNone/>
            </a:pPr>
            <a:r>
              <a:rPr lang="en-IN" dirty="0"/>
              <a:t>  .format("kinesis")</a:t>
            </a:r>
          </a:p>
          <a:p>
            <a:pPr marL="0" indent="0">
              <a:buNone/>
            </a:pPr>
            <a:r>
              <a:rPr lang="en-IN" dirty="0"/>
              <a:t>  .option("</a:t>
            </a:r>
            <a:r>
              <a:rPr lang="en-IN" dirty="0" err="1"/>
              <a:t>streamName</a:t>
            </a:r>
            <a:r>
              <a:rPr lang="en-IN" dirty="0"/>
              <a:t>", "your-stream")</a:t>
            </a:r>
          </a:p>
          <a:p>
            <a:pPr marL="0" indent="0">
              <a:buNone/>
            </a:pPr>
            <a:r>
              <a:rPr lang="en-IN" dirty="0"/>
              <a:t>  .load()</a:t>
            </a:r>
          </a:p>
          <a:p>
            <a:pPr marL="0" indent="0">
              <a:buNone/>
            </a:pPr>
            <a:r>
              <a:rPr lang="en-IN" dirty="0"/>
              <a:t>  .</a:t>
            </a:r>
            <a:r>
              <a:rPr lang="en-IN" dirty="0" err="1"/>
              <a:t>writeStream</a:t>
            </a:r>
            <a:endParaRPr lang="en-IN" dirty="0"/>
          </a:p>
          <a:p>
            <a:pPr marL="0" indent="0">
              <a:buNone/>
            </a:pPr>
            <a:r>
              <a:rPr lang="en-IN" dirty="0"/>
              <a:t>  .option("</a:t>
            </a:r>
            <a:r>
              <a:rPr lang="en-IN" dirty="0" err="1"/>
              <a:t>checkpointLocation</a:t>
            </a:r>
            <a:r>
              <a:rPr lang="en-IN" dirty="0"/>
              <a:t>", "s3://your-bucket/checkpoints")</a:t>
            </a:r>
          </a:p>
          <a:p>
            <a:pPr marL="0" indent="0">
              <a:buNone/>
            </a:pPr>
            <a:r>
              <a:rPr lang="en-IN" dirty="0"/>
              <a:t>  .option("</a:t>
            </a:r>
            <a:r>
              <a:rPr lang="en-IN" dirty="0" err="1"/>
              <a:t>failOnDataLoss</a:t>
            </a:r>
            <a:r>
              <a:rPr lang="en-IN" dirty="0"/>
              <a:t>", "false")</a:t>
            </a:r>
          </a:p>
          <a:p>
            <a:pPr marL="0" indent="0">
              <a:buNone/>
            </a:pPr>
            <a:r>
              <a:rPr lang="en-IN" dirty="0"/>
              <a:t>  .</a:t>
            </a:r>
            <a:r>
              <a:rPr lang="en-IN" dirty="0" err="1"/>
              <a:t>foreachBatch</a:t>
            </a:r>
            <a:r>
              <a:rPr lang="en-IN" dirty="0"/>
              <a:t>(lambda </a:t>
            </a:r>
            <a:r>
              <a:rPr lang="en-IN" dirty="0" err="1"/>
              <a:t>batch_df</a:t>
            </a:r>
            <a:r>
              <a:rPr lang="en-IN" dirty="0"/>
              <a:t>, </a:t>
            </a:r>
            <a:r>
              <a:rPr lang="en-IN" dirty="0" err="1"/>
              <a:t>batch_id</a:t>
            </a:r>
            <a:r>
              <a:rPr lang="en-IN" dirty="0"/>
              <a:t>: </a:t>
            </a:r>
            <a:r>
              <a:rPr lang="en-IN" dirty="0" err="1"/>
              <a:t>process_batch</a:t>
            </a:r>
            <a:r>
              <a:rPr lang="en-IN" dirty="0"/>
              <a:t>(</a:t>
            </a:r>
            <a:r>
              <a:rPr lang="en-IN" dirty="0" err="1"/>
              <a:t>batch_df</a:t>
            </a:r>
            <a:r>
              <a:rPr lang="en-IN" dirty="0"/>
              <a:t>, </a:t>
            </a:r>
            <a:r>
              <a:rPr lang="en-IN" dirty="0" err="1"/>
              <a:t>batch_id</a:t>
            </a:r>
            <a:r>
              <a:rPr lang="en-IN" dirty="0"/>
              <a:t>))</a:t>
            </a:r>
          </a:p>
          <a:p>
            <a:pPr marL="0" indent="0">
              <a:buNone/>
            </a:pPr>
            <a:r>
              <a:rPr lang="en-IN" dirty="0"/>
              <a:t>  .start())</a:t>
            </a:r>
          </a:p>
        </p:txBody>
      </p:sp>
    </p:spTree>
    <p:extLst>
      <p:ext uri="{BB962C8B-B14F-4D97-AF65-F5344CB8AC3E}">
        <p14:creationId xmlns:p14="http://schemas.microsoft.com/office/powerpoint/2010/main" val="1432878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88E1-F2F3-3254-74AC-EA4D96B4B2BD}"/>
              </a:ext>
            </a:extLst>
          </p:cNvPr>
          <p:cNvSpPr>
            <a:spLocks noGrp="1"/>
          </p:cNvSpPr>
          <p:nvPr>
            <p:ph type="title"/>
          </p:nvPr>
        </p:nvSpPr>
        <p:spPr>
          <a:xfrm>
            <a:off x="1762991" y="18255"/>
            <a:ext cx="10515600" cy="989663"/>
          </a:xfrm>
        </p:spPr>
        <p:txBody>
          <a:bodyPr>
            <a:normAutofit fontScale="90000"/>
          </a:bodyPr>
          <a:lstStyle/>
          <a:p>
            <a:r>
              <a:rPr lang="en-US" dirty="0">
                <a:effectLst/>
              </a:rPr>
              <a:t>Error Handling in Databricks with AWS Integration</a:t>
            </a:r>
            <a:br>
              <a:rPr lang="en-US" dirty="0">
                <a:effectLst/>
              </a:rPr>
            </a:br>
            <a:endParaRPr lang="en-IN" dirty="0"/>
          </a:p>
        </p:txBody>
      </p:sp>
      <p:sp>
        <p:nvSpPr>
          <p:cNvPr id="3" name="Content Placeholder 2">
            <a:extLst>
              <a:ext uri="{FF2B5EF4-FFF2-40B4-BE49-F238E27FC236}">
                <a16:creationId xmlns:a16="http://schemas.microsoft.com/office/drawing/2014/main" id="{40477DCF-4F6F-BE7E-6BD7-6174264D4EA2}"/>
              </a:ext>
            </a:extLst>
          </p:cNvPr>
          <p:cNvSpPr>
            <a:spLocks noGrp="1"/>
          </p:cNvSpPr>
          <p:nvPr>
            <p:ph idx="1"/>
          </p:nvPr>
        </p:nvSpPr>
        <p:spPr>
          <a:xfrm>
            <a:off x="0" y="1253331"/>
            <a:ext cx="11887200" cy="5586414"/>
          </a:xfrm>
        </p:spPr>
        <p:txBody>
          <a:bodyPr>
            <a:normAutofit fontScale="77500" lnSpcReduction="20000"/>
          </a:bodyPr>
          <a:lstStyle/>
          <a:p>
            <a:pPr marL="514350" indent="-514350">
              <a:buAutoNum type="arabicPeriod"/>
            </a:pPr>
            <a:r>
              <a:rPr lang="sv-SE" dirty="0">
                <a:effectLst/>
              </a:rPr>
              <a:t>Error Handling in Databricks:</a:t>
            </a:r>
          </a:p>
          <a:p>
            <a:pPr marL="514350" indent="-514350">
              <a:buAutoNum type="arabicPeriod"/>
            </a:pPr>
            <a:endParaRPr lang="sv-SE" dirty="0"/>
          </a:p>
          <a:p>
            <a:pPr marL="0" indent="0">
              <a:buNone/>
            </a:pPr>
            <a:r>
              <a:rPr lang="en-US" dirty="0">
                <a:effectLst/>
              </a:rPr>
              <a:t>Databricks provides structured mechanisms for handling errors, particularly in SQL, Python, and Scala environments, with detailed error conditions, SQLSTATE codes, and parameterized messages. Key approaches include:</a:t>
            </a:r>
          </a:p>
          <a:p>
            <a:pPr marL="0" indent="0">
              <a:buNone/>
            </a:pPr>
            <a:endParaRPr lang="en-US" dirty="0"/>
          </a:p>
          <a:p>
            <a:pPr marL="0" indent="0">
              <a:buNone/>
            </a:pPr>
            <a:r>
              <a:rPr lang="en-US" dirty="0">
                <a:effectLst/>
              </a:rPr>
              <a:t>Error Components in Databricks:</a:t>
            </a:r>
          </a:p>
          <a:p>
            <a:pPr marL="0" indent="0">
              <a:buNone/>
            </a:pPr>
            <a:endParaRPr lang="en-US" dirty="0">
              <a:effectLst/>
            </a:endParaRPr>
          </a:p>
          <a:p>
            <a:pPr marL="0" indent="0">
              <a:buNone/>
            </a:pPr>
            <a:r>
              <a:rPr lang="en-US" dirty="0">
                <a:effectLst/>
              </a:rPr>
              <a:t>Error Condition: A unique, human-readable string (e.g., TABLE_OR_VIEW_NOT_FOUND).</a:t>
            </a:r>
          </a:p>
          <a:p>
            <a:pPr marL="0" indent="0">
              <a:buNone/>
            </a:pPr>
            <a:r>
              <a:rPr lang="en-US" dirty="0">
                <a:effectLst/>
              </a:rPr>
              <a:t>SQLSTATE: A five-character code (e.g., 42P01) for programmatic error handling.</a:t>
            </a:r>
          </a:p>
          <a:p>
            <a:pPr marL="0" indent="0">
              <a:buNone/>
            </a:pPr>
            <a:r>
              <a:rPr lang="en-US" dirty="0">
                <a:effectLst/>
              </a:rPr>
              <a:t>Parameterized Message: Includes placeholders for dynamic error details (e.g., table name).</a:t>
            </a:r>
          </a:p>
          <a:p>
            <a:pPr marL="0" indent="0">
              <a:buNone/>
            </a:pPr>
            <a:r>
              <a:rPr lang="en-US" dirty="0">
                <a:effectLst/>
              </a:rPr>
              <a:t>Message Parameters: A map of key-value pairs for additional context.</a:t>
            </a:r>
          </a:p>
          <a:p>
            <a:pPr marL="0" indent="0">
              <a:buNone/>
            </a:pPr>
            <a:r>
              <a:rPr lang="en-US" dirty="0">
                <a:effectLst/>
              </a:rPr>
              <a:t>Rendered Message: Combines all components for a complete error description.</a:t>
            </a:r>
          </a:p>
          <a:p>
            <a:pPr marL="0" indent="0">
              <a:buNone/>
            </a:pPr>
            <a:endParaRPr lang="en-US" dirty="0"/>
          </a:p>
          <a:p>
            <a:pPr marL="0" indent="0">
              <a:buNone/>
            </a:pPr>
            <a:endParaRPr lang="en-US" dirty="0">
              <a:effectLst/>
            </a:endParaRPr>
          </a:p>
          <a:p>
            <a:pPr marL="0" indent="0">
              <a:buNone/>
            </a:pPr>
            <a:r>
              <a:rPr lang="en-IN" b="1" dirty="0"/>
              <a:t> </a:t>
            </a:r>
            <a:endParaRPr lang="en-IN" dirty="0"/>
          </a:p>
        </p:txBody>
      </p:sp>
    </p:spTree>
    <p:extLst>
      <p:ext uri="{BB962C8B-B14F-4D97-AF65-F5344CB8AC3E}">
        <p14:creationId xmlns:p14="http://schemas.microsoft.com/office/powerpoint/2010/main" val="25267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94435-FCBF-6316-7907-480A6ABAFCF8}"/>
              </a:ext>
            </a:extLst>
          </p:cNvPr>
          <p:cNvSpPr>
            <a:spLocks noGrp="1"/>
          </p:cNvSpPr>
          <p:nvPr>
            <p:ph idx="1"/>
          </p:nvPr>
        </p:nvSpPr>
        <p:spPr>
          <a:xfrm>
            <a:off x="412173" y="589107"/>
            <a:ext cx="11620500" cy="5988338"/>
          </a:xfrm>
        </p:spPr>
        <p:txBody>
          <a:bodyPr>
            <a:normAutofit/>
          </a:bodyPr>
          <a:lstStyle/>
          <a:p>
            <a:pPr marL="0" indent="0">
              <a:buNone/>
            </a:pPr>
            <a:r>
              <a:rPr lang="en-IN" b="1" dirty="0"/>
              <a:t>Python Error Handling</a:t>
            </a:r>
            <a:r>
              <a:rPr lang="en-IN" dirty="0"/>
              <a:t>: </a:t>
            </a:r>
          </a:p>
          <a:p>
            <a:pPr marL="0" indent="0">
              <a:buNone/>
            </a:pPr>
            <a:r>
              <a:rPr lang="en-IN" b="1" dirty="0"/>
              <a:t> </a:t>
            </a:r>
            <a:endParaRPr lang="en-IN" dirty="0"/>
          </a:p>
          <a:p>
            <a:pPr marL="0" indent="0">
              <a:buNone/>
            </a:pPr>
            <a:r>
              <a:rPr lang="en-US" dirty="0"/>
              <a:t>Use </a:t>
            </a:r>
            <a:r>
              <a:rPr lang="en-US" dirty="0" err="1"/>
              <a:t>PySparkException</a:t>
            </a:r>
            <a:r>
              <a:rPr lang="en-US" dirty="0"/>
              <a:t> to handle errors programmatically: </a:t>
            </a:r>
          </a:p>
          <a:p>
            <a:pPr marL="0" indent="0">
              <a:buNone/>
            </a:pPr>
            <a:endParaRPr lang="en-US" dirty="0"/>
          </a:p>
          <a:p>
            <a:pPr marL="0" indent="0">
              <a:buNone/>
            </a:pPr>
            <a:r>
              <a:rPr lang="en-US" dirty="0"/>
              <a:t>from </a:t>
            </a:r>
            <a:r>
              <a:rPr lang="en-US" dirty="0" err="1"/>
              <a:t>pyspark.sql.utils</a:t>
            </a:r>
            <a:r>
              <a:rPr lang="en-US" dirty="0"/>
              <a:t> import </a:t>
            </a:r>
            <a:r>
              <a:rPr lang="en-US" dirty="0" err="1"/>
              <a:t>PySparkException</a:t>
            </a:r>
            <a:endParaRPr lang="en-US" dirty="0"/>
          </a:p>
          <a:p>
            <a:pPr marL="0" indent="0">
              <a:buNone/>
            </a:pPr>
            <a:r>
              <a:rPr lang="en-US" dirty="0"/>
              <a:t>try:</a:t>
            </a:r>
          </a:p>
          <a:p>
            <a:pPr marL="0" indent="0">
              <a:buNone/>
            </a:pPr>
            <a:r>
              <a:rPr lang="en-US" dirty="0"/>
              <a:t>  </a:t>
            </a:r>
            <a:r>
              <a:rPr lang="en-US" dirty="0" err="1"/>
              <a:t>spark.sql</a:t>
            </a:r>
            <a:r>
              <a:rPr lang="en-US" dirty="0"/>
              <a:t>("SELECT * FROM </a:t>
            </a:r>
            <a:r>
              <a:rPr lang="en-US" dirty="0" err="1"/>
              <a:t>does_not_exist</a:t>
            </a:r>
            <a:r>
              <a:rPr lang="en-US" dirty="0"/>
              <a:t>")</a:t>
            </a:r>
          </a:p>
          <a:p>
            <a:pPr marL="0" indent="0">
              <a:buNone/>
            </a:pPr>
            <a:r>
              <a:rPr lang="en-US" dirty="0"/>
              <a:t>except </a:t>
            </a:r>
            <a:r>
              <a:rPr lang="en-US" dirty="0" err="1"/>
              <a:t>PySparkException</a:t>
            </a:r>
            <a:r>
              <a:rPr lang="en-US" dirty="0"/>
              <a:t> as e:</a:t>
            </a:r>
          </a:p>
          <a:p>
            <a:pPr marL="0" indent="0">
              <a:buNone/>
            </a:pPr>
            <a:r>
              <a:rPr lang="en-US" dirty="0"/>
              <a:t>  print(</a:t>
            </a:r>
            <a:r>
              <a:rPr lang="en-US" dirty="0" err="1"/>
              <a:t>f"Error</a:t>
            </a:r>
            <a:r>
              <a:rPr lang="en-US" dirty="0"/>
              <a:t> Condition: {</a:t>
            </a:r>
            <a:r>
              <a:rPr lang="en-US" dirty="0" err="1"/>
              <a:t>e.getErrorClass</a:t>
            </a:r>
            <a:r>
              <a:rPr lang="en-US" dirty="0"/>
              <a:t>()}")</a:t>
            </a:r>
          </a:p>
          <a:p>
            <a:pPr marL="0" indent="0">
              <a:buNone/>
            </a:pPr>
            <a:r>
              <a:rPr lang="en-US" dirty="0"/>
              <a:t>  print(</a:t>
            </a:r>
            <a:r>
              <a:rPr lang="en-US" dirty="0" err="1"/>
              <a:t>f"SQLSTATE</a:t>
            </a:r>
            <a:r>
              <a:rPr lang="en-US" dirty="0"/>
              <a:t>: {</a:t>
            </a:r>
            <a:r>
              <a:rPr lang="en-US" dirty="0" err="1"/>
              <a:t>e.getSqlState</a:t>
            </a:r>
            <a:r>
              <a:rPr lang="en-US" dirty="0"/>
              <a:t>()}")</a:t>
            </a:r>
          </a:p>
          <a:p>
            <a:pPr marL="0" indent="0">
              <a:buNone/>
            </a:pPr>
            <a:r>
              <a:rPr lang="en-US" dirty="0"/>
              <a:t>  print(</a:t>
            </a:r>
            <a:r>
              <a:rPr lang="en-US" dirty="0" err="1"/>
              <a:t>f"Message</a:t>
            </a:r>
            <a:r>
              <a:rPr lang="en-US" dirty="0"/>
              <a:t> Parameters: {</a:t>
            </a:r>
            <a:r>
              <a:rPr lang="en-US" dirty="0" err="1"/>
              <a:t>e.getMessageParameters</a:t>
            </a:r>
            <a:r>
              <a:rPr lang="en-US" dirty="0"/>
              <a:t>()}")</a:t>
            </a:r>
          </a:p>
          <a:p>
            <a:pPr marL="0" indent="0">
              <a:buNone/>
            </a:pPr>
            <a:endParaRPr lang="en-US" dirty="0">
              <a:effectLst/>
            </a:endParaRPr>
          </a:p>
          <a:p>
            <a:pPr marL="514350" indent="-514350">
              <a:buAutoNum type="arabicPeriod"/>
            </a:pPr>
            <a:endParaRPr lang="sv-SE" dirty="0">
              <a:effectLst/>
            </a:endParaRPr>
          </a:p>
          <a:p>
            <a:endParaRPr lang="en-IN" dirty="0"/>
          </a:p>
        </p:txBody>
      </p:sp>
    </p:spTree>
    <p:extLst>
      <p:ext uri="{BB962C8B-B14F-4D97-AF65-F5344CB8AC3E}">
        <p14:creationId xmlns:p14="http://schemas.microsoft.com/office/powerpoint/2010/main" val="74900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F27D6-CAB5-1B35-4B95-28FAF9A80FC9}"/>
              </a:ext>
            </a:extLst>
          </p:cNvPr>
          <p:cNvSpPr>
            <a:spLocks noGrp="1"/>
          </p:cNvSpPr>
          <p:nvPr>
            <p:ph type="title"/>
          </p:nvPr>
        </p:nvSpPr>
        <p:spPr>
          <a:xfrm>
            <a:off x="2189018" y="18255"/>
            <a:ext cx="10515600" cy="1325563"/>
          </a:xfrm>
        </p:spPr>
        <p:txBody>
          <a:bodyPr/>
          <a:lstStyle/>
          <a:p>
            <a:r>
              <a:rPr lang="da-DK" dirty="0">
                <a:effectLst/>
              </a:rPr>
              <a:t>AWS Integration for Error Handling</a:t>
            </a:r>
            <a:br>
              <a:rPr lang="da-DK" dirty="0">
                <a:effectLst/>
              </a:rPr>
            </a:br>
            <a:endParaRPr lang="en-IN" dirty="0"/>
          </a:p>
        </p:txBody>
      </p:sp>
      <p:sp>
        <p:nvSpPr>
          <p:cNvPr id="3" name="Content Placeholder 2">
            <a:extLst>
              <a:ext uri="{FF2B5EF4-FFF2-40B4-BE49-F238E27FC236}">
                <a16:creationId xmlns:a16="http://schemas.microsoft.com/office/drawing/2014/main" id="{50CD79F1-54CB-D506-12A0-05D840F01277}"/>
              </a:ext>
            </a:extLst>
          </p:cNvPr>
          <p:cNvSpPr>
            <a:spLocks noGrp="1"/>
          </p:cNvSpPr>
          <p:nvPr>
            <p:ph idx="1"/>
          </p:nvPr>
        </p:nvSpPr>
        <p:spPr>
          <a:xfrm>
            <a:off x="121226" y="1170998"/>
            <a:ext cx="11610109" cy="4351338"/>
          </a:xfrm>
        </p:spPr>
        <p:txBody>
          <a:bodyPr/>
          <a:lstStyle/>
          <a:p>
            <a:r>
              <a:rPr lang="en-IN" dirty="0"/>
              <a:t>AWS S3 for Audit Logs: Databricks audit logs can be delivered to an S3 bucket in JSON format for centralized monitoring. Use AWS Lambda to process these logs and trigger notifications (e.g., via SNS) for specific error conditions.</a:t>
            </a:r>
          </a:p>
          <a:p>
            <a:r>
              <a:rPr lang="en-IN" dirty="0"/>
              <a:t>AWS SNS/SQS for Alerts: Configure Databricks jobs to send error notifications to AWS SNS or SQS. For example, use a Lambda function to parse error logs and notify via email or Slack.</a:t>
            </a:r>
          </a:p>
          <a:p>
            <a:r>
              <a:rPr lang="en-IN" dirty="0"/>
              <a:t>AWS CloudWatch: Monitor Databricks job failures by integrating with CloudWatch. Use CloudWatch Alarms to trigger actions (e.g., Lambda functions) when errors exceed a threshold.</a:t>
            </a:r>
          </a:p>
        </p:txBody>
      </p:sp>
    </p:spTree>
    <p:extLst>
      <p:ext uri="{BB962C8B-B14F-4D97-AF65-F5344CB8AC3E}">
        <p14:creationId xmlns:p14="http://schemas.microsoft.com/office/powerpoint/2010/main" val="23724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5F56-8C15-42EC-7D8F-7023BE1C8C35}"/>
              </a:ext>
            </a:extLst>
          </p:cNvPr>
          <p:cNvSpPr>
            <a:spLocks noGrp="1"/>
          </p:cNvSpPr>
          <p:nvPr>
            <p:ph type="title"/>
          </p:nvPr>
        </p:nvSpPr>
        <p:spPr>
          <a:xfrm>
            <a:off x="1676400" y="0"/>
            <a:ext cx="10515600" cy="1325563"/>
          </a:xfrm>
        </p:spPr>
        <p:txBody>
          <a:bodyPr/>
          <a:lstStyle/>
          <a:p>
            <a:r>
              <a:rPr lang="en-IN" b="1" dirty="0"/>
              <a:t>Automatic Retries and Timeouts</a:t>
            </a:r>
            <a:r>
              <a:rPr lang="en-IN" dirty="0"/>
              <a:t>: </a:t>
            </a:r>
            <a:br>
              <a:rPr lang="en-IN" dirty="0"/>
            </a:br>
            <a:endParaRPr lang="en-IN" dirty="0"/>
          </a:p>
        </p:txBody>
      </p:sp>
      <p:sp>
        <p:nvSpPr>
          <p:cNvPr id="3" name="Content Placeholder 2">
            <a:extLst>
              <a:ext uri="{FF2B5EF4-FFF2-40B4-BE49-F238E27FC236}">
                <a16:creationId xmlns:a16="http://schemas.microsoft.com/office/drawing/2014/main" id="{84B77D6A-F8B7-5A02-5455-B2A2E8DD6BD6}"/>
              </a:ext>
            </a:extLst>
          </p:cNvPr>
          <p:cNvSpPr>
            <a:spLocks noGrp="1"/>
          </p:cNvSpPr>
          <p:nvPr>
            <p:ph idx="1"/>
          </p:nvPr>
        </p:nvSpPr>
        <p:spPr>
          <a:xfrm>
            <a:off x="-1" y="1825625"/>
            <a:ext cx="11949545" cy="4351338"/>
          </a:xfrm>
        </p:spPr>
        <p:txBody>
          <a:bodyPr/>
          <a:lstStyle/>
          <a:p>
            <a:r>
              <a:rPr lang="en-US" dirty="0">
                <a:effectLst/>
              </a:rPr>
              <a:t>Configure Databricks jobs with retry policies to handle transient failures (e.g., network issues). Set a maximum number of retries and timeout thresholds in </a:t>
            </a:r>
            <a:r>
              <a:rPr lang="en-US" dirty="0" err="1">
                <a:effectLst/>
              </a:rPr>
              <a:t>Lakeflow</a:t>
            </a:r>
            <a:r>
              <a:rPr lang="en-US" dirty="0">
                <a:effectLst/>
              </a:rPr>
              <a:t> Jobs to prevent hanging tasks.</a:t>
            </a:r>
          </a:p>
          <a:p>
            <a:pPr marL="0" indent="0">
              <a:buNone/>
            </a:pPr>
            <a:endParaRPr lang="en-US" dirty="0">
              <a:effectLst/>
            </a:endParaRPr>
          </a:p>
          <a:p>
            <a:r>
              <a:rPr lang="en-IN" dirty="0"/>
              <a:t># Configure job retry policy in </a:t>
            </a:r>
            <a:r>
              <a:rPr lang="en-IN" dirty="0" err="1"/>
              <a:t>Lakeflow</a:t>
            </a:r>
            <a:r>
              <a:rPr lang="en-IN" dirty="0"/>
              <a:t> Jobs</a:t>
            </a:r>
          </a:p>
          <a:p>
            <a:r>
              <a:rPr lang="en-IN" dirty="0" err="1"/>
              <a:t>spark.conf.set</a:t>
            </a:r>
            <a:r>
              <a:rPr lang="en-IN" dirty="0"/>
              <a:t>("</a:t>
            </a:r>
            <a:r>
              <a:rPr lang="en-IN" dirty="0" err="1"/>
              <a:t>spark.databricks.job.retryPolicy.maxRetries</a:t>
            </a:r>
            <a:r>
              <a:rPr lang="en-IN" dirty="0"/>
              <a:t>", 3)</a:t>
            </a:r>
          </a:p>
          <a:p>
            <a:r>
              <a:rPr lang="en-IN" dirty="0" err="1"/>
              <a:t>spark.conf.set</a:t>
            </a:r>
            <a:r>
              <a:rPr lang="en-IN" dirty="0"/>
              <a:t>("</a:t>
            </a:r>
            <a:r>
              <a:rPr lang="en-IN" dirty="0" err="1"/>
              <a:t>spark.databricks.job.retryPolicy.timeout</a:t>
            </a:r>
            <a:r>
              <a:rPr lang="en-IN" dirty="0"/>
              <a:t>", "30m")</a:t>
            </a:r>
          </a:p>
        </p:txBody>
      </p:sp>
    </p:spTree>
    <p:extLst>
      <p:ext uri="{BB962C8B-B14F-4D97-AF65-F5344CB8AC3E}">
        <p14:creationId xmlns:p14="http://schemas.microsoft.com/office/powerpoint/2010/main" val="3809182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2176</Words>
  <Application>Microsoft Office PowerPoint</Application>
  <PresentationFormat>Widescreen</PresentationFormat>
  <Paragraphs>228</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Error Handling and Data Quality Checks in Databricks with AWS </vt:lpstr>
      <vt:lpstr>PowerPoint Presentation</vt:lpstr>
      <vt:lpstr>1. Try-Catch Blocks in Notebooks </vt:lpstr>
      <vt:lpstr>2. Job Retry Mechanisms </vt:lpstr>
      <vt:lpstr>3. Dead Letter Queues (DLQ) </vt:lpstr>
      <vt:lpstr>Error Handling in Databricks with AWS Integration </vt:lpstr>
      <vt:lpstr>PowerPoint Presentation</vt:lpstr>
      <vt:lpstr>AWS Integration for Error Handling </vt:lpstr>
      <vt:lpstr>Automatic Retries and Timeouts:  </vt:lpstr>
      <vt:lpstr>2. Error Handling Best Practices </vt:lpstr>
      <vt:lpstr>Data Quality Checks in Databricks with AWS</vt:lpstr>
      <vt:lpstr>1. Data Quality Features in Databricks </vt:lpstr>
      <vt:lpstr>Schema Enforcement and Validation:  </vt:lpstr>
      <vt:lpstr>Lakeflow Declarative Pipelines with Expectations </vt:lpstr>
      <vt:lpstr>Data Quality Monitoring: </vt:lpstr>
      <vt:lpstr>PowerPoint Presentation</vt:lpstr>
      <vt:lpstr>PowerPoint Presentation</vt:lpstr>
      <vt:lpstr>Basic Validation Framework </vt:lpstr>
      <vt:lpstr>Great Expectations Integration </vt:lpstr>
      <vt:lpstr>AWS Integration for Data Quality </vt:lpstr>
      <vt:lpstr>AWS Integration Patterns </vt:lpstr>
      <vt:lpstr>Error Notification System </vt:lpstr>
      <vt:lpstr>Data Quality Dashboard </vt:lpstr>
      <vt:lpstr>Automated Remediation </vt:lpstr>
      <vt:lpstr>PowerPoint Presentation</vt:lpstr>
      <vt:lpstr>Data Quality Best Practices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Data Engineering</dc:creator>
  <cp:lastModifiedBy>Data Engineering</cp:lastModifiedBy>
  <cp:revision>10</cp:revision>
  <dcterms:created xsi:type="dcterms:W3CDTF">2025-08-15T00:12:49Z</dcterms:created>
  <dcterms:modified xsi:type="dcterms:W3CDTF">2025-08-15T00:59:59Z</dcterms:modified>
</cp:coreProperties>
</file>